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slides/slide34.xml" ContentType="application/vnd.openxmlformats-officedocument.presentationml.slide+xml"/>
  <Override PartName="/ppt/notesSlides/notesSlide12.xml" ContentType="application/vnd.openxmlformats-officedocument.presentationml.notes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slides/slide26.xml" ContentType="application/vnd.openxmlformats-officedocument.presentationml.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s/slide25.xml" ContentType="application/vnd.openxmlformats-officedocument.presentationml.slide+xml"/>
  <Override PartName="/ppt/notesSlides/notesSlide17.xml" ContentType="application/vnd.openxmlformats-officedocument.presentationml.notes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20.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33.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4.xml" ContentType="application/vnd.openxmlformats-officedocument.presentationml.slide+xml"/>
  <Override PartName="/ppt/notesSlides/notesSlide23.xml" ContentType="application/vnd.openxmlformats-officedocument.presentationml.notesSlid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slideLayouts/slideLayout1.xml" ContentType="application/vnd.openxmlformats-officedocument.presentationml.slideLayout+xml"/>
  <Override PartName="/ppt/slides/slide16.xml" ContentType="application/vnd.openxmlformats-officedocument.presentationml.slide+xml"/>
  <Override PartName="/ppt/theme/theme1.xml" ContentType="application/vnd.openxmlformats-officedocument.theme+xml"/>
  <Override PartName="/ppt/slides/slide28.xml" ContentType="application/vnd.openxmlformats-officedocument.presentationml.slide+xml"/>
  <Override PartName="/ppt/slides/slide18.xml" ContentType="application/vnd.openxmlformats-officedocument.presentationml.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8"/>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Lst>
  <p:sldSz cx="9144000" cy="6858000" type="screen4x3"/>
  <p:notesSz cx="9144000" cy="6858000"/>
  <p:defaultTextStyle>
    <a:lvl1pPr marL="0" indent="0" algn="l" defTabSz="914400">
      <a:lnSpc>
        <a:spcPct val="100000"/>
      </a:lnSpc>
      <a:spcBef>
        <a:spcPts val="0"/>
      </a:spcBef>
      <a:spcAft>
        <a:spcPts val="0"/>
      </a:spcAft>
      <a:buNone/>
      <a:defRPr lang="en-AU" sz="1800" b="0" i="0">
        <a:solidFill>
          <a:schemeClr val="dk1"/>
        </a:solidFill>
        <a:latin typeface="Arial"/>
      </a:defRPr>
    </a:lvl1pPr>
    <a:lvl2pPr marL="457200" indent="457200" algn="l" defTabSz="914400">
      <a:lnSpc>
        <a:spcPct val="100000"/>
      </a:lnSpc>
      <a:spcBef>
        <a:spcPts val="0"/>
      </a:spcBef>
      <a:spcAft>
        <a:spcPts val="0"/>
      </a:spcAft>
      <a:buNone/>
      <a:defRPr lang="en-AU" sz="1800" b="0" i="0">
        <a:solidFill>
          <a:schemeClr val="dk1"/>
        </a:solidFill>
        <a:latin typeface="Arial"/>
      </a:defRPr>
    </a:lvl2pPr>
    <a:lvl3pPr marL="914400" indent="914400" algn="l" defTabSz="914400">
      <a:lnSpc>
        <a:spcPct val="100000"/>
      </a:lnSpc>
      <a:spcBef>
        <a:spcPts val="0"/>
      </a:spcBef>
      <a:spcAft>
        <a:spcPts val="0"/>
      </a:spcAft>
      <a:buNone/>
      <a:defRPr lang="en-AU" sz="1800" b="0" i="0">
        <a:solidFill>
          <a:schemeClr val="dk1"/>
        </a:solidFill>
        <a:latin typeface="Arial"/>
      </a:defRPr>
    </a:lvl3pPr>
    <a:lvl4pPr marL="1371600" indent="1371600" algn="l" defTabSz="914400">
      <a:lnSpc>
        <a:spcPct val="100000"/>
      </a:lnSpc>
      <a:spcBef>
        <a:spcPts val="0"/>
      </a:spcBef>
      <a:spcAft>
        <a:spcPts val="0"/>
      </a:spcAft>
      <a:buNone/>
      <a:defRPr lang="en-AU" sz="1800" b="0" i="0">
        <a:solidFill>
          <a:schemeClr val="dk1"/>
        </a:solidFill>
        <a:latin typeface="Arial"/>
      </a:defRPr>
    </a:lvl4pPr>
    <a:lvl5pPr marL="1828800" indent="1828800" algn="l" defTabSz="914400">
      <a:lnSpc>
        <a:spcPct val="100000"/>
      </a:lnSpc>
      <a:spcBef>
        <a:spcPts val="0"/>
      </a:spcBef>
      <a:spcAft>
        <a:spcPts val="0"/>
      </a:spcAft>
      <a:buNone/>
      <a:defRPr lang="en-AU" sz="1800" b="0" i="0">
        <a:solidFill>
          <a:schemeClr val="dk1"/>
        </a:solidFill>
        <a:latin typeface="Arial"/>
      </a:defRPr>
    </a:lvl5pPr>
    <a:lvl6pPr>
      <a:defRPr lang="en-AU" sz="1800"/>
    </a:lvl6pPr>
    <a:lvl7pPr>
      <a:defRPr lang="en-AU" sz="1800"/>
    </a:lvl7pPr>
    <a:lvl8pPr>
      <a:defRPr lang="en-AU" sz="1800"/>
    </a:lvl8pPr>
    <a:lvl9pPr>
      <a:defRPr lang="en-AU" sz="1800"/>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104" d="100"/>
          <a:sy n="104" d="100"/>
        </p:scale>
        <p:origin x="-1236" y="-90"/>
      </p:cViewPr>
      <p:guideLst>
        <p:guide pos="2160" orient="horz"/>
        <p:guide pos="2880"/>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notesMaster" Target="notesMasters/notesMaster1.xml"/><Relationship Id="rId39" Type="http://schemas.openxmlformats.org/officeDocument/2006/relationships/presProps" Target="presProps.xml" /><Relationship Id="rId40" Type="http://schemas.openxmlformats.org/officeDocument/2006/relationships/tableStyles" Target="tableStyles.xml" /><Relationship Id="rId4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lt1"/>
        </a:solidFill>
      </p:bgPr>
    </p:bg>
    <p:spTree>
      <p:nvGrpSpPr>
        <p:cNvPr id="1" name=""/>
        <p:cNvGrpSpPr/>
        <p:nvPr/>
      </p:nvGrpSpPr>
      <p:grpSpPr bwMode="auto">
        <a:xfrm>
          <a:off x="0" y="0"/>
          <a:ext cx="0" cy="0"/>
          <a:chOff x="0" y="0"/>
          <a:chExt cx="0" cy="0"/>
        </a:xfrm>
      </p:grpSpPr>
      <p:sp>
        <p:nvSpPr>
          <p:cNvPr id="2050" name="Rectangle 2"/>
          <p:cNvSpPr>
            <a:spLocks noChangeShapeType="1" noGrp="1"/>
          </p:cNvSpPr>
          <p:nvPr>
            <p:ph type="hdr" idx="0"/>
          </p:nvPr>
        </p:nvSpPr>
        <p:spPr bwMode="auto">
          <a:xfrm>
            <a:off x="0" y="0"/>
            <a:ext cx="2971800" cy="457200"/>
          </a:xfrm>
          <a:prstGeom prst="rect">
            <a:avLst/>
          </a:prstGeom>
          <a:noFill/>
        </p:spPr>
        <p:txBody>
          <a:bodyPr lIns="91440" tIns="45720" rIns="91440" bIns="45720"/>
          <a:lstStyle/>
          <a:p>
            <a:pPr>
              <a:defRPr/>
            </a:pPr>
            <a:endParaRPr sz="1400"/>
          </a:p>
        </p:txBody>
      </p:sp>
      <p:sp>
        <p:nvSpPr>
          <p:cNvPr id="2051" name="Rectangle 3"/>
          <p:cNvSpPr>
            <a:spLocks noChangeShapeType="1" noGrp="1"/>
          </p:cNvSpPr>
          <p:nvPr>
            <p:ph type="dt" idx="1"/>
          </p:nvPr>
        </p:nvSpPr>
        <p:spPr bwMode="auto">
          <a:xfrm>
            <a:off x="3884612" y="0"/>
            <a:ext cx="2971800" cy="457200"/>
          </a:xfrm>
          <a:prstGeom prst="rect">
            <a:avLst/>
          </a:prstGeom>
          <a:noFill/>
        </p:spPr>
        <p:txBody>
          <a:bodyPr lIns="91440" tIns="45720" rIns="91440" bIns="45720"/>
          <a:lstStyle/>
          <a:p>
            <a:pPr>
              <a:defRPr/>
            </a:pPr>
            <a:endParaRPr sz="1400"/>
          </a:p>
        </p:txBody>
      </p:sp>
      <p:sp>
        <p:nvSpPr>
          <p:cNvPr id="2052" name="Rectangle 4"/>
          <p:cNvSpPr>
            <a:spLocks noChangeShapeType="1" noGrp="1"/>
          </p:cNvSpPr>
          <p:nvPr>
            <p:ph type="sldImg" idx="2"/>
          </p:nvPr>
        </p:nvSpPr>
        <p:spPr bwMode="auto">
          <a:xfrm>
            <a:off x="1143000" y="685800"/>
            <a:ext cx="4572000" cy="3429000"/>
          </a:xfrm>
          <a:prstGeom prst="rect">
            <a:avLst/>
          </a:prstGeom>
          <a:noFill/>
          <a:ln w="9524">
            <a:solidFill>
              <a:srgbClr val="000000"/>
            </a:solidFill>
            <a:round/>
            <a:headEnd/>
            <a:tailEnd/>
          </a:ln>
        </p:spPr>
        <p:txBody>
          <a:bodyPr lIns="91440" tIns="45720" rIns="91440" bIns="45720" anchor="ctr" anchorCtr="0"/>
          <a:lstStyle/>
          <a:p>
            <a:pPr>
              <a:defRPr/>
            </a:pPr>
            <a:endParaRPr sz="1400"/>
          </a:p>
        </p:txBody>
      </p:sp>
      <p:sp>
        <p:nvSpPr>
          <p:cNvPr id="2053" name="Rectangle 5"/>
          <p:cNvSpPr>
            <a:spLocks noChangeShapeType="1" noGrp="1"/>
          </p:cNvSpPr>
          <p:nvPr>
            <p:ph type="body" idx="3"/>
          </p:nvPr>
        </p:nvSpPr>
        <p:spPr bwMode="auto">
          <a:xfrm>
            <a:off x="685800" y="4343400"/>
            <a:ext cx="5486400" cy="4114800"/>
          </a:xfrm>
          <a:prstGeom prst="rect">
            <a:avLst/>
          </a:prstGeom>
          <a:noFill/>
        </p:spPr>
        <p:txBody>
          <a:bodyPr lIns="91440" tIns="45720" rIns="91440" bIns="45720"/>
          <a:lstStyle>
            <a:lvl1pPr marL="0" indent="0" algn="l" defTabSz="914400">
              <a:lnSpc>
                <a:spcPct val="100000"/>
              </a:lnSpc>
              <a:spcBef>
                <a:spcPts val="0"/>
              </a:spcBef>
              <a:spcAft>
                <a:spcPts val="0"/>
              </a:spcAft>
              <a:buNone/>
              <a:defRPr sz="1200" b="0" i="0">
                <a:solidFill>
                  <a:schemeClr val="dk1"/>
                </a:solidFill>
                <a:latin typeface="Arial"/>
              </a:defRPr>
            </a:lvl1pPr>
            <a:lvl2pPr marL="457200" indent="457200" algn="l" defTabSz="914400">
              <a:lnSpc>
                <a:spcPct val="100000"/>
              </a:lnSpc>
              <a:spcBef>
                <a:spcPts val="0"/>
              </a:spcBef>
              <a:spcAft>
                <a:spcPts val="0"/>
              </a:spcAft>
              <a:buNone/>
              <a:defRPr sz="1200" b="0" i="0">
                <a:solidFill>
                  <a:schemeClr val="dk1"/>
                </a:solidFill>
                <a:latin typeface="Arial"/>
              </a:defRPr>
            </a:lvl2pPr>
            <a:lvl3pPr marL="914400" indent="914400" algn="l" defTabSz="914400">
              <a:lnSpc>
                <a:spcPct val="100000"/>
              </a:lnSpc>
              <a:spcBef>
                <a:spcPts val="0"/>
              </a:spcBef>
              <a:spcAft>
                <a:spcPts val="0"/>
              </a:spcAft>
              <a:buNone/>
              <a:defRPr sz="1200" b="0" i="0">
                <a:solidFill>
                  <a:schemeClr val="dk1"/>
                </a:solidFill>
                <a:latin typeface="Arial"/>
              </a:defRPr>
            </a:lvl3pPr>
            <a:lvl4pPr marL="1371600" indent="1371600" algn="l" defTabSz="914400">
              <a:lnSpc>
                <a:spcPct val="100000"/>
              </a:lnSpc>
              <a:spcBef>
                <a:spcPts val="0"/>
              </a:spcBef>
              <a:spcAft>
                <a:spcPts val="0"/>
              </a:spcAft>
              <a:buNone/>
              <a:defRPr sz="1200" b="0" i="0">
                <a:solidFill>
                  <a:schemeClr val="dk1"/>
                </a:solidFill>
                <a:latin typeface="Arial"/>
              </a:defRPr>
            </a:lvl4pPr>
            <a:lvl5pPr marL="1828800" indent="1828800" algn="l" defTabSz="914400">
              <a:lnSpc>
                <a:spcPct val="100000"/>
              </a:lnSpc>
              <a:spcBef>
                <a:spcPts val="0"/>
              </a:spcBef>
              <a:spcAft>
                <a:spcPts val="0"/>
              </a:spcAft>
              <a:buNone/>
              <a:defRPr sz="1200" b="0" i="0">
                <a:solidFill>
                  <a:schemeClr val="dk1"/>
                </a:solidFill>
                <a:latin typeface="Arial"/>
              </a:defRPr>
            </a:lvl5pPr>
          </a:lstStyle>
          <a:p>
            <a:pPr marL="0" lvl="0" indent="0">
              <a:spcBef>
                <a:spcPts val="0"/>
              </a:spcBef>
              <a:buNone/>
              <a:defRPr/>
            </a:pPr>
            <a:r>
              <a:rPr lang="en-AU"/>
              <a:t>Click to edit Master text styles</a:t>
            </a:r>
            <a:endParaRPr/>
          </a:p>
          <a:p>
            <a:pPr marL="457200" lvl="1" indent="0">
              <a:spcBef>
                <a:spcPts val="0"/>
              </a:spcBef>
              <a:buNone/>
              <a:defRPr/>
            </a:pPr>
            <a:r>
              <a:rPr lang="en-AU"/>
              <a:t>Second level</a:t>
            </a:r>
            <a:endParaRPr/>
          </a:p>
          <a:p>
            <a:pPr marL="914400" lvl="2" indent="0">
              <a:spcBef>
                <a:spcPts val="0"/>
              </a:spcBef>
              <a:buNone/>
              <a:defRPr/>
            </a:pPr>
            <a:r>
              <a:rPr lang="en-AU"/>
              <a:t>Third level</a:t>
            </a:r>
            <a:endParaRPr/>
          </a:p>
          <a:p>
            <a:pPr marL="1371600" lvl="3" indent="0">
              <a:spcBef>
                <a:spcPts val="0"/>
              </a:spcBef>
              <a:buNone/>
              <a:defRPr/>
            </a:pPr>
            <a:r>
              <a:rPr lang="en-AU"/>
              <a:t>Fourth level</a:t>
            </a:r>
            <a:endParaRPr/>
          </a:p>
          <a:p>
            <a:pPr marL="1828800" lvl="4" indent="0">
              <a:spcBef>
                <a:spcPts val="0"/>
              </a:spcBef>
              <a:buNone/>
              <a:defRPr/>
            </a:pPr>
            <a:r>
              <a:rPr lang="en-AU"/>
              <a:t>Fifth level</a:t>
            </a:r>
            <a:endParaRPr/>
          </a:p>
        </p:txBody>
      </p:sp>
      <p:sp>
        <p:nvSpPr>
          <p:cNvPr id="2054" name="Rectangle 6"/>
          <p:cNvSpPr>
            <a:spLocks noChangeShapeType="1" noGrp="1"/>
          </p:cNvSpPr>
          <p:nvPr>
            <p:ph type="ftr" idx="4"/>
          </p:nvPr>
        </p:nvSpPr>
        <p:spPr bwMode="auto">
          <a:xfrm>
            <a:off x="0" y="8685212"/>
            <a:ext cx="2971800" cy="457200"/>
          </a:xfrm>
          <a:prstGeom prst="rect">
            <a:avLst/>
          </a:prstGeom>
          <a:noFill/>
        </p:spPr>
        <p:txBody>
          <a:bodyPr lIns="91440" tIns="45720" rIns="91440" bIns="45720" anchor="b"/>
          <a:lstStyle/>
          <a:p>
            <a:pPr>
              <a:defRPr/>
            </a:pPr>
            <a:endParaRPr sz="1400"/>
          </a:p>
        </p:txBody>
      </p:sp>
      <p:sp>
        <p:nvSpPr>
          <p:cNvPr id="2055" name="Rectangle 7"/>
          <p:cNvSpPr>
            <a:spLocks noChangeShapeType="1" noGrp="1"/>
          </p:cNvSpPr>
          <p:nvPr>
            <p:ph type="sldNum" idx="5"/>
          </p:nvPr>
        </p:nvSpPr>
        <p:spPr bwMode="auto">
          <a:xfrm>
            <a:off x="3884612" y="8685212"/>
            <a:ext cx="2971800" cy="457200"/>
          </a:xfrm>
          <a:prstGeom prst="rect">
            <a:avLst/>
          </a:prstGeom>
          <a:noFill/>
        </p:spPr>
        <p:txBody>
          <a:bodyPr lIns="91440" tIns="45720" rIns="91440" bIns="45720" anchor="b"/>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zh-TW" sz="1200">
                <a:ea typeface="PMingLiU"/>
              </a:rPr>
              <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5122"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5123" name="Rectangle 1"/>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5124" name="Text Box 2"/>
          <p:cNvSpPr>
            <a:spLocks noChangeShapeType="1" noGrp="1"/>
          </p:cNvSpPr>
          <p:nvPr>
            <p:ph type="body" idx="1"/>
          </p:nvPr>
        </p:nvSpPr>
        <p:spPr bwMode="auto">
          <a:xfrm>
            <a:off x="685800" y="4343400"/>
            <a:ext cx="5486400" cy="4594225"/>
          </a:xfrm>
          <a:prstGeom prst="rect">
            <a:avLst/>
          </a:prstGeom>
          <a:noFill/>
        </p:spPr>
        <p:txBody>
          <a:bodyPr lIns="91440" tIns="45720" rIns="91440" bIns="45720" anchor="t"/>
          <a:lstStyle/>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These three concepts form what is often referred to as the </a:t>
            </a:r>
            <a:r>
              <a:rPr lang="en-US" b="1" i="0" u="none">
                <a:ea typeface="Arial"/>
              </a:rPr>
              <a:t>CIA triad</a:t>
            </a:r>
            <a:r>
              <a:rPr lang="en-US">
                <a:ea typeface="Arial"/>
              </a:rPr>
              <a:t> (Figure 1.1). The three concepts embody the fundamental security objectives for both data and for information and computing services. FIPS PUB 199 provides a useful characterization of these three objectives in terms of requirements and the definition of a loss of security in each category:</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Times New Roman"/>
              </a:rPr>
              <a:t>• </a:t>
            </a:r>
            <a:r>
              <a:rPr lang="en-US" b="1" i="0" u="none">
                <a:ea typeface="Arial"/>
              </a:rPr>
              <a:t>Confidentiality</a:t>
            </a:r>
            <a:r>
              <a:rPr lang="en-US" b="0" i="0" u="none">
                <a:ea typeface="Arial"/>
              </a:rPr>
              <a:t> (covers both data confidentiality and privacy): preserving authorized restrictions on information access and disclosure, including means for protecting personal privacy and proprietary information. A loss of confidentiality is the unauthorized disclosure of information.</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Times New Roman"/>
              </a:rPr>
              <a:t>• </a:t>
            </a:r>
            <a:r>
              <a:rPr lang="en-US" b="1" i="0" u="none">
                <a:ea typeface="Arial"/>
              </a:rPr>
              <a:t>Integrity</a:t>
            </a:r>
            <a:r>
              <a:rPr lang="en-US" b="0" i="0" u="none">
                <a:ea typeface="Arial"/>
              </a:rPr>
              <a:t> (covers both data and system integrity)</a:t>
            </a:r>
            <a:r>
              <a:rPr lang="en-US" b="1" i="0" u="none">
                <a:ea typeface="Arial"/>
              </a:rPr>
              <a:t>:</a:t>
            </a:r>
            <a:r>
              <a:rPr lang="en-US" b="0" i="0" u="none">
                <a:ea typeface="Arial"/>
              </a:rPr>
              <a:t> Guarding against improper information modification or destruction, and includes ensuring information non-repudiation and authenticity. A loss of integrity is the unauthorized modification or destruction of information.</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Times New Roman"/>
              </a:rPr>
              <a:t>• </a:t>
            </a:r>
            <a:r>
              <a:rPr lang="en-US" b="1" i="0" u="none">
                <a:ea typeface="Arial"/>
              </a:rPr>
              <a:t>Availability:</a:t>
            </a:r>
            <a:r>
              <a:rPr lang="en-US" b="0" i="0" u="none">
                <a:ea typeface="Arial"/>
              </a:rPr>
              <a:t> Ensuring timely and reliable access to and use of information. A loss of availability is the disruption of access to or use of information or an information system.</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Arial"/>
              </a:rPr>
              <a:t>Although the use of the CIA triad to define security objectives is well established, some in the security field feel that additional concepts are needed to present a complete picture. Two of the most commonly mentioned are:</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Times New Roman"/>
              </a:rPr>
              <a:t>• </a:t>
            </a:r>
            <a:r>
              <a:rPr lang="en-US" b="1" i="0" u="none">
                <a:ea typeface="Arial"/>
              </a:rPr>
              <a:t>Authenticity:</a:t>
            </a:r>
            <a:r>
              <a:rPr lang="en-US" b="0" i="0" u="none">
                <a:ea typeface="Arial"/>
              </a:rPr>
              <a:t> The property of being genuine and being able to be verified and trusted; confidence in the validity of a transmission, a message, or message originator.</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Times New Roman"/>
              </a:rPr>
              <a:t>• </a:t>
            </a:r>
            <a:r>
              <a:rPr lang="en-US" b="1" i="0" u="none">
                <a:ea typeface="Arial"/>
              </a:rPr>
              <a:t>Accountability:</a:t>
            </a:r>
            <a:r>
              <a:rPr lang="en-US" b="0" i="0" u="none">
                <a:ea typeface="Arial"/>
              </a:rPr>
              <a:t> The security goal that generates the requirement for actions of an entity to be traced uniquely to that entity.</a:t>
            </a:r>
            <a:endParaRPr/>
          </a:p>
        </p:txBody>
      </p:sp>
      <p:sp>
        <p:nvSpPr>
          <p:cNvPr id="5125" name="Text Box 3"/>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457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2457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24580"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Briefly review some terminology used throughout the course. </a:t>
            </a:r>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6626"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26627"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26628"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US"/>
              <a:t>Detail 5 ingredients of the symmetric cipher model:</a:t>
            </a:r>
            <a:endParaRPr/>
          </a:p>
          <a:p>
            <a:pPr lvl="0">
              <a:defRPr/>
            </a:pPr>
            <a:endParaRPr/>
          </a:p>
          <a:p>
            <a:pPr lvl="0" indent="0">
              <a:buChar char="-"/>
              <a:defRPr/>
            </a:pPr>
            <a:r>
              <a:rPr lang="en-US"/>
              <a:t>plaintext</a:t>
            </a:r>
            <a:endParaRPr/>
          </a:p>
          <a:p>
            <a:pPr lvl="0" indent="0">
              <a:buChar char="-"/>
              <a:defRPr/>
            </a:pPr>
            <a:r>
              <a:rPr lang="en-US"/>
              <a:t>encryption algorithm – performs substitutions/transformations on plaintext</a:t>
            </a:r>
            <a:endParaRPr/>
          </a:p>
          <a:p>
            <a:pPr lvl="0" indent="0">
              <a:buChar char="-"/>
              <a:defRPr/>
            </a:pPr>
            <a:r>
              <a:rPr lang="en-US"/>
              <a:t>secret key – control exact substitutions/transformations used in encryption algorithm</a:t>
            </a:r>
            <a:endParaRPr/>
          </a:p>
          <a:p>
            <a:pPr lvl="0" indent="0">
              <a:buChar char="-"/>
              <a:defRPr/>
            </a:pPr>
            <a:r>
              <a:rPr lang="en-US"/>
              <a:t>ciphertext</a:t>
            </a:r>
            <a:endParaRPr/>
          </a:p>
          <a:p>
            <a:pPr lvl="0" indent="0">
              <a:buChar char="-"/>
              <a:defRPr/>
            </a:pPr>
            <a:r>
              <a:rPr lang="en-US"/>
              <a:t>decryption algorithm – inverse of encryption algorithm</a:t>
            </a:r>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8674"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28675"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28676"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US"/>
              <a:t>Generally assume that the algorithm is known.</a:t>
            </a:r>
            <a:endParaRPr/>
          </a:p>
          <a:p>
            <a:pPr lvl="0">
              <a:defRPr/>
            </a:pPr>
            <a:r>
              <a:rPr lang="en-US"/>
              <a:t>This allows easy distribution of s/w and h/w implementations.</a:t>
            </a:r>
            <a:endParaRPr/>
          </a:p>
          <a:p>
            <a:pPr lvl="0">
              <a:defRPr/>
            </a:pPr>
            <a:r>
              <a:rPr lang="en-US"/>
              <a:t>Hence assume just keeping key secret is sufficient to secure encrypted messages.</a:t>
            </a:r>
            <a:endParaRPr/>
          </a:p>
          <a:p>
            <a:pPr lvl="0">
              <a:defRPr/>
            </a:pPr>
            <a:r>
              <a:rPr lang="en-US"/>
              <a:t>Have plaintext X, ciphertext Y, key K, encryption alg Ek, decryption alg Dk.</a:t>
            </a:r>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3794"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33795"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33796"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Unconditional security would be nice, but the only known such cipher is the </a:t>
            </a:r>
            <a:r>
              <a:rPr lang="en-AU" b="1" i="0" u="none">
                <a:ea typeface="PMingLiU"/>
              </a:rPr>
              <a:t>one-time pad</a:t>
            </a:r>
            <a:r>
              <a:rPr lang="en-AU">
                <a:ea typeface="PMingLiU"/>
              </a:rPr>
              <a:t> (later). For all reasonable encryption algorithms, have to assume computational security where it either takes too long, or is too expensive, to bother breaking the cipher. </a:t>
            </a:r>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5842"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35843"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35844"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In this section and the next, we examine a sampling of what might be called classical encryption</a:t>
            </a:r>
            <a:endParaRPr/>
          </a:p>
          <a:p>
            <a:pPr lvl="0">
              <a:defRPr/>
            </a:pPr>
            <a:r>
              <a:rPr lang="en-AU">
                <a:ea typeface="PMingLiU"/>
              </a:rPr>
              <a:t>techniques. A study of these techniques enables us to illustrate the basic approaches to</a:t>
            </a:r>
            <a:endParaRPr/>
          </a:p>
          <a:p>
            <a:pPr lvl="0">
              <a:defRPr/>
            </a:pPr>
            <a:r>
              <a:rPr lang="en-AU">
                <a:ea typeface="PMingLiU"/>
              </a:rPr>
              <a:t>symmetric encryption used today and the types of cryptanalytic attacks that must be anticipated.</a:t>
            </a:r>
            <a:endParaRPr/>
          </a:p>
          <a:p>
            <a:pPr lvl="0">
              <a:defRPr/>
            </a:pPr>
            <a:r>
              <a:rPr lang="en-AU">
                <a:ea typeface="PMingLiU"/>
              </a:rPr>
              <a:t>The two basic building blocks of all encryption techniques: substitution and transposition.</a:t>
            </a:r>
            <a:endParaRPr/>
          </a:p>
          <a:p>
            <a:pPr lvl="0">
              <a:defRPr/>
            </a:pPr>
            <a:r>
              <a:rPr lang="en-AU">
                <a:ea typeface="PMingLiU"/>
              </a:rPr>
              <a:t>We examine these in the next two sections. Finally, we discuss a system that combine both</a:t>
            </a:r>
            <a:endParaRPr/>
          </a:p>
          <a:p>
            <a:pPr lvl="0">
              <a:defRPr/>
            </a:pPr>
            <a:r>
              <a:rPr lang="en-AU">
                <a:ea typeface="PMingLiU"/>
              </a:rPr>
              <a:t>substitution and transposition.</a:t>
            </a:r>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789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37891"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37892"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Substitution ciphers form the first of the fundamental building blocks. The core idea is to replace one basic unit (letter/byte) with another. Whilst the early Greeks described several substitution ciphers, the first attested use in military affairs of one was by Julius Caesar, described by him in </a:t>
            </a:r>
            <a:r>
              <a:rPr lang="en-AU" b="0" i="1" u="none">
                <a:ea typeface="PMingLiU"/>
              </a:rPr>
              <a:t>Gallic Wars</a:t>
            </a:r>
            <a:r>
              <a:rPr lang="en-AU">
                <a:ea typeface="PMingLiU"/>
              </a:rPr>
              <a:t> (cf. Kahn pp83-84). Still call any cipher using a simple letter shift a </a:t>
            </a:r>
            <a:r>
              <a:rPr lang="en-AU" b="1" i="0" u="none">
                <a:ea typeface="PMingLiU"/>
              </a:rPr>
              <a:t>caesar cipher</a:t>
            </a:r>
            <a:r>
              <a:rPr lang="en-AU">
                <a:ea typeface="PMingLiU"/>
              </a:rPr>
              <a:t>, not just those with shift 3. </a:t>
            </a:r>
            <a:endParaRPr/>
          </a:p>
          <a:p>
            <a:pPr lvl="0">
              <a:defRPr/>
            </a:pPr>
            <a:endParaRPr lang="en-US"/>
          </a:p>
          <a:p>
            <a:pPr lvl="0">
              <a:defRPr/>
            </a:pPr>
            <a:r>
              <a:rPr lang="en-US" b="0" i="0" u="none"/>
              <a:t>Note: </a:t>
            </a:r>
            <a:r>
              <a:rPr lang="en-AU" b="0" i="0" u="none">
                <a:ea typeface="PMingLiU"/>
              </a:rPr>
              <a:t>when letters are involved, the following conventions are used in this course: Plaintext is always in lowercase; ciphertext is in uppercase; key values are in italicized lowercase.</a:t>
            </a:r>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993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3993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39940"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This mathematical description uses </a:t>
            </a:r>
            <a:r>
              <a:rPr lang="en-AU" b="1" i="0" u="none">
                <a:ea typeface="PMingLiU"/>
              </a:rPr>
              <a:t>modulo arithmetic</a:t>
            </a:r>
            <a:r>
              <a:rPr lang="en-AU">
                <a:ea typeface="PMingLiU"/>
              </a:rPr>
              <a:t> (ie clock arithmetic). Here, when you reach Z you go back to A and start again. Mod 26 implies that when you reach 26, you use 0 instead (ie the letter after Z, or 25 + 1 goes to A or 0). </a:t>
            </a:r>
            <a:endParaRPr/>
          </a:p>
          <a:p>
            <a:pPr lvl="0">
              <a:defRPr/>
            </a:pPr>
            <a:endParaRPr lang="en-US"/>
          </a:p>
          <a:p>
            <a:pPr lvl="0">
              <a:defRPr/>
            </a:pPr>
            <a:r>
              <a:rPr lang="en-AU">
                <a:ea typeface="PMingLiU"/>
              </a:rPr>
              <a:t>Example: howdy (7,14,22,3,24) encrypted using key </a:t>
            </a:r>
            <a:r>
              <a:rPr lang="en-AU" b="0" i="1" u="none">
                <a:ea typeface="PMingLiU"/>
              </a:rPr>
              <a:t>f</a:t>
            </a:r>
            <a:r>
              <a:rPr lang="en-AU">
                <a:ea typeface="PMingLiU"/>
              </a:rPr>
              <a:t> (5) is MTBID</a:t>
            </a:r>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1986"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41987"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41988"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With a caesar cipher, there are only 26 possible keys, of which only 25 are of any use, since mapping A to A etc doesn't really obscure the message! cf. basic rule of cryptanalysis "check to ensure the cipher operator hasn't goofed and sent a plaintext message by mistake"! </a:t>
            </a:r>
            <a:endParaRPr/>
          </a:p>
          <a:p>
            <a:pPr lvl="0">
              <a:defRPr/>
            </a:pPr>
            <a:endParaRPr lang="en-US"/>
          </a:p>
          <a:p>
            <a:pPr lvl="0">
              <a:defRPr/>
            </a:pPr>
            <a:r>
              <a:rPr lang="en-AU">
                <a:ea typeface="PMingLiU"/>
              </a:rPr>
              <a:t>Can try each of the keys (shifts) in turn, until can recognise the original message. </a:t>
            </a:r>
            <a:r>
              <a:rPr lang="en-US" b="0" i="0" u="none"/>
              <a:t>See Stallings Fig 2.3 for example of search.</a:t>
            </a:r>
            <a:endParaRPr lang="en-US"/>
          </a:p>
          <a:p>
            <a:pPr lvl="0">
              <a:defRPr/>
            </a:pPr>
            <a:endParaRPr lang="en-US"/>
          </a:p>
          <a:p>
            <a:pPr lvl="0">
              <a:defRPr/>
            </a:pPr>
            <a:r>
              <a:rPr lang="en-AU" b="0" i="0" u="none">
                <a:ea typeface="PMingLiU"/>
              </a:rPr>
              <a:t>Note: as mentioned before, do need to be able to </a:t>
            </a:r>
            <a:r>
              <a:rPr lang="en-AU" b="1" i="0" u="none">
                <a:ea typeface="PMingLiU"/>
              </a:rPr>
              <a:t>recognise</a:t>
            </a:r>
            <a:r>
              <a:rPr lang="en-AU" b="0" i="0" u="none">
                <a:ea typeface="PMingLiU"/>
              </a:rPr>
              <a:t> when have an original message (ie is it English or whatever). Usually easy for humans, hard for computers. Though if using say compressed data could be much harder.</a:t>
            </a:r>
            <a:endParaRPr/>
          </a:p>
          <a:p>
            <a:pPr lvl="0">
              <a:defRPr/>
            </a:pPr>
            <a:endParaRPr lang="en-US"/>
          </a:p>
          <a:p>
            <a:pPr lvl="0">
              <a:defRPr/>
            </a:pPr>
            <a:r>
              <a:rPr lang="en-AU" b="0" i="0" u="none">
                <a:ea typeface="PMingLiU"/>
              </a:rPr>
              <a:t>Example "GCUA VQ DTGCM" when broken gives "easy to break", with a shift of 2 (key C). </a:t>
            </a:r>
            <a:endParaRPr/>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6082"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46083"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46084"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As the example shows, we don't actually need all the letters in order to understand written English text. Here vowels were removed, but they're not the only redundancy. cf written Hebrew has no vowels for same reason. Are usually familiar with "party conversations", can hear one person speaking out of hubbub of many, again because of redundancy in aural language also. This redundancy is also the reason we can compress text files, the computer can derive a more compact encoding without losing any information. Basic idea is to count the relative frequencies of letters, and note the resulting pattern. </a:t>
            </a:r>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4813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48131"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48132"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This graph is based on counts done at ADFA in the late 1980's, and used to develop the tables published in Seberry &amp; Pieprzyk [SEBE89].</a:t>
            </a:r>
            <a:endParaRPr/>
          </a:p>
          <a:p>
            <a:pPr lvl="0">
              <a:defRPr/>
            </a:pPr>
            <a:endParaRPr lang="en-US"/>
          </a:p>
          <a:p>
            <a:pPr lvl="0">
              <a:defRPr/>
            </a:pPr>
            <a:r>
              <a:rPr lang="en-US" b="0" i="0" u="none"/>
              <a:t>Note that all human languages have varying letter frequencies, though the number of letters and their frequencies varies.</a:t>
            </a:r>
            <a:endParaRPr/>
          </a:p>
          <a:p>
            <a:pPr lvl="0">
              <a:defRPr/>
            </a:pPr>
            <a:r>
              <a:rPr lang="en-AU" b="0" i="0" u="none">
                <a:ea typeface="PMingLiU"/>
              </a:rPr>
              <a:t>Seberry &amp; Pieprzyk [SEBE89] Appendix A has graphs for 20 languages (most European &amp; Japanese &amp; Malay).</a:t>
            </a: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8194"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8195"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8196"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8197"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The OSI security architecture focuses on security attacks, mechanisms, and services. These can be defined briefly as follows:</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a:t>
            </a:r>
            <a:r>
              <a:rPr lang="en-US" b="1" i="0" u="none">
                <a:ea typeface="Arial"/>
              </a:rPr>
              <a:t>Security attack</a:t>
            </a:r>
            <a:r>
              <a:rPr lang="en-US">
                <a:ea typeface="Arial"/>
              </a:rPr>
              <a:t>: Any action that compromises the security of information owned by an organization. </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a:t>
            </a:r>
            <a:r>
              <a:rPr lang="en-US" b="1" i="0" u="none">
                <a:ea typeface="Arial"/>
              </a:rPr>
              <a:t>Security mechanism</a:t>
            </a:r>
            <a:r>
              <a:rPr lang="en-US">
                <a:ea typeface="Arial"/>
              </a:rPr>
              <a:t>: A process (or a device incorporating such a process) that is designed to detect, prevent, or recover from a security attack. </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a:t>
            </a:r>
            <a:r>
              <a:rPr lang="en-US" b="1" i="0" u="none">
                <a:ea typeface="Arial"/>
              </a:rPr>
              <a:t>Security service</a:t>
            </a:r>
            <a:r>
              <a:rPr lang="en-US">
                <a:ea typeface="Arial"/>
              </a:rPr>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In the literature, the terms </a:t>
            </a:r>
            <a:r>
              <a:rPr lang="en-US" b="0" i="1" u="none">
                <a:ea typeface="Arial"/>
              </a:rPr>
              <a:t>threat and attack </a:t>
            </a:r>
            <a:r>
              <a:rPr lang="en-US">
                <a:ea typeface="Arial"/>
              </a:rPr>
              <a:t>are commonly used to mean more or less the same thing. Table 1.1 provides definitions taken from RFC 2828, </a:t>
            </a:r>
            <a:r>
              <a:rPr lang="en-US" b="0" i="1" u="none">
                <a:ea typeface="Arial"/>
              </a:rPr>
              <a:t>Internet Security Glossary.</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0" u="none">
                <a:ea typeface="Arial"/>
              </a:rPr>
              <a:t>Threat - </a:t>
            </a:r>
            <a:r>
              <a:rPr lang="en-US">
                <a:ea typeface="Arial"/>
              </a:rPr>
              <a:t>A potential for violation of security, which exists when there is a circumstance, capability, action, or event that could breach security and cause harm. That is, a threat is a possible danger that might exploit a vulnerability.</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1" i="0" u="none">
                <a:ea typeface="Arial"/>
              </a:rPr>
              <a:t>Attack - </a:t>
            </a:r>
            <a:r>
              <a:rPr lang="en-US">
                <a:ea typeface="Arial"/>
              </a:rPr>
              <a:t>An assault on system security that derives from an intelligent threat; that is, an intelligent act that is a deliberate attempt (especially in the sense of a method or technique) to evade security services and violate the security policy of a system.</a:t>
            </a:r>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017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5017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50180"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The simplicity and strength of the monoalphabetic substitution cipher meant it dominated cryptographic use for the first millenium AD. It was broken by Arabic scientists. The earliest known description is in Abu al-Kindi's "A Manuscript on Deciphering Cryptographic Messages", published in the 9th century but only rediscovered in 1987 in Istanbul, but other later works also attest to their knowledge of the field.</a:t>
            </a:r>
            <a:endParaRPr/>
          </a:p>
          <a:p>
            <a:pPr lvl="0">
              <a:defRPr/>
            </a:pPr>
            <a:endParaRPr lang="en-US"/>
          </a:p>
          <a:p>
            <a:pPr lvl="0">
              <a:defRPr/>
            </a:pPr>
            <a:r>
              <a:rPr lang="en-AU">
                <a:ea typeface="PMingLiU"/>
              </a:rPr>
              <a:t> </a:t>
            </a:r>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325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53251"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53252"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One approach to reducing the "spikyness" of natural language text is used the Playfair cipher which encrypts more than one letter at once. We now consider the other alternative, using multiple cipher alphabets in turn. This gives the attacker more work, since many alphabets need to be guessed, and because the frequency distribution is more complex, since the same plaintext letter could be replaced by several ciphertext letters, depending on which alphabet is used. </a:t>
            </a:r>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529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5529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55300"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Simply create a set of caesar cipher translation alphabets, then use each in turn, as shown next. </a:t>
            </a:r>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5837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58371"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58372"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US"/>
              <a:t>The One-Time Pad is an evolution of the Vernham cipher, which was invented by Gilbert Vernham in 1918, and used a long tape of random letters to encrypt the message. An Army Signal Corp officer, Joseph Mauborgne, proposed an improvement using a random key that was truly as long as the message, with no repetitions, which thus totally obscures the original message.</a:t>
            </a:r>
            <a:endParaRPr/>
          </a:p>
          <a:p>
            <a:pPr lvl="0">
              <a:defRPr/>
            </a:pPr>
            <a:endParaRPr lang="en-US"/>
          </a:p>
          <a:p>
            <a:pPr lvl="0">
              <a:defRPr/>
            </a:pPr>
            <a:r>
              <a:rPr lang="en-US"/>
              <a:t>Since any plaintext can be mapped to any ciphertext given some key, there is simply no way to determine which plaintext corresponds to a specific instance of ciphertext.</a:t>
            </a:r>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6041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60419"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60420"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a:ea typeface="PMingLiU"/>
              </a:rPr>
              <a:t>Transposition Ciphers form the second basic building block of ciphers. The core idea is to rearrange the order of basic units (letters/bytes/bits) without altering their actual values. </a:t>
            </a: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10242"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10243"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10244"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10245"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A useful means of classifying security attacks, used both in X.800 and RFC 2828, is in terms of </a:t>
            </a:r>
            <a:r>
              <a:rPr lang="en-US" b="0" i="1" u="none">
                <a:ea typeface="Arial"/>
              </a:rPr>
              <a:t>passive attacks </a:t>
            </a:r>
            <a:r>
              <a:rPr lang="en-US">
                <a:ea typeface="Arial"/>
              </a:rPr>
              <a:t>and </a:t>
            </a:r>
            <a:r>
              <a:rPr lang="en-US" b="0" i="1" u="none">
                <a:ea typeface="Arial"/>
              </a:rPr>
              <a:t>active attacks. </a:t>
            </a:r>
            <a:r>
              <a:rPr lang="en-US">
                <a:ea typeface="Arial"/>
              </a:rPr>
              <a:t>A passive attack attempts to learn or make use of information from the system but does not affect system resources.</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1" u="none">
                <a:ea typeface="Arial"/>
              </a:rPr>
              <a:t>Passive attacks </a:t>
            </a:r>
            <a:r>
              <a:rPr lang="en-AU">
                <a:ea typeface="Arial"/>
              </a:rPr>
              <a:t>are in the nature of eavesdropping on, or monitoring of, transmissions. The goal of the opponent is to obtain information that is being transmitted. Two types of passive attacks are: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release of message contents - as shown above in Stallings Figure 1.2a here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traffic analysis - monitor traffic flow to determine location and identity of communicating hosts and could observe the frequency and length of messages being exchanged</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These attacks are difficult to detect because they do not involve any alteration of the data.</a:t>
            </a: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1229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12291"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12292"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12293"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A useful means of classifying security attacks, used both in X.800 and RFC 2828, is in terms of </a:t>
            </a:r>
            <a:r>
              <a:rPr lang="en-US" b="0" i="1" u="none">
                <a:ea typeface="Arial"/>
              </a:rPr>
              <a:t>passive attacks </a:t>
            </a:r>
            <a:r>
              <a:rPr lang="en-US">
                <a:ea typeface="Arial"/>
              </a:rPr>
              <a:t>and </a:t>
            </a:r>
            <a:r>
              <a:rPr lang="en-US" b="0" i="1" u="none">
                <a:ea typeface="Arial"/>
              </a:rPr>
              <a:t>active attacks. </a:t>
            </a:r>
            <a:r>
              <a:rPr lang="en-US">
                <a:ea typeface="Arial"/>
              </a:rPr>
              <a:t>A passive attack attempts to learn or make use of information from the system but does not affect system resources.</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1" u="none">
                <a:ea typeface="Arial"/>
              </a:rPr>
              <a:t>Passive attacks </a:t>
            </a:r>
            <a:r>
              <a:rPr lang="en-AU">
                <a:ea typeface="Arial"/>
              </a:rPr>
              <a:t>are in the nature of eavesdropping on, or monitoring of, transmissions. The goal of the opponent is to obtain information that is being transmitted. Two types of passive attacks are: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release of message contents - as shown above in Stallings Figure 1.2a here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traffic analysis - monitor traffic flow to determine location and identity of communicating hosts and could observe the frequency and length of messages being exchanged</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These attacks are difficult to detect because they do not involve any alteration of the data.</a:t>
            </a:r>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14338"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14339"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14340"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14341"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A useful means of classifying security attacks, used both in X.800 and RFC 2828, is in terms of </a:t>
            </a:r>
            <a:r>
              <a:rPr lang="en-US" b="0" i="1" u="none">
                <a:ea typeface="Arial"/>
              </a:rPr>
              <a:t>passive attacks </a:t>
            </a:r>
            <a:r>
              <a:rPr lang="en-US">
                <a:ea typeface="Arial"/>
              </a:rPr>
              <a:t>and </a:t>
            </a:r>
            <a:r>
              <a:rPr lang="en-US" b="0" i="1" u="none">
                <a:ea typeface="Arial"/>
              </a:rPr>
              <a:t>active attacks. </a:t>
            </a:r>
            <a:r>
              <a:rPr lang="en-US">
                <a:ea typeface="Arial"/>
              </a:rPr>
              <a:t>A passive attack attempts to learn or make use of information from the system but does not affect system resources.</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1" u="none">
                <a:ea typeface="Arial"/>
              </a:rPr>
              <a:t>Passive attacks </a:t>
            </a:r>
            <a:r>
              <a:rPr lang="en-AU">
                <a:ea typeface="Arial"/>
              </a:rPr>
              <a:t>are in the nature of eavesdropping on, or monitoring of, transmissions. The goal of the opponent is to obtain information that is being transmitted. Two types of passive attacks are: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release of message contents - as shown above in Stallings Figure 1.2a here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traffic analysis - monitor traffic flow to determine location and identity of communicating hosts and could observe the frequency and length of messages being exchanged</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These attacks are difficult to detect because they do not involve any alteration of the data.</a:t>
            </a:r>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16386"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16387"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16388"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16389"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A useful means of classifying security attacks, used both in X.800 and RFC 2828, is in terms of </a:t>
            </a:r>
            <a:r>
              <a:rPr lang="en-US" b="0" i="1" u="none">
                <a:ea typeface="Arial"/>
              </a:rPr>
              <a:t>passive attacks </a:t>
            </a:r>
            <a:r>
              <a:rPr lang="en-US">
                <a:ea typeface="Arial"/>
              </a:rPr>
              <a:t>and </a:t>
            </a:r>
            <a:r>
              <a:rPr lang="en-US" b="0" i="1" u="none">
                <a:ea typeface="Arial"/>
              </a:rPr>
              <a:t>active attacks. </a:t>
            </a:r>
            <a:r>
              <a:rPr lang="en-US">
                <a:ea typeface="Arial"/>
              </a:rPr>
              <a:t>A passive attack attempts to learn or make use of information from the system but does not affect system resources.</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1" u="none">
                <a:ea typeface="Arial"/>
              </a:rPr>
              <a:t>Passive attacks </a:t>
            </a:r>
            <a:r>
              <a:rPr lang="en-AU">
                <a:ea typeface="Arial"/>
              </a:rPr>
              <a:t>are in the nature of eavesdropping on, or monitoring of, transmissions. The goal of the opponent is to obtain information that is being transmitted. Two types of passive attacks are: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release of message contents - as shown above in Stallings Figure 1.2a here</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 traffic analysis - monitor traffic flow to determine location and identity of communicating hosts and could observe the frequency and length of messages being exchanged</a:t>
            </a:r>
            <a:endParaRPr/>
          </a:p>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These attacks are difficult to detect because they do not involve any alteration of the data.</a:t>
            </a:r>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18434"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18435"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18436"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18437"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Active attacks involve some modification of the data stream or the creation of a false stream and can be subdivided into four categories: masquerade, replay, modification of messages, and denial of service:</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masquerade of one entity as some other</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replay previous messages (as shown above in Stallings Figure 1.3b)</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modify/alter (part of) messages in transit to produce an unauthorized effect</a:t>
            </a:r>
            <a:endParaRPr/>
          </a:p>
          <a:p>
            <a:pPr lvl="0" indent="0">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denial of service - prevents or inhibits the normal use or management of communications facilities</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Arial"/>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endParaRPr/>
          </a:p>
          <a:p>
            <a:pPr marL="914400" lvl="1" indent="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bg>
      <p:bgPr shadeToTitle="0">
        <a:solidFill>
          <a:srgbClr val="FFFFFF"/>
        </a:solidFill>
      </p:bgPr>
    </p:bg>
    <p:spTree>
      <p:nvGrpSpPr>
        <p:cNvPr id="1" name=""/>
        <p:cNvGrpSpPr/>
        <p:nvPr/>
      </p:nvGrpSpPr>
      <p:grpSpPr bwMode="auto">
        <a:xfrm>
          <a:off x="0" y="0"/>
          <a:ext cx="0" cy="0"/>
          <a:chOff x="0" y="0"/>
          <a:chExt cx="0" cy="0"/>
        </a:xfrm>
      </p:grpSpPr>
      <p:sp>
        <p:nvSpPr>
          <p:cNvPr id="20482"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tabLst>
                <a:tab pos="723900" algn="l"/>
                <a:tab pos="1447800" algn="l"/>
                <a:tab pos="2171700" algn="l"/>
                <a:tab pos="2895600" algn="l"/>
              </a:tabLst>
              <a:defRPr/>
            </a:pPr>
            <a:fld id="{D038279B-FC19-497E-A7D1-5ADD9CAF016F}" type="slidenum">
              <a:rPr lang="en-AU" sz="1200">
                <a:solidFill>
                  <a:srgbClr val="000000"/>
                </a:solidFill>
                <a:latin typeface="Times New Roman"/>
                <a:ea typeface="ＭＳ Ｐゴシック"/>
              </a:rPr>
              <a:t/>
            </a:fld>
            <a:endParaRPr/>
          </a:p>
        </p:txBody>
      </p:sp>
      <p:sp>
        <p:nvSpPr>
          <p:cNvPr id="20483" name="Text Box 1"/>
          <p:cNvSpPr txBox="1">
            <a:spLocks noChangeShapeType="1" noGrp="1"/>
          </p:cNvSpPr>
          <p:nvPr>
            <p:ph type="sldNum"/>
          </p:nvPr>
        </p:nvSpPr>
        <p:spPr bwMode="auto">
          <a:xfrm>
            <a:off x="3884612" y="8685212"/>
            <a:ext cx="2971800" cy="457200"/>
          </a:xfrm>
          <a:prstGeom prst="rect">
            <a:avLst/>
          </a:prstGeom>
          <a:noFill/>
        </p:spPr>
        <p:txBody>
          <a:bodyPr lIns="90000" tIns="46800" rIns="90000" bIns="46800" anchor="b"/>
          <a:lstStyle/>
          <a:p>
            <a:pPr lvl="0" algn="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fld id="{D038279B-FC19-497E-A7D1-5ADD9CAF016F}" type="slidenum">
              <a:rPr lang="en-AU" sz="1200">
                <a:solidFill>
                  <a:srgbClr val="FFFFFF"/>
                </a:solidFill>
                <a:ea typeface="ＭＳ Ｐゴシック"/>
              </a:rPr>
              <a:t/>
            </a:fld>
            <a:endParaRPr/>
          </a:p>
        </p:txBody>
      </p:sp>
      <p:sp>
        <p:nvSpPr>
          <p:cNvPr id="20484" name="Rectangle 2"/>
          <p:cNvSpPr>
            <a:spLocks noChangeShapeType="1" noGrp="1"/>
          </p:cNvSpPr>
          <p:nvPr>
            <p:ph type="sldImg" idx="0"/>
          </p:nvPr>
        </p:nvSpPr>
        <p:spPr bwMode="auto">
          <a:xfrm>
            <a:off x="1143000" y="685800"/>
            <a:ext cx="4572000" cy="3429000"/>
          </a:xfrm>
          <a:prstGeom prst="rect">
            <a:avLst/>
          </a:prstGeom>
          <a:solidFill>
            <a:srgbClr val="FFFFFF"/>
          </a:solidFill>
        </p:spPr>
        <p:txBody>
          <a:bodyPr wrap="none" anchor="ctr" anchorCtr="0"/>
          <a:lstStyle/>
          <a:p>
            <a:pPr>
              <a:defRPr/>
            </a:pPr>
            <a:endParaRPr sz="1400"/>
          </a:p>
        </p:txBody>
      </p:sp>
      <p:sp>
        <p:nvSpPr>
          <p:cNvPr id="20485" name="Text Box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AU">
                <a:ea typeface="Arial"/>
              </a:rPr>
              <a:t>Active attacks involve some modification of the data stream or the creation of a false stream and can be subdivided into four categories: masquerade, replay, modification of messages, and denial of service:</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masquerade of one entity as some other</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replay previous messages (as shown above in Stallings Figure 1.3b)</a:t>
            </a:r>
            <a:endParaRPr/>
          </a:p>
          <a:p>
            <a:pPr lvl="0" indent="0">
              <a:lnSpc>
                <a:spcPct val="90000"/>
              </a:lnSpc>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modify/alter (part of) messages in transit to produce an unauthorized effect</a:t>
            </a:r>
            <a:endParaRPr/>
          </a:p>
          <a:p>
            <a:pPr lvl="0" indent="0">
              <a:spcBef>
                <a:spcPts val="45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a:ea typeface="Arial"/>
              </a:rPr>
              <a:t> denial of service - prevents or inhibits the normal use or management of communications facilities</a:t>
            </a:r>
            <a:endParaRPr/>
          </a:p>
          <a:p>
            <a:pPr lvl="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b="0" i="0" u="none">
                <a:ea typeface="Arial"/>
              </a:rPr>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endParaRPr/>
          </a:p>
          <a:p>
            <a:pPr marL="914400" lvl="1" indent="0">
              <a:lnSpc>
                <a:spcPct val="90000"/>
              </a:lnSpc>
              <a:spcBef>
                <a:spcPts val="45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2530" name="Rectangle 7"/>
          <p:cNvSpPr txBox="1">
            <a:spLocks noChangeShapeType="1" noGrp="1"/>
          </p:cNvSpPr>
          <p:nvPr>
            <p:ph type="sldNum"/>
          </p:nvPr>
        </p:nvSpPr>
        <p:spPr bwMode="auto">
          <a:xfrm>
            <a:off x="3884612" y="8685212"/>
            <a:ext cx="2971800" cy="457200"/>
          </a:xfrm>
          <a:prstGeom prst="rect">
            <a:avLst/>
          </a:prstGeom>
          <a:noFill/>
        </p:spPr>
        <p:txBody>
          <a:bodyPr lIns="91440" tIns="45720" rIns="91440" bIns="45720" anchor="b"/>
          <a:lstStyle/>
          <a:p>
            <a:pPr lvl="0" algn="r">
              <a:defRPr/>
            </a:pPr>
            <a:fld id="{D038279B-FC19-497E-A7D1-5ADD9CAF016F}" type="slidenum">
              <a:rPr lang="zh-TW" sz="1200">
                <a:ea typeface="PMingLiU"/>
              </a:rPr>
              <a:t/>
            </a:fld>
            <a:endParaRPr/>
          </a:p>
        </p:txBody>
      </p:sp>
      <p:sp>
        <p:nvSpPr>
          <p:cNvPr id="22531" name="Rectangle 2"/>
          <p:cNvSpPr>
            <a:spLocks noChangeShapeType="1" noGrp="1"/>
          </p:cNvSpPr>
          <p:nvPr>
            <p:ph type="sldImg" idx="0"/>
          </p:nvPr>
        </p:nvSpPr>
        <p:spPr bwMode="auto">
          <a:xfrm>
            <a:off x="1143000" y="685800"/>
            <a:ext cx="4572000" cy="3429000"/>
          </a:xfrm>
          <a:prstGeom prst="rect">
            <a:avLst/>
          </a:prstGeom>
        </p:spPr>
        <p:txBody>
          <a:bodyPr lIns="91440" tIns="45720" rIns="91440" bIns="45720" anchor="ctr" anchorCtr="0"/>
          <a:lstStyle/>
          <a:p>
            <a:pPr>
              <a:defRPr/>
            </a:pPr>
            <a:endParaRPr sz="1400"/>
          </a:p>
        </p:txBody>
      </p:sp>
      <p:sp>
        <p:nvSpPr>
          <p:cNvPr id="22532" name="Rectangle 3"/>
          <p:cNvSpPr>
            <a:spLocks noChangeShapeType="1" noGrp="1"/>
          </p:cNvSpPr>
          <p:nvPr>
            <p:ph type="body" idx="1"/>
          </p:nvPr>
        </p:nvSpPr>
        <p:spPr bwMode="auto">
          <a:xfrm>
            <a:off x="685800" y="4343400"/>
            <a:ext cx="5486400" cy="4114800"/>
          </a:xfrm>
          <a:prstGeom prst="rect">
            <a:avLst/>
          </a:prstGeom>
          <a:noFill/>
        </p:spPr>
        <p:txBody>
          <a:bodyPr lIns="91440" tIns="45720" rIns="91440" bIns="45720" anchor="t"/>
          <a:lstStyle/>
          <a:p>
            <a:pPr lvl="0">
              <a:defRPr/>
            </a:pPr>
            <a:r>
              <a:rPr lang="en-AU" b="0" i="1" u="none">
                <a:ea typeface="PMingLiU"/>
              </a:rPr>
              <a:t>All traditional schemes are </a:t>
            </a:r>
            <a:r>
              <a:rPr lang="en-AU" b="1" i="1" u="none">
                <a:ea typeface="PMingLiU"/>
              </a:rPr>
              <a:t>symmetric</a:t>
            </a:r>
            <a:r>
              <a:rPr lang="en-AU" b="0" i="1" u="none">
                <a:ea typeface="PMingLiU"/>
              </a:rPr>
              <a:t> / </a:t>
            </a:r>
            <a:r>
              <a:rPr lang="en-AU" b="1" i="1" u="none">
                <a:ea typeface="PMingLiU"/>
              </a:rPr>
              <a:t>single key</a:t>
            </a:r>
            <a:r>
              <a:rPr lang="en-AU" b="0" i="1" u="none">
                <a:ea typeface="PMingLiU"/>
              </a:rPr>
              <a:t> / </a:t>
            </a:r>
            <a:r>
              <a:rPr lang="en-AU" b="1" i="1" u="none">
                <a:ea typeface="PMingLiU"/>
              </a:rPr>
              <a:t>private-key</a:t>
            </a:r>
            <a:r>
              <a:rPr lang="en-AU" b="0" i="1" u="none">
                <a:ea typeface="PMingLiU"/>
              </a:rPr>
              <a:t> encryption algorithms, with a </a:t>
            </a:r>
            <a:r>
              <a:rPr lang="en-AU" b="1" i="1" u="none">
                <a:ea typeface="PMingLiU"/>
              </a:rPr>
              <a:t>single key</a:t>
            </a:r>
            <a:r>
              <a:rPr lang="en-AU" b="0" i="1" u="none">
                <a:ea typeface="PMingLiU"/>
              </a:rPr>
              <a:t>, used for both encryption and decryption, since both sender and receiver are equivalent, either can encrypt or decrypt messages using that common key.</a:t>
            </a:r>
            <a:r>
              <a:rPr lang="en-AU">
                <a:ea typeface="PMingLiU"/>
              </a:rPr>
              <a:t> </a:t>
            </a: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and Object Slide">
    <p:spTree>
      <p:nvGrpSpPr>
        <p:cNvPr id="1" name=""/>
        <p:cNvGrpSpPr/>
        <p:nvPr/>
      </p:nvGrpSpPr>
      <p:grpSpPr bwMode="auto">
        <a:xfrm>
          <a:off x="0" y="0"/>
          <a:ext cx="0" cy="0"/>
          <a:chOff x="0" y="0"/>
          <a:chExt cx="0" cy="0"/>
        </a:xfrm>
      </p:grpSpPr>
      <p:sp>
        <p:nvSpPr>
          <p:cNvPr id="1026" name="Shape 1026"/>
          <p:cNvSpPr>
            <a:spLocks noChangeShapeType="1" noGrp="1"/>
          </p:cNvSpPr>
          <p:nvPr>
            <p:ph type="title" idx="0"/>
          </p:nvPr>
        </p:nvSpPr>
        <p:spPr bwMode="auto">
          <a:xfrm>
            <a:off x="457200" y="274637"/>
            <a:ext cx="8229600" cy="1143000"/>
          </a:xfrm>
          <a:prstGeom prst="rect">
            <a:avLst/>
          </a:prstGeom>
          <a:noFill/>
        </p:spPr>
        <p:txBody>
          <a:bodyPr lIns="91440" tIns="45720" rIns="91440" bIns="45720" anchor="ctr" anchorCtr="0"/>
          <a:lstStyle/>
          <a:p>
            <a:pPr marL="0" lvl="0" indent="0">
              <a:spcBef>
                <a:spcPts val="0"/>
              </a:spcBef>
              <a:buNone/>
              <a:defRPr/>
            </a:pPr>
            <a:r>
              <a:rPr lang="en-AU"/>
              <a:t>Click to edit Master title style</a:t>
            </a:r>
            <a:endParaRPr/>
          </a:p>
        </p:txBody>
      </p:sp>
      <p:sp>
        <p:nvSpPr>
          <p:cNvPr id="1027" name="Shape 1027"/>
          <p:cNvSpPr>
            <a:spLocks noChangeShapeType="1" noGrp="1"/>
          </p:cNvSpPr>
          <p:nvPr>
            <p:ph idx="1"/>
          </p:nvPr>
        </p:nvSpPr>
        <p:spPr bwMode="auto">
          <a:xfrm>
            <a:off x="457200" y="1600200"/>
            <a:ext cx="8229600" cy="4525962"/>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t>Click to edit Master text styles</a:t>
            </a:r>
            <a:endParaRPr/>
          </a:p>
          <a:p>
            <a:pPr marL="742950" lvl="1" indent="-285750">
              <a:spcBef>
                <a:spcPts val="0"/>
              </a:spcBef>
              <a:buChar char="–"/>
              <a:defRPr/>
            </a:pPr>
            <a:r>
              <a:rPr lang="en-AU"/>
              <a:t>Second level</a:t>
            </a:r>
            <a:endParaRPr/>
          </a:p>
          <a:p>
            <a:pPr marL="1143000" lvl="2" indent="-228600">
              <a:spcBef>
                <a:spcPts val="0"/>
              </a:spcBef>
              <a:buChar char="•"/>
              <a:defRPr/>
            </a:pPr>
            <a:r>
              <a:rPr lang="en-AU"/>
              <a:t>Third level</a:t>
            </a:r>
            <a:endParaRPr/>
          </a:p>
          <a:p>
            <a:pPr marL="1600200" lvl="3" indent="-228600">
              <a:spcBef>
                <a:spcPts val="0"/>
              </a:spcBef>
              <a:buChar char="–"/>
              <a:defRPr/>
            </a:pPr>
            <a:r>
              <a:rPr lang="en-AU"/>
              <a:t>Fourth level</a:t>
            </a:r>
            <a:endParaRPr/>
          </a:p>
          <a:p>
            <a:pPr marL="2057400" lvl="4" indent="-228600">
              <a:spcBef>
                <a:spcPts val="0"/>
              </a:spcBef>
              <a:buChar char="»"/>
              <a:defRPr/>
            </a:pPr>
            <a:r>
              <a:rPr lang="en-AU"/>
              <a:t>Fifth level</a:t>
            </a:r>
            <a:endParaRPr/>
          </a:p>
        </p:txBody>
      </p:sp>
      <p:sp>
        <p:nvSpPr>
          <p:cNvPr id="1028" name="Shape 1028"/>
          <p:cNvSpPr>
            <a:spLocks noChangeShapeType="1" noGrp="1"/>
          </p:cNvSpPr>
          <p:nvPr>
            <p:ph type="dt" idx="2"/>
          </p:nvPr>
        </p:nvSpPr>
        <p:spPr bwMode="auto">
          <a:xfrm>
            <a:off x="457200" y="6245225"/>
            <a:ext cx="2133600" cy="476250"/>
          </a:xfrm>
          <a:prstGeom prst="rect">
            <a:avLst/>
          </a:prstGeom>
          <a:noFill/>
        </p:spPr>
        <p:txBody>
          <a:bodyPr lIns="91440" tIns="45720" rIns="91440" bIns="45720"/>
          <a:lstStyle/>
          <a:p>
            <a:pPr>
              <a:defRPr/>
            </a:pPr>
            <a:endParaRPr sz="1400"/>
          </a:p>
        </p:txBody>
      </p:sp>
      <p:sp>
        <p:nvSpPr>
          <p:cNvPr id="1029" name="Shape 1029"/>
          <p:cNvSpPr>
            <a:spLocks noChangeShapeType="1" noGrp="1"/>
          </p:cNvSpPr>
          <p:nvPr>
            <p:ph type="ftr" idx="3"/>
          </p:nvPr>
        </p:nvSpPr>
        <p:spPr bwMode="auto">
          <a:xfrm>
            <a:off x="3124200" y="6245225"/>
            <a:ext cx="2895600" cy="476250"/>
          </a:xfrm>
          <a:prstGeom prst="rect">
            <a:avLst/>
          </a:prstGeom>
          <a:noFill/>
        </p:spPr>
        <p:txBody>
          <a:bodyPr lIns="91440" tIns="45720" rIns="91440" bIns="45720"/>
          <a:lstStyle/>
          <a:p>
            <a:pPr>
              <a:defRPr/>
            </a:pPr>
            <a:endParaRPr sz="1400"/>
          </a:p>
        </p:txBody>
      </p:sp>
      <p:sp>
        <p:nvSpPr>
          <p:cNvPr id="1030" name="Shape 1030"/>
          <p:cNvSpPr>
            <a:spLocks noChangeShapeType="1" noGrp="1"/>
          </p:cNvSpPr>
          <p:nvPr>
            <p:ph type="sldNum" idx="4"/>
          </p:nvPr>
        </p:nvSpPr>
        <p:spPr bwMode="auto">
          <a:xfrm>
            <a:off x="6553200" y="6245225"/>
            <a:ext cx="2133600" cy="47625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zh-TW" sz="1400">
                <a:ea typeface="PMingLiU"/>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lt1"/>
        </a:solidFill>
      </p:bgPr>
    </p:bg>
    <p:spTree>
      <p:nvGrpSpPr>
        <p:cNvPr id="1" name=""/>
        <p:cNvGrpSpPr/>
        <p:nvPr/>
      </p:nvGrpSpPr>
      <p:grpSpPr bwMode="auto">
        <a:xfrm>
          <a:off x="0" y="0"/>
          <a:ext cx="0" cy="0"/>
          <a:chOff x="0" y="0"/>
          <a:chExt cx="0" cy="0"/>
        </a:xfrm>
      </p:grpSpPr>
      <p:sp>
        <p:nvSpPr>
          <p:cNvPr id="1026" name="Rectangle 2"/>
          <p:cNvSpPr>
            <a:spLocks noChangeShapeType="1" noGrp="1"/>
          </p:cNvSpPr>
          <p:nvPr>
            <p:ph type="title" idx="0"/>
          </p:nvPr>
        </p:nvSpPr>
        <p:spPr bwMode="auto">
          <a:xfrm>
            <a:off x="457200" y="274637"/>
            <a:ext cx="8229600" cy="1143000"/>
          </a:xfrm>
          <a:prstGeom prst="rect">
            <a:avLst/>
          </a:prstGeom>
          <a:noFill/>
        </p:spPr>
        <p:txBody>
          <a:bodyPr lIns="91440" tIns="45720" rIns="91440" bIns="45720" anchor="ctr" anchorCtr="0"/>
          <a:lstStyle/>
          <a:p>
            <a:pPr marL="0" lvl="0" indent="0">
              <a:spcBef>
                <a:spcPts val="0"/>
              </a:spcBef>
              <a:buNone/>
              <a:defRPr/>
            </a:pPr>
            <a:r>
              <a:rPr lang="en-AU"/>
              <a:t>Click to edit Master title style</a:t>
            </a:r>
            <a:endParaRPr/>
          </a:p>
        </p:txBody>
      </p:sp>
      <p:sp>
        <p:nvSpPr>
          <p:cNvPr id="1027" name="Rectangle 3"/>
          <p:cNvSpPr>
            <a:spLocks noChangeShapeType="1" noGrp="1"/>
          </p:cNvSpPr>
          <p:nvPr>
            <p:ph type="body" idx="1"/>
          </p:nvPr>
        </p:nvSpPr>
        <p:spPr bwMode="auto">
          <a:xfrm>
            <a:off x="457200" y="1600200"/>
            <a:ext cx="8229600" cy="4525962"/>
          </a:xfrm>
          <a:prstGeom prst="rect">
            <a:avLst/>
          </a:prstGeom>
          <a:noFill/>
        </p:spPr>
        <p:txBody>
          <a:bodyPr lIns="91440" tIns="45720" rIns="91440" bIns="45720"/>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t>Click to edit Master text styles</a:t>
            </a:r>
            <a:endParaRPr/>
          </a:p>
          <a:p>
            <a:pPr marL="742950" lvl="1" indent="-285750">
              <a:spcBef>
                <a:spcPts val="0"/>
              </a:spcBef>
              <a:buChar char="–"/>
              <a:defRPr/>
            </a:pPr>
            <a:r>
              <a:rPr lang="en-AU"/>
              <a:t>Second level</a:t>
            </a:r>
            <a:endParaRPr/>
          </a:p>
          <a:p>
            <a:pPr marL="1143000" lvl="2" indent="-228600">
              <a:spcBef>
                <a:spcPts val="0"/>
              </a:spcBef>
              <a:buChar char="•"/>
              <a:defRPr/>
            </a:pPr>
            <a:r>
              <a:rPr lang="en-AU"/>
              <a:t>Third level</a:t>
            </a:r>
            <a:endParaRPr/>
          </a:p>
          <a:p>
            <a:pPr marL="1600200" lvl="3" indent="-228600">
              <a:spcBef>
                <a:spcPts val="0"/>
              </a:spcBef>
              <a:buChar char="–"/>
              <a:defRPr/>
            </a:pPr>
            <a:r>
              <a:rPr lang="en-AU"/>
              <a:t>Fourth level</a:t>
            </a:r>
            <a:endParaRPr/>
          </a:p>
          <a:p>
            <a:pPr marL="2057400" lvl="4" indent="-228600">
              <a:spcBef>
                <a:spcPts val="0"/>
              </a:spcBef>
              <a:buChar char="»"/>
              <a:defRPr/>
            </a:pPr>
            <a:r>
              <a:rPr lang="en-AU"/>
              <a:t>Fifth level</a:t>
            </a:r>
            <a:endParaRPr/>
          </a:p>
        </p:txBody>
      </p:sp>
      <p:sp>
        <p:nvSpPr>
          <p:cNvPr id="1028" name="Rectangle 4"/>
          <p:cNvSpPr>
            <a:spLocks noChangeShapeType="1" noGrp="1"/>
          </p:cNvSpPr>
          <p:nvPr>
            <p:ph type="dt" idx="2"/>
          </p:nvPr>
        </p:nvSpPr>
        <p:spPr bwMode="auto">
          <a:xfrm>
            <a:off x="457200" y="6245225"/>
            <a:ext cx="2133600" cy="476250"/>
          </a:xfrm>
          <a:prstGeom prst="rect">
            <a:avLst/>
          </a:prstGeom>
          <a:noFill/>
        </p:spPr>
        <p:txBody>
          <a:bodyPr lIns="91440" tIns="45720" rIns="91440" bIns="45720"/>
          <a:lstStyle/>
          <a:p>
            <a:pPr>
              <a:defRPr/>
            </a:pPr>
            <a:endParaRPr sz="1400"/>
          </a:p>
        </p:txBody>
      </p:sp>
      <p:sp>
        <p:nvSpPr>
          <p:cNvPr id="1029" name="Rectangle 5"/>
          <p:cNvSpPr>
            <a:spLocks noChangeShapeType="1" noGrp="1"/>
          </p:cNvSpPr>
          <p:nvPr>
            <p:ph type="ftr" idx="3"/>
          </p:nvPr>
        </p:nvSpPr>
        <p:spPr bwMode="auto">
          <a:xfrm>
            <a:off x="3124200" y="6245225"/>
            <a:ext cx="2895600" cy="476250"/>
          </a:xfrm>
          <a:prstGeom prst="rect">
            <a:avLst/>
          </a:prstGeom>
          <a:noFill/>
        </p:spPr>
        <p:txBody>
          <a:bodyPr lIns="91440" tIns="45720" rIns="91440" bIns="45720"/>
          <a:lstStyle/>
          <a:p>
            <a:pPr>
              <a:defRPr/>
            </a:pPr>
            <a:endParaRPr sz="1400"/>
          </a:p>
        </p:txBody>
      </p:sp>
      <p:sp>
        <p:nvSpPr>
          <p:cNvPr id="1030" name="Rectangle 6"/>
          <p:cNvSpPr>
            <a:spLocks noChangeShapeType="1" noGrp="1"/>
          </p:cNvSpPr>
          <p:nvPr>
            <p:ph type="sldNum" idx="4"/>
          </p:nvPr>
        </p:nvSpPr>
        <p:spPr bwMode="auto">
          <a:xfrm>
            <a:off x="6553200" y="6245225"/>
            <a:ext cx="2133600" cy="476250"/>
          </a:xfrm>
          <a:prstGeom prst="rect">
            <a:avLst/>
          </a:prstGeom>
          <a:noFill/>
        </p:spPr>
        <p:txBody>
          <a:bodyPr lIns="91440" tIns="45720" rIns="91440" bIns="45720"/>
          <a:lstStyle>
            <a:lvl1pPr marL="0" indent="0" algn="l" defTabSz="914400">
              <a:lnSpc>
                <a:spcPct val="100000"/>
              </a:lnSpc>
              <a:spcBef>
                <a:spcPts val="0"/>
              </a:spcBef>
              <a:spcAft>
                <a:spcPts val="0"/>
              </a:spcAft>
              <a:buNone/>
              <a:defRPr sz="1800" b="0" i="0">
                <a:solidFill>
                  <a:schemeClr val="dk1"/>
                </a:solidFill>
                <a:latin typeface="Arial"/>
              </a:defRPr>
            </a:lvl1pPr>
            <a:lvl2pPr marL="457200" indent="457200" algn="l" defTabSz="914400">
              <a:lnSpc>
                <a:spcPct val="100000"/>
              </a:lnSpc>
              <a:spcBef>
                <a:spcPts val="0"/>
              </a:spcBef>
              <a:spcAft>
                <a:spcPts val="0"/>
              </a:spcAft>
              <a:buNone/>
              <a:defRPr sz="1800" b="0" i="0">
                <a:solidFill>
                  <a:schemeClr val="dk1"/>
                </a:solidFill>
                <a:latin typeface="Arial"/>
              </a:defRPr>
            </a:lvl2pPr>
            <a:lvl3pPr marL="914400" indent="914400" algn="l" defTabSz="914400">
              <a:lnSpc>
                <a:spcPct val="100000"/>
              </a:lnSpc>
              <a:spcBef>
                <a:spcPts val="0"/>
              </a:spcBef>
              <a:spcAft>
                <a:spcPts val="0"/>
              </a:spcAft>
              <a:buNone/>
              <a:defRPr sz="1800" b="0" i="0">
                <a:solidFill>
                  <a:schemeClr val="dk1"/>
                </a:solidFill>
                <a:latin typeface="Arial"/>
              </a:defRPr>
            </a:lvl3pPr>
            <a:lvl4pPr marL="1371600" indent="1371600" algn="l" defTabSz="914400">
              <a:lnSpc>
                <a:spcPct val="100000"/>
              </a:lnSpc>
              <a:spcBef>
                <a:spcPts val="0"/>
              </a:spcBef>
              <a:spcAft>
                <a:spcPts val="0"/>
              </a:spcAft>
              <a:buNone/>
              <a:defRPr sz="1800" b="0" i="0">
                <a:solidFill>
                  <a:schemeClr val="dk1"/>
                </a:solidFill>
                <a:latin typeface="Arial"/>
              </a:defRPr>
            </a:lvl4pPr>
            <a:lvl5pPr marL="1828800" indent="1828800" algn="l" defTabSz="914400">
              <a:lnSpc>
                <a:spcPct val="100000"/>
              </a:lnSpc>
              <a:spcBef>
                <a:spcPts val="0"/>
              </a:spcBef>
              <a:spcAft>
                <a:spcPts val="0"/>
              </a:spcAft>
              <a:buNone/>
              <a:defRPr sz="1800" b="0" i="0">
                <a:solidFill>
                  <a:schemeClr val="dk1"/>
                </a:solidFill>
                <a:latin typeface="Arial"/>
              </a:defRPr>
            </a:lvl5pPr>
          </a:lstStyle>
          <a:p>
            <a:pPr marL="0" lvl="0" indent="0" algn="r">
              <a:spcBef>
                <a:spcPts val="0"/>
              </a:spcBef>
              <a:buNone/>
              <a:defRPr/>
            </a:pPr>
            <a:fld id="{D038279B-FC19-497E-A7D1-5ADD9CAF016F}" type="slidenum">
              <a:rPr lang="zh-TW" sz="1400">
                <a:ea typeface="PMingLiU"/>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marL="0" indent="0" algn="ctr" defTabSz="914400">
        <a:lnSpc>
          <a:spcPct val="100000"/>
        </a:lnSpc>
        <a:spcBef>
          <a:spcPts val="0"/>
        </a:spcBef>
        <a:spcAft>
          <a:spcPts val="0"/>
        </a:spcAft>
        <a:buNone/>
        <a:defRPr lang="en-AU" sz="4400" b="0" i="0">
          <a:solidFill>
            <a:schemeClr val="dk2"/>
          </a:solidFill>
          <a:latin typeface="Arial"/>
        </a:defRPr>
      </a:lvl1pPr>
      <a:lvl2pPr marL="0" indent="0" algn="ctr" defTabSz="914400">
        <a:lnSpc>
          <a:spcPct val="100000"/>
        </a:lnSpc>
        <a:spcBef>
          <a:spcPts val="0"/>
        </a:spcBef>
        <a:spcAft>
          <a:spcPts val="0"/>
        </a:spcAft>
        <a:buNone/>
        <a:defRPr lang="en-AU" sz="4400" b="0" i="0">
          <a:solidFill>
            <a:schemeClr val="dk2"/>
          </a:solidFill>
          <a:latin typeface="Arial"/>
        </a:defRPr>
      </a:lvl2pPr>
      <a:lvl3pPr marL="0" indent="0" algn="ctr" defTabSz="914400">
        <a:lnSpc>
          <a:spcPct val="100000"/>
        </a:lnSpc>
        <a:spcBef>
          <a:spcPts val="0"/>
        </a:spcBef>
        <a:spcAft>
          <a:spcPts val="0"/>
        </a:spcAft>
        <a:buNone/>
        <a:defRPr lang="en-AU" sz="4400" b="0" i="0">
          <a:solidFill>
            <a:schemeClr val="dk2"/>
          </a:solidFill>
          <a:latin typeface="Arial"/>
        </a:defRPr>
      </a:lvl3pPr>
      <a:lvl4pPr marL="0" indent="0" algn="ctr" defTabSz="914400">
        <a:lnSpc>
          <a:spcPct val="100000"/>
        </a:lnSpc>
        <a:spcBef>
          <a:spcPts val="0"/>
        </a:spcBef>
        <a:spcAft>
          <a:spcPts val="0"/>
        </a:spcAft>
        <a:buNone/>
        <a:defRPr lang="en-AU" sz="4400" b="0" i="0">
          <a:solidFill>
            <a:schemeClr val="dk2"/>
          </a:solidFill>
          <a:latin typeface="Arial"/>
        </a:defRPr>
      </a:lvl4pPr>
      <a:lvl5pPr marL="0" indent="0" algn="ctr" defTabSz="914400">
        <a:lnSpc>
          <a:spcPct val="100000"/>
        </a:lnSpc>
        <a:spcBef>
          <a:spcPts val="0"/>
        </a:spcBef>
        <a:spcAft>
          <a:spcPts val="0"/>
        </a:spcAft>
        <a:buNone/>
        <a:defRPr lang="en-AU" sz="4400" b="0" i="0">
          <a:solidFill>
            <a:schemeClr val="dk2"/>
          </a:solidFill>
          <a:latin typeface="Arial"/>
        </a:defRPr>
      </a:lvl5pPr>
      <a:lvl6pPr>
        <a:defRPr lang="en-AU" sz="1800"/>
      </a:lvl6pPr>
      <a:lvl7pPr>
        <a:defRPr lang="en-AU" sz="1800"/>
      </a:lvl7pPr>
      <a:lvl8pPr>
        <a:defRPr lang="en-AU" sz="1800"/>
      </a:lvl8pPr>
      <a:lvl9pPr>
        <a:defRPr lang="en-AU" sz="1800"/>
      </a:lvl9pPr>
    </p:titleStyle>
    <p:bodyStyle>
      <a:lvl1pPr marL="342900" indent="0" algn="l" defTabSz="914400">
        <a:lnSpc>
          <a:spcPct val="100000"/>
        </a:lnSpc>
        <a:spcBef>
          <a:spcPts val="0"/>
        </a:spcBef>
        <a:spcAft>
          <a:spcPts val="0"/>
        </a:spcAft>
        <a:buChar char="•"/>
        <a:defRPr lang="en-AU" sz="3200" b="0" i="0">
          <a:solidFill>
            <a:schemeClr val="dk1"/>
          </a:solidFill>
          <a:latin typeface="Arial"/>
        </a:defRPr>
      </a:lvl1pPr>
      <a:lvl2pPr marL="742950" indent="457200" algn="l" defTabSz="914400">
        <a:lnSpc>
          <a:spcPct val="100000"/>
        </a:lnSpc>
        <a:spcBef>
          <a:spcPts val="0"/>
        </a:spcBef>
        <a:spcAft>
          <a:spcPts val="0"/>
        </a:spcAft>
        <a:buChar char="–"/>
        <a:defRPr lang="en-AU" sz="2800" b="0" i="0">
          <a:solidFill>
            <a:schemeClr val="dk1"/>
          </a:solidFill>
          <a:latin typeface="Arial"/>
        </a:defRPr>
      </a:lvl2pPr>
      <a:lvl3pPr marL="1143000" indent="914400" algn="l" defTabSz="914400">
        <a:lnSpc>
          <a:spcPct val="100000"/>
        </a:lnSpc>
        <a:spcBef>
          <a:spcPts val="0"/>
        </a:spcBef>
        <a:spcAft>
          <a:spcPts val="0"/>
        </a:spcAft>
        <a:buChar char="•"/>
        <a:defRPr lang="en-AU" sz="2400" b="0" i="0">
          <a:solidFill>
            <a:schemeClr val="dk1"/>
          </a:solidFill>
          <a:latin typeface="Arial"/>
        </a:defRPr>
      </a:lvl3pPr>
      <a:lvl4pPr marL="1600200" indent="1371600" algn="l" defTabSz="914400">
        <a:lnSpc>
          <a:spcPct val="100000"/>
        </a:lnSpc>
        <a:spcBef>
          <a:spcPts val="0"/>
        </a:spcBef>
        <a:spcAft>
          <a:spcPts val="0"/>
        </a:spcAft>
        <a:buChar char="–"/>
        <a:defRPr lang="en-AU" sz="2000" b="0" i="0">
          <a:solidFill>
            <a:schemeClr val="dk1"/>
          </a:solidFill>
          <a:latin typeface="Arial"/>
        </a:defRPr>
      </a:lvl4pPr>
      <a:lvl5pPr marL="2057400" indent="1828800" algn="l" defTabSz="914400">
        <a:lnSpc>
          <a:spcPct val="100000"/>
        </a:lnSpc>
        <a:spcBef>
          <a:spcPts val="0"/>
        </a:spcBef>
        <a:spcAft>
          <a:spcPts val="0"/>
        </a:spcAft>
        <a:buChar char="»"/>
        <a:defRPr lang="en-AU" sz="2000" b="0" i="0">
          <a:solidFill>
            <a:schemeClr val="dk1"/>
          </a:solidFill>
          <a:latin typeface="Arial"/>
        </a:defRPr>
      </a:lvl5pPr>
      <a:lvl6pPr>
        <a:defRPr lang="en-AU" sz="1800"/>
      </a:lvl6pPr>
      <a:lvl7pPr>
        <a:defRPr lang="en-AU" sz="1800"/>
      </a:lvl7pPr>
      <a:lvl8pPr>
        <a:defRPr lang="en-AU" sz="1800"/>
      </a:lvl8pPr>
      <a:lvl9pPr>
        <a:defRPr lang="en-AU" sz="1800"/>
      </a:lvl9pPr>
    </p:bodyStyle>
    <p:otherStyle>
      <a:lvl1pPr marL="0" indent="0" algn="l" defTabSz="914400">
        <a:lnSpc>
          <a:spcPct val="100000"/>
        </a:lnSpc>
        <a:spcBef>
          <a:spcPts val="0"/>
        </a:spcBef>
        <a:spcAft>
          <a:spcPts val="0"/>
        </a:spcAft>
        <a:buNone/>
        <a:defRPr lang="en-AU" sz="1800" b="0" i="0">
          <a:solidFill>
            <a:schemeClr val="dk1"/>
          </a:solidFill>
          <a:latin typeface="Arial"/>
        </a:defRPr>
      </a:lvl1pPr>
      <a:lvl2pPr marL="457200" indent="457200" algn="l" defTabSz="914400">
        <a:lnSpc>
          <a:spcPct val="100000"/>
        </a:lnSpc>
        <a:spcBef>
          <a:spcPts val="0"/>
        </a:spcBef>
        <a:spcAft>
          <a:spcPts val="0"/>
        </a:spcAft>
        <a:buNone/>
        <a:defRPr lang="en-AU" sz="1800" b="0" i="0">
          <a:solidFill>
            <a:schemeClr val="dk1"/>
          </a:solidFill>
          <a:latin typeface="Arial"/>
        </a:defRPr>
      </a:lvl2pPr>
      <a:lvl3pPr marL="914400" indent="914400" algn="l" defTabSz="914400">
        <a:lnSpc>
          <a:spcPct val="100000"/>
        </a:lnSpc>
        <a:spcBef>
          <a:spcPts val="0"/>
        </a:spcBef>
        <a:spcAft>
          <a:spcPts val="0"/>
        </a:spcAft>
        <a:buNone/>
        <a:defRPr lang="en-AU" sz="1800" b="0" i="0">
          <a:solidFill>
            <a:schemeClr val="dk1"/>
          </a:solidFill>
          <a:latin typeface="Arial"/>
        </a:defRPr>
      </a:lvl3pPr>
      <a:lvl4pPr marL="1371600" indent="1371600" algn="l" defTabSz="914400">
        <a:lnSpc>
          <a:spcPct val="100000"/>
        </a:lnSpc>
        <a:spcBef>
          <a:spcPts val="0"/>
        </a:spcBef>
        <a:spcAft>
          <a:spcPts val="0"/>
        </a:spcAft>
        <a:buNone/>
        <a:defRPr lang="en-AU" sz="1800" b="0" i="0">
          <a:solidFill>
            <a:schemeClr val="dk1"/>
          </a:solidFill>
          <a:latin typeface="Arial"/>
        </a:defRPr>
      </a:lvl4pPr>
      <a:lvl5pPr marL="1828800" indent="1828800" algn="l" defTabSz="914400">
        <a:lnSpc>
          <a:spcPct val="100000"/>
        </a:lnSpc>
        <a:spcBef>
          <a:spcPts val="0"/>
        </a:spcBef>
        <a:spcAft>
          <a:spcPts val="0"/>
        </a:spcAft>
        <a:buNone/>
        <a:defRPr lang="en-AU" sz="1800" b="0" i="0">
          <a:solidFill>
            <a:schemeClr val="dk1"/>
          </a:solidFill>
          <a:latin typeface="Arial"/>
        </a:defRPr>
      </a:lvl5pPr>
      <a:lvl6pPr>
        <a:defRPr lang="en-AU" sz="1800"/>
      </a:lvl6pPr>
      <a:lvl7pPr>
        <a:defRPr lang="en-AU" sz="1800"/>
      </a:lvl7pPr>
      <a:lvl8pPr>
        <a:defRPr lang="en-AU" sz="1800"/>
      </a:lvl8pPr>
      <a:lvl9pPr>
        <a:defRPr lang="en-AU"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4" name="Rectangle 2"/>
          <p:cNvSpPr>
            <a:spLocks noChangeShapeType="1" noGrp="1"/>
          </p:cNvSpPr>
          <p:nvPr>
            <p:ph type="ctrTitle"/>
          </p:nvPr>
        </p:nvSpPr>
        <p:spPr bwMode="auto">
          <a:xfrm>
            <a:off x="755650" y="549275"/>
            <a:ext cx="7772400" cy="1470025"/>
          </a:xfrm>
          <a:prstGeom prst="rect">
            <a:avLst/>
          </a:prstGeom>
        </p:spPr>
        <p:txBody>
          <a:bodyPr lIns="91440" tIns="45720" rIns="91440" bIns="45720" anchor="ctr" anchorCtr="0"/>
          <a:lstStyle>
            <a:lvl1pPr>
              <a:defRPr/>
            </a:lvl1pPr>
            <a:lvl2pPr>
              <a:defRPr/>
            </a:lvl2pPr>
            <a:lvl3pPr>
              <a:defRPr/>
            </a:lvl3pPr>
            <a:lvl4pPr>
              <a:defRPr/>
            </a:lvl4pPr>
            <a:lvl5pPr>
              <a:defRPr/>
            </a:lvl5pPr>
          </a:lstStyle>
          <a:p>
            <a:pPr marL="0" lvl="0" indent="0">
              <a:spcBef>
                <a:spcPts val="0"/>
              </a:spcBef>
              <a:buNone/>
              <a:defRPr/>
            </a:pPr>
            <a:r>
              <a:rPr lang="en-US"/>
              <a:t>Cryptography and Network Security</a:t>
            </a:r>
            <a:endParaRPr/>
          </a:p>
        </p:txBody>
      </p:sp>
      <p:sp>
        <p:nvSpPr>
          <p:cNvPr id="3075" name="Rectangle 3"/>
          <p:cNvSpPr>
            <a:spLocks noChangeShapeType="1" noGrp="1"/>
          </p:cNvSpPr>
          <p:nvPr>
            <p:ph type="subTitle"/>
          </p:nvPr>
        </p:nvSpPr>
        <p:spPr bwMode="auto">
          <a:xfrm>
            <a:off x="1371600" y="2205037"/>
            <a:ext cx="6400800" cy="4319587"/>
          </a:xfrm>
          <a:prstGeom prst="rect">
            <a:avLst/>
          </a:prstGeom>
        </p:spPr>
        <p:txBody>
          <a:bodyPr lIns="91440" tIns="45720" rIns="91440" bIns="45720" anchor="t"/>
          <a:lstStyle/>
          <a:p>
            <a:pPr>
              <a:defRPr/>
            </a:pP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150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Symmetric Encryption</a:t>
            </a:r>
            <a:endParaRPr/>
          </a:p>
        </p:txBody>
      </p:sp>
      <p:sp>
        <p:nvSpPr>
          <p:cNvPr id="2150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or conventional / </a:t>
            </a:r>
            <a:r>
              <a:rPr lang="en-AU" b="0" i="0" u="none">
                <a:ea typeface="PMingLiU"/>
              </a:rPr>
              <a:t>private-key</a:t>
            </a:r>
            <a:r>
              <a:rPr lang="en-US" b="0" i="0" u="none"/>
              <a:t>  / single-key</a:t>
            </a:r>
            <a:endParaRPr/>
          </a:p>
          <a:p>
            <a:pPr marL="342900" lvl="0" indent="-342900">
              <a:spcBef>
                <a:spcPts val="0"/>
              </a:spcBef>
              <a:buChar char="•"/>
              <a:defRPr/>
            </a:pPr>
            <a:r>
              <a:rPr lang="en-AU" b="0" i="0" u="none">
                <a:solidFill>
                  <a:schemeClr val="accent2"/>
                </a:solidFill>
                <a:ea typeface="PMingLiU"/>
              </a:rPr>
              <a:t>sender and recipient share a common key</a:t>
            </a:r>
            <a:endParaRPr/>
          </a:p>
          <a:p>
            <a:pPr marL="342900" lvl="0" indent="-342900">
              <a:spcBef>
                <a:spcPts val="0"/>
              </a:spcBef>
              <a:buChar char="•"/>
              <a:defRPr/>
            </a:pPr>
            <a:r>
              <a:rPr lang="en-AU" b="0" i="0" u="none">
                <a:ea typeface="PMingLiU"/>
              </a:rPr>
              <a:t>all classical encryption algorithms are private-key</a:t>
            </a:r>
            <a:endParaRPr/>
          </a:p>
          <a:p>
            <a:pPr marL="342900" lvl="0" indent="-342900">
              <a:spcBef>
                <a:spcPts val="0"/>
              </a:spcBef>
              <a:buChar char="•"/>
              <a:defRPr/>
            </a:pPr>
            <a:r>
              <a:rPr lang="en-US" b="0" i="0" u="none"/>
              <a:t>was only type prior to invention of public-key in 1970’s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355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Basic Terminology</a:t>
            </a:r>
            <a:endParaRPr/>
          </a:p>
        </p:txBody>
      </p:sp>
      <p:sp>
        <p:nvSpPr>
          <p:cNvPr id="23555" name="Rectangle 3"/>
          <p:cNvSpPr>
            <a:spLocks noChangeShapeType="1" noGrp="1"/>
          </p:cNvSpPr>
          <p:nvPr>
            <p:ph type="body"/>
          </p:nvPr>
        </p:nvSpPr>
        <p:spPr bwMode="auto">
          <a:xfrm>
            <a:off x="457200" y="1773237"/>
            <a:ext cx="8229600" cy="439261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80000"/>
              </a:lnSpc>
              <a:spcBef>
                <a:spcPts val="0"/>
              </a:spcBef>
              <a:buChar char="•"/>
              <a:defRPr/>
            </a:pPr>
            <a:r>
              <a:rPr lang="en-AU" sz="2400" b="1" i="0" u="none">
                <a:solidFill>
                  <a:schemeClr val="accent2"/>
                </a:solidFill>
                <a:ea typeface="PMingLiU"/>
              </a:rPr>
              <a:t>plaintext</a:t>
            </a:r>
            <a:r>
              <a:rPr lang="en-AU" sz="2400">
                <a:ea typeface="PMingLiU"/>
              </a:rPr>
              <a:t> - the original message </a:t>
            </a:r>
            <a:endParaRPr/>
          </a:p>
          <a:p>
            <a:pPr marL="342900" lvl="0" indent="-342900">
              <a:lnSpc>
                <a:spcPct val="80000"/>
              </a:lnSpc>
              <a:spcBef>
                <a:spcPts val="0"/>
              </a:spcBef>
              <a:buChar char="•"/>
              <a:defRPr/>
            </a:pPr>
            <a:r>
              <a:rPr lang="en-AU" sz="2400" b="1" i="0" u="none">
                <a:solidFill>
                  <a:schemeClr val="accent2"/>
                </a:solidFill>
                <a:ea typeface="PMingLiU"/>
              </a:rPr>
              <a:t>ciphertext</a:t>
            </a:r>
            <a:r>
              <a:rPr lang="en-AU" sz="2400">
                <a:ea typeface="PMingLiU"/>
              </a:rPr>
              <a:t> - the coded message </a:t>
            </a:r>
            <a:endParaRPr/>
          </a:p>
          <a:p>
            <a:pPr marL="342900" lvl="0" indent="-342900">
              <a:lnSpc>
                <a:spcPct val="80000"/>
              </a:lnSpc>
              <a:spcBef>
                <a:spcPts val="0"/>
              </a:spcBef>
              <a:buChar char="•"/>
              <a:defRPr/>
            </a:pPr>
            <a:r>
              <a:rPr lang="en-AU" sz="2400" b="1" i="0" u="none">
                <a:solidFill>
                  <a:schemeClr val="accent2"/>
                </a:solidFill>
                <a:ea typeface="PMingLiU"/>
              </a:rPr>
              <a:t>cipher</a:t>
            </a:r>
            <a:r>
              <a:rPr lang="en-AU" sz="2400">
                <a:ea typeface="PMingLiU"/>
              </a:rPr>
              <a:t> - algorithm for transforming plaintext to ciphertext </a:t>
            </a:r>
            <a:endParaRPr/>
          </a:p>
          <a:p>
            <a:pPr marL="342900" lvl="0" indent="-342900">
              <a:lnSpc>
                <a:spcPct val="80000"/>
              </a:lnSpc>
              <a:spcBef>
                <a:spcPts val="0"/>
              </a:spcBef>
              <a:buChar char="•"/>
              <a:defRPr/>
            </a:pPr>
            <a:r>
              <a:rPr lang="en-AU" sz="2400" b="1" i="0" u="none">
                <a:solidFill>
                  <a:schemeClr val="accent2"/>
                </a:solidFill>
                <a:ea typeface="PMingLiU"/>
              </a:rPr>
              <a:t>key</a:t>
            </a:r>
            <a:r>
              <a:rPr lang="en-AU" sz="2400">
                <a:ea typeface="PMingLiU"/>
              </a:rPr>
              <a:t> - info used in cipher known only to sender/receiver </a:t>
            </a:r>
            <a:endParaRPr/>
          </a:p>
          <a:p>
            <a:pPr marL="342900" lvl="0" indent="-342900">
              <a:lnSpc>
                <a:spcPct val="80000"/>
              </a:lnSpc>
              <a:spcBef>
                <a:spcPts val="0"/>
              </a:spcBef>
              <a:buChar char="•"/>
              <a:defRPr/>
            </a:pPr>
            <a:r>
              <a:rPr lang="en-AU" sz="2400" b="1" i="0" u="none">
                <a:ea typeface="PMingLiU"/>
              </a:rPr>
              <a:t>encipher (encrypt)</a:t>
            </a:r>
            <a:r>
              <a:rPr lang="en-AU" sz="2400">
                <a:ea typeface="PMingLiU"/>
              </a:rPr>
              <a:t> - converting plaintext to ciphertext </a:t>
            </a:r>
            <a:endParaRPr/>
          </a:p>
          <a:p>
            <a:pPr marL="342900" lvl="0" indent="-342900">
              <a:lnSpc>
                <a:spcPct val="80000"/>
              </a:lnSpc>
              <a:spcBef>
                <a:spcPts val="0"/>
              </a:spcBef>
              <a:buChar char="•"/>
              <a:defRPr/>
            </a:pPr>
            <a:r>
              <a:rPr lang="en-AU" sz="2400" b="1" i="0" u="none">
                <a:ea typeface="PMingLiU"/>
              </a:rPr>
              <a:t>decipher (decrypt)</a:t>
            </a:r>
            <a:r>
              <a:rPr lang="en-AU" sz="2400">
                <a:ea typeface="PMingLiU"/>
              </a:rPr>
              <a:t> - recovering ciphertext from plaintext</a:t>
            </a:r>
            <a:endParaRPr/>
          </a:p>
          <a:p>
            <a:pPr marL="342900" lvl="0" indent="-342900">
              <a:lnSpc>
                <a:spcPct val="80000"/>
              </a:lnSpc>
              <a:spcBef>
                <a:spcPts val="0"/>
              </a:spcBef>
              <a:buChar char="•"/>
              <a:defRPr/>
            </a:pPr>
            <a:r>
              <a:rPr lang="en-AU" sz="2400" b="1" i="0" u="none">
                <a:ea typeface="PMingLiU"/>
              </a:rPr>
              <a:t>cryptography</a:t>
            </a:r>
            <a:r>
              <a:rPr lang="en-AU" sz="2400">
                <a:ea typeface="PMingLiU"/>
              </a:rPr>
              <a:t> - study of encryption principles/methods</a:t>
            </a:r>
            <a:endParaRPr/>
          </a:p>
          <a:p>
            <a:pPr marL="342900" lvl="0" indent="-342900">
              <a:lnSpc>
                <a:spcPct val="80000"/>
              </a:lnSpc>
              <a:spcBef>
                <a:spcPts val="0"/>
              </a:spcBef>
              <a:buChar char="•"/>
              <a:defRPr/>
            </a:pPr>
            <a:r>
              <a:rPr lang="en-AU" sz="2400" b="1" i="0" u="none">
                <a:solidFill>
                  <a:schemeClr val="accent2"/>
                </a:solidFill>
                <a:ea typeface="PMingLiU"/>
              </a:rPr>
              <a:t>cryptanalysis (codebreaking)</a:t>
            </a:r>
            <a:r>
              <a:rPr lang="en-AU" sz="2400">
                <a:ea typeface="PMingLiU"/>
              </a:rPr>
              <a:t> - the study of principles/ methods of deciphering ciphertext </a:t>
            </a:r>
            <a:r>
              <a:rPr lang="en-AU" sz="2400" b="0" i="1" u="none">
                <a:ea typeface="PMingLiU"/>
              </a:rPr>
              <a:t>without</a:t>
            </a:r>
            <a:r>
              <a:rPr lang="en-AU" sz="2400">
                <a:ea typeface="PMingLiU"/>
              </a:rPr>
              <a:t> knowing key</a:t>
            </a:r>
            <a:endParaRPr/>
          </a:p>
          <a:p>
            <a:pPr marL="342900" lvl="0" indent="-342900">
              <a:lnSpc>
                <a:spcPct val="80000"/>
              </a:lnSpc>
              <a:spcBef>
                <a:spcPts val="0"/>
              </a:spcBef>
              <a:buChar char="•"/>
              <a:defRPr/>
            </a:pPr>
            <a:r>
              <a:rPr lang="en-AU" sz="2400" b="1" i="0" u="none">
                <a:ea typeface="PMingLiU"/>
              </a:rPr>
              <a:t>cryptology</a:t>
            </a:r>
            <a:r>
              <a:rPr lang="en-AU" sz="2400">
                <a:ea typeface="PMingLiU"/>
              </a:rPr>
              <a:t> - the field of both cryptography and cryptanalysis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560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Symmetric Cipher Model</a:t>
            </a:r>
            <a:endParaRPr/>
          </a:p>
        </p:txBody>
      </p:sp>
      <p:pic>
        <p:nvPicPr>
          <p:cNvPr id="25603" name="Picture 3"/>
          <p:cNvPicPr>
            <a:picLocks noChangeAspect="1" noGrp="1"/>
          </p:cNvPicPr>
          <p:nvPr>
            <p:ph type="body"/>
          </p:nvPr>
        </p:nvPicPr>
        <p:blipFill>
          <a:blip r:embed="rId3"/>
          <a:srcRect l="0" t="0" r="0" b="0"/>
          <a:stretch/>
        </p:blipFill>
        <p:spPr bwMode="auto">
          <a:xfrm>
            <a:off x="457200" y="1600200"/>
            <a:ext cx="8229600" cy="45259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765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Requirements</a:t>
            </a:r>
            <a:endParaRPr/>
          </a:p>
        </p:txBody>
      </p:sp>
      <p:sp>
        <p:nvSpPr>
          <p:cNvPr id="2765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two requirements for secure use of symmetric encryption:</a:t>
            </a:r>
            <a:endParaRPr/>
          </a:p>
          <a:p>
            <a:pPr marL="742950" lvl="1" indent="-285750">
              <a:spcBef>
                <a:spcPts val="0"/>
              </a:spcBef>
              <a:buChar char="–"/>
              <a:defRPr/>
            </a:pPr>
            <a:r>
              <a:rPr lang="en-US" b="0" i="0" u="none">
                <a:solidFill>
                  <a:schemeClr val="accent2"/>
                </a:solidFill>
              </a:rPr>
              <a:t>a strong encryption algorithm</a:t>
            </a:r>
            <a:endParaRPr/>
          </a:p>
          <a:p>
            <a:pPr marL="742950" lvl="1" indent="-285750">
              <a:spcBef>
                <a:spcPts val="0"/>
              </a:spcBef>
              <a:buChar char="–"/>
              <a:defRPr/>
            </a:pPr>
            <a:r>
              <a:rPr lang="en-US" b="0" i="0" u="none">
                <a:solidFill>
                  <a:schemeClr val="accent2"/>
                </a:solidFill>
              </a:rPr>
              <a:t>a secret key known only to sender / receiver</a:t>
            </a:r>
            <a:endParaRPr/>
          </a:p>
          <a:p>
            <a:pPr marL="742950" lvl="1" indent="-285750">
              <a:spcBef>
                <a:spcPts val="0"/>
              </a:spcBef>
              <a:buNone/>
              <a:defRPr/>
            </a:pPr>
            <a:r>
              <a:rPr lang="en-US" b="0" i="1" u="none"/>
              <a:t>	Y </a:t>
            </a:r>
            <a:r>
              <a:rPr lang="en-US" b="0" i="0" u="none"/>
              <a:t>= E</a:t>
            </a:r>
            <a:r>
              <a:rPr lang="en-US" sz="2400" b="0" i="1" u="none" baseline="-25000"/>
              <a:t>K</a:t>
            </a:r>
            <a:r>
              <a:rPr lang="en-US" b="0" i="0" u="none"/>
              <a:t>(</a:t>
            </a:r>
            <a:r>
              <a:rPr lang="en-US" b="0" i="1" u="none"/>
              <a:t>X</a:t>
            </a:r>
            <a:r>
              <a:rPr lang="en-US" b="0" i="0" u="none"/>
              <a:t>)</a:t>
            </a:r>
            <a:endParaRPr/>
          </a:p>
          <a:p>
            <a:pPr marL="742950" lvl="1" indent="-285750">
              <a:spcBef>
                <a:spcPts val="0"/>
              </a:spcBef>
              <a:buNone/>
              <a:defRPr/>
            </a:pPr>
            <a:r>
              <a:rPr lang="en-US" b="0" i="1" u="none"/>
              <a:t>	X </a:t>
            </a:r>
            <a:r>
              <a:rPr lang="en-US" b="0" i="0" u="none"/>
              <a:t>= D</a:t>
            </a:r>
            <a:r>
              <a:rPr lang="en-US" sz="2400" b="0" i="1" u="none" baseline="-25000"/>
              <a:t>K</a:t>
            </a:r>
            <a:r>
              <a:rPr lang="en-US" b="0" i="0" u="none"/>
              <a:t>(</a:t>
            </a:r>
            <a:r>
              <a:rPr lang="en-US" b="0" i="1" u="none"/>
              <a:t>Y</a:t>
            </a:r>
            <a:r>
              <a:rPr lang="en-US" b="0" i="0" u="none"/>
              <a:t>)</a:t>
            </a:r>
            <a:endParaRPr/>
          </a:p>
          <a:p>
            <a:pPr marL="342900" lvl="0" indent="-342900">
              <a:spcBef>
                <a:spcPts val="0"/>
              </a:spcBef>
              <a:buChar char="•"/>
              <a:defRPr/>
            </a:pPr>
            <a:r>
              <a:rPr lang="en-US" b="0" i="0" u="none">
                <a:solidFill>
                  <a:schemeClr val="accent2"/>
                </a:solidFill>
              </a:rPr>
              <a:t>assume encryption algorithm is known</a:t>
            </a:r>
            <a:endParaRPr/>
          </a:p>
          <a:p>
            <a:pPr marL="342900" lvl="0" indent="-342900">
              <a:spcBef>
                <a:spcPts val="0"/>
              </a:spcBef>
              <a:buChar char="•"/>
              <a:defRPr/>
            </a:pPr>
            <a:r>
              <a:rPr lang="en-US" b="0" i="0" u="none"/>
              <a:t>implies a secure channel to distribute key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698"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Cryptography</a:t>
            </a:r>
            <a:endParaRPr/>
          </a:p>
        </p:txBody>
      </p:sp>
      <p:sp>
        <p:nvSpPr>
          <p:cNvPr id="29699"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can characterize by:</a:t>
            </a:r>
            <a:endParaRPr/>
          </a:p>
          <a:p>
            <a:pPr marL="742950" lvl="1" indent="-285750">
              <a:spcBef>
                <a:spcPts val="0"/>
              </a:spcBef>
              <a:buChar char="–"/>
              <a:defRPr/>
            </a:pPr>
            <a:r>
              <a:rPr lang="en-US" b="0" i="0" u="none"/>
              <a:t>type of encryption operations used</a:t>
            </a:r>
            <a:endParaRPr/>
          </a:p>
          <a:p>
            <a:pPr marL="1143000" lvl="2" indent="-228600">
              <a:spcBef>
                <a:spcPts val="0"/>
              </a:spcBef>
              <a:buChar char="•"/>
              <a:defRPr/>
            </a:pPr>
            <a:r>
              <a:rPr lang="en-US" b="0" i="0" u="none">
                <a:solidFill>
                  <a:schemeClr val="accent2"/>
                </a:solidFill>
              </a:rPr>
              <a:t>substitution / transposition / product</a:t>
            </a:r>
            <a:endParaRPr/>
          </a:p>
          <a:p>
            <a:pPr marL="742950" lvl="1" indent="-285750">
              <a:spcBef>
                <a:spcPts val="0"/>
              </a:spcBef>
              <a:buChar char="–"/>
              <a:defRPr/>
            </a:pPr>
            <a:r>
              <a:rPr lang="en-US" b="0" i="0" u="none"/>
              <a:t>number of keys used</a:t>
            </a:r>
            <a:endParaRPr/>
          </a:p>
          <a:p>
            <a:pPr marL="1143000" lvl="2" indent="-228600">
              <a:spcBef>
                <a:spcPts val="0"/>
              </a:spcBef>
              <a:buChar char="•"/>
              <a:defRPr/>
            </a:pPr>
            <a:r>
              <a:rPr lang="en-US" b="0" i="0" u="none"/>
              <a:t>single-key or private / two-key or public</a:t>
            </a:r>
            <a:endParaRPr/>
          </a:p>
          <a:p>
            <a:pPr marL="742950" lvl="1" indent="-285750">
              <a:spcBef>
                <a:spcPts val="0"/>
              </a:spcBef>
              <a:buChar char="–"/>
              <a:defRPr/>
            </a:pPr>
            <a:r>
              <a:rPr lang="en-US" b="0" i="0" u="none"/>
              <a:t>way in which plaintext is processed</a:t>
            </a:r>
            <a:endParaRPr/>
          </a:p>
          <a:p>
            <a:pPr marL="1143000" lvl="2" indent="-228600">
              <a:spcBef>
                <a:spcPts val="0"/>
              </a:spcBef>
              <a:buChar char="•"/>
              <a:defRPr/>
            </a:pPr>
            <a:r>
              <a:rPr lang="en-US" b="0" i="0" u="none"/>
              <a:t>block / stream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072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Types of Cryptanalytic Attacks</a:t>
            </a:r>
            <a:endParaRPr/>
          </a:p>
        </p:txBody>
      </p:sp>
      <p:sp>
        <p:nvSpPr>
          <p:cNvPr id="30723" name="Rectangle 3"/>
          <p:cNvSpPr>
            <a:spLocks noChangeShapeType="1" noGrp="1"/>
          </p:cNvSpPr>
          <p:nvPr>
            <p:ph type="body"/>
          </p:nvPr>
        </p:nvSpPr>
        <p:spPr bwMode="auto">
          <a:xfrm>
            <a:off x="468312" y="1268412"/>
            <a:ext cx="8229600" cy="5589587"/>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sz="2800" b="1" i="0" u="none">
                <a:ea typeface="PMingLiU"/>
              </a:rPr>
              <a:t>ciphertext only</a:t>
            </a:r>
            <a:r>
              <a:rPr lang="en-AU" sz="2800">
                <a:ea typeface="PMingLiU"/>
              </a:rPr>
              <a:t> </a:t>
            </a:r>
            <a:endParaRPr/>
          </a:p>
          <a:p>
            <a:pPr marL="742950" lvl="1" indent="-285750">
              <a:spcBef>
                <a:spcPts val="0"/>
              </a:spcBef>
              <a:buChar char="–"/>
              <a:defRPr/>
            </a:pPr>
            <a:r>
              <a:rPr lang="en-AU" sz="2400">
                <a:ea typeface="PMingLiU"/>
              </a:rPr>
              <a:t>only know algorithm / ciphertext, statistical, can identify plaintext </a:t>
            </a:r>
            <a:endParaRPr/>
          </a:p>
          <a:p>
            <a:pPr marL="342900" lvl="0" indent="-342900">
              <a:spcBef>
                <a:spcPts val="0"/>
              </a:spcBef>
              <a:buChar char="•"/>
              <a:defRPr/>
            </a:pPr>
            <a:r>
              <a:rPr lang="en-AU" sz="2800" b="1" i="0" u="none">
                <a:ea typeface="PMingLiU"/>
              </a:rPr>
              <a:t>known plaintext</a:t>
            </a:r>
            <a:r>
              <a:rPr lang="en-AU" sz="2800" b="0" i="0" u="none">
                <a:ea typeface="PMingLiU"/>
              </a:rPr>
              <a:t> </a:t>
            </a:r>
            <a:endParaRPr/>
          </a:p>
          <a:p>
            <a:pPr marL="742950" lvl="1" indent="-285750">
              <a:spcBef>
                <a:spcPts val="0"/>
              </a:spcBef>
              <a:buChar char="–"/>
              <a:defRPr/>
            </a:pPr>
            <a:r>
              <a:rPr lang="en-AU" sz="2400" b="0" i="0" u="none">
                <a:ea typeface="PMingLiU"/>
              </a:rPr>
              <a:t>know/suspect plaintext &amp; ciphertext to attack cipher </a:t>
            </a:r>
            <a:endParaRPr/>
          </a:p>
          <a:p>
            <a:pPr marL="342900" lvl="0" indent="-342900">
              <a:spcBef>
                <a:spcPts val="0"/>
              </a:spcBef>
              <a:buChar char="•"/>
              <a:defRPr/>
            </a:pPr>
            <a:r>
              <a:rPr lang="en-AU" sz="2800" b="1" i="0" u="none">
                <a:ea typeface="PMingLiU"/>
              </a:rPr>
              <a:t>chosen plaintext</a:t>
            </a:r>
            <a:r>
              <a:rPr lang="en-AU" sz="2800" b="0" i="0" u="none">
                <a:ea typeface="PMingLiU"/>
              </a:rPr>
              <a:t> </a:t>
            </a:r>
            <a:endParaRPr/>
          </a:p>
          <a:p>
            <a:pPr marL="742950" lvl="1" indent="-285750">
              <a:spcBef>
                <a:spcPts val="0"/>
              </a:spcBef>
              <a:buChar char="–"/>
              <a:defRPr/>
            </a:pPr>
            <a:r>
              <a:rPr lang="en-AU" sz="2400" b="0" i="0" u="none">
                <a:ea typeface="PMingLiU"/>
              </a:rPr>
              <a:t>select plaintext and obtain ciphertext to attack cipher</a:t>
            </a:r>
            <a:endParaRPr/>
          </a:p>
          <a:p>
            <a:pPr marL="342900" lvl="0" indent="-342900">
              <a:spcBef>
                <a:spcPts val="0"/>
              </a:spcBef>
              <a:buChar char="•"/>
              <a:defRPr/>
            </a:pPr>
            <a:r>
              <a:rPr lang="en-AU" sz="2800" b="1" i="0" u="none">
                <a:ea typeface="PMingLiU"/>
              </a:rPr>
              <a:t>chosen ciphertext</a:t>
            </a:r>
            <a:r>
              <a:rPr lang="en-AU" sz="2800" b="0" i="0" u="none">
                <a:ea typeface="PMingLiU"/>
              </a:rPr>
              <a:t> </a:t>
            </a:r>
            <a:endParaRPr/>
          </a:p>
          <a:p>
            <a:pPr marL="742950" lvl="1" indent="-285750">
              <a:spcBef>
                <a:spcPts val="0"/>
              </a:spcBef>
              <a:buChar char="–"/>
              <a:defRPr/>
            </a:pPr>
            <a:r>
              <a:rPr lang="en-AU" sz="2400" b="0" i="0" u="none">
                <a:ea typeface="PMingLiU"/>
              </a:rPr>
              <a:t>select ciphertext and obtain plaintext to attack cipher</a:t>
            </a:r>
            <a:endParaRPr/>
          </a:p>
          <a:p>
            <a:pPr marL="342900" lvl="0" indent="-342900">
              <a:spcBef>
                <a:spcPts val="0"/>
              </a:spcBef>
              <a:buChar char="•"/>
              <a:defRPr/>
            </a:pPr>
            <a:r>
              <a:rPr lang="en-AU" sz="2800" b="1" i="0" u="none">
                <a:ea typeface="PMingLiU"/>
              </a:rPr>
              <a:t>chosen text</a:t>
            </a:r>
            <a:r>
              <a:rPr lang="en-AU" sz="2800" b="0" i="0" u="none">
                <a:ea typeface="PMingLiU"/>
              </a:rPr>
              <a:t> </a:t>
            </a:r>
            <a:endParaRPr/>
          </a:p>
          <a:p>
            <a:pPr marL="742950" lvl="1" indent="-285750">
              <a:spcBef>
                <a:spcPts val="0"/>
              </a:spcBef>
              <a:buChar char="–"/>
              <a:defRPr/>
            </a:pPr>
            <a:r>
              <a:rPr lang="en-AU" sz="2400" b="0" i="0" u="none">
                <a:ea typeface="PMingLiU"/>
              </a:rPr>
              <a:t>select either plaintext or ciphertext to en/decrypt to attack cipher</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174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Brute Force Search</a:t>
            </a:r>
            <a:endParaRPr/>
          </a:p>
        </p:txBody>
      </p:sp>
      <p:sp>
        <p:nvSpPr>
          <p:cNvPr id="31747" name="Rectangle 3"/>
          <p:cNvSpPr>
            <a:spLocks noChangeShapeType="1" noGrp="1"/>
          </p:cNvSpPr>
          <p:nvPr>
            <p:ph type="body"/>
          </p:nvPr>
        </p:nvSpPr>
        <p:spPr bwMode="auto">
          <a:xfrm>
            <a:off x="457200" y="1600200"/>
            <a:ext cx="8229600" cy="19732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solidFill>
                  <a:schemeClr val="accent2"/>
                </a:solidFill>
                <a:ea typeface="PMingLiU"/>
              </a:rPr>
              <a:t>always possible to simply try every key</a:t>
            </a:r>
            <a:r>
              <a:rPr lang="en-AU">
                <a:ea typeface="PMingLiU"/>
              </a:rPr>
              <a:t> </a:t>
            </a:r>
            <a:endParaRPr/>
          </a:p>
          <a:p>
            <a:pPr marL="342900" lvl="0" indent="-342900">
              <a:spcBef>
                <a:spcPts val="0"/>
              </a:spcBef>
              <a:buChar char="•"/>
              <a:defRPr/>
            </a:pPr>
            <a:r>
              <a:rPr lang="en-AU">
                <a:ea typeface="PMingLiU"/>
              </a:rPr>
              <a:t>most basic attack, proportional to key size </a:t>
            </a:r>
            <a:endParaRPr/>
          </a:p>
          <a:p>
            <a:pPr marL="342900" lvl="0" indent="-342900">
              <a:spcBef>
                <a:spcPts val="0"/>
              </a:spcBef>
              <a:buChar char="•"/>
              <a:defRPr/>
            </a:pPr>
            <a:r>
              <a:rPr lang="en-AU">
                <a:ea typeface="PMingLiU"/>
              </a:rPr>
              <a:t>assume either know / recognise plaintext</a:t>
            </a:r>
            <a:endParaRPr/>
          </a:p>
          <a:p>
            <a:pPr marL="342900" lvl="0" indent="-342900">
              <a:spcBef>
                <a:spcPts val="0"/>
              </a:spcBef>
              <a:buChar char="•"/>
              <a:defRPr/>
            </a:pPr>
            <a:endParaRPr/>
          </a:p>
        </p:txBody>
      </p:sp>
      <p:pic>
        <p:nvPicPr>
          <p:cNvPr id="31748" name="Picture 10"/>
          <p:cNvPicPr>
            <a:picLocks noChangeAspect="1" noGrp="1"/>
          </p:cNvPicPr>
          <p:nvPr/>
        </p:nvPicPr>
        <p:blipFill>
          <a:blip r:embed="rId2"/>
          <a:stretch/>
        </p:blipFill>
        <p:spPr bwMode="auto">
          <a:xfrm>
            <a:off x="971550" y="3644900"/>
            <a:ext cx="7235825" cy="28368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277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More Definitions</a:t>
            </a:r>
            <a:endParaRPr/>
          </a:p>
        </p:txBody>
      </p:sp>
      <p:sp>
        <p:nvSpPr>
          <p:cNvPr id="3277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AU" b="1" i="0" u="none">
                <a:ea typeface="PMingLiU"/>
              </a:rPr>
              <a:t>unconditional security</a:t>
            </a:r>
            <a:r>
              <a:rPr lang="en-AU">
                <a:ea typeface="PMingLiU"/>
              </a:rPr>
              <a:t> </a:t>
            </a:r>
            <a:endParaRPr/>
          </a:p>
          <a:p>
            <a:pPr marL="742950" lvl="1" indent="-285750">
              <a:lnSpc>
                <a:spcPct val="90000"/>
              </a:lnSpc>
              <a:spcBef>
                <a:spcPts val="0"/>
              </a:spcBef>
              <a:buChar char="–"/>
              <a:defRPr/>
            </a:pPr>
            <a:r>
              <a:rPr lang="en-AU">
                <a:ea typeface="PMingLiU"/>
              </a:rPr>
              <a:t>no matter how much computer power is available, the cipher cannot be broken since the ciphertext provides insufficient information to uniquely determine the corresponding plaintext </a:t>
            </a:r>
            <a:endParaRPr/>
          </a:p>
          <a:p>
            <a:pPr marL="342900" lvl="0" indent="-342900">
              <a:lnSpc>
                <a:spcPct val="90000"/>
              </a:lnSpc>
              <a:spcBef>
                <a:spcPts val="0"/>
              </a:spcBef>
              <a:buChar char="•"/>
              <a:defRPr/>
            </a:pPr>
            <a:r>
              <a:rPr lang="en-AU" b="1" i="0" u="none">
                <a:solidFill>
                  <a:schemeClr val="accent2"/>
                </a:solidFill>
                <a:ea typeface="PMingLiU"/>
              </a:rPr>
              <a:t>computational security</a:t>
            </a:r>
            <a:r>
              <a:rPr lang="en-AU" b="0" i="0" u="none">
                <a:ea typeface="PMingLiU"/>
              </a:rPr>
              <a:t> </a:t>
            </a:r>
            <a:endParaRPr/>
          </a:p>
          <a:p>
            <a:pPr marL="742950" lvl="1" indent="-285750">
              <a:lnSpc>
                <a:spcPct val="90000"/>
              </a:lnSpc>
              <a:spcBef>
                <a:spcPts val="0"/>
              </a:spcBef>
              <a:buChar char="–"/>
              <a:defRPr/>
            </a:pPr>
            <a:r>
              <a:rPr lang="en-AU" b="0" i="0" u="none">
                <a:ea typeface="PMingLiU"/>
              </a:rPr>
              <a:t>given limited computing resources (eg time needed for calculations is greater than age of universe), the cipher cannot be broken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4818"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Classical Substitution Ciphers</a:t>
            </a:r>
            <a:endParaRPr/>
          </a:p>
        </p:txBody>
      </p:sp>
      <p:sp>
        <p:nvSpPr>
          <p:cNvPr id="34819"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US"/>
              <a:t>where </a:t>
            </a:r>
            <a:r>
              <a:rPr lang="en-AU" b="0" i="0" u="none">
                <a:ea typeface="PMingLiU"/>
              </a:rPr>
              <a:t>letters of plaintext are replaced by other letters or by numbers or symbols</a:t>
            </a:r>
            <a:endParaRPr/>
          </a:p>
          <a:p>
            <a:pPr marL="342900" lvl="0" indent="-342900">
              <a:spcBef>
                <a:spcPts val="0"/>
              </a:spcBef>
              <a:buChar char="•"/>
              <a:defRPr/>
            </a:pPr>
            <a:r>
              <a:rPr lang="en-US" b="0" i="0" u="none"/>
              <a:t>or if plaintext is </a:t>
            </a:r>
            <a:r>
              <a:rPr lang="en-AU" b="0" i="0" u="none">
                <a:ea typeface="PMingLiU"/>
              </a:rPr>
              <a:t>viewed as a sequence of bits, then substitution involves replacing plaintext bit patterns with ciphertext bit patterns</a:t>
            </a:r>
            <a:endParaRPr/>
          </a:p>
          <a:p>
            <a:pPr marL="342900" lvl="0" indent="-342900">
              <a:spcBef>
                <a:spcPts val="0"/>
              </a:spcBef>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686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Caesar Cipher</a:t>
            </a:r>
            <a:endParaRPr/>
          </a:p>
        </p:txBody>
      </p:sp>
      <p:sp>
        <p:nvSpPr>
          <p:cNvPr id="3686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ea typeface="PMingLiU"/>
              </a:rPr>
              <a:t>earliest known substitution cipher</a:t>
            </a:r>
            <a:endParaRPr/>
          </a:p>
          <a:p>
            <a:pPr marL="342900" lvl="0" indent="-342900">
              <a:spcBef>
                <a:spcPts val="0"/>
              </a:spcBef>
              <a:buChar char="•"/>
              <a:defRPr/>
            </a:pPr>
            <a:r>
              <a:rPr lang="en-AU">
                <a:ea typeface="PMingLiU"/>
              </a:rPr>
              <a:t>by Julius Caesar </a:t>
            </a:r>
            <a:endParaRPr/>
          </a:p>
          <a:p>
            <a:pPr marL="342900" lvl="0" indent="-342900">
              <a:spcBef>
                <a:spcPts val="0"/>
              </a:spcBef>
              <a:buChar char="•"/>
              <a:defRPr/>
            </a:pPr>
            <a:r>
              <a:rPr lang="en-AU">
                <a:ea typeface="PMingLiU"/>
              </a:rPr>
              <a:t>first attested use in military affairs</a:t>
            </a:r>
            <a:endParaRPr/>
          </a:p>
          <a:p>
            <a:pPr marL="342900" lvl="0" indent="-342900">
              <a:spcBef>
                <a:spcPts val="0"/>
              </a:spcBef>
              <a:buChar char="•"/>
              <a:defRPr/>
            </a:pPr>
            <a:r>
              <a:rPr lang="en-AU">
                <a:ea typeface="PMingLiU"/>
              </a:rPr>
              <a:t>replaces each letter by 3rd letter on</a:t>
            </a:r>
            <a:endParaRPr/>
          </a:p>
          <a:p>
            <a:pPr marL="342900" lvl="0" indent="-342900">
              <a:spcBef>
                <a:spcPts val="0"/>
              </a:spcBef>
              <a:buChar char="•"/>
              <a:defRPr/>
            </a:pPr>
            <a:r>
              <a:rPr lang="en-US" b="0" i="0" u="none"/>
              <a:t>example:</a:t>
            </a:r>
            <a:endParaRPr lang="en-US"/>
          </a:p>
          <a:p>
            <a:pPr marL="742950" lvl="1" indent="-285750">
              <a:spcBef>
                <a:spcPts val="0"/>
              </a:spcBef>
              <a:buNone/>
              <a:defRPr/>
            </a:pPr>
            <a:r>
              <a:rPr lang="en-AU" b="0" i="0" u="none">
                <a:latin typeface="Courier New"/>
                <a:ea typeface="PMingLiU"/>
              </a:rPr>
              <a:t>meet me after the toga party</a:t>
            </a:r>
            <a:endParaRPr/>
          </a:p>
          <a:p>
            <a:pPr marL="742950" lvl="1" indent="-285750">
              <a:spcBef>
                <a:spcPts val="0"/>
              </a:spcBef>
              <a:buNone/>
              <a:defRPr/>
            </a:pPr>
            <a:r>
              <a:rPr lang="en-AU" b="0" i="0" u="none">
                <a:latin typeface="Courier New"/>
                <a:ea typeface="PMingLiU"/>
              </a:rPr>
              <a:t>PHHW PH DIWHU WKH WRJD SDUWB</a:t>
            </a:r>
            <a:endParaRPr/>
          </a:p>
          <a:p>
            <a:pPr marL="342900" lvl="0" indent="-342900">
              <a:spcBef>
                <a:spcPts val="0"/>
              </a:spcBef>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8"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Key Security Concepts</a:t>
            </a:r>
            <a:endParaRPr/>
          </a:p>
        </p:txBody>
      </p:sp>
      <p:pic>
        <p:nvPicPr>
          <p:cNvPr id="4099" name="Picture 2"/>
          <p:cNvPicPr>
            <a:picLocks noChangeAspect="1" noGrp="1"/>
          </p:cNvPicPr>
          <p:nvPr/>
        </p:nvPicPr>
        <p:blipFill>
          <a:blip r:embed="rId3"/>
          <a:srcRect l="4552" t="10555" r="4551" b="21111"/>
          <a:stretch/>
        </p:blipFill>
        <p:spPr bwMode="auto">
          <a:xfrm>
            <a:off x="1828800" y="1371600"/>
            <a:ext cx="5286375" cy="51101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891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Caesar Cipher</a:t>
            </a:r>
            <a:endParaRPr/>
          </a:p>
        </p:txBody>
      </p:sp>
      <p:sp>
        <p:nvSpPr>
          <p:cNvPr id="3891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US"/>
              <a:t>can define transformation as:</a:t>
            </a:r>
            <a:endParaRPr/>
          </a:p>
          <a:p>
            <a:pPr marL="742950" lvl="1" indent="-285750">
              <a:lnSpc>
                <a:spcPct val="90000"/>
              </a:lnSpc>
              <a:spcBef>
                <a:spcPts val="0"/>
              </a:spcBef>
              <a:buNone/>
              <a:defRPr/>
            </a:pPr>
            <a:r>
              <a:rPr lang="en-AU" sz="1800" b="0" i="0" u="none">
                <a:latin typeface="Courier New"/>
                <a:ea typeface="PMingLiU"/>
              </a:rPr>
              <a:t>a b c d e f g h i j k l m n o p q r s t u v w x y z</a:t>
            </a:r>
            <a:endParaRPr/>
          </a:p>
          <a:p>
            <a:pPr marL="742950" lvl="1" indent="-285750">
              <a:lnSpc>
                <a:spcPct val="90000"/>
              </a:lnSpc>
              <a:spcBef>
                <a:spcPts val="0"/>
              </a:spcBef>
              <a:buNone/>
              <a:defRPr/>
            </a:pPr>
            <a:r>
              <a:rPr lang="en-AU" sz="1800" b="0" i="0" u="none">
                <a:latin typeface="Courier New"/>
                <a:ea typeface="PMingLiU"/>
              </a:rPr>
              <a:t>D E F G H I J K L M N O P Q R S T U V W X Y Z A B C</a:t>
            </a:r>
            <a:endParaRPr/>
          </a:p>
          <a:p>
            <a:pPr marL="342900" lvl="0" indent="-342900">
              <a:lnSpc>
                <a:spcPct val="90000"/>
              </a:lnSpc>
              <a:spcBef>
                <a:spcPts val="0"/>
              </a:spcBef>
              <a:buChar char="•"/>
              <a:defRPr/>
            </a:pPr>
            <a:r>
              <a:rPr lang="en-US" b="0" i="0" u="none"/>
              <a:t>mathematically give each letter a number</a:t>
            </a:r>
            <a:endParaRPr/>
          </a:p>
          <a:p>
            <a:pPr marL="742950" lvl="1" indent="-285750">
              <a:lnSpc>
                <a:spcPct val="90000"/>
              </a:lnSpc>
              <a:spcBef>
                <a:spcPts val="0"/>
              </a:spcBef>
              <a:buNone/>
              <a:defRPr/>
            </a:pPr>
            <a:r>
              <a:rPr lang="en-AU" sz="1800" b="0" i="0" u="none">
                <a:latin typeface="Courier New"/>
                <a:ea typeface="PMingLiU"/>
              </a:rPr>
              <a:t>a b c d e f g h i j k  l  m</a:t>
            </a:r>
            <a:endParaRPr/>
          </a:p>
          <a:p>
            <a:pPr marL="742950" lvl="1" indent="-285750">
              <a:lnSpc>
                <a:spcPct val="90000"/>
              </a:lnSpc>
              <a:spcBef>
                <a:spcPts val="0"/>
              </a:spcBef>
              <a:buNone/>
              <a:defRPr/>
            </a:pPr>
            <a:r>
              <a:rPr lang="en-AU" sz="1800" b="0" i="0" u="none">
                <a:latin typeface="Courier New"/>
                <a:ea typeface="PMingLiU"/>
              </a:rPr>
              <a:t>0 1 2 3 4 5 6 7 8 9 10 11 12</a:t>
            </a:r>
            <a:endParaRPr/>
          </a:p>
          <a:p>
            <a:pPr marL="742950" lvl="1" indent="-285750">
              <a:lnSpc>
                <a:spcPct val="90000"/>
              </a:lnSpc>
              <a:spcBef>
                <a:spcPts val="0"/>
              </a:spcBef>
              <a:buNone/>
              <a:defRPr/>
            </a:pPr>
            <a:r>
              <a:rPr lang="en-AU" sz="1800" b="0" i="0" u="none">
                <a:latin typeface="Courier New"/>
                <a:ea typeface="PMingLiU"/>
              </a:rPr>
              <a:t>n  o  p  q  r  s  t  u  v  w  x  y  Z</a:t>
            </a:r>
            <a:endParaRPr/>
          </a:p>
          <a:p>
            <a:pPr marL="742950" lvl="1" indent="-285750">
              <a:lnSpc>
                <a:spcPct val="90000"/>
              </a:lnSpc>
              <a:spcBef>
                <a:spcPts val="0"/>
              </a:spcBef>
              <a:buNone/>
              <a:defRPr/>
            </a:pPr>
            <a:r>
              <a:rPr lang="en-AU" sz="1800" b="0" i="0" u="none">
                <a:latin typeface="Courier New"/>
                <a:ea typeface="PMingLiU"/>
              </a:rPr>
              <a:t>13 14 15 16 17 18 19 20 21 22 23 24 25</a:t>
            </a:r>
            <a:endParaRPr/>
          </a:p>
          <a:p>
            <a:pPr marL="342900" lvl="0" indent="-342900">
              <a:lnSpc>
                <a:spcPct val="90000"/>
              </a:lnSpc>
              <a:spcBef>
                <a:spcPts val="0"/>
              </a:spcBef>
              <a:buChar char="•"/>
              <a:defRPr/>
            </a:pPr>
            <a:r>
              <a:rPr lang="en-US" b="0" i="0" u="none"/>
              <a:t>then have Caesar cipher as:</a:t>
            </a:r>
            <a:endParaRPr/>
          </a:p>
          <a:p>
            <a:pPr marL="742950" lvl="1" indent="-285750">
              <a:lnSpc>
                <a:spcPct val="90000"/>
              </a:lnSpc>
              <a:spcBef>
                <a:spcPts val="0"/>
              </a:spcBef>
              <a:buNone/>
              <a:defRPr/>
            </a:pPr>
            <a:r>
              <a:rPr lang="en-AU" b="0" i="1" u="none">
                <a:ea typeface="PMingLiU"/>
              </a:rPr>
              <a:t>C </a:t>
            </a:r>
            <a:r>
              <a:rPr lang="en-AU" b="0" i="0" u="none">
                <a:ea typeface="PMingLiU"/>
              </a:rPr>
              <a:t>= E(</a:t>
            </a:r>
            <a:r>
              <a:rPr lang="en-AU" b="0" i="1" u="none">
                <a:ea typeface="PMingLiU"/>
              </a:rPr>
              <a:t>p</a:t>
            </a:r>
            <a:r>
              <a:rPr lang="en-AU" b="0" i="0" u="none">
                <a:ea typeface="PMingLiU"/>
              </a:rPr>
              <a:t>) = (</a:t>
            </a:r>
            <a:r>
              <a:rPr lang="en-AU" b="0" i="1" u="none">
                <a:ea typeface="PMingLiU"/>
              </a:rPr>
              <a:t>p </a:t>
            </a:r>
            <a:r>
              <a:rPr lang="en-AU" b="0" i="0" u="none">
                <a:ea typeface="PMingLiU"/>
              </a:rPr>
              <a:t>+ </a:t>
            </a:r>
            <a:r>
              <a:rPr lang="en-AU" b="0" i="1" u="none">
                <a:ea typeface="PMingLiU"/>
              </a:rPr>
              <a:t>k</a:t>
            </a:r>
            <a:r>
              <a:rPr lang="en-AU" b="0" i="0" u="none">
                <a:ea typeface="PMingLiU"/>
              </a:rPr>
              <a:t>) mod (26)</a:t>
            </a:r>
            <a:endParaRPr/>
          </a:p>
          <a:p>
            <a:pPr marL="742950" lvl="1" indent="-285750">
              <a:lnSpc>
                <a:spcPct val="90000"/>
              </a:lnSpc>
              <a:spcBef>
                <a:spcPts val="0"/>
              </a:spcBef>
              <a:buNone/>
              <a:defRPr/>
            </a:pPr>
            <a:r>
              <a:rPr lang="en-AU" b="0" i="1" u="none">
                <a:ea typeface="PMingLiU"/>
              </a:rPr>
              <a:t>p </a:t>
            </a:r>
            <a:r>
              <a:rPr lang="en-AU" b="0" i="0" u="none">
                <a:ea typeface="PMingLiU"/>
              </a:rPr>
              <a:t>= D(C) = (C – </a:t>
            </a:r>
            <a:r>
              <a:rPr lang="en-AU" b="0" i="1" u="none">
                <a:ea typeface="PMingLiU"/>
              </a:rPr>
              <a:t>k</a:t>
            </a:r>
            <a:r>
              <a:rPr lang="en-AU" b="0" i="0" u="none">
                <a:ea typeface="PMingLiU"/>
              </a:rPr>
              <a:t>) mod (26)</a:t>
            </a:r>
            <a:endParaRPr lang="en-US" sz="1800"/>
          </a:p>
          <a:p>
            <a:pPr marL="342900" lvl="0" indent="-342900">
              <a:lnSpc>
                <a:spcPct val="90000"/>
              </a:lnSpc>
              <a:spcBef>
                <a:spcPts val="0"/>
              </a:spcBef>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096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Cryptanalysis of Caesar Cipher </a:t>
            </a:r>
            <a:endParaRPr/>
          </a:p>
        </p:txBody>
      </p:sp>
      <p:sp>
        <p:nvSpPr>
          <p:cNvPr id="4096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ea typeface="PMingLiU"/>
              </a:rPr>
              <a:t>only have 26 possible ciphers </a:t>
            </a:r>
            <a:endParaRPr/>
          </a:p>
          <a:p>
            <a:pPr marL="742950" lvl="1" indent="-285750">
              <a:spcBef>
                <a:spcPts val="0"/>
              </a:spcBef>
              <a:buChar char="–"/>
              <a:defRPr/>
            </a:pPr>
            <a:r>
              <a:rPr lang="en-AU">
                <a:ea typeface="PMingLiU"/>
              </a:rPr>
              <a:t>A maps to A,B,..Z </a:t>
            </a:r>
            <a:endParaRPr/>
          </a:p>
          <a:p>
            <a:pPr marL="342900" lvl="0" indent="-342900">
              <a:spcBef>
                <a:spcPts val="0"/>
              </a:spcBef>
              <a:buChar char="•"/>
              <a:defRPr/>
            </a:pPr>
            <a:r>
              <a:rPr lang="en-AU">
                <a:ea typeface="PMingLiU"/>
              </a:rPr>
              <a:t>could simply try each in turn </a:t>
            </a:r>
            <a:endParaRPr/>
          </a:p>
          <a:p>
            <a:pPr marL="342900" lvl="0" indent="-342900">
              <a:spcBef>
                <a:spcPts val="0"/>
              </a:spcBef>
              <a:buChar char="•"/>
              <a:defRPr/>
            </a:pPr>
            <a:r>
              <a:rPr lang="en-AU">
                <a:ea typeface="PMingLiU"/>
              </a:rPr>
              <a:t>a </a:t>
            </a:r>
            <a:r>
              <a:rPr lang="en-AU" b="1" i="0" u="none">
                <a:ea typeface="PMingLiU"/>
              </a:rPr>
              <a:t>brute force search</a:t>
            </a:r>
            <a:r>
              <a:rPr lang="en-AU">
                <a:ea typeface="PMingLiU"/>
              </a:rPr>
              <a:t> </a:t>
            </a:r>
            <a:endParaRPr/>
          </a:p>
          <a:p>
            <a:pPr marL="342900" lvl="0" indent="-342900">
              <a:spcBef>
                <a:spcPts val="0"/>
              </a:spcBef>
              <a:buChar char="•"/>
              <a:defRPr/>
            </a:pPr>
            <a:r>
              <a:rPr lang="en-AU">
                <a:ea typeface="PMingLiU"/>
              </a:rPr>
              <a:t>given ciphertext, just try all shifts of letters</a:t>
            </a:r>
            <a:endParaRPr/>
          </a:p>
          <a:p>
            <a:pPr marL="342900" lvl="0" indent="-342900">
              <a:spcBef>
                <a:spcPts val="0"/>
              </a:spcBef>
              <a:buChar char="•"/>
              <a:defRPr/>
            </a:pPr>
            <a:r>
              <a:rPr lang="en-US" b="0" i="0" u="none"/>
              <a:t>do need to recognize when have plaintext</a:t>
            </a:r>
            <a:endParaRPr lang="en-US"/>
          </a:p>
          <a:p>
            <a:pPr marL="342900" lvl="0" indent="-342900">
              <a:spcBef>
                <a:spcPts val="0"/>
              </a:spcBef>
              <a:buChar char="•"/>
              <a:defRPr/>
            </a:pPr>
            <a:r>
              <a:rPr lang="en-AU" b="0" i="0" u="none">
                <a:ea typeface="PMingLiU"/>
              </a:rPr>
              <a:t>eg. break ciphertext "GCUA VQ DTGCM"</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3010"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Monoalphabetic Cipher</a:t>
            </a:r>
            <a:endParaRPr/>
          </a:p>
        </p:txBody>
      </p:sp>
      <p:sp>
        <p:nvSpPr>
          <p:cNvPr id="43011"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AU" sz="2800">
                <a:ea typeface="PMingLiU"/>
              </a:rPr>
              <a:t>rather than just shifting the alphabet </a:t>
            </a:r>
            <a:endParaRPr/>
          </a:p>
          <a:p>
            <a:pPr marL="342900" lvl="0" indent="-342900">
              <a:lnSpc>
                <a:spcPct val="90000"/>
              </a:lnSpc>
              <a:spcBef>
                <a:spcPts val="0"/>
              </a:spcBef>
              <a:buChar char="•"/>
              <a:defRPr/>
            </a:pPr>
            <a:r>
              <a:rPr lang="en-AU" sz="2800">
                <a:ea typeface="PMingLiU"/>
              </a:rPr>
              <a:t>could shuffle (jumble) the letters arbitrarily </a:t>
            </a:r>
            <a:endParaRPr/>
          </a:p>
          <a:p>
            <a:pPr marL="342900" lvl="0" indent="-342900">
              <a:lnSpc>
                <a:spcPct val="90000"/>
              </a:lnSpc>
              <a:spcBef>
                <a:spcPts val="0"/>
              </a:spcBef>
              <a:buChar char="•"/>
              <a:defRPr/>
            </a:pPr>
            <a:r>
              <a:rPr lang="en-AU" sz="2800">
                <a:ea typeface="PMingLiU"/>
              </a:rPr>
              <a:t>each plaintext letter maps to a different random ciphertext letter </a:t>
            </a:r>
            <a:endParaRPr/>
          </a:p>
          <a:p>
            <a:pPr marL="342900" lvl="0" indent="-342900">
              <a:lnSpc>
                <a:spcPct val="90000"/>
              </a:lnSpc>
              <a:spcBef>
                <a:spcPts val="0"/>
              </a:spcBef>
              <a:buChar char="•"/>
              <a:defRPr/>
            </a:pPr>
            <a:r>
              <a:rPr lang="en-AU" sz="2800">
                <a:ea typeface="PMingLiU"/>
              </a:rPr>
              <a:t>hence key is 26 letters long </a:t>
            </a:r>
            <a:endParaRPr/>
          </a:p>
          <a:p>
            <a:pPr marL="742950" lvl="1" indent="-285750">
              <a:lnSpc>
                <a:spcPct val="90000"/>
              </a:lnSpc>
              <a:spcBef>
                <a:spcPts val="0"/>
              </a:spcBef>
              <a:buNone/>
              <a:defRPr/>
            </a:pPr>
            <a:endParaRPr lang="en-US" sz="2400"/>
          </a:p>
          <a:p>
            <a:pPr marL="742950" lvl="1" indent="-285750">
              <a:lnSpc>
                <a:spcPct val="90000"/>
              </a:lnSpc>
              <a:spcBef>
                <a:spcPts val="0"/>
              </a:spcBef>
              <a:buNone/>
              <a:defRPr/>
            </a:pPr>
            <a:r>
              <a:rPr lang="en-AU" sz="2400">
                <a:latin typeface="Courier New"/>
                <a:ea typeface="PMingLiU"/>
              </a:rPr>
              <a:t>Plain:  abcdefghijklmnopqrstuvwxyz </a:t>
            </a:r>
            <a:endParaRPr/>
          </a:p>
          <a:p>
            <a:pPr marL="742950" lvl="1" indent="-285750">
              <a:lnSpc>
                <a:spcPct val="90000"/>
              </a:lnSpc>
              <a:spcBef>
                <a:spcPts val="0"/>
              </a:spcBef>
              <a:buNone/>
              <a:defRPr/>
            </a:pPr>
            <a:r>
              <a:rPr lang="en-AU" sz="2400">
                <a:latin typeface="Courier New"/>
                <a:ea typeface="PMingLiU"/>
              </a:rPr>
              <a:t>Cipher: DKVQFIBJWPESCXHTMYAUOLRGZN</a:t>
            </a:r>
            <a:endParaRPr/>
          </a:p>
          <a:p>
            <a:pPr marL="742950" lvl="1" indent="-285750">
              <a:lnSpc>
                <a:spcPct val="90000"/>
              </a:lnSpc>
              <a:spcBef>
                <a:spcPts val="0"/>
              </a:spcBef>
              <a:buNone/>
              <a:defRPr/>
            </a:pPr>
            <a:r>
              <a:rPr lang="en-AU" sz="2400">
                <a:latin typeface="Courier New"/>
                <a:ea typeface="PMingLiU"/>
              </a:rPr>
              <a:t>Plaintext:  ifwewishtoreplaceletters</a:t>
            </a:r>
            <a:endParaRPr/>
          </a:p>
          <a:p>
            <a:pPr marL="742950" lvl="1" indent="-285750">
              <a:lnSpc>
                <a:spcPct val="90000"/>
              </a:lnSpc>
              <a:spcBef>
                <a:spcPts val="0"/>
              </a:spcBef>
              <a:buNone/>
              <a:defRPr/>
            </a:pPr>
            <a:r>
              <a:rPr lang="en-AU" sz="2400">
                <a:latin typeface="Courier New"/>
                <a:ea typeface="PMingLiU"/>
              </a:rPr>
              <a:t>Ciphertext: WIRFRWAJUHYFTSDVFSFUUFYA</a:t>
            </a:r>
            <a:r>
              <a:rPr lang="en-AU" sz="2400">
                <a:ea typeface="PMingLiU"/>
              </a:rPr>
              <a:t> </a:t>
            </a:r>
            <a:endParaRPr/>
          </a:p>
          <a:p>
            <a:pPr marL="342900" lvl="0" indent="-342900">
              <a:lnSpc>
                <a:spcPct val="90000"/>
              </a:lnSpc>
              <a:spcBef>
                <a:spcPts val="0"/>
              </a:spcBef>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403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Monoalphabetic Cipher Security</a:t>
            </a:r>
            <a:endParaRPr/>
          </a:p>
        </p:txBody>
      </p:sp>
      <p:sp>
        <p:nvSpPr>
          <p:cNvPr id="4403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ea typeface="PMingLiU"/>
              </a:rPr>
              <a:t>now have a total of 26! keys </a:t>
            </a:r>
            <a:endParaRPr/>
          </a:p>
          <a:p>
            <a:pPr marL="342900" lvl="0" indent="-342900">
              <a:spcBef>
                <a:spcPts val="0"/>
              </a:spcBef>
              <a:buChar char="•"/>
              <a:defRPr/>
            </a:pPr>
            <a:r>
              <a:rPr lang="en-AU">
                <a:ea typeface="PMingLiU"/>
              </a:rPr>
              <a:t>with so many keys, might think is secure </a:t>
            </a:r>
            <a:endParaRPr/>
          </a:p>
          <a:p>
            <a:pPr marL="342900" lvl="0" indent="-342900">
              <a:spcBef>
                <a:spcPts val="0"/>
              </a:spcBef>
              <a:buChar char="•"/>
              <a:defRPr/>
            </a:pPr>
            <a:r>
              <a:rPr lang="en-AU">
                <a:ea typeface="PMingLiU"/>
              </a:rPr>
              <a:t>but would be </a:t>
            </a:r>
            <a:r>
              <a:rPr lang="en-AU" b="1" i="0" u="none">
                <a:ea typeface="PMingLiU"/>
              </a:rPr>
              <a:t>!!!WRONG!!!</a:t>
            </a:r>
            <a:r>
              <a:rPr lang="en-AU">
                <a:ea typeface="PMingLiU"/>
              </a:rPr>
              <a:t> </a:t>
            </a:r>
            <a:endParaRPr/>
          </a:p>
          <a:p>
            <a:pPr marL="342900" lvl="0" indent="-342900">
              <a:spcBef>
                <a:spcPts val="0"/>
              </a:spcBef>
              <a:buChar char="•"/>
              <a:defRPr/>
            </a:pPr>
            <a:r>
              <a:rPr lang="en-US" b="0" i="0" u="none"/>
              <a:t>problem is language characteristics</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5058"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sz="4000">
                <a:ea typeface="PMingLiU"/>
              </a:rPr>
              <a:t>Language Redundancy and Cryptanalysis</a:t>
            </a:r>
            <a:endParaRPr/>
          </a:p>
        </p:txBody>
      </p:sp>
      <p:sp>
        <p:nvSpPr>
          <p:cNvPr id="45059"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AU" sz="2800">
                <a:ea typeface="PMingLiU"/>
              </a:rPr>
              <a:t>human languages are </a:t>
            </a:r>
            <a:r>
              <a:rPr lang="en-AU" sz="2800" b="1" i="0" u="none">
                <a:ea typeface="PMingLiU"/>
              </a:rPr>
              <a:t>redundant</a:t>
            </a:r>
            <a:r>
              <a:rPr lang="en-AU" sz="2800">
                <a:ea typeface="PMingLiU"/>
              </a:rPr>
              <a:t> </a:t>
            </a:r>
            <a:endParaRPr/>
          </a:p>
          <a:p>
            <a:pPr marL="342900" lvl="0" indent="-342900">
              <a:lnSpc>
                <a:spcPct val="90000"/>
              </a:lnSpc>
              <a:spcBef>
                <a:spcPts val="0"/>
              </a:spcBef>
              <a:buChar char="•"/>
              <a:defRPr/>
            </a:pPr>
            <a:r>
              <a:rPr lang="en-AU" sz="2800">
                <a:ea typeface="PMingLiU"/>
              </a:rPr>
              <a:t>eg "th lrd s m shphrd shll nt wnt" </a:t>
            </a:r>
            <a:endParaRPr/>
          </a:p>
          <a:p>
            <a:pPr marL="342900" lvl="0" indent="-342900">
              <a:lnSpc>
                <a:spcPct val="90000"/>
              </a:lnSpc>
              <a:spcBef>
                <a:spcPts val="0"/>
              </a:spcBef>
              <a:buChar char="•"/>
              <a:defRPr/>
            </a:pPr>
            <a:r>
              <a:rPr lang="en-AU" sz="2800">
                <a:ea typeface="PMingLiU"/>
              </a:rPr>
              <a:t>letters are not equally commonly used </a:t>
            </a:r>
            <a:endParaRPr/>
          </a:p>
          <a:p>
            <a:pPr marL="342900" lvl="0" indent="-342900">
              <a:lnSpc>
                <a:spcPct val="90000"/>
              </a:lnSpc>
              <a:spcBef>
                <a:spcPts val="0"/>
              </a:spcBef>
              <a:buChar char="•"/>
              <a:defRPr/>
            </a:pPr>
            <a:r>
              <a:rPr lang="en-AU" sz="2800">
                <a:ea typeface="PMingLiU"/>
              </a:rPr>
              <a:t>in English </a:t>
            </a:r>
            <a:r>
              <a:rPr lang="en-AU" sz="2800" b="1" i="0" u="none">
                <a:ea typeface="PMingLiU"/>
              </a:rPr>
              <a:t>e</a:t>
            </a:r>
            <a:r>
              <a:rPr lang="en-AU" sz="2800">
                <a:ea typeface="PMingLiU"/>
              </a:rPr>
              <a:t> is by far the most common letter </a:t>
            </a:r>
            <a:endParaRPr/>
          </a:p>
          <a:p>
            <a:pPr marL="342900" lvl="0" indent="-342900">
              <a:lnSpc>
                <a:spcPct val="90000"/>
              </a:lnSpc>
              <a:spcBef>
                <a:spcPts val="0"/>
              </a:spcBef>
              <a:buChar char="•"/>
              <a:defRPr/>
            </a:pPr>
            <a:r>
              <a:rPr lang="en-AU" sz="2800">
                <a:ea typeface="PMingLiU"/>
              </a:rPr>
              <a:t>then T,R,N,I,O,A,S </a:t>
            </a:r>
            <a:endParaRPr/>
          </a:p>
          <a:p>
            <a:pPr marL="342900" lvl="0" indent="-342900">
              <a:lnSpc>
                <a:spcPct val="90000"/>
              </a:lnSpc>
              <a:spcBef>
                <a:spcPts val="0"/>
              </a:spcBef>
              <a:buChar char="•"/>
              <a:defRPr/>
            </a:pPr>
            <a:r>
              <a:rPr lang="en-AU" sz="2800">
                <a:ea typeface="PMingLiU"/>
              </a:rPr>
              <a:t>other letters are fairly rare </a:t>
            </a:r>
            <a:endParaRPr/>
          </a:p>
          <a:p>
            <a:pPr marL="342900" lvl="0" indent="-342900">
              <a:lnSpc>
                <a:spcPct val="90000"/>
              </a:lnSpc>
              <a:spcBef>
                <a:spcPts val="0"/>
              </a:spcBef>
              <a:buChar char="•"/>
              <a:defRPr/>
            </a:pPr>
            <a:r>
              <a:rPr lang="en-AU" sz="2800">
                <a:ea typeface="PMingLiU"/>
              </a:rPr>
              <a:t>cf. Z,J,K,Q,X </a:t>
            </a:r>
            <a:endParaRPr/>
          </a:p>
          <a:p>
            <a:pPr marL="342900" lvl="0" indent="-342900">
              <a:lnSpc>
                <a:spcPct val="90000"/>
              </a:lnSpc>
              <a:spcBef>
                <a:spcPts val="0"/>
              </a:spcBef>
              <a:buChar char="•"/>
              <a:defRPr/>
            </a:pPr>
            <a:r>
              <a:rPr lang="en-AU" sz="2800">
                <a:ea typeface="PMingLiU"/>
              </a:rPr>
              <a:t>have tables of single, double &amp; triple letter frequencies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710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English Letter Frequencies</a:t>
            </a:r>
            <a:endParaRPr/>
          </a:p>
        </p:txBody>
      </p:sp>
      <p:pic>
        <p:nvPicPr>
          <p:cNvPr id="47107" name="Picture 3"/>
          <p:cNvPicPr>
            <a:picLocks noChangeAspect="1" noGrp="1"/>
          </p:cNvPicPr>
          <p:nvPr>
            <p:ph type="body"/>
          </p:nvPr>
        </p:nvPicPr>
        <p:blipFill>
          <a:blip r:embed="rId3"/>
          <a:srcRect l="0" t="0" r="0" b="0"/>
          <a:stretch/>
        </p:blipFill>
        <p:spPr bwMode="auto">
          <a:xfrm>
            <a:off x="457200" y="1600200"/>
            <a:ext cx="8229600" cy="452596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915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Use in Cryptanalysis</a:t>
            </a:r>
            <a:endParaRPr/>
          </a:p>
        </p:txBody>
      </p:sp>
      <p:sp>
        <p:nvSpPr>
          <p:cNvPr id="49155" name="Rectangle 3"/>
          <p:cNvSpPr>
            <a:spLocks noChangeShapeType="1" noGrp="1"/>
          </p:cNvSpPr>
          <p:nvPr>
            <p:ph type="body"/>
          </p:nvPr>
        </p:nvSpPr>
        <p:spPr bwMode="auto">
          <a:xfrm>
            <a:off x="457200" y="1341437"/>
            <a:ext cx="8229600" cy="504031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sz="2800">
                <a:ea typeface="PMingLiU"/>
              </a:rPr>
              <a:t>key concept - monoalphabetic substitution ciphers do not change relative letter frequencies </a:t>
            </a:r>
            <a:endParaRPr/>
          </a:p>
          <a:p>
            <a:pPr marL="342900" lvl="0" indent="-342900">
              <a:spcBef>
                <a:spcPts val="0"/>
              </a:spcBef>
              <a:buChar char="•"/>
              <a:defRPr/>
            </a:pPr>
            <a:r>
              <a:rPr lang="en-AU" sz="2800">
                <a:ea typeface="PMingLiU"/>
              </a:rPr>
              <a:t>discovered by Arabian scientists in 9</a:t>
            </a:r>
            <a:r>
              <a:rPr lang="en-AU" sz="2800" baseline="30000">
                <a:ea typeface="PMingLiU"/>
              </a:rPr>
              <a:t>th</a:t>
            </a:r>
            <a:r>
              <a:rPr lang="en-AU" sz="2800">
                <a:ea typeface="PMingLiU"/>
              </a:rPr>
              <a:t> century</a:t>
            </a:r>
            <a:endParaRPr/>
          </a:p>
          <a:p>
            <a:pPr marL="342900" lvl="0" indent="-342900">
              <a:spcBef>
                <a:spcPts val="0"/>
              </a:spcBef>
              <a:buChar char="•"/>
              <a:defRPr/>
            </a:pPr>
            <a:r>
              <a:rPr lang="en-AU" sz="2800">
                <a:ea typeface="PMingLiU"/>
              </a:rPr>
              <a:t>calculate letter frequencies for ciphertext</a:t>
            </a:r>
            <a:endParaRPr/>
          </a:p>
          <a:p>
            <a:pPr marL="342900" lvl="0" indent="-342900">
              <a:spcBef>
                <a:spcPts val="0"/>
              </a:spcBef>
              <a:buChar char="•"/>
              <a:defRPr/>
            </a:pPr>
            <a:r>
              <a:rPr lang="en-AU" sz="2800">
                <a:ea typeface="PMingLiU"/>
              </a:rPr>
              <a:t>compare counts/plots against known values </a:t>
            </a:r>
            <a:endParaRPr/>
          </a:p>
          <a:p>
            <a:pPr marL="342900" lvl="0" indent="-342900">
              <a:spcBef>
                <a:spcPts val="0"/>
              </a:spcBef>
              <a:buChar char="•"/>
              <a:defRPr/>
            </a:pPr>
            <a:r>
              <a:rPr lang="en-AU" sz="2800">
                <a:ea typeface="PMingLiU"/>
              </a:rPr>
              <a:t>if Caesar cipher look for common peaks/troughs </a:t>
            </a:r>
            <a:endParaRPr/>
          </a:p>
          <a:p>
            <a:pPr marL="742950" lvl="1" indent="-285750">
              <a:spcBef>
                <a:spcPts val="0"/>
              </a:spcBef>
              <a:buChar char="–"/>
              <a:defRPr/>
            </a:pPr>
            <a:r>
              <a:rPr lang="en-AU" sz="2400">
                <a:ea typeface="PMingLiU"/>
              </a:rPr>
              <a:t>peaks at: A-E-I triple, NO pair, RST triple</a:t>
            </a:r>
            <a:endParaRPr/>
          </a:p>
          <a:p>
            <a:pPr marL="742950" lvl="1" indent="-285750">
              <a:spcBef>
                <a:spcPts val="0"/>
              </a:spcBef>
              <a:buChar char="–"/>
              <a:defRPr/>
            </a:pPr>
            <a:r>
              <a:rPr lang="en-AU" sz="2400">
                <a:ea typeface="PMingLiU"/>
              </a:rPr>
              <a:t>troughs at: JK, X-Z</a:t>
            </a:r>
            <a:endParaRPr/>
          </a:p>
          <a:p>
            <a:pPr marL="342900" lvl="0" indent="-342900">
              <a:spcBef>
                <a:spcPts val="0"/>
              </a:spcBef>
              <a:buChar char="•"/>
              <a:defRPr/>
            </a:pPr>
            <a:r>
              <a:rPr lang="en-US" sz="2800" b="0" i="0" u="none"/>
              <a:t>for </a:t>
            </a:r>
            <a:r>
              <a:rPr lang="en-AU" sz="2800" b="0" i="0" u="none">
                <a:ea typeface="PMingLiU"/>
              </a:rPr>
              <a:t>monoalphabetic must identify each letter</a:t>
            </a:r>
            <a:endParaRPr/>
          </a:p>
          <a:p>
            <a:pPr marL="742950" lvl="1" indent="-285750">
              <a:spcBef>
                <a:spcPts val="0"/>
              </a:spcBef>
              <a:buChar char="–"/>
              <a:defRPr/>
            </a:pPr>
            <a:r>
              <a:rPr lang="en-US" sz="2400" b="0" i="0" u="none"/>
              <a:t>tables of common double/triple letters help</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120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Example Cryptanalysis</a:t>
            </a:r>
            <a:endParaRPr/>
          </a:p>
        </p:txBody>
      </p:sp>
      <p:sp>
        <p:nvSpPr>
          <p:cNvPr id="5120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US" sz="2800"/>
              <a:t>given ciphertext:</a:t>
            </a:r>
            <a:endParaRPr/>
          </a:p>
          <a:p>
            <a:pPr marL="742950" lvl="1" indent="-285750">
              <a:lnSpc>
                <a:spcPct val="90000"/>
              </a:lnSpc>
              <a:spcBef>
                <a:spcPts val="0"/>
              </a:spcBef>
              <a:buNone/>
              <a:defRPr/>
            </a:pPr>
            <a:r>
              <a:rPr lang="en-AU" sz="1800" b="0" i="0" u="none">
                <a:latin typeface="Courier New"/>
                <a:ea typeface="PMingLiU"/>
              </a:rPr>
              <a:t>UZQSOVUOHXMOPVGPOZPEVSGZWSZOPFPESXUDBMETSXAIZ</a:t>
            </a:r>
            <a:endParaRPr/>
          </a:p>
          <a:p>
            <a:pPr marL="742950" lvl="1" indent="-285750">
              <a:lnSpc>
                <a:spcPct val="90000"/>
              </a:lnSpc>
              <a:spcBef>
                <a:spcPts val="0"/>
              </a:spcBef>
              <a:buNone/>
              <a:defRPr/>
            </a:pPr>
            <a:r>
              <a:rPr lang="en-AU" sz="1800" b="0" i="0" u="none">
                <a:latin typeface="Courier New"/>
                <a:ea typeface="PMingLiU"/>
              </a:rPr>
              <a:t>VUEPHZHMDZSHZOWSFPAPPDTSVPQUZWYMXUZUHSX</a:t>
            </a:r>
            <a:endParaRPr/>
          </a:p>
          <a:p>
            <a:pPr marL="742950" lvl="1" indent="-285750">
              <a:lnSpc>
                <a:spcPct val="90000"/>
              </a:lnSpc>
              <a:spcBef>
                <a:spcPts val="0"/>
              </a:spcBef>
              <a:buNone/>
              <a:defRPr/>
            </a:pPr>
            <a:r>
              <a:rPr lang="en-AU" sz="1800" b="0" i="0" u="none">
                <a:latin typeface="Courier New"/>
                <a:ea typeface="PMingLiU"/>
              </a:rPr>
              <a:t>EPYEPOPDZSZUFPOMBZWPFUPZHMDJUDTMOHMQ</a:t>
            </a:r>
            <a:endParaRPr lang="en-US" sz="2400"/>
          </a:p>
          <a:p>
            <a:pPr marL="342900" lvl="0" indent="-342900">
              <a:lnSpc>
                <a:spcPct val="90000"/>
              </a:lnSpc>
              <a:spcBef>
                <a:spcPts val="0"/>
              </a:spcBef>
              <a:buChar char="•"/>
              <a:defRPr/>
            </a:pPr>
            <a:r>
              <a:rPr lang="en-US" sz="2800" b="0" i="0" u="none"/>
              <a:t>count relative letter frequencies (see text)</a:t>
            </a:r>
            <a:endParaRPr/>
          </a:p>
          <a:p>
            <a:pPr marL="342900" lvl="0" indent="-342900">
              <a:lnSpc>
                <a:spcPct val="90000"/>
              </a:lnSpc>
              <a:spcBef>
                <a:spcPts val="0"/>
              </a:spcBef>
              <a:buChar char="•"/>
              <a:defRPr/>
            </a:pPr>
            <a:r>
              <a:rPr lang="en-US" sz="2800" b="0" i="0" u="none"/>
              <a:t>guess P &amp; Z are e and t</a:t>
            </a:r>
            <a:endParaRPr/>
          </a:p>
          <a:p>
            <a:pPr marL="342900" lvl="0" indent="-342900">
              <a:lnSpc>
                <a:spcPct val="90000"/>
              </a:lnSpc>
              <a:spcBef>
                <a:spcPts val="0"/>
              </a:spcBef>
              <a:buChar char="•"/>
              <a:defRPr/>
            </a:pPr>
            <a:r>
              <a:rPr lang="en-US" sz="2800" b="0" i="0" u="none"/>
              <a:t>guess ZW is th and hence ZWP is the</a:t>
            </a:r>
            <a:endParaRPr/>
          </a:p>
          <a:p>
            <a:pPr marL="342900" lvl="0" indent="-342900">
              <a:lnSpc>
                <a:spcPct val="90000"/>
              </a:lnSpc>
              <a:spcBef>
                <a:spcPts val="0"/>
              </a:spcBef>
              <a:buChar char="•"/>
              <a:defRPr/>
            </a:pPr>
            <a:r>
              <a:rPr lang="en-US" sz="2800" b="0" i="0" u="none"/>
              <a:t>proceeding with trial and error fially get:</a:t>
            </a:r>
            <a:endParaRPr/>
          </a:p>
          <a:p>
            <a:pPr marL="742950" lvl="1" indent="-285750">
              <a:lnSpc>
                <a:spcPct val="90000"/>
              </a:lnSpc>
              <a:spcBef>
                <a:spcPts val="0"/>
              </a:spcBef>
              <a:buNone/>
              <a:defRPr/>
            </a:pPr>
            <a:r>
              <a:rPr lang="en-AU" sz="1800" b="0" i="0" u="none">
                <a:latin typeface="Courier New"/>
                <a:ea typeface="PMingLiU"/>
              </a:rPr>
              <a:t>it was disclosed yesterday that several informal but</a:t>
            </a:r>
            <a:endParaRPr/>
          </a:p>
          <a:p>
            <a:pPr marL="742950" lvl="1" indent="-285750">
              <a:lnSpc>
                <a:spcPct val="90000"/>
              </a:lnSpc>
              <a:spcBef>
                <a:spcPts val="0"/>
              </a:spcBef>
              <a:buNone/>
              <a:defRPr/>
            </a:pPr>
            <a:r>
              <a:rPr lang="en-AU" sz="1800" b="0" i="0" u="none">
                <a:latin typeface="Courier New"/>
                <a:ea typeface="PMingLiU"/>
              </a:rPr>
              <a:t>direct contacts have been made with political</a:t>
            </a:r>
            <a:endParaRPr/>
          </a:p>
          <a:p>
            <a:pPr marL="742950" lvl="1" indent="-285750">
              <a:lnSpc>
                <a:spcPct val="90000"/>
              </a:lnSpc>
              <a:spcBef>
                <a:spcPts val="0"/>
              </a:spcBef>
              <a:buNone/>
              <a:defRPr/>
            </a:pPr>
            <a:r>
              <a:rPr lang="en-AU" sz="1800" b="0" i="0" u="none">
                <a:latin typeface="Courier New"/>
                <a:ea typeface="PMingLiU"/>
              </a:rPr>
              <a:t>representatives of the viet cong in moscow</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222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Polyalphabetic Ciphers</a:t>
            </a:r>
            <a:endParaRPr/>
          </a:p>
        </p:txBody>
      </p:sp>
      <p:sp>
        <p:nvSpPr>
          <p:cNvPr id="5222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sz="2800">
                <a:ea typeface="PMingLiU"/>
              </a:rPr>
              <a:t>another approach to improving security is to use multiple cipher alphabets </a:t>
            </a:r>
            <a:endParaRPr/>
          </a:p>
          <a:p>
            <a:pPr marL="342900" lvl="0" indent="-342900">
              <a:spcBef>
                <a:spcPts val="0"/>
              </a:spcBef>
              <a:buChar char="•"/>
              <a:defRPr/>
            </a:pPr>
            <a:r>
              <a:rPr lang="en-AU" sz="2800">
                <a:ea typeface="PMingLiU"/>
              </a:rPr>
              <a:t>called </a:t>
            </a:r>
            <a:r>
              <a:rPr lang="en-AU" sz="2800" b="1" i="0" u="none">
                <a:ea typeface="PMingLiU"/>
              </a:rPr>
              <a:t>polyalphabetic substitution ciphers</a:t>
            </a:r>
            <a:r>
              <a:rPr lang="en-AU" sz="2800">
                <a:ea typeface="PMingLiU"/>
              </a:rPr>
              <a:t> </a:t>
            </a:r>
            <a:endParaRPr/>
          </a:p>
          <a:p>
            <a:pPr marL="342900" lvl="0" indent="-342900">
              <a:spcBef>
                <a:spcPts val="0"/>
              </a:spcBef>
              <a:buChar char="•"/>
              <a:defRPr/>
            </a:pPr>
            <a:r>
              <a:rPr lang="en-AU" sz="2800">
                <a:ea typeface="PMingLiU"/>
              </a:rPr>
              <a:t>makes cryptanalysis harder with more alphabets to guess and flatter frequency distribution </a:t>
            </a:r>
            <a:endParaRPr/>
          </a:p>
          <a:p>
            <a:pPr marL="342900" lvl="0" indent="-342900">
              <a:spcBef>
                <a:spcPts val="0"/>
              </a:spcBef>
              <a:buChar char="•"/>
              <a:defRPr/>
            </a:pPr>
            <a:r>
              <a:rPr lang="en-AU" sz="2800">
                <a:ea typeface="PMingLiU"/>
              </a:rPr>
              <a:t>use a key to select which alphabet is used for each letter of the message </a:t>
            </a:r>
            <a:endParaRPr/>
          </a:p>
          <a:p>
            <a:pPr marL="342900" lvl="0" indent="-342900">
              <a:spcBef>
                <a:spcPts val="0"/>
              </a:spcBef>
              <a:buChar char="•"/>
              <a:defRPr/>
            </a:pPr>
            <a:r>
              <a:rPr lang="en-AU" sz="2800">
                <a:ea typeface="PMingLiU"/>
              </a:rPr>
              <a:t>use each alphabet in turn </a:t>
            </a:r>
            <a:endParaRPr/>
          </a:p>
          <a:p>
            <a:pPr marL="342900" lvl="0" indent="-342900">
              <a:spcBef>
                <a:spcPts val="0"/>
              </a:spcBef>
              <a:buChar char="•"/>
              <a:defRPr/>
            </a:pPr>
            <a:r>
              <a:rPr lang="en-AU" sz="2800">
                <a:ea typeface="PMingLiU"/>
              </a:rPr>
              <a:t>repeat from start after end of key is reached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427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Vigenère Cipher</a:t>
            </a:r>
            <a:endParaRPr/>
          </a:p>
        </p:txBody>
      </p:sp>
      <p:sp>
        <p:nvSpPr>
          <p:cNvPr id="5427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AU">
                <a:ea typeface="PMingLiU"/>
              </a:rPr>
              <a:t>simplest polyalphabetic substitution cipher is the </a:t>
            </a:r>
            <a:r>
              <a:rPr lang="en-AU" b="1" i="0" u="none">
                <a:ea typeface="PMingLiU"/>
              </a:rPr>
              <a:t>Vigenère Cipher</a:t>
            </a:r>
            <a:r>
              <a:rPr lang="en-AU">
                <a:ea typeface="PMingLiU"/>
              </a:rPr>
              <a:t> </a:t>
            </a:r>
            <a:endParaRPr/>
          </a:p>
          <a:p>
            <a:pPr marL="342900" lvl="0" indent="-342900">
              <a:lnSpc>
                <a:spcPct val="90000"/>
              </a:lnSpc>
              <a:spcBef>
                <a:spcPts val="0"/>
              </a:spcBef>
              <a:buChar char="•"/>
              <a:defRPr/>
            </a:pPr>
            <a:r>
              <a:rPr lang="en-AU">
                <a:ea typeface="PMingLiU"/>
              </a:rPr>
              <a:t>effectively multiple caesar ciphers </a:t>
            </a:r>
            <a:endParaRPr/>
          </a:p>
          <a:p>
            <a:pPr marL="342900" lvl="0" indent="-342900">
              <a:lnSpc>
                <a:spcPct val="90000"/>
              </a:lnSpc>
              <a:spcBef>
                <a:spcPts val="0"/>
              </a:spcBef>
              <a:buChar char="•"/>
              <a:defRPr/>
            </a:pPr>
            <a:r>
              <a:rPr lang="en-AU">
                <a:ea typeface="PMingLiU"/>
              </a:rPr>
              <a:t>key is multiple letters long K = k1 k2 ... kd </a:t>
            </a:r>
            <a:endParaRPr/>
          </a:p>
          <a:p>
            <a:pPr marL="342900" lvl="0" indent="-342900">
              <a:lnSpc>
                <a:spcPct val="90000"/>
              </a:lnSpc>
              <a:spcBef>
                <a:spcPts val="0"/>
              </a:spcBef>
              <a:buChar char="•"/>
              <a:defRPr/>
            </a:pPr>
            <a:r>
              <a:rPr lang="en-AU">
                <a:ea typeface="PMingLiU"/>
              </a:rPr>
              <a:t>i</a:t>
            </a:r>
            <a:r>
              <a:rPr lang="en-AU" baseline="30000">
                <a:ea typeface="PMingLiU"/>
              </a:rPr>
              <a:t>th</a:t>
            </a:r>
            <a:r>
              <a:rPr lang="en-AU">
                <a:ea typeface="PMingLiU"/>
              </a:rPr>
              <a:t> letter specifies i</a:t>
            </a:r>
            <a:r>
              <a:rPr lang="en-AU" baseline="30000">
                <a:ea typeface="PMingLiU"/>
              </a:rPr>
              <a:t>th</a:t>
            </a:r>
            <a:r>
              <a:rPr lang="en-AU">
                <a:ea typeface="PMingLiU"/>
              </a:rPr>
              <a:t> alphabet to use </a:t>
            </a:r>
            <a:endParaRPr/>
          </a:p>
          <a:p>
            <a:pPr marL="342900" lvl="0" indent="-342900">
              <a:lnSpc>
                <a:spcPct val="90000"/>
              </a:lnSpc>
              <a:spcBef>
                <a:spcPts val="0"/>
              </a:spcBef>
              <a:buChar char="•"/>
              <a:defRPr/>
            </a:pPr>
            <a:r>
              <a:rPr lang="en-AU">
                <a:ea typeface="PMingLiU"/>
              </a:rPr>
              <a:t>use each alphabet in turn </a:t>
            </a:r>
            <a:endParaRPr/>
          </a:p>
          <a:p>
            <a:pPr marL="342900" lvl="0" indent="-342900">
              <a:lnSpc>
                <a:spcPct val="90000"/>
              </a:lnSpc>
              <a:spcBef>
                <a:spcPts val="0"/>
              </a:spcBef>
              <a:buChar char="•"/>
              <a:defRPr/>
            </a:pPr>
            <a:r>
              <a:rPr lang="en-AU">
                <a:ea typeface="PMingLiU"/>
              </a:rPr>
              <a:t>repeat from start after d letters in message</a:t>
            </a:r>
            <a:endParaRPr/>
          </a:p>
          <a:p>
            <a:pPr marL="342900" lvl="0" indent="-342900">
              <a:lnSpc>
                <a:spcPct val="90000"/>
              </a:lnSpc>
              <a:spcBef>
                <a:spcPts val="0"/>
              </a:spcBef>
              <a:buChar char="•"/>
              <a:defRPr/>
            </a:pPr>
            <a:r>
              <a:rPr lang="en-AU">
                <a:ea typeface="PMingLiU"/>
              </a:rPr>
              <a:t>decryption simply works in reverse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170"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ea typeface="ＭＳ Ｐゴシック"/>
              </a:rPr>
              <a:t>Aspects of Security</a:t>
            </a:r>
            <a:endParaRPr/>
          </a:p>
        </p:txBody>
      </p:sp>
      <p:sp>
        <p:nvSpPr>
          <p:cNvPr id="7171" name="Text Box 2"/>
          <p:cNvSpPr txBox="1">
            <a:spLocks noChangeShapeType="1" noGrp="1"/>
          </p:cNvSpPr>
          <p:nvPr/>
        </p:nvSpPr>
        <p:spPr bwMode="auto">
          <a:xfrm>
            <a:off x="457200" y="1676400"/>
            <a:ext cx="8362950" cy="4760912"/>
          </a:xfrm>
          <a:prstGeom prst="rect">
            <a:avLst/>
          </a:prstGeom>
          <a:noFill/>
        </p:spPr>
        <p:txBody>
          <a:bodyPr lIns="91440" tIns="45720" rIns="91440" bIns="45720"/>
          <a:lstStyle>
            <a:lvl1pPr marL="0" indent="0" algn="l" defTabSz="914400">
              <a:lnSpc>
                <a:spcPct val="100000"/>
              </a:lnSpc>
              <a:spcBef>
                <a:spcPts val="0"/>
              </a:spcBef>
              <a:spcAft>
                <a:spcPts val="0"/>
              </a:spcAft>
              <a:buNone/>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b="0" i="0">
                <a:solidFill>
                  <a:schemeClr val="dk1"/>
                </a:solidFill>
                <a:latin typeface="Arial"/>
              </a:defRPr>
            </a:lvl5pPr>
            <a:lvl6pPr>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a:lvl6pPr>
            <a:lvl7pPr>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a:lvl7pPr>
            <a:lvl8pPr>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a:lvl8pPr>
            <a:lvl9pPr>
              <a:tabLst>
                <a:tab pos="911225" algn="l"/>
                <a:tab pos="1825625" algn="l"/>
                <a:tab pos="2740024" algn="l"/>
                <a:tab pos="3654425" algn="l"/>
                <a:tab pos="4568825" algn="l"/>
                <a:tab pos="5483225" algn="l"/>
                <a:tab pos="6397625" algn="l"/>
                <a:tab pos="7312025" algn="l"/>
                <a:tab pos="8226425" algn="l"/>
                <a:tab pos="9140825" algn="l"/>
                <a:tab pos="10055225" algn="l"/>
              </a:tabLst>
              <a:defRPr lang="en-AU" sz="1800"/>
            </a:lvl9pPr>
          </a:lstStyle>
          <a:p>
            <a:pPr marL="341311" lvl="0" indent="-341311">
              <a:lnSpc>
                <a:spcPct val="90000"/>
              </a:lnSpc>
              <a:spcBef>
                <a:spcPts val="800"/>
              </a:spcBef>
              <a:buClr>
                <a:srgbClr val="5FAFFF"/>
              </a:buClr>
              <a:buSzPct val="8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US" sz="3200" b="0" i="0" u="none">
                <a:ea typeface="ＭＳ Ｐゴシック"/>
              </a:rPr>
              <a:t>consider 3 aspects of information security:</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US" sz="2800" b="1" i="0" u="none">
                <a:ea typeface="ＭＳ Ｐゴシック"/>
              </a:rPr>
              <a:t>security attack</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US" sz="2800" b="1" i="0" u="none">
                <a:ea typeface="ＭＳ Ｐゴシック"/>
              </a:rPr>
              <a:t>security mechanism (control)</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US" sz="2800" b="1" i="0" u="none">
                <a:ea typeface="ＭＳ Ｐゴシック"/>
              </a:rPr>
              <a:t>security service</a:t>
            </a:r>
            <a:endParaRPr/>
          </a:p>
          <a:p>
            <a:pPr marL="341311" lvl="0" indent="-341311">
              <a:lnSpc>
                <a:spcPct val="90000"/>
              </a:lnSpc>
              <a:spcBef>
                <a:spcPts val="800"/>
              </a:spcBef>
              <a:buClr>
                <a:srgbClr val="5FAFFF"/>
              </a:buClr>
              <a:buSzPct val="8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AU" sz="3200" b="0" i="0" u="none">
                <a:ea typeface="ＭＳ Ｐゴシック"/>
              </a:rPr>
              <a:t>note terms</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AU" sz="2800" b="0" i="1" u="none">
                <a:ea typeface="ＭＳ Ｐゴシック"/>
              </a:rPr>
              <a:t>threat </a:t>
            </a:r>
            <a:r>
              <a:rPr lang="en-US" sz="2800" b="0" i="0" u="none">
                <a:ea typeface="ＭＳ Ｐゴシック"/>
              </a:rPr>
              <a:t>– a potential for violation of security</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AU" sz="2800" b="0" i="1" u="none">
                <a:ea typeface="ＭＳ Ｐゴシック"/>
              </a:rPr>
              <a:t>vulnerability </a:t>
            </a:r>
            <a:r>
              <a:rPr lang="en-US" sz="2800" b="0" i="0" u="none">
                <a:ea typeface="ＭＳ Ｐゴシック"/>
              </a:rPr>
              <a:t>– a way by which loss can happen</a:t>
            </a:r>
            <a:endParaRPr/>
          </a:p>
          <a:p>
            <a:pPr marL="741362" lvl="1" indent="-284162">
              <a:lnSpc>
                <a:spcPct val="90000"/>
              </a:lnSpc>
              <a:spcBef>
                <a:spcPts val="700"/>
              </a:spcBef>
              <a:buClr>
                <a:srgbClr val="D9D9FF"/>
              </a:buClr>
              <a:buSzPct val="50000"/>
              <a:buFont typeface="Wingdings"/>
              <a:buChar char=""/>
              <a:tabLst>
                <a:tab pos="911225" algn="l"/>
                <a:tab pos="1825625" algn="l"/>
                <a:tab pos="2740024" algn="l"/>
                <a:tab pos="3654425" algn="l"/>
                <a:tab pos="4568825" algn="l"/>
                <a:tab pos="5483225" algn="l"/>
                <a:tab pos="6397625" algn="l"/>
                <a:tab pos="7312025" algn="l"/>
                <a:tab pos="8226425" algn="l"/>
                <a:tab pos="9140825" algn="l"/>
                <a:tab pos="10055225" algn="l"/>
              </a:tabLst>
              <a:defRPr/>
            </a:pPr>
            <a:r>
              <a:rPr lang="en-AU" sz="2800" b="0" i="1" u="none">
                <a:ea typeface="ＭＳ Ｐゴシック"/>
              </a:rPr>
              <a:t>attack </a:t>
            </a:r>
            <a:r>
              <a:rPr lang="en-US" sz="2800" b="0" i="0" u="none">
                <a:ea typeface="ＭＳ Ｐゴシック"/>
              </a:rPr>
              <a:t>– an assault on system security, a deliberate attempt to evade security servi</a:t>
            </a:r>
            <a:r>
              <a:rPr lang="en-AU" sz="2800" b="0" i="0" u="none">
                <a:solidFill>
                  <a:srgbClr val="FFFFFF"/>
                </a:solidFill>
                <a:ea typeface="ＭＳ Ｐゴシック"/>
              </a:rPr>
              <a:t>ces</a:t>
            </a:r>
            <a:endParaRPr/>
          </a:p>
          <a:p>
            <a:pPr marL="741362" lvl="1">
              <a:lnSpc>
                <a:spcPct val="90000"/>
              </a:lnSpc>
              <a:spcBef>
                <a:spcPts val="700"/>
              </a:spcBef>
              <a:buNone/>
              <a:tabLst>
                <a:tab pos="911225" algn="l"/>
                <a:tab pos="1825625" algn="l"/>
                <a:tab pos="2740024" algn="l"/>
                <a:tab pos="3654425" algn="l"/>
                <a:tab pos="4568825" algn="l"/>
                <a:tab pos="5483225" algn="l"/>
                <a:tab pos="6397625" algn="l"/>
                <a:tab pos="7312025" algn="l"/>
                <a:tab pos="8226425" algn="l"/>
                <a:tab pos="9140825" algn="l"/>
                <a:tab pos="10055225" algn="l"/>
              </a:tabLst>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632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Example</a:t>
            </a:r>
            <a:endParaRPr/>
          </a:p>
        </p:txBody>
      </p:sp>
      <p:sp>
        <p:nvSpPr>
          <p:cNvPr id="5632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sz="2800">
                <a:ea typeface="PMingLiU"/>
              </a:rPr>
              <a:t>write the plaintext out </a:t>
            </a:r>
            <a:endParaRPr/>
          </a:p>
          <a:p>
            <a:pPr marL="342900" lvl="0" indent="-342900">
              <a:spcBef>
                <a:spcPts val="0"/>
              </a:spcBef>
              <a:buChar char="•"/>
              <a:defRPr/>
            </a:pPr>
            <a:r>
              <a:rPr lang="en-AU" sz="2800">
                <a:ea typeface="PMingLiU"/>
              </a:rPr>
              <a:t>write the keyword repeated above it</a:t>
            </a:r>
            <a:endParaRPr/>
          </a:p>
          <a:p>
            <a:pPr marL="342900" lvl="0" indent="-342900">
              <a:spcBef>
                <a:spcPts val="0"/>
              </a:spcBef>
              <a:buChar char="•"/>
              <a:defRPr/>
            </a:pPr>
            <a:r>
              <a:rPr lang="en-AU" sz="2800">
                <a:ea typeface="PMingLiU"/>
              </a:rPr>
              <a:t>use each key letter as a caesar cipher key </a:t>
            </a:r>
            <a:endParaRPr/>
          </a:p>
          <a:p>
            <a:pPr marL="342900" lvl="0" indent="-342900">
              <a:spcBef>
                <a:spcPts val="0"/>
              </a:spcBef>
              <a:buChar char="•"/>
              <a:defRPr/>
            </a:pPr>
            <a:r>
              <a:rPr lang="en-AU" sz="2800">
                <a:ea typeface="PMingLiU"/>
              </a:rPr>
              <a:t>encrypt the corresponding plaintext letter</a:t>
            </a:r>
            <a:endParaRPr/>
          </a:p>
          <a:p>
            <a:pPr marL="342900" lvl="0" indent="-342900">
              <a:spcBef>
                <a:spcPts val="0"/>
              </a:spcBef>
              <a:buChar char="•"/>
              <a:defRPr/>
            </a:pPr>
            <a:r>
              <a:rPr lang="en-US" sz="2800" b="0" i="0" u="none"/>
              <a:t>eg using keyword </a:t>
            </a:r>
            <a:r>
              <a:rPr lang="en-US" sz="2800" b="0" i="1" u="none"/>
              <a:t>deceptive</a:t>
            </a:r>
            <a:endParaRPr lang="en-US" sz="2800"/>
          </a:p>
          <a:p>
            <a:pPr marL="742950" lvl="1" indent="-285750">
              <a:spcBef>
                <a:spcPts val="0"/>
              </a:spcBef>
              <a:buNone/>
              <a:defRPr/>
            </a:pPr>
            <a:r>
              <a:rPr lang="en-AU" sz="2400" b="0" i="0" u="none">
                <a:latin typeface="Courier New"/>
                <a:ea typeface="PMingLiU"/>
              </a:rPr>
              <a:t>key:       deceptivedeceptivedeceptive</a:t>
            </a:r>
            <a:endParaRPr/>
          </a:p>
          <a:p>
            <a:pPr marL="742950" lvl="1" indent="-285750">
              <a:spcBef>
                <a:spcPts val="0"/>
              </a:spcBef>
              <a:buNone/>
              <a:defRPr/>
            </a:pPr>
            <a:r>
              <a:rPr lang="en-AU" sz="2400" b="0" i="0" u="none">
                <a:latin typeface="Courier New"/>
                <a:ea typeface="PMingLiU"/>
              </a:rPr>
              <a:t>plaintext: wearediscoveredsaveyourself</a:t>
            </a:r>
            <a:endParaRPr/>
          </a:p>
          <a:p>
            <a:pPr marL="742950" lvl="1" indent="-285750">
              <a:spcBef>
                <a:spcPts val="0"/>
              </a:spcBef>
              <a:buNone/>
              <a:defRPr/>
            </a:pPr>
            <a:r>
              <a:rPr lang="en-AU" sz="2400" b="0" i="0" u="none">
                <a:latin typeface="Courier New"/>
                <a:ea typeface="PMingLiU"/>
              </a:rPr>
              <a:t>ciphertext:ZICVTWQNGRZGVTWAVZHCQYGLMGJ</a:t>
            </a:r>
            <a:endParaRPr/>
          </a:p>
          <a:p>
            <a:pPr marL="742950" lvl="1" indent="-285750">
              <a:spcBef>
                <a:spcPts val="0"/>
              </a:spcBef>
              <a:buNone/>
              <a:defRPr/>
            </a:pPr>
            <a:r>
              <a:rPr lang="en-AU" sz="2400" b="0" i="0" u="none">
                <a:ea typeface="PMingLiU"/>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734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One-Time Pad</a:t>
            </a:r>
            <a:endParaRPr/>
          </a:p>
        </p:txBody>
      </p:sp>
      <p:sp>
        <p:nvSpPr>
          <p:cNvPr id="5734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90000"/>
              </a:lnSpc>
              <a:spcBef>
                <a:spcPts val="0"/>
              </a:spcBef>
              <a:buChar char="•"/>
              <a:defRPr/>
            </a:pPr>
            <a:r>
              <a:rPr lang="en-AU">
                <a:ea typeface="PMingLiU"/>
              </a:rPr>
              <a:t>if a truly random key as long as the message is used, the cipher will be secure </a:t>
            </a:r>
            <a:endParaRPr/>
          </a:p>
          <a:p>
            <a:pPr marL="342900" lvl="0" indent="-342900">
              <a:lnSpc>
                <a:spcPct val="90000"/>
              </a:lnSpc>
              <a:spcBef>
                <a:spcPts val="0"/>
              </a:spcBef>
              <a:buChar char="•"/>
              <a:defRPr/>
            </a:pPr>
            <a:r>
              <a:rPr lang="en-AU">
                <a:ea typeface="PMingLiU"/>
              </a:rPr>
              <a:t>called a One-Time pad</a:t>
            </a:r>
            <a:endParaRPr/>
          </a:p>
          <a:p>
            <a:pPr marL="342900" lvl="0" indent="-342900">
              <a:lnSpc>
                <a:spcPct val="90000"/>
              </a:lnSpc>
              <a:spcBef>
                <a:spcPts val="0"/>
              </a:spcBef>
              <a:buChar char="•"/>
              <a:defRPr/>
            </a:pPr>
            <a:r>
              <a:rPr lang="en-US" b="0" i="0" u="none"/>
              <a:t>is unbreakable since ciphertext bears no statistical relationship to the plaintext</a:t>
            </a:r>
            <a:endParaRPr/>
          </a:p>
          <a:p>
            <a:pPr marL="342900" lvl="0" indent="-342900">
              <a:lnSpc>
                <a:spcPct val="90000"/>
              </a:lnSpc>
              <a:spcBef>
                <a:spcPts val="0"/>
              </a:spcBef>
              <a:buChar char="•"/>
              <a:defRPr/>
            </a:pPr>
            <a:r>
              <a:rPr lang="en-US" b="0" i="0" u="none"/>
              <a:t>since for </a:t>
            </a:r>
            <a:r>
              <a:rPr lang="en-US" b="1" i="0" u="none"/>
              <a:t>any plaintext</a:t>
            </a:r>
            <a:r>
              <a:rPr lang="en-US" b="0" i="0" u="none"/>
              <a:t> &amp; </a:t>
            </a:r>
            <a:r>
              <a:rPr lang="en-US" b="1" i="0" u="none"/>
              <a:t>any ciphertext</a:t>
            </a:r>
            <a:r>
              <a:rPr lang="en-US" b="0" i="0" u="none"/>
              <a:t> there exists a key mapping one to other</a:t>
            </a:r>
            <a:endParaRPr/>
          </a:p>
          <a:p>
            <a:pPr marL="342900" lvl="0" indent="-342900">
              <a:lnSpc>
                <a:spcPct val="90000"/>
              </a:lnSpc>
              <a:spcBef>
                <a:spcPts val="0"/>
              </a:spcBef>
              <a:buChar char="•"/>
              <a:defRPr/>
            </a:pPr>
            <a:r>
              <a:rPr lang="en-US" b="0" i="0" u="none"/>
              <a:t>can only use the key </a:t>
            </a:r>
            <a:r>
              <a:rPr lang="en-US" b="1" i="0" u="none"/>
              <a:t>once</a:t>
            </a:r>
            <a:r>
              <a:rPr lang="en-US" b="0" i="0" u="none"/>
              <a:t> though</a:t>
            </a:r>
            <a:endParaRPr/>
          </a:p>
          <a:p>
            <a:pPr marL="342900" lvl="0" indent="-342900">
              <a:lnSpc>
                <a:spcPct val="90000"/>
              </a:lnSpc>
              <a:spcBef>
                <a:spcPts val="0"/>
              </a:spcBef>
              <a:buChar char="•"/>
              <a:defRPr/>
            </a:pPr>
            <a:r>
              <a:rPr lang="en-US" b="0" i="0" u="none">
                <a:solidFill>
                  <a:schemeClr val="accent2"/>
                </a:solidFill>
              </a:rPr>
              <a:t>have problem of safe distribution of key</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394"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Transposition Ciphers</a:t>
            </a:r>
            <a:endParaRPr/>
          </a:p>
        </p:txBody>
      </p:sp>
      <p:sp>
        <p:nvSpPr>
          <p:cNvPr id="59395"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a:ea typeface="PMingLiU"/>
              </a:rPr>
              <a:t>now consider classical </a:t>
            </a:r>
            <a:r>
              <a:rPr lang="en-AU" b="1" i="0" u="none">
                <a:ea typeface="PMingLiU"/>
              </a:rPr>
              <a:t>transposition</a:t>
            </a:r>
            <a:r>
              <a:rPr lang="en-AU">
                <a:ea typeface="PMingLiU"/>
              </a:rPr>
              <a:t> or </a:t>
            </a:r>
            <a:r>
              <a:rPr lang="en-AU" b="1" i="0" u="none">
                <a:ea typeface="PMingLiU"/>
              </a:rPr>
              <a:t>permutation</a:t>
            </a:r>
            <a:r>
              <a:rPr lang="en-AU">
                <a:ea typeface="PMingLiU"/>
              </a:rPr>
              <a:t> ciphers </a:t>
            </a:r>
            <a:endParaRPr/>
          </a:p>
          <a:p>
            <a:pPr marL="342900" lvl="0" indent="-342900">
              <a:spcBef>
                <a:spcPts val="0"/>
              </a:spcBef>
              <a:buChar char="•"/>
              <a:defRPr/>
            </a:pPr>
            <a:r>
              <a:rPr lang="en-AU">
                <a:solidFill>
                  <a:schemeClr val="accent2"/>
                </a:solidFill>
                <a:ea typeface="PMingLiU"/>
              </a:rPr>
              <a:t>these hide the message by rearranging the letter order</a:t>
            </a:r>
            <a:r>
              <a:rPr lang="en-AU">
                <a:ea typeface="PMingLiU"/>
              </a:rPr>
              <a:t> </a:t>
            </a:r>
            <a:endParaRPr/>
          </a:p>
          <a:p>
            <a:pPr marL="342900" lvl="0" indent="-342900">
              <a:spcBef>
                <a:spcPts val="0"/>
              </a:spcBef>
              <a:buChar char="•"/>
              <a:defRPr/>
            </a:pPr>
            <a:r>
              <a:rPr lang="en-AU">
                <a:ea typeface="PMingLiU"/>
              </a:rPr>
              <a:t>without altering the actual letters used</a:t>
            </a:r>
            <a:endParaRPr/>
          </a:p>
          <a:p>
            <a:pPr marL="342900" lvl="0" indent="-342900">
              <a:spcBef>
                <a:spcPts val="0"/>
              </a:spcBef>
              <a:buChar char="•"/>
              <a:defRPr/>
            </a:pPr>
            <a:r>
              <a:rPr lang="en-AU">
                <a:ea typeface="PMingLiU"/>
              </a:rPr>
              <a:t>can recognise these since have the same frequency distribution as the original text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1442"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AU">
                <a:ea typeface="PMingLiU"/>
              </a:rPr>
              <a:t>Row Transposition Ciphers</a:t>
            </a:r>
            <a:endParaRPr/>
          </a:p>
        </p:txBody>
      </p:sp>
      <p:sp>
        <p:nvSpPr>
          <p:cNvPr id="61443"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lnSpc>
                <a:spcPct val="80000"/>
              </a:lnSpc>
              <a:spcBef>
                <a:spcPts val="0"/>
              </a:spcBef>
              <a:buChar char="•"/>
              <a:defRPr/>
            </a:pPr>
            <a:r>
              <a:rPr lang="en-US"/>
              <a:t>a more complex scheme</a:t>
            </a:r>
            <a:endParaRPr lang="en-US"/>
          </a:p>
          <a:p>
            <a:pPr marL="342900" lvl="0" indent="-342900">
              <a:lnSpc>
                <a:spcPct val="80000"/>
              </a:lnSpc>
              <a:spcBef>
                <a:spcPts val="0"/>
              </a:spcBef>
              <a:buChar char="•"/>
              <a:defRPr/>
            </a:pPr>
            <a:r>
              <a:rPr lang="en-AU" b="0" i="0" u="none">
                <a:ea typeface="PMingLiU"/>
              </a:rPr>
              <a:t>write letters of message out in rows over a specified number of columns</a:t>
            </a:r>
            <a:endParaRPr/>
          </a:p>
          <a:p>
            <a:pPr marL="342900" lvl="0" indent="-342900">
              <a:lnSpc>
                <a:spcPct val="80000"/>
              </a:lnSpc>
              <a:spcBef>
                <a:spcPts val="0"/>
              </a:spcBef>
              <a:buChar char="•"/>
              <a:defRPr/>
            </a:pPr>
            <a:r>
              <a:rPr lang="en-AU" b="0" i="0" u="none">
                <a:ea typeface="PMingLiU"/>
              </a:rPr>
              <a:t>then reorder the columns according to some key before reading off the rows</a:t>
            </a:r>
            <a:endParaRPr lang="en-US" sz="3600"/>
          </a:p>
          <a:p>
            <a:pPr marL="742950" lvl="1" indent="-285750">
              <a:lnSpc>
                <a:spcPct val="80000"/>
              </a:lnSpc>
              <a:spcBef>
                <a:spcPts val="0"/>
              </a:spcBef>
              <a:buNone/>
              <a:defRPr/>
            </a:pPr>
            <a:r>
              <a:rPr lang="en-AU" sz="2000" b="0" i="0" u="none">
                <a:latin typeface="Courier New"/>
                <a:ea typeface="PMingLiU"/>
              </a:rPr>
              <a:t>Key:       4 3 1 2 5 6 7</a:t>
            </a:r>
            <a:endParaRPr/>
          </a:p>
          <a:p>
            <a:pPr marL="742950" lvl="1" indent="-285750">
              <a:lnSpc>
                <a:spcPct val="80000"/>
              </a:lnSpc>
              <a:spcBef>
                <a:spcPts val="0"/>
              </a:spcBef>
              <a:buNone/>
              <a:defRPr/>
            </a:pPr>
            <a:r>
              <a:rPr lang="en-AU" sz="2000" b="0" i="0" u="none">
                <a:latin typeface="Courier New"/>
                <a:ea typeface="PMingLiU"/>
              </a:rPr>
              <a:t>Plaintext: a t t a c k p</a:t>
            </a:r>
            <a:endParaRPr/>
          </a:p>
          <a:p>
            <a:pPr marL="742950" lvl="1" indent="-285750">
              <a:lnSpc>
                <a:spcPct val="80000"/>
              </a:lnSpc>
              <a:spcBef>
                <a:spcPts val="0"/>
              </a:spcBef>
              <a:buNone/>
              <a:defRPr/>
            </a:pPr>
            <a:r>
              <a:rPr lang="en-AU" sz="2000" b="0" i="0" u="none">
                <a:latin typeface="Courier New"/>
                <a:ea typeface="PMingLiU"/>
              </a:rPr>
              <a:t>           o s t p o n e</a:t>
            </a:r>
            <a:endParaRPr/>
          </a:p>
          <a:p>
            <a:pPr marL="742950" lvl="1" indent="-285750">
              <a:lnSpc>
                <a:spcPct val="80000"/>
              </a:lnSpc>
              <a:spcBef>
                <a:spcPts val="0"/>
              </a:spcBef>
              <a:buNone/>
              <a:defRPr/>
            </a:pPr>
            <a:r>
              <a:rPr lang="en-AU" sz="2000" b="0" i="0" u="none">
                <a:latin typeface="Courier New"/>
                <a:ea typeface="PMingLiU"/>
              </a:rPr>
              <a:t>           d u n t i l t</a:t>
            </a:r>
            <a:endParaRPr/>
          </a:p>
          <a:p>
            <a:pPr marL="742950" lvl="1" indent="-285750">
              <a:lnSpc>
                <a:spcPct val="80000"/>
              </a:lnSpc>
              <a:spcBef>
                <a:spcPts val="0"/>
              </a:spcBef>
              <a:buNone/>
              <a:defRPr/>
            </a:pPr>
            <a:r>
              <a:rPr lang="en-AU" sz="2000" b="0" i="0" u="none">
                <a:latin typeface="Courier New"/>
                <a:ea typeface="PMingLiU"/>
              </a:rPr>
              <a:t>           w o a m x y z</a:t>
            </a:r>
            <a:endParaRPr/>
          </a:p>
          <a:p>
            <a:pPr marL="742950" lvl="1" indent="-285750">
              <a:lnSpc>
                <a:spcPct val="80000"/>
              </a:lnSpc>
              <a:spcBef>
                <a:spcPts val="0"/>
              </a:spcBef>
              <a:buNone/>
              <a:defRPr/>
            </a:pPr>
            <a:r>
              <a:rPr lang="en-AU" sz="2000" b="0" i="0" u="none">
                <a:latin typeface="Courier New"/>
                <a:ea typeface="PMingLiU"/>
              </a:rPr>
              <a:t>Ciphertext: TTNAAPTMTSUOAODWCOIXKNLYPETZ</a:t>
            </a:r>
            <a:endParaRPr/>
          </a:p>
          <a:p>
            <a:pPr marL="742950" lvl="1" indent="-285750">
              <a:lnSpc>
                <a:spcPct val="80000"/>
              </a:lnSpc>
              <a:spcBef>
                <a:spcPts val="0"/>
              </a:spcBef>
              <a:buNone/>
              <a:defRPr/>
            </a:pPr>
            <a:r>
              <a:rPr lang="en-AU" sz="2400" b="0" i="0" u="none">
                <a:ea typeface="PMingLiU"/>
              </a:rPr>
              <a:t> </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2466" name="Rectangle 2"/>
          <p:cNvSpPr>
            <a:spLocks noChangeShapeType="1" noGrp="1"/>
          </p:cNvSpPr>
          <p:nvPr>
            <p:ph type="title"/>
          </p:nvPr>
        </p:nvSpPr>
        <p:spPr bwMode="auto">
          <a:xfrm>
            <a:off x="457200" y="274637"/>
            <a:ext cx="8229600" cy="1143000"/>
          </a:xfrm>
          <a:prstGeom prst="rect">
            <a:avLst/>
          </a:prstGeom>
        </p:spPr>
        <p:txBody>
          <a:bodyPr lIns="91440" tIns="45720" rIns="91440" bIns="45720" anchor="ctr" anchorCtr="0"/>
          <a:lstStyle>
            <a:lvl1pPr marL="0" indent="0" algn="ctr" defTabSz="914400">
              <a:lnSpc>
                <a:spcPct val="100000"/>
              </a:lnSpc>
              <a:spcBef>
                <a:spcPts val="0"/>
              </a:spcBef>
              <a:spcAft>
                <a:spcPts val="0"/>
              </a:spcAft>
              <a:buNone/>
              <a:defRPr sz="4400" b="0" i="0">
                <a:solidFill>
                  <a:schemeClr val="dk2"/>
                </a:solidFill>
                <a:latin typeface="Arial"/>
              </a:defRPr>
            </a:lvl1pPr>
            <a:lvl2pPr marL="0" indent="0" algn="ctr" defTabSz="914400">
              <a:lnSpc>
                <a:spcPct val="100000"/>
              </a:lnSpc>
              <a:spcBef>
                <a:spcPts val="0"/>
              </a:spcBef>
              <a:spcAft>
                <a:spcPts val="0"/>
              </a:spcAft>
              <a:buNone/>
              <a:defRPr sz="4400" b="0" i="0">
                <a:solidFill>
                  <a:schemeClr val="dk2"/>
                </a:solidFill>
                <a:latin typeface="Arial"/>
              </a:defRPr>
            </a:lvl2pPr>
            <a:lvl3pPr marL="0" indent="0" algn="ctr" defTabSz="914400">
              <a:lnSpc>
                <a:spcPct val="100000"/>
              </a:lnSpc>
              <a:spcBef>
                <a:spcPts val="0"/>
              </a:spcBef>
              <a:spcAft>
                <a:spcPts val="0"/>
              </a:spcAft>
              <a:buNone/>
              <a:defRPr sz="4400" b="0" i="0">
                <a:solidFill>
                  <a:schemeClr val="dk2"/>
                </a:solidFill>
                <a:latin typeface="Arial"/>
              </a:defRPr>
            </a:lvl3pPr>
            <a:lvl4pPr marL="0" indent="0" algn="ctr" defTabSz="914400">
              <a:lnSpc>
                <a:spcPct val="100000"/>
              </a:lnSpc>
              <a:spcBef>
                <a:spcPts val="0"/>
              </a:spcBef>
              <a:spcAft>
                <a:spcPts val="0"/>
              </a:spcAft>
              <a:buNone/>
              <a:defRPr sz="4400" b="0" i="0">
                <a:solidFill>
                  <a:schemeClr val="dk2"/>
                </a:solidFill>
                <a:latin typeface="Arial"/>
              </a:defRPr>
            </a:lvl4pPr>
            <a:lvl5pPr marL="0" indent="0" algn="ctr" defTabSz="914400">
              <a:lnSpc>
                <a:spcPct val="100000"/>
              </a:lnSpc>
              <a:spcBef>
                <a:spcPts val="0"/>
              </a:spcBef>
              <a:spcAft>
                <a:spcPts val="0"/>
              </a:spcAft>
              <a:buNone/>
              <a:defRPr sz="4400" b="0" i="0">
                <a:solidFill>
                  <a:schemeClr val="dk2"/>
                </a:solidFill>
                <a:latin typeface="Arial"/>
              </a:defRPr>
            </a:lvl5pPr>
          </a:lstStyle>
          <a:p>
            <a:pPr marL="0" lvl="0" indent="0">
              <a:spcBef>
                <a:spcPts val="0"/>
              </a:spcBef>
              <a:buNone/>
              <a:defRPr/>
            </a:pPr>
            <a:r>
              <a:rPr lang="en-US"/>
              <a:t>Product Ciphers</a:t>
            </a:r>
            <a:endParaRPr/>
          </a:p>
        </p:txBody>
      </p:sp>
      <p:sp>
        <p:nvSpPr>
          <p:cNvPr id="62467" name="Rectangle 3"/>
          <p:cNvSpPr>
            <a:spLocks noChangeShapeType="1" noGrp="1"/>
          </p:cNvSpPr>
          <p:nvPr>
            <p:ph type="body"/>
          </p:nvPr>
        </p:nvSpPr>
        <p:spPr bwMode="auto">
          <a:xfrm>
            <a:off x="457200" y="1600200"/>
            <a:ext cx="8229600" cy="4525962"/>
          </a:xfrm>
          <a:prstGeom prst="rect">
            <a:avLst/>
          </a:prstGeom>
        </p:spPr>
        <p:txBody>
          <a:bodyPr lIns="91440" tIns="45720" rIns="91440" bIns="45720" anchor="t"/>
          <a:lstStyle>
            <a:lvl1pPr marL="342900" indent="0" algn="l" defTabSz="914400">
              <a:lnSpc>
                <a:spcPct val="100000"/>
              </a:lnSpc>
              <a:spcBef>
                <a:spcPts val="0"/>
              </a:spcBef>
              <a:spcAft>
                <a:spcPts val="0"/>
              </a:spcAft>
              <a:buChar char="•"/>
              <a:defRPr sz="3200" b="0" i="0">
                <a:solidFill>
                  <a:schemeClr val="dk1"/>
                </a:solidFill>
                <a:latin typeface="Arial"/>
              </a:defRPr>
            </a:lvl1pPr>
            <a:lvl2pPr marL="742950" indent="457200" algn="l" defTabSz="914400">
              <a:lnSpc>
                <a:spcPct val="100000"/>
              </a:lnSpc>
              <a:spcBef>
                <a:spcPts val="0"/>
              </a:spcBef>
              <a:spcAft>
                <a:spcPts val="0"/>
              </a:spcAft>
              <a:buChar char="–"/>
              <a:defRPr sz="2800" b="0" i="0">
                <a:solidFill>
                  <a:schemeClr val="dk1"/>
                </a:solidFill>
                <a:latin typeface="Arial"/>
              </a:defRPr>
            </a:lvl2pPr>
            <a:lvl3pPr marL="1143000" indent="914400" algn="l" defTabSz="914400">
              <a:lnSpc>
                <a:spcPct val="100000"/>
              </a:lnSpc>
              <a:spcBef>
                <a:spcPts val="0"/>
              </a:spcBef>
              <a:spcAft>
                <a:spcPts val="0"/>
              </a:spcAft>
              <a:buChar char="•"/>
              <a:defRPr sz="2400" b="0" i="0">
                <a:solidFill>
                  <a:schemeClr val="dk1"/>
                </a:solidFill>
                <a:latin typeface="Arial"/>
              </a:defRPr>
            </a:lvl3pPr>
            <a:lvl4pPr marL="1600200" indent="1371600" algn="l" defTabSz="914400">
              <a:lnSpc>
                <a:spcPct val="100000"/>
              </a:lnSpc>
              <a:spcBef>
                <a:spcPts val="0"/>
              </a:spcBef>
              <a:spcAft>
                <a:spcPts val="0"/>
              </a:spcAft>
              <a:buChar char="–"/>
              <a:defRPr sz="2000" b="0" i="0">
                <a:solidFill>
                  <a:schemeClr val="dk1"/>
                </a:solidFill>
                <a:latin typeface="Arial"/>
              </a:defRPr>
            </a:lvl4pPr>
            <a:lvl5pPr marL="2057400" indent="1828800" algn="l" defTabSz="914400">
              <a:lnSpc>
                <a:spcPct val="100000"/>
              </a:lnSpc>
              <a:spcBef>
                <a:spcPts val="0"/>
              </a:spcBef>
              <a:spcAft>
                <a:spcPts val="0"/>
              </a:spcAft>
              <a:buChar char="»"/>
              <a:defRPr sz="2000" b="0" i="0">
                <a:solidFill>
                  <a:schemeClr val="dk1"/>
                </a:solidFill>
                <a:latin typeface="Arial"/>
              </a:defRPr>
            </a:lvl5pPr>
          </a:lstStyle>
          <a:p>
            <a:pPr marL="342900" lvl="0" indent="-342900">
              <a:spcBef>
                <a:spcPts val="0"/>
              </a:spcBef>
              <a:buChar char="•"/>
              <a:defRPr/>
            </a:pPr>
            <a:r>
              <a:rPr lang="en-AU" sz="2800">
                <a:ea typeface="PMingLiU"/>
              </a:rPr>
              <a:t>ciphers using substitutions or transpositions are not secure because of language characteristics</a:t>
            </a:r>
            <a:endParaRPr/>
          </a:p>
          <a:p>
            <a:pPr marL="342900" lvl="0" indent="-342900">
              <a:spcBef>
                <a:spcPts val="0"/>
              </a:spcBef>
              <a:buChar char="•"/>
              <a:defRPr/>
            </a:pPr>
            <a:r>
              <a:rPr lang="en-AU" sz="2800">
                <a:ea typeface="PMingLiU"/>
              </a:rPr>
              <a:t>hence consider using several ciphers in succession to make harder, but: </a:t>
            </a:r>
            <a:endParaRPr/>
          </a:p>
          <a:p>
            <a:pPr marL="742950" lvl="1" indent="-285750">
              <a:spcBef>
                <a:spcPts val="0"/>
              </a:spcBef>
              <a:buChar char="–"/>
              <a:defRPr/>
            </a:pPr>
            <a:r>
              <a:rPr lang="en-AU" sz="2400">
                <a:ea typeface="PMingLiU"/>
              </a:rPr>
              <a:t>two substitutions make a more complex substitution </a:t>
            </a:r>
            <a:endParaRPr/>
          </a:p>
          <a:p>
            <a:pPr marL="742950" lvl="1" indent="-285750">
              <a:spcBef>
                <a:spcPts val="0"/>
              </a:spcBef>
              <a:buChar char="–"/>
              <a:defRPr/>
            </a:pPr>
            <a:r>
              <a:rPr lang="en-AU" sz="2400">
                <a:ea typeface="PMingLiU"/>
              </a:rPr>
              <a:t>two transpositions make more complex transposition </a:t>
            </a:r>
            <a:endParaRPr/>
          </a:p>
          <a:p>
            <a:pPr marL="742950" lvl="1" indent="-285750">
              <a:spcBef>
                <a:spcPts val="0"/>
              </a:spcBef>
              <a:buChar char="–"/>
              <a:defRPr/>
            </a:pPr>
            <a:r>
              <a:rPr lang="en-AU" sz="2400">
                <a:solidFill>
                  <a:schemeClr val="accent2"/>
                </a:solidFill>
                <a:ea typeface="PMingLiU"/>
              </a:rPr>
              <a:t>but a substitution followed by a transposition makes a new much harder cipher</a:t>
            </a:r>
            <a:r>
              <a:rPr lang="en-AU" sz="2400">
                <a:ea typeface="PMingLiU"/>
              </a:rPr>
              <a:t> </a:t>
            </a:r>
            <a:endParaRPr/>
          </a:p>
          <a:p>
            <a:pPr marL="342900" lvl="0" indent="-342900">
              <a:spcBef>
                <a:spcPts val="0"/>
              </a:spcBef>
              <a:buChar char="•"/>
              <a:defRPr/>
            </a:pPr>
            <a:r>
              <a:rPr lang="en-US" sz="2800" b="0" i="0" u="none"/>
              <a:t>this is bridge from classical to modern ciphers</a:t>
            </a:r>
            <a:endParaRPr lang="en-US" sz="28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218"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Passive Attack - Interception</a:t>
            </a:r>
            <a:endParaRPr/>
          </a:p>
        </p:txBody>
      </p:sp>
      <p:pic>
        <p:nvPicPr>
          <p:cNvPr id="9219" name="Picture 2"/>
          <p:cNvPicPr>
            <a:picLocks noChangeAspect="1" noGrp="1"/>
          </p:cNvPicPr>
          <p:nvPr/>
        </p:nvPicPr>
        <p:blipFill>
          <a:blip r:embed="rId3"/>
          <a:stretch/>
        </p:blipFill>
        <p:spPr bwMode="auto">
          <a:xfrm>
            <a:off x="457200" y="1828800"/>
            <a:ext cx="8177212" cy="4321175"/>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266"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000" b="1" i="0" u="none">
                <a:solidFill>
                  <a:srgbClr val="D9D9FF"/>
                </a:solidFill>
                <a:ea typeface="ＭＳ Ｐゴシック"/>
              </a:rPr>
              <a:t>Passive Attack: Traffic Analysis</a:t>
            </a:r>
            <a:endParaRPr/>
          </a:p>
        </p:txBody>
      </p:sp>
      <p:pic>
        <p:nvPicPr>
          <p:cNvPr id="11267" name="Picture 2"/>
          <p:cNvPicPr>
            <a:picLocks noChangeAspect="1" noGrp="1"/>
          </p:cNvPicPr>
          <p:nvPr/>
        </p:nvPicPr>
        <p:blipFill>
          <a:blip r:embed="rId3"/>
          <a:stretch/>
        </p:blipFill>
        <p:spPr bwMode="auto">
          <a:xfrm>
            <a:off x="468312" y="1773237"/>
            <a:ext cx="8177212" cy="4321175"/>
          </a:xfrm>
          <a:prstGeom prst="rect">
            <a:avLst/>
          </a:prstGeom>
          <a:noFill/>
        </p:spPr>
      </p:pic>
      <p:sp>
        <p:nvSpPr>
          <p:cNvPr id="11268" name="Rectangle 3"/>
          <p:cNvSpPr>
            <a:spLocks noChangeShapeType="1" noGrp="1"/>
          </p:cNvSpPr>
          <p:nvPr/>
        </p:nvSpPr>
        <p:spPr bwMode="auto">
          <a:xfrm>
            <a:off x="4716462" y="3284537"/>
            <a:ext cx="2592387" cy="647700"/>
          </a:xfrm>
          <a:prstGeom prst="rect">
            <a:avLst/>
          </a:prstGeom>
          <a:ln w="9360">
            <a:solidFill>
              <a:srgbClr val="FFFFFF"/>
            </a:solidFill>
            <a:round/>
            <a:headEnd/>
            <a:tailEnd/>
          </a:ln>
        </p:spPr>
        <p:txBody>
          <a:bodyPr wrap="none" anchor="ctr" anchorCtr="0"/>
          <a:lstStyle>
            <a:lvl1pPr marL="342900" indent="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0" i="0">
                <a:solidFill>
                  <a:schemeClr val="dk1"/>
                </a:solidFill>
                <a:latin typeface="Arial"/>
              </a:defRPr>
            </a:lvl1pPr>
            <a:lvl2pPr marL="742950" indent="4572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0" i="0">
                <a:solidFill>
                  <a:schemeClr val="dk1"/>
                </a:solidFill>
                <a:latin typeface="Arial"/>
              </a:defRPr>
            </a:lvl2pPr>
            <a:lvl3pPr marL="1143000" indent="9144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0" i="0">
                <a:solidFill>
                  <a:schemeClr val="dk1"/>
                </a:solidFill>
                <a:latin typeface="Arial"/>
              </a:defRPr>
            </a:lvl3pPr>
            <a:lvl4pPr marL="1600200" indent="13716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4pPr>
            <a:lvl5pPr marL="2057400" indent="18288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marL="0" lvl="0" indent="0" algn="ctr">
              <a:spcBef>
                <a:spcPts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ＭＳ Ｐゴシック"/>
              </a:rPr>
              <a:t>Observe</a:t>
            </a:r>
            <a:r>
              <a:rPr lang="en-US" sz="1600">
                <a:solidFill>
                  <a:srgbClr val="FFFFFF"/>
                </a:solidFill>
                <a:ea typeface="ＭＳ Ｐゴシック"/>
              </a:rPr>
              <a:t> </a:t>
            </a:r>
            <a:r>
              <a:rPr lang="en-US" sz="1600">
                <a:solidFill>
                  <a:srgbClr val="000000"/>
                </a:solidFill>
                <a:ea typeface="ＭＳ Ｐゴシック"/>
              </a:rPr>
              <a:t>traffic pattern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3314"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Active Attack: Interruption</a:t>
            </a:r>
            <a:endParaRPr/>
          </a:p>
        </p:txBody>
      </p:sp>
      <p:pic>
        <p:nvPicPr>
          <p:cNvPr id="13315" name="Picture 2"/>
          <p:cNvPicPr>
            <a:picLocks noChangeAspect="1" noGrp="1"/>
          </p:cNvPicPr>
          <p:nvPr/>
        </p:nvPicPr>
        <p:blipFill>
          <a:blip r:embed="rId3"/>
          <a:stretch/>
        </p:blipFill>
        <p:spPr bwMode="auto">
          <a:xfrm>
            <a:off x="468312" y="1773237"/>
            <a:ext cx="8177212" cy="4321175"/>
          </a:xfrm>
          <a:prstGeom prst="rect">
            <a:avLst/>
          </a:prstGeom>
          <a:noFill/>
        </p:spPr>
      </p:pic>
      <p:sp>
        <p:nvSpPr>
          <p:cNvPr id="13316" name="Rectangle 3"/>
          <p:cNvSpPr>
            <a:spLocks noChangeShapeType="1" noGrp="1"/>
          </p:cNvSpPr>
          <p:nvPr/>
        </p:nvSpPr>
        <p:spPr bwMode="auto">
          <a:xfrm>
            <a:off x="4716462" y="3284537"/>
            <a:ext cx="2592387" cy="647700"/>
          </a:xfrm>
          <a:prstGeom prst="rect">
            <a:avLst/>
          </a:prstGeom>
          <a:ln w="9360">
            <a:solidFill>
              <a:srgbClr val="FFFFFF"/>
            </a:solidFill>
            <a:round/>
            <a:headEnd/>
            <a:tailEnd/>
          </a:ln>
        </p:spPr>
        <p:txBody>
          <a:bodyPr wrap="none" anchor="ctr" anchorCtr="0"/>
          <a:lstStyle>
            <a:lvl1pPr marL="342900" indent="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0" i="0">
                <a:solidFill>
                  <a:schemeClr val="dk1"/>
                </a:solidFill>
                <a:latin typeface="Arial"/>
              </a:defRPr>
            </a:lvl1pPr>
            <a:lvl2pPr marL="742950" indent="4572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0" i="0">
                <a:solidFill>
                  <a:schemeClr val="dk1"/>
                </a:solidFill>
                <a:latin typeface="Arial"/>
              </a:defRPr>
            </a:lvl2pPr>
            <a:lvl3pPr marL="1143000" indent="9144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0" i="0">
                <a:solidFill>
                  <a:schemeClr val="dk1"/>
                </a:solidFill>
                <a:latin typeface="Arial"/>
              </a:defRPr>
            </a:lvl3pPr>
            <a:lvl4pPr marL="1600200" indent="13716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4pPr>
            <a:lvl5pPr marL="2057400" indent="18288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marL="0" lvl="0" indent="0" algn="ctr">
              <a:spcBef>
                <a:spcPts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ＭＳ Ｐゴシック"/>
              </a:rPr>
              <a:t>Block delivery of message</a:t>
            </a:r>
            <a:endParaRPr/>
          </a:p>
        </p:txBody>
      </p:sp>
      <p:sp>
        <p:nvSpPr>
          <p:cNvPr id="13317" name="Line 4"/>
          <p:cNvSpPr>
            <a:spLocks noChangeShapeType="1" noGrp="1"/>
          </p:cNvSpPr>
          <p:nvPr/>
        </p:nvSpPr>
        <p:spPr bwMode="auto">
          <a:xfrm flipH="1">
            <a:off x="5649912" y="4724399"/>
            <a:ext cx="76200" cy="433387"/>
          </a:xfrm>
          <a:prstGeom prst="line">
            <a:avLst/>
          </a:prstGeom>
          <a:noFill/>
          <a:ln w="50760">
            <a:solidFill>
              <a:srgbClr val="FF0000"/>
            </a:solidFill>
            <a:miter/>
            <a:headEnd/>
            <a:tailEnd/>
          </a:ln>
        </p:spPr>
        <p:txBody>
          <a:bodyPr lIns="91440" tIns="45720" rIns="91440" bIns="45720"/>
          <a:lstStyle/>
          <a:p>
            <a:pPr>
              <a:defRPr/>
            </a:pP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5362"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Active Attack: Fabrication</a:t>
            </a:r>
            <a:endParaRPr/>
          </a:p>
        </p:txBody>
      </p:sp>
      <p:pic>
        <p:nvPicPr>
          <p:cNvPr id="15363" name="Picture 2"/>
          <p:cNvPicPr>
            <a:picLocks noChangeAspect="1" noGrp="1"/>
          </p:cNvPicPr>
          <p:nvPr/>
        </p:nvPicPr>
        <p:blipFill>
          <a:blip r:embed="rId3"/>
          <a:stretch/>
        </p:blipFill>
        <p:spPr bwMode="auto">
          <a:xfrm>
            <a:off x="468312" y="1773237"/>
            <a:ext cx="8177212" cy="4321175"/>
          </a:xfrm>
          <a:prstGeom prst="rect">
            <a:avLst/>
          </a:prstGeom>
          <a:noFill/>
        </p:spPr>
      </p:pic>
      <p:sp>
        <p:nvSpPr>
          <p:cNvPr id="15364" name="Rectangle 3"/>
          <p:cNvSpPr>
            <a:spLocks noChangeShapeType="1" noGrp="1"/>
          </p:cNvSpPr>
          <p:nvPr/>
        </p:nvSpPr>
        <p:spPr bwMode="auto">
          <a:xfrm>
            <a:off x="4716462" y="3284537"/>
            <a:ext cx="2592387" cy="647700"/>
          </a:xfrm>
          <a:prstGeom prst="rect">
            <a:avLst/>
          </a:prstGeom>
          <a:ln w="9360">
            <a:solidFill>
              <a:srgbClr val="FFFFFF"/>
            </a:solidFill>
            <a:round/>
            <a:headEnd/>
            <a:tailEnd/>
          </a:ln>
        </p:spPr>
        <p:txBody>
          <a:bodyPr wrap="none" anchor="ctr" anchorCtr="0"/>
          <a:lstStyle>
            <a:lvl1pPr marL="342900" indent="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0" i="0">
                <a:solidFill>
                  <a:schemeClr val="dk1"/>
                </a:solidFill>
                <a:latin typeface="Arial"/>
              </a:defRPr>
            </a:lvl1pPr>
            <a:lvl2pPr marL="742950" indent="4572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0" i="0">
                <a:solidFill>
                  <a:schemeClr val="dk1"/>
                </a:solidFill>
                <a:latin typeface="Arial"/>
              </a:defRPr>
            </a:lvl2pPr>
            <a:lvl3pPr marL="1143000" indent="9144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0" i="0">
                <a:solidFill>
                  <a:schemeClr val="dk1"/>
                </a:solidFill>
                <a:latin typeface="Arial"/>
              </a:defRPr>
            </a:lvl3pPr>
            <a:lvl4pPr marL="1600200" indent="13716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4pPr>
            <a:lvl5pPr marL="2057400" indent="18288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marL="0" lvl="0" indent="0" algn="ctr">
              <a:spcBef>
                <a:spcPts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600">
                <a:solidFill>
                  <a:srgbClr val="000000"/>
                </a:solidFill>
                <a:ea typeface="ＭＳ Ｐゴシック"/>
              </a:rPr>
              <a:t>Fabricate message</a:t>
            </a:r>
            <a:endParaRPr/>
          </a:p>
        </p:txBody>
      </p:sp>
      <p:sp>
        <p:nvSpPr>
          <p:cNvPr id="15365" name="Freeform 4"/>
          <p:cNvSpPr>
            <a:spLocks noChangeShapeType="1" noGrp="1"/>
          </p:cNvSpPr>
          <p:nvPr/>
        </p:nvSpPr>
        <p:spPr bwMode="auto">
          <a:xfrm>
            <a:off x="4787900" y="3284537"/>
            <a:ext cx="1574800" cy="1492250"/>
          </a:xfrm>
          <a:custGeom>
            <a:avLst/>
            <a:gdLst>
              <a:gd name="gd0" fmla="val 65536"/>
              <a:gd name="gd1" fmla="val 20"/>
              <a:gd name="gd2" fmla="val 0"/>
              <a:gd name="gd3" fmla="val 14"/>
              <a:gd name="gd4" fmla="val 42"/>
              <a:gd name="gd5" fmla="val 2"/>
              <a:gd name="gd6" fmla="val 78"/>
              <a:gd name="gd7" fmla="val 8"/>
              <a:gd name="gd8" fmla="val 282"/>
              <a:gd name="gd9" fmla="val 32"/>
              <a:gd name="gd10" fmla="val 330"/>
              <a:gd name="gd11" fmla="val 128"/>
              <a:gd name="gd12" fmla="val 522"/>
              <a:gd name="gd13" fmla="val 188"/>
              <a:gd name="gd14" fmla="val 636"/>
              <a:gd name="gd15" fmla="val 368"/>
              <a:gd name="gd16" fmla="val 828"/>
              <a:gd name="gd17" fmla="val 500"/>
              <a:gd name="gd18" fmla="val 858"/>
              <a:gd name="gd19" fmla="val 992"/>
              <a:gd name="gd20" fmla="val 912"/>
            </a:gdLst>
            <a:ahLst/>
            <a:cxnLst/>
            <a:rect l="0" t="0" r="r" b="b"/>
            <a:pathLst>
              <a:path w="992" h="940" fill="norm" stroke="1" extrusionOk="0">
                <a:moveTo>
                  <a:pt x="gd1" y="gd2"/>
                </a:moveTo>
                <a:cubicBezTo>
                  <a:pt x="18" y="14"/>
                  <a:pt x="17" y="28"/>
                  <a:pt x="14" y="42"/>
                </a:cubicBezTo>
                <a:cubicBezTo>
                  <a:pt x="11" y="54"/>
                  <a:pt x="2" y="78"/>
                  <a:pt x="2" y="78"/>
                </a:cubicBezTo>
                <a:cubicBezTo>
                  <a:pt x="4" y="146"/>
                  <a:pt x="0" y="214"/>
                  <a:pt x="8" y="282"/>
                </a:cubicBezTo>
                <a:cubicBezTo>
                  <a:pt x="10" y="300"/>
                  <a:pt x="25" y="314"/>
                  <a:pt x="32" y="330"/>
                </a:cubicBezTo>
                <a:cubicBezTo>
                  <a:pt x="62" y="396"/>
                  <a:pt x="83" y="462"/>
                  <a:pt x="128" y="522"/>
                </a:cubicBezTo>
                <a:cubicBezTo>
                  <a:pt x="141" y="562"/>
                  <a:pt x="169" y="598"/>
                  <a:pt x="188" y="636"/>
                </a:cubicBezTo>
                <a:cubicBezTo>
                  <a:pt x="228" y="716"/>
                  <a:pt x="285" y="786"/>
                  <a:pt x="368" y="828"/>
                </a:cubicBezTo>
                <a:cubicBezTo>
                  <a:pt x="405" y="846"/>
                  <a:pt x="460" y="851"/>
                  <a:pt x="500" y="858"/>
                </a:cubicBezTo>
                <a:cubicBezTo>
                  <a:pt x="663" y="940"/>
                  <a:pt x="787" y="912"/>
                  <a:pt x="992" y="912"/>
                </a:cubicBezTo>
              </a:path>
            </a:pathLst>
          </a:custGeom>
          <a:noFill/>
          <a:ln w="25560">
            <a:solidFill>
              <a:srgbClr val="FF0000"/>
            </a:solidFill>
            <a:round/>
            <a:headEnd/>
            <a:tailEnd type="triangle" w="med" len="med"/>
          </a:ln>
        </p:spPr>
        <p:txBody>
          <a:bodyPr wrap="none" anchor="ctr" anchorCtr="0"/>
          <a:lstStyle/>
          <a:p>
            <a:pPr>
              <a:defRPr/>
            </a:pPr>
            <a:endParaRPr sz="1400"/>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410"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Active Attack: Replay</a:t>
            </a:r>
            <a:endParaRPr/>
          </a:p>
        </p:txBody>
      </p:sp>
      <p:pic>
        <p:nvPicPr>
          <p:cNvPr id="17411" name="Picture 2"/>
          <p:cNvPicPr>
            <a:picLocks noChangeAspect="1" noGrp="1"/>
          </p:cNvPicPr>
          <p:nvPr/>
        </p:nvPicPr>
        <p:blipFill>
          <a:blip r:embed="rId3"/>
          <a:stretch/>
        </p:blipFill>
        <p:spPr bwMode="auto">
          <a:xfrm>
            <a:off x="468312" y="1844675"/>
            <a:ext cx="8205787" cy="4227512"/>
          </a:xfrm>
          <a:prstGeom prst="rect">
            <a:avLst/>
          </a:pr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9458" name="Text Box 1"/>
          <p:cNvSpPr txBox="1">
            <a:spLocks noChangeShapeType="1" noGrp="1"/>
          </p:cNvSpPr>
          <p:nvPr/>
        </p:nvSpPr>
        <p:spPr bwMode="auto">
          <a:xfrm>
            <a:off x="457200" y="277812"/>
            <a:ext cx="8229600" cy="1139825"/>
          </a:xfrm>
          <a:prstGeom prst="rect">
            <a:avLst/>
          </a:prstGeom>
          <a:noFill/>
        </p:spPr>
        <p:txBody>
          <a:bodyPr lIns="91440" tIns="45720" rIns="91440" bIns="45720" anchor="ctr" anchorCtr="0"/>
          <a:lstStyle>
            <a:lvl1pPr marL="0" indent="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1pPr>
            <a:lvl2pPr marL="457200" indent="4572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2pPr>
            <a:lvl3pPr marL="914400" indent="9144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3pPr>
            <a:lvl4pPr marL="1371600" indent="13716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4pPr>
            <a:lvl5pPr marL="1828800" indent="1828800" algn="l" defTabSz="914400">
              <a:lnSpc>
                <a:spcPct val="100000"/>
              </a:lnSpc>
              <a:spcBef>
                <a:spcPts val="0"/>
              </a:spcBef>
              <a:spcAft>
                <a:spcPts val="0"/>
              </a:spcAft>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lvl="0"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400" b="1" i="0" u="none">
                <a:solidFill>
                  <a:srgbClr val="D9D9FF"/>
                </a:solidFill>
                <a:ea typeface="ＭＳ Ｐゴシック"/>
              </a:rPr>
              <a:t>Active Attack: Modification</a:t>
            </a:r>
            <a:endParaRPr/>
          </a:p>
        </p:txBody>
      </p:sp>
      <p:pic>
        <p:nvPicPr>
          <p:cNvPr id="19459" name="Picture 2"/>
          <p:cNvPicPr>
            <a:picLocks noChangeAspect="1" noGrp="1"/>
          </p:cNvPicPr>
          <p:nvPr/>
        </p:nvPicPr>
        <p:blipFill>
          <a:blip r:embed="rId3"/>
          <a:stretch/>
        </p:blipFill>
        <p:spPr bwMode="auto">
          <a:xfrm>
            <a:off x="468312" y="1844675"/>
            <a:ext cx="8205787" cy="4227512"/>
          </a:xfrm>
          <a:prstGeom prst="rect">
            <a:avLst/>
          </a:prstGeom>
          <a:noFill/>
        </p:spPr>
      </p:pic>
      <p:sp>
        <p:nvSpPr>
          <p:cNvPr id="19460" name="Rectangle 3"/>
          <p:cNvSpPr>
            <a:spLocks noChangeShapeType="1" noGrp="1"/>
          </p:cNvSpPr>
          <p:nvPr/>
        </p:nvSpPr>
        <p:spPr bwMode="auto">
          <a:xfrm>
            <a:off x="4787900" y="3429000"/>
            <a:ext cx="1800225" cy="647700"/>
          </a:xfrm>
          <a:prstGeom prst="rect">
            <a:avLst/>
          </a:prstGeom>
          <a:ln w="9360">
            <a:solidFill>
              <a:srgbClr val="FFFFFF"/>
            </a:solidFill>
            <a:round/>
            <a:headEnd/>
            <a:tailEnd/>
          </a:ln>
        </p:spPr>
        <p:txBody>
          <a:bodyPr wrap="none" anchor="ctr" anchorCtr="0"/>
          <a:lstStyle/>
          <a:p>
            <a:pPr>
              <a:defRPr/>
            </a:pPr>
            <a:endParaRPr sz="1400"/>
          </a:p>
        </p:txBody>
      </p:sp>
      <p:sp>
        <p:nvSpPr>
          <p:cNvPr id="19461" name="Freeform 4"/>
          <p:cNvSpPr>
            <a:spLocks noChangeShapeType="1" noGrp="1"/>
          </p:cNvSpPr>
          <p:nvPr/>
        </p:nvSpPr>
        <p:spPr bwMode="auto">
          <a:xfrm>
            <a:off x="2613025" y="3733800"/>
            <a:ext cx="1644650" cy="1216025"/>
          </a:xfrm>
          <a:custGeom>
            <a:avLst/>
            <a:gdLst>
              <a:gd name="gd0" fmla="val 65536"/>
              <a:gd name="gd1" fmla="val 94"/>
              <a:gd name="gd2" fmla="val 744"/>
              <a:gd name="gd3" fmla="val 484"/>
              <a:gd name="gd4" fmla="val 732"/>
              <a:gd name="gd5" fmla="val 724"/>
              <a:gd name="gd6" fmla="val 642"/>
              <a:gd name="gd7" fmla="val 826"/>
              <a:gd name="gd8" fmla="val 594"/>
              <a:gd name="gd9" fmla="val 886"/>
              <a:gd name="gd10" fmla="val 534"/>
              <a:gd name="gd11" fmla="val 970"/>
              <a:gd name="gd12" fmla="val 312"/>
              <a:gd name="gd13" fmla="val 994"/>
              <a:gd name="gd14" fmla="val 210"/>
              <a:gd name="gd15" fmla="val 1036"/>
              <a:gd name="gd16" fmla="val 0"/>
            </a:gdLst>
            <a:ahLst/>
            <a:cxnLst/>
            <a:rect l="0" t="0" r="r" b="b"/>
            <a:pathLst>
              <a:path w="1036" h="766" fill="norm" stroke="1" extrusionOk="0">
                <a:moveTo>
                  <a:pt x="gd1" y="gd2"/>
                </a:moveTo>
                <a:cubicBezTo>
                  <a:pt x="244" y="707"/>
                  <a:pt x="0" y="766"/>
                  <a:pt x="484" y="732"/>
                </a:cubicBezTo>
                <a:cubicBezTo>
                  <a:pt x="571" y="726"/>
                  <a:pt x="643" y="655"/>
                  <a:pt x="724" y="642"/>
                </a:cubicBezTo>
                <a:cubicBezTo>
                  <a:pt x="754" y="619"/>
                  <a:pt x="789" y="603"/>
                  <a:pt x="826" y="594"/>
                </a:cubicBezTo>
                <a:cubicBezTo>
                  <a:pt x="862" y="572"/>
                  <a:pt x="858" y="562"/>
                  <a:pt x="886" y="534"/>
                </a:cubicBezTo>
                <a:cubicBezTo>
                  <a:pt x="911" y="459"/>
                  <a:pt x="942" y="386"/>
                  <a:pt x="970" y="312"/>
                </a:cubicBezTo>
                <a:cubicBezTo>
                  <a:pt x="982" y="280"/>
                  <a:pt x="985" y="243"/>
                  <a:pt x="994" y="210"/>
                </a:cubicBezTo>
                <a:cubicBezTo>
                  <a:pt x="1015" y="138"/>
                  <a:pt x="1036" y="75"/>
                  <a:pt x="1036" y="0"/>
                </a:cubicBezTo>
              </a:path>
            </a:pathLst>
          </a:custGeom>
          <a:noFill/>
          <a:ln w="25560">
            <a:solidFill>
              <a:srgbClr val="FF0000"/>
            </a:solidFill>
            <a:round/>
            <a:headEnd/>
            <a:tailEnd type="triangle" w="med" len="med"/>
          </a:ln>
        </p:spPr>
        <p:txBody>
          <a:bodyPr wrap="none" anchor="ctr" anchorCtr="0"/>
          <a:lstStyle/>
          <a:p>
            <a:pPr>
              <a:defRPr/>
            </a:pPr>
            <a:endParaRPr sz="1400"/>
          </a:p>
        </p:txBody>
      </p:sp>
      <p:sp>
        <p:nvSpPr>
          <p:cNvPr id="19462" name="Freeform 5"/>
          <p:cNvSpPr>
            <a:spLocks noChangeShapeType="1" noGrp="1"/>
          </p:cNvSpPr>
          <p:nvPr/>
        </p:nvSpPr>
        <p:spPr bwMode="auto">
          <a:xfrm>
            <a:off x="4819650" y="3619500"/>
            <a:ext cx="1809750" cy="1171575"/>
          </a:xfrm>
          <a:custGeom>
            <a:avLst/>
            <a:gdLst>
              <a:gd name="gd0" fmla="val 65536"/>
              <a:gd name="gd1" fmla="val 0"/>
              <a:gd name="gd2" fmla="val 0"/>
              <a:gd name="gd3" fmla="val 72"/>
              <a:gd name="gd4" fmla="val 210"/>
              <a:gd name="gd5" fmla="val 168"/>
              <a:gd name="gd6" fmla="val 426"/>
              <a:gd name="gd7" fmla="val 234"/>
              <a:gd name="gd8" fmla="val 474"/>
              <a:gd name="gd9" fmla="val 300"/>
              <a:gd name="gd10" fmla="val 534"/>
              <a:gd name="gd11" fmla="val 432"/>
              <a:gd name="gd12" fmla="val 582"/>
              <a:gd name="gd13" fmla="val 564"/>
              <a:gd name="gd14" fmla="val 636"/>
              <a:gd name="gd15" fmla="val 630"/>
              <a:gd name="gd16" fmla="val 654"/>
              <a:gd name="gd17" fmla="val 930"/>
              <a:gd name="gd18" fmla="val 714"/>
              <a:gd name="gd19" fmla="val 1140"/>
              <a:gd name="gd20" fmla="val 738"/>
            </a:gdLst>
            <a:ahLst/>
            <a:cxnLst/>
            <a:rect l="0" t="0" r="r" b="b"/>
            <a:pathLst>
              <a:path w="1140" h="738" fill="norm" stroke="1" extrusionOk="0">
                <a:moveTo>
                  <a:pt x="gd1" y="gd2"/>
                </a:moveTo>
                <a:cubicBezTo>
                  <a:pt x="15" y="77"/>
                  <a:pt x="42" y="139"/>
                  <a:pt x="72" y="210"/>
                </a:cubicBezTo>
                <a:cubicBezTo>
                  <a:pt x="86" y="280"/>
                  <a:pt x="120" y="373"/>
                  <a:pt x="168" y="426"/>
                </a:cubicBezTo>
                <a:cubicBezTo>
                  <a:pt x="190" y="450"/>
                  <a:pt x="209" y="453"/>
                  <a:pt x="234" y="474"/>
                </a:cubicBezTo>
                <a:cubicBezTo>
                  <a:pt x="327" y="554"/>
                  <a:pt x="250" y="501"/>
                  <a:pt x="300" y="534"/>
                </a:cubicBezTo>
                <a:cubicBezTo>
                  <a:pt x="323" y="568"/>
                  <a:pt x="392" y="576"/>
                  <a:pt x="432" y="582"/>
                </a:cubicBezTo>
                <a:cubicBezTo>
                  <a:pt x="474" y="603"/>
                  <a:pt x="519" y="619"/>
                  <a:pt x="564" y="636"/>
                </a:cubicBezTo>
                <a:cubicBezTo>
                  <a:pt x="585" y="644"/>
                  <a:pt x="630" y="654"/>
                  <a:pt x="630" y="654"/>
                </a:cubicBezTo>
                <a:cubicBezTo>
                  <a:pt x="697" y="699"/>
                  <a:pt x="856" y="705"/>
                  <a:pt x="930" y="714"/>
                </a:cubicBezTo>
                <a:cubicBezTo>
                  <a:pt x="996" y="736"/>
                  <a:pt x="1071" y="738"/>
                  <a:pt x="1140" y="738"/>
                </a:cubicBezTo>
              </a:path>
            </a:pathLst>
          </a:custGeom>
          <a:noFill/>
          <a:ln w="25560">
            <a:solidFill>
              <a:srgbClr val="FF0000"/>
            </a:solidFill>
            <a:round/>
            <a:headEnd/>
            <a:tailEnd type="triangle" w="med" len="med"/>
          </a:ln>
        </p:spPr>
        <p:txBody>
          <a:bodyPr wrap="none" anchor="ctr" anchorCtr="0"/>
          <a:lstStyle/>
          <a:p>
            <a:pPr>
              <a:defRPr/>
            </a:pPr>
            <a:endParaRPr sz="1400"/>
          </a:p>
        </p:txBody>
      </p:sp>
      <p:sp>
        <p:nvSpPr>
          <p:cNvPr id="19463" name="Text Box 6"/>
          <p:cNvSpPr txBox="1">
            <a:spLocks noChangeShapeType="1" noGrp="1"/>
          </p:cNvSpPr>
          <p:nvPr/>
        </p:nvSpPr>
        <p:spPr bwMode="auto">
          <a:xfrm>
            <a:off x="5145087" y="3573462"/>
            <a:ext cx="1481137" cy="306387"/>
          </a:xfrm>
          <a:prstGeom prst="rect">
            <a:avLst/>
          </a:prstGeom>
          <a:noFill/>
        </p:spPr>
        <p:txBody>
          <a:bodyPr wrap="none">
            <a:spAutoFit/>
          </a:bodyPr>
          <a:lstStyle>
            <a:lvl1pPr marL="342900" indent="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b="0" i="0">
                <a:solidFill>
                  <a:schemeClr val="dk1"/>
                </a:solidFill>
                <a:latin typeface="Arial"/>
              </a:defRPr>
            </a:lvl1pPr>
            <a:lvl2pPr marL="742950" indent="4572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b="0" i="0">
                <a:solidFill>
                  <a:schemeClr val="dk1"/>
                </a:solidFill>
                <a:latin typeface="Arial"/>
              </a:defRPr>
            </a:lvl2pPr>
            <a:lvl3pPr marL="1143000" indent="9144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b="0" i="0">
                <a:solidFill>
                  <a:schemeClr val="dk1"/>
                </a:solidFill>
                <a:latin typeface="Arial"/>
              </a:defRPr>
            </a:lvl3pPr>
            <a:lvl4pPr marL="1600200" indent="13716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4pPr>
            <a:lvl5pPr marL="2057400" indent="1828800" algn="l" defTabSz="914400">
              <a:lnSpc>
                <a:spcPct val="100000"/>
              </a:lnSpc>
              <a:spcBef>
                <a:spcPts val="0"/>
              </a:spcBef>
              <a:spcAft>
                <a:spcPts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b="0" i="0">
                <a:solidFill>
                  <a:schemeClr val="dk1"/>
                </a:solidFill>
                <a:latin typeface="Arial"/>
              </a:defRPr>
            </a:lvl5pPr>
            <a:lvl6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6pPr>
            <a:lvl7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7pPr>
            <a:lvl8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8pPr>
            <a:lvl9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lang="en-AU" sz="1800"/>
            </a:lvl9pPr>
          </a:lstStyle>
          <a:p>
            <a:pPr marL="0" lvl="0" indent="0">
              <a:spcBef>
                <a:spcPts val="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400">
                <a:solidFill>
                  <a:srgbClr val="000000"/>
                </a:solidFill>
                <a:ea typeface="ＭＳ Ｐゴシック"/>
              </a:rPr>
              <a:t>Modify message</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Default Design">
  <a:themeElements>
    <a:clrScheme name="Default">
      <a:dk1>
        <a:srgbClr val="000000"/>
      </a:dk1>
      <a:lt1>
        <a:srgbClr val="FFFFFF"/>
      </a:lt1>
      <a:dk2>
        <a:srgbClr val="000000"/>
      </a:dk2>
      <a:lt2>
        <a:srgbClr val="808080"/>
      </a:lt2>
      <a:accent1>
        <a:srgbClr val="BBE0E3"/>
      </a:accent1>
      <a:accent2>
        <a:srgbClr val="333399"/>
      </a:accent2>
      <a:accent3>
        <a:srgbClr val="AAAAAA"/>
      </a:accent3>
      <a:accent4>
        <a:srgbClr val="DCDCDC"/>
      </a:accent4>
      <a:accent5>
        <a:srgbClr val="DBF1FA"/>
      </a:accent5>
      <a:accent6>
        <a:srgbClr val="4B9DCA"/>
      </a:accent6>
      <a:hlink>
        <a:srgbClr val="009999"/>
      </a:hlink>
      <a:folHlink>
        <a:srgbClr val="99CC00"/>
      </a:folHlink>
    </a:clrScheme>
    <a:fontScheme name="default">
      <a:majorFont>
        <a:latin typeface="Arial"/>
        <a:ea typeface="Arial"/>
        <a:cs typeface="Arial"/>
      </a:majorFont>
      <a:minorFont>
        <a:latin typeface="PMingLiU"/>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AAAAAA"/>
        </a:accent3>
        <a:accent4>
          <a:srgbClr val="DCDCDC"/>
        </a:accent4>
        <a:accent5>
          <a:srgbClr val="DBF1FA"/>
        </a:accent5>
        <a:accent6>
          <a:srgbClr val="4B9DC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AAAAAA"/>
        </a:accent3>
        <a:accent4>
          <a:srgbClr val="DCDCDC"/>
        </a:accent4>
        <a:accent5>
          <a:srgbClr val="DBF1FA"/>
        </a:accent5>
        <a:accent6>
          <a:srgbClr val="4B9DCA"/>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AAAAAA"/>
        </a:accent3>
        <a:accent4>
          <a:srgbClr val="DCDCDC"/>
        </a:accent4>
        <a:accent5>
          <a:srgbClr val="DBF1FA"/>
        </a:accent5>
        <a:accent6>
          <a:srgbClr val="4B9DCA"/>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AAAAAA"/>
        </a:accent3>
        <a:accent4>
          <a:srgbClr val="DCDCDC"/>
        </a:accent4>
        <a:accent5>
          <a:srgbClr val="DBF1FA"/>
        </a:accent5>
        <a:accent6>
          <a:srgbClr val="4B9DCA"/>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AAAAAA"/>
        </a:accent3>
        <a:accent4>
          <a:srgbClr val="DCDCDC"/>
        </a:accent4>
        <a:accent5>
          <a:srgbClr val="DBF1FA"/>
        </a:accent5>
        <a:accent6>
          <a:srgbClr val="4B9DCA"/>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FFFFFF"/>
        </a:dk1>
        <a:lt1>
          <a:srgbClr val="008080"/>
        </a:lt1>
        <a:dk2>
          <a:srgbClr val="FFFF99"/>
        </a:dk2>
        <a:lt2>
          <a:srgbClr val="005A58"/>
        </a:lt2>
        <a:accent1>
          <a:srgbClr val="006462"/>
        </a:accent1>
        <a:accent2>
          <a:srgbClr val="6D6FC7"/>
        </a:accent2>
        <a:accent3>
          <a:srgbClr val="AAAAAA"/>
        </a:accent3>
        <a:accent4>
          <a:srgbClr val="DCDCDC"/>
        </a:accent4>
        <a:accent5>
          <a:srgbClr val="DBF1FA"/>
        </a:accent5>
        <a:accent6>
          <a:srgbClr val="4B9DCA"/>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Default Design 7">
        <a:dk1>
          <a:srgbClr val="FFFFFF"/>
        </a:dk1>
        <a:lt1>
          <a:srgbClr val="800000"/>
        </a:lt1>
        <a:dk2>
          <a:srgbClr val="DFD293"/>
        </a:dk2>
        <a:lt2>
          <a:srgbClr val="5C1F00"/>
        </a:lt2>
        <a:accent1>
          <a:srgbClr val="CC3300"/>
        </a:accent1>
        <a:accent2>
          <a:srgbClr val="BE7960"/>
        </a:accent2>
        <a:accent3>
          <a:srgbClr val="AAAAAA"/>
        </a:accent3>
        <a:accent4>
          <a:srgbClr val="DCDCDC"/>
        </a:accent4>
        <a:accent5>
          <a:srgbClr val="DBF1FA"/>
        </a:accent5>
        <a:accent6>
          <a:srgbClr val="4B9DCA"/>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Default Design 8">
        <a:dk1>
          <a:srgbClr val="FFFFFF"/>
        </a:dk1>
        <a:lt1>
          <a:srgbClr val="000099"/>
        </a:lt1>
        <a:dk2>
          <a:srgbClr val="CCFFFF"/>
        </a:dk2>
        <a:lt2>
          <a:srgbClr val="003366"/>
        </a:lt2>
        <a:accent1>
          <a:srgbClr val="3366CC"/>
        </a:accent1>
        <a:accent2>
          <a:srgbClr val="00B000"/>
        </a:accent2>
        <a:accent3>
          <a:srgbClr val="AAAAAA"/>
        </a:accent3>
        <a:accent4>
          <a:srgbClr val="DCDCDC"/>
        </a:accent4>
        <a:accent5>
          <a:srgbClr val="DBF1FA"/>
        </a:accent5>
        <a:accent6>
          <a:srgbClr val="4B9DCA"/>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Default Design 9">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DBF1FA"/>
        </a:accent5>
        <a:accent6>
          <a:srgbClr val="4B9DCA"/>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Default Design 10">
        <a:dk1>
          <a:srgbClr val="FFFFFF"/>
        </a:dk1>
        <a:lt1>
          <a:srgbClr val="686B5D"/>
        </a:lt1>
        <a:dk2>
          <a:srgbClr val="D1D1CB"/>
        </a:dk2>
        <a:lt2>
          <a:srgbClr val="777777"/>
        </a:lt2>
        <a:accent1>
          <a:srgbClr val="909082"/>
        </a:accent1>
        <a:accent2>
          <a:srgbClr val="809EA8"/>
        </a:accent2>
        <a:accent3>
          <a:srgbClr val="AAAAAA"/>
        </a:accent3>
        <a:accent4>
          <a:srgbClr val="DCDCDC"/>
        </a:accent4>
        <a:accent5>
          <a:srgbClr val="DBF1FA"/>
        </a:accent5>
        <a:accent6>
          <a:srgbClr val="4B9DCA"/>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Default Design 11">
        <a:dk1>
          <a:srgbClr val="FFFFFF"/>
        </a:dk1>
        <a:lt1>
          <a:srgbClr val="666699"/>
        </a:lt1>
        <a:dk2>
          <a:srgbClr val="FFFFFF"/>
        </a:dk2>
        <a:lt2>
          <a:srgbClr val="3E3E5C"/>
        </a:lt2>
        <a:accent1>
          <a:srgbClr val="60597B"/>
        </a:accent1>
        <a:accent2>
          <a:srgbClr val="6666FF"/>
        </a:accent2>
        <a:accent3>
          <a:srgbClr val="AAAAAA"/>
        </a:accent3>
        <a:accent4>
          <a:srgbClr val="DCDCDC"/>
        </a:accent4>
        <a:accent5>
          <a:srgbClr val="DBF1FA"/>
        </a:accent5>
        <a:accent6>
          <a:srgbClr val="4B9DCA"/>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Default Design 12">
        <a:dk1>
          <a:srgbClr val="FFFFFF"/>
        </a:dk1>
        <a:lt1>
          <a:srgbClr val="523E26"/>
        </a:lt1>
        <a:dk2>
          <a:srgbClr val="DFC08D"/>
        </a:dk2>
        <a:lt2>
          <a:srgbClr val="2D2015"/>
        </a:lt2>
        <a:accent1>
          <a:srgbClr val="8C7B70"/>
        </a:accent1>
        <a:accent2>
          <a:srgbClr val="8F5F2F"/>
        </a:accent2>
        <a:accent3>
          <a:srgbClr val="AAAAAA"/>
        </a:accent3>
        <a:accent4>
          <a:srgbClr val="DCDCDC"/>
        </a:accent4>
        <a:accent5>
          <a:srgbClr val="DBF1FA"/>
        </a:accent5>
        <a:accent6>
          <a:srgbClr val="4B9DCA"/>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Default">
  <a:themeElements>
    <a:clrScheme name="Default">
      <a:dk1>
        <a:srgbClr val="000000"/>
      </a:dk1>
      <a:lt1>
        <a:srgbClr val="FFFFFF"/>
      </a:lt1>
      <a:dk2>
        <a:srgbClr val="000000"/>
      </a:dk2>
      <a:lt2>
        <a:srgbClr val="808080"/>
      </a:lt2>
      <a:accent1>
        <a:srgbClr val="BBE0E3"/>
      </a:accent1>
      <a:accent2>
        <a:srgbClr val="333399"/>
      </a:accent2>
      <a:accent3>
        <a:srgbClr val="AAAAAA"/>
      </a:accent3>
      <a:accent4>
        <a:srgbClr val="DCDCDC"/>
      </a:accent4>
      <a:accent5>
        <a:srgbClr val="DBF1FA"/>
      </a:accent5>
      <a:accent6>
        <a:srgbClr val="4B9DCA"/>
      </a:accent6>
      <a:hlink>
        <a:srgbClr val="009999"/>
      </a:hlink>
      <a:folHlink>
        <a:srgbClr val="99CC00"/>
      </a:folHlink>
    </a:clrScheme>
    <a:fontScheme name="default">
      <a:majorFont>
        <a:latin typeface="Arial"/>
        <a:ea typeface="Arial"/>
        <a:cs typeface="Arial"/>
      </a:majorFont>
      <a:minorFont>
        <a:latin typeface="PMingLiU"/>
        <a:ea typeface="Arial"/>
        <a:cs typeface="Arial"/>
      </a:minorFont>
    </a:fontScheme>
    <a:fmtScheme name="Default">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STUDIO</Template>
  <TotalTime>0</TotalTime>
  <Words>0</Words>
  <Application>ONLYOFFICE/7.4.0.163</Application>
  <DocSecurity>0</DocSecurity>
  <PresentationFormat/>
  <Paragraphs>0</Paragraphs>
  <Slides>34</Slides>
  <Notes>34</Notes>
  <HiddenSlides>0</HiddenSlides>
  <MMClips>2</MMClips>
  <ScaleCrop>0</ScaleCrop>
  <HeadingPairs>
    <vt:vector size="4" baseType="variant">
      <vt:variant>
        <vt:lpstr>Theme</vt:lpstr>
      </vt:variant>
      <vt:variant>
        <vt:i4>1</vt:i4>
      </vt:variant>
      <vt:variant>
        <vt:lpstr>Slide Titles</vt:lpstr>
      </vt:variant>
      <vt:variant>
        <vt:i4>34</vt:i4>
      </vt:variant>
    </vt:vector>
  </HeadingPairs>
  <TitlesOfParts>
    <vt:vector size="35"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3/e</dc:title>
  <dc:subject>Lecture Overheads</dc:subject>
  <dc:creator>Dr Lawrie Brown</dc:creator>
  <cp:keywords/>
  <dc:description/>
  <dc:identifier/>
  <dc:language/>
  <cp:lastModifiedBy/>
  <cp:revision>21</cp:revision>
  <dcterms:created xsi:type="dcterms:W3CDTF">2002-03-28T02:06:00Z</dcterms:created>
  <dcterms:modified xsi:type="dcterms:W3CDTF">2023-10-29T09:24:11Z</dcterms:modified>
  <cp:category/>
  <cp:contentStatus/>
  <cp:version/>
</cp:coreProperties>
</file>