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4" r:id="rId4"/>
    <p:sldId id="265" r:id="rId5"/>
    <p:sldId id="266" r:id="rId6"/>
    <p:sldId id="267" r:id="rId7"/>
    <p:sldId id="268" r:id="rId8"/>
    <p:sldId id="269" r:id="rId9"/>
    <p:sldId id="270" r:id="rId10"/>
    <p:sldId id="271" r:id="rId11"/>
    <p:sldId id="272" r:id="rId12"/>
    <p:sldId id="258" r:id="rId13"/>
    <p:sldId id="273" r:id="rId14"/>
    <p:sldId id="274" r:id="rId15"/>
    <p:sldId id="259" r:id="rId16"/>
    <p:sldId id="260" r:id="rId17"/>
    <p:sldId id="261"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7" autoAdjust="0"/>
    <p:restoredTop sz="94660"/>
  </p:normalViewPr>
  <p:slideViewPr>
    <p:cSldViewPr snapToGrid="0">
      <p:cViewPr varScale="1">
        <p:scale>
          <a:sx n="74" d="100"/>
          <a:sy n="74" d="100"/>
        </p:scale>
        <p:origin x="45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DD2B4115-21E0-4B50-B14F-CB77650CD59B}"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4914292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B4115-21E0-4B50-B14F-CB77650CD59B}"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19294251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B4115-21E0-4B50-B14F-CB77650CD59B}"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14617824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D2B4115-21E0-4B50-B14F-CB77650CD59B}"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34566358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DD2B4115-21E0-4B50-B14F-CB77650CD59B}" type="datetimeFigureOut">
              <a:rPr lang="en-US" smtClean="0"/>
              <a:t>13-Oct-22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11568883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DD2B4115-21E0-4B50-B14F-CB77650CD59B}"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34551999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D2B4115-21E0-4B50-B14F-CB77650CD59B}" type="datetimeFigureOut">
              <a:rPr lang="en-US" smtClean="0"/>
              <a:t>13-Oct-22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4274125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DD2B4115-21E0-4B50-B14F-CB77650CD59B}" type="datetimeFigureOut">
              <a:rPr lang="en-US" smtClean="0"/>
              <a:t>13-Oct-22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27124323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2B4115-21E0-4B50-B14F-CB77650CD59B}" type="datetimeFigureOut">
              <a:rPr lang="en-US" smtClean="0"/>
              <a:t>13-Oct-22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8874700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B4115-21E0-4B50-B14F-CB77650CD59B}"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25728189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DD2B4115-21E0-4B50-B14F-CB77650CD59B}" type="datetimeFigureOut">
              <a:rPr lang="en-US" smtClean="0"/>
              <a:t>13-Oct-22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E65D6E0-5CB0-43F6-8E5A-22EFC98AA7B5}" type="slidenum">
              <a:rPr lang="en-US" smtClean="0"/>
              <a:t>‹#›</a:t>
            </a:fld>
            <a:endParaRPr lang="en-US"/>
          </a:p>
        </p:txBody>
      </p:sp>
    </p:spTree>
    <p:extLst>
      <p:ext uri="{BB962C8B-B14F-4D97-AF65-F5344CB8AC3E}">
        <p14:creationId xmlns:p14="http://schemas.microsoft.com/office/powerpoint/2010/main" val="7246018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D2B4115-21E0-4B50-B14F-CB77650CD59B}" type="datetimeFigureOut">
              <a:rPr lang="en-US" smtClean="0"/>
              <a:t>13-Oct-22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65D6E0-5CB0-43F6-8E5A-22EFC98AA7B5}" type="slidenum">
              <a:rPr lang="en-US" smtClean="0"/>
              <a:t>‹#›</a:t>
            </a:fld>
            <a:endParaRPr lang="en-US"/>
          </a:p>
        </p:txBody>
      </p:sp>
    </p:spTree>
    <p:extLst>
      <p:ext uri="{BB962C8B-B14F-4D97-AF65-F5344CB8AC3E}">
        <p14:creationId xmlns:p14="http://schemas.microsoft.com/office/powerpoint/2010/main" val="26703914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en.wikipedia.org/wiki/R%C3%A9my_Card" TargetMode="External"/><Relationship Id="rId2" Type="http://schemas.openxmlformats.org/officeDocument/2006/relationships/hyperlink" Target="https://en.wikipedia.org/wiki/Extended_file_syste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R%C3%A9my_Card" TargetMode="External"/><Relationship Id="rId2" Type="http://schemas.openxmlformats.org/officeDocument/2006/relationships/hyperlink" Target="https://en.wikipedia.org/wiki/Extended_file_system"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javatpoint.com/computer-network-tcp-ip-model" TargetMode="External"/><Relationship Id="rId2" Type="http://schemas.openxmlformats.org/officeDocument/2006/relationships/hyperlink" Target="https://www.javatpoint.com/linux-tutorial"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javatpoint.com/hdd" TargetMode="External"/><Relationship Id="rId2" Type="http://schemas.openxmlformats.org/officeDocument/2006/relationships/hyperlink" Target="https://www.javatpoint.com/central-processing-unit" TargetMode="External"/><Relationship Id="rId1" Type="http://schemas.openxmlformats.org/officeDocument/2006/relationships/slideLayout" Target="../slideLayouts/slideLayout2.xml"/><Relationship Id="rId4" Type="http://schemas.openxmlformats.org/officeDocument/2006/relationships/hyperlink" Target="https://www.javatpoint.com/ra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605307"/>
            <a:ext cx="9144000" cy="2904656"/>
          </a:xfrm>
        </p:spPr>
        <p:txBody>
          <a:bodyPr>
            <a:normAutofit fontScale="90000"/>
          </a:bodyPr>
          <a:lstStyle/>
          <a:p>
            <a:r>
              <a:rPr lang="en-IN" dirty="0" smtClean="0"/>
              <a:t>UNIT 4 </a:t>
            </a:r>
            <a:br>
              <a:rPr lang="en-IN" dirty="0" smtClean="0"/>
            </a:br>
            <a:r>
              <a:rPr lang="en-IN" dirty="0" smtClean="0"/>
              <a:t>Linux OS Forensic </a:t>
            </a:r>
            <a:br>
              <a:rPr lang="en-IN" dirty="0" smtClean="0"/>
            </a:br>
            <a:r>
              <a:rPr lang="en-IN" dirty="0" smtClean="0"/>
              <a:t/>
            </a:r>
            <a:br>
              <a:rPr lang="en-IN" dirty="0" smtClean="0"/>
            </a:br>
            <a:r>
              <a:rPr lang="en-IN" sz="4000" dirty="0" smtClean="0"/>
              <a:t>Subject - Computer Forensic </a:t>
            </a:r>
            <a:endParaRPr lang="en-US" sz="4000" dirty="0"/>
          </a:p>
        </p:txBody>
      </p:sp>
      <p:sp>
        <p:nvSpPr>
          <p:cNvPr id="3" name="Subtitle 2"/>
          <p:cNvSpPr>
            <a:spLocks noGrp="1"/>
          </p:cNvSpPr>
          <p:nvPr>
            <p:ph type="subTitle" idx="1"/>
          </p:nvPr>
        </p:nvSpPr>
        <p:spPr>
          <a:xfrm>
            <a:off x="1614152" y="4297497"/>
            <a:ext cx="9144000" cy="1655762"/>
          </a:xfrm>
        </p:spPr>
        <p:txBody>
          <a:bodyPr/>
          <a:lstStyle/>
          <a:p>
            <a:endParaRPr lang="en-IN" dirty="0" smtClean="0"/>
          </a:p>
          <a:p>
            <a:r>
              <a:rPr lang="en-IN" dirty="0" smtClean="0"/>
              <a:t>Subject Faculty – Ms. Hepi Suthar </a:t>
            </a:r>
            <a:endParaRPr lang="en-US" dirty="0"/>
          </a:p>
        </p:txBody>
      </p:sp>
    </p:spTree>
    <p:extLst>
      <p:ext uri="{BB962C8B-B14F-4D97-AF65-F5344CB8AC3E}">
        <p14:creationId xmlns:p14="http://schemas.microsoft.com/office/powerpoint/2010/main" val="605523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b="1" dirty="0"/>
              <a:t>Security:</a:t>
            </a:r>
            <a:r>
              <a:rPr lang="en-IN" dirty="0"/>
              <a:t> Linux OS facilitates user security systems with the help of various features of authentication such as controlled access to specific files, password protection, or data encryption.</a:t>
            </a:r>
          </a:p>
          <a:p>
            <a:pPr algn="just"/>
            <a:r>
              <a:rPr lang="en-IN" b="1" dirty="0"/>
              <a:t>Shell:</a:t>
            </a:r>
            <a:r>
              <a:rPr lang="en-IN" dirty="0"/>
              <a:t> Linux operating system facilitates a unique interpreter program. This type of program can be applied for executing commands of the operating system. It can be applied to perform various types of tasks such as call application programs and others</a:t>
            </a:r>
            <a:r>
              <a:rPr lang="en-IN" dirty="0" smtClean="0"/>
              <a:t>.</a:t>
            </a:r>
            <a:endParaRPr lang="en-IN" dirty="0"/>
          </a:p>
        </p:txBody>
      </p:sp>
    </p:spTree>
    <p:extLst>
      <p:ext uri="{BB962C8B-B14F-4D97-AF65-F5344CB8AC3E}">
        <p14:creationId xmlns:p14="http://schemas.microsoft.com/office/powerpoint/2010/main" val="1957958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Drawbacks of </a:t>
            </a:r>
            <a:r>
              <a:rPr lang="en-US" dirty="0" smtClean="0"/>
              <a:t>Linux</a:t>
            </a:r>
            <a:endParaRPr lang="en-US" dirty="0"/>
          </a:p>
        </p:txBody>
      </p:sp>
      <p:sp>
        <p:nvSpPr>
          <p:cNvPr id="3" name="Content Placeholder 2"/>
          <p:cNvSpPr>
            <a:spLocks noGrp="1"/>
          </p:cNvSpPr>
          <p:nvPr>
            <p:ph idx="1"/>
          </p:nvPr>
        </p:nvSpPr>
        <p:spPr>
          <a:xfrm>
            <a:off x="838200" y="1690688"/>
            <a:ext cx="10515600" cy="4826225"/>
          </a:xfrm>
        </p:spPr>
        <p:txBody>
          <a:bodyPr>
            <a:normAutofit fontScale="77500" lnSpcReduction="20000"/>
          </a:bodyPr>
          <a:lstStyle/>
          <a:p>
            <a:pPr algn="just"/>
            <a:r>
              <a:rPr lang="en-IN" b="1" dirty="0"/>
              <a:t>Hardware drivers:</a:t>
            </a:r>
            <a:r>
              <a:rPr lang="en-IN" dirty="0"/>
              <a:t> Most of the users of Linux face an issue while using Linux. Various companies of hardware prefer to build drivers for Mac or Windows due to they contain several users than Linux. Linux has small drivers for peripheral hardware than windows.</a:t>
            </a:r>
          </a:p>
          <a:p>
            <a:pPr algn="just"/>
            <a:r>
              <a:rPr lang="en-IN" b="1" dirty="0"/>
              <a:t>Software alternative:</a:t>
            </a:r>
            <a:r>
              <a:rPr lang="en-IN" dirty="0"/>
              <a:t> Let's take the Photoshop example which is a famous tool for graphic editing. Photoshop exists for Windows; however, it is not available in Linux. Also, there are some other tools for photo editing but the Photoshop tool is more powerful as compare to others. Another example is MS office which is not present for Linux users.</a:t>
            </a:r>
          </a:p>
          <a:p>
            <a:pPr algn="just"/>
            <a:r>
              <a:rPr lang="en-IN" b="1" dirty="0"/>
              <a:t>Learning curve:</a:t>
            </a:r>
            <a:r>
              <a:rPr lang="en-IN" dirty="0"/>
              <a:t> Linux isn't a very user-friendly operating system. Hence, it might be confusing for many beginners. Getting begun with Windows is efficient and easy for many beginners; however, understanding Linux working is complex.</a:t>
            </a:r>
            <a:br>
              <a:rPr lang="en-IN" dirty="0"/>
            </a:br>
            <a:r>
              <a:rPr lang="en-IN" dirty="0"/>
              <a:t>We have to understand the command line interface and finding for newer software is a little bit complex as well. When we face any issue in the OS, the searching solution is very problematic. Also, there are various experts for Mac and Windows as compare to Linux.</a:t>
            </a:r>
          </a:p>
          <a:p>
            <a:pPr algn="just"/>
            <a:r>
              <a:rPr lang="en-IN" b="1" dirty="0"/>
              <a:t>Games:</a:t>
            </a:r>
            <a:r>
              <a:rPr lang="en-IN" dirty="0"/>
              <a:t> Several games are developed for Windows but unfortunately not for Linux. Because the platform of Windows is used widely. So, the developers of the games are more interested in windows</a:t>
            </a:r>
            <a:r>
              <a:rPr lang="en-IN" dirty="0" smtClean="0"/>
              <a:t>.</a:t>
            </a:r>
            <a:endParaRPr lang="en-IN" dirty="0"/>
          </a:p>
        </p:txBody>
      </p:sp>
    </p:spTree>
    <p:extLst>
      <p:ext uri="{BB962C8B-B14F-4D97-AF65-F5344CB8AC3E}">
        <p14:creationId xmlns:p14="http://schemas.microsoft.com/office/powerpoint/2010/main" val="42468864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File System &amp; Analysis </a:t>
            </a:r>
            <a:endParaRPr lang="en-US" dirty="0"/>
          </a:p>
        </p:txBody>
      </p:sp>
      <p:sp>
        <p:nvSpPr>
          <p:cNvPr id="4" name="Rectangle 3"/>
          <p:cNvSpPr/>
          <p:nvPr/>
        </p:nvSpPr>
        <p:spPr>
          <a:xfrm>
            <a:off x="1" y="6110673"/>
            <a:ext cx="12191999" cy="646331"/>
          </a:xfrm>
          <a:prstGeom prst="rect">
            <a:avLst/>
          </a:prstGeom>
        </p:spPr>
        <p:txBody>
          <a:bodyPr wrap="square">
            <a:spAutoFit/>
          </a:bodyPr>
          <a:lstStyle/>
          <a:p>
            <a:r>
              <a:rPr lang="en-US" dirty="0" smtClean="0"/>
              <a:t>https://tldp.org/LDP/intro-linux/html/sect_03_01.html#:~:text=A%20Linux%20system%2C%20just%20like,files%2C%20according%20to%20the%20system.</a:t>
            </a:r>
            <a:endParaRPr lang="en-US" dirty="0"/>
          </a:p>
        </p:txBody>
      </p:sp>
      <p:pic>
        <p:nvPicPr>
          <p:cNvPr id="3074" name="Picture 2" descr="What is Ext2, Ext3 &amp; Ext4 and How to Create and Convert"/>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41286" y="1414916"/>
            <a:ext cx="9089571" cy="4292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975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Ext - </a:t>
            </a:r>
            <a:endParaRPr lang="en-US" dirty="0"/>
          </a:p>
        </p:txBody>
      </p:sp>
      <p:pic>
        <p:nvPicPr>
          <p:cNvPr id="4098" name="Picture 2" descr="Understanding File System - GeeksforGeeks"/>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2133440"/>
            <a:ext cx="10515600" cy="39480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4965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gn="just"/>
            <a:r>
              <a:rPr lang="en-IN" dirty="0"/>
              <a:t>The original </a:t>
            </a:r>
            <a:r>
              <a:rPr lang="en-IN" dirty="0">
                <a:hlinkClick r:id="rId2"/>
              </a:rPr>
              <a:t>EXT filesystem</a:t>
            </a:r>
            <a:r>
              <a:rPr lang="en-IN" dirty="0"/>
              <a:t> (Extended) was written by </a:t>
            </a:r>
            <a:r>
              <a:rPr lang="en-IN" dirty="0" err="1">
                <a:hlinkClick r:id="rId3"/>
              </a:rPr>
              <a:t>Rémy</a:t>
            </a:r>
            <a:r>
              <a:rPr lang="en-IN" dirty="0">
                <a:hlinkClick r:id="rId3"/>
              </a:rPr>
              <a:t> Card</a:t>
            </a:r>
            <a:r>
              <a:rPr lang="en-IN" dirty="0"/>
              <a:t> and released with Linux in 1992 to overcome some size limitations of the </a:t>
            </a:r>
            <a:r>
              <a:rPr lang="en-IN" dirty="0" err="1"/>
              <a:t>Minix</a:t>
            </a:r>
            <a:r>
              <a:rPr lang="en-IN" dirty="0"/>
              <a:t> filesystem. </a:t>
            </a:r>
            <a:endParaRPr lang="en-IN" dirty="0" smtClean="0"/>
          </a:p>
          <a:p>
            <a:pPr algn="just"/>
            <a:r>
              <a:rPr lang="en-IN" dirty="0" smtClean="0"/>
              <a:t>The </a:t>
            </a:r>
            <a:r>
              <a:rPr lang="en-IN" dirty="0"/>
              <a:t>primary structural changes were to the metadata of the filesystem, which was based on the Unix filesystem (UFS), which is also known as the Berkeley Fast File System (FFS). </a:t>
            </a:r>
            <a:endParaRPr lang="en-IN" dirty="0" smtClean="0"/>
          </a:p>
          <a:p>
            <a:pPr algn="just"/>
            <a:r>
              <a:rPr lang="en-IN" dirty="0" smtClean="0"/>
              <a:t>I </a:t>
            </a:r>
            <a:r>
              <a:rPr lang="en-IN" dirty="0"/>
              <a:t>found very little published information about the EXT filesystem that can be verified, apparently because it had significant problems and was quickly superseded by the EXT2 filesystem.</a:t>
            </a:r>
            <a:endParaRPr lang="en-US" dirty="0"/>
          </a:p>
        </p:txBody>
      </p:sp>
      <p:sp>
        <p:nvSpPr>
          <p:cNvPr id="4" name="Rectangle 3"/>
          <p:cNvSpPr/>
          <p:nvPr/>
        </p:nvSpPr>
        <p:spPr>
          <a:xfrm>
            <a:off x="217713" y="6311900"/>
            <a:ext cx="9884229" cy="369332"/>
          </a:xfrm>
          <a:prstGeom prst="rect">
            <a:avLst/>
          </a:prstGeom>
        </p:spPr>
        <p:txBody>
          <a:bodyPr wrap="square">
            <a:spAutoFit/>
          </a:bodyPr>
          <a:lstStyle/>
          <a:p>
            <a:r>
              <a:rPr lang="en-US" dirty="0" smtClean="0"/>
              <a:t>https://opensource.com/article/17/5/introduction-ext4-filesystem</a:t>
            </a:r>
            <a:endParaRPr lang="en-US" dirty="0"/>
          </a:p>
        </p:txBody>
      </p:sp>
    </p:spTree>
    <p:extLst>
      <p:ext uri="{BB962C8B-B14F-4D97-AF65-F5344CB8AC3E}">
        <p14:creationId xmlns:p14="http://schemas.microsoft.com/office/powerpoint/2010/main" val="3817340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Understanding and Analysis of EXT file System</a:t>
            </a:r>
            <a:endParaRPr lang="en-US" dirty="0"/>
          </a:p>
        </p:txBody>
      </p:sp>
      <p:sp>
        <p:nvSpPr>
          <p:cNvPr id="3" name="Content Placeholder 2"/>
          <p:cNvSpPr>
            <a:spLocks noGrp="1"/>
          </p:cNvSpPr>
          <p:nvPr>
            <p:ph idx="1"/>
          </p:nvPr>
        </p:nvSpPr>
        <p:spPr/>
        <p:txBody>
          <a:bodyPr/>
          <a:lstStyle/>
          <a:p>
            <a:pPr algn="just"/>
            <a:r>
              <a:rPr lang="en-IN" dirty="0"/>
              <a:t>The original </a:t>
            </a:r>
            <a:r>
              <a:rPr lang="en-IN" dirty="0">
                <a:hlinkClick r:id="rId2"/>
              </a:rPr>
              <a:t>EXT filesystem</a:t>
            </a:r>
            <a:r>
              <a:rPr lang="en-IN" dirty="0"/>
              <a:t> (Extended) was written by </a:t>
            </a:r>
            <a:r>
              <a:rPr lang="en-IN" dirty="0" err="1">
                <a:hlinkClick r:id="rId3"/>
              </a:rPr>
              <a:t>Rémy</a:t>
            </a:r>
            <a:r>
              <a:rPr lang="en-IN" dirty="0">
                <a:hlinkClick r:id="rId3"/>
              </a:rPr>
              <a:t> Card</a:t>
            </a:r>
            <a:r>
              <a:rPr lang="en-IN" dirty="0"/>
              <a:t> and released with Linux in 1992 to overcome some size limitations of the </a:t>
            </a:r>
            <a:r>
              <a:rPr lang="en-IN" dirty="0" err="1"/>
              <a:t>Minix</a:t>
            </a:r>
            <a:r>
              <a:rPr lang="en-IN" dirty="0"/>
              <a:t> filesystem. </a:t>
            </a:r>
            <a:endParaRPr lang="en-IN" dirty="0" smtClean="0"/>
          </a:p>
          <a:p>
            <a:pPr algn="just"/>
            <a:r>
              <a:rPr lang="en-IN" dirty="0" smtClean="0"/>
              <a:t>The </a:t>
            </a:r>
            <a:r>
              <a:rPr lang="en-IN" dirty="0"/>
              <a:t>primary structural changes were to the metadata of the filesystem, which was based on the Unix filesystem (UFS), which is also known as the Berkeley Fast File System (FFS). </a:t>
            </a:r>
            <a:endParaRPr lang="en-IN" dirty="0" smtClean="0"/>
          </a:p>
          <a:p>
            <a:pPr algn="just"/>
            <a:r>
              <a:rPr lang="en-IN" dirty="0" smtClean="0"/>
              <a:t>I </a:t>
            </a:r>
            <a:r>
              <a:rPr lang="en-IN" dirty="0"/>
              <a:t>found very little published information about the EXT filesystem that can be verified, apparently because it had significant problems and was quickly superseded by the EXT2 filesystem.</a:t>
            </a:r>
            <a:endParaRPr lang="en-US" dirty="0"/>
          </a:p>
        </p:txBody>
      </p:sp>
      <p:sp>
        <p:nvSpPr>
          <p:cNvPr id="4" name="Rectangle 3"/>
          <p:cNvSpPr/>
          <p:nvPr/>
        </p:nvSpPr>
        <p:spPr>
          <a:xfrm>
            <a:off x="485104" y="6332762"/>
            <a:ext cx="8311165" cy="369332"/>
          </a:xfrm>
          <a:prstGeom prst="rect">
            <a:avLst/>
          </a:prstGeom>
        </p:spPr>
        <p:txBody>
          <a:bodyPr wrap="square">
            <a:spAutoFit/>
          </a:bodyPr>
          <a:lstStyle/>
          <a:p>
            <a:r>
              <a:rPr lang="en-US" dirty="0"/>
              <a:t>https://opensource.com/article/17/5/introduction-ext4-filesystem</a:t>
            </a:r>
          </a:p>
        </p:txBody>
      </p:sp>
    </p:spTree>
    <p:extLst>
      <p:ext uri="{BB962C8B-B14F-4D97-AF65-F5344CB8AC3E}">
        <p14:creationId xmlns:p14="http://schemas.microsoft.com/office/powerpoint/2010/main" val="283669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Recreating Ext Partition</a:t>
            </a:r>
            <a:endParaRPr lang="en-US" dirty="0"/>
          </a:p>
        </p:txBody>
      </p:sp>
      <p:sp>
        <p:nvSpPr>
          <p:cNvPr id="3" name="Content Placeholder 2"/>
          <p:cNvSpPr>
            <a:spLocks noGrp="1"/>
          </p:cNvSpPr>
          <p:nvPr>
            <p:ph idx="1"/>
          </p:nvPr>
        </p:nvSpPr>
        <p:spPr/>
        <p:txBody>
          <a:bodyPr>
            <a:normAutofit lnSpcReduction="10000"/>
          </a:bodyPr>
          <a:lstStyle/>
          <a:p>
            <a:pPr algn="just"/>
            <a:r>
              <a:rPr lang="en-IN" dirty="0"/>
              <a:t>If you are restoring an operating system partition, boot your system into Rescue Mode. See the Booting to Rescue Mode section of the System Administrator's Guide.</a:t>
            </a:r>
          </a:p>
          <a:p>
            <a:pPr algn="just"/>
            <a:r>
              <a:rPr lang="en-IN" dirty="0"/>
              <a:t>This step is not required for ordinary data partitions.</a:t>
            </a:r>
          </a:p>
          <a:p>
            <a:pPr algn="just"/>
            <a:r>
              <a:rPr lang="en-IN" dirty="0"/>
              <a:t>Rebuild the partitions you want to restore by using the </a:t>
            </a:r>
            <a:r>
              <a:rPr lang="en-IN" dirty="0" err="1"/>
              <a:t>fdisk</a:t>
            </a:r>
            <a:r>
              <a:rPr lang="en-IN" dirty="0"/>
              <a:t> or parted </a:t>
            </a:r>
            <a:r>
              <a:rPr lang="en-IN" dirty="0" err="1"/>
              <a:t>utilites</a:t>
            </a:r>
            <a:r>
              <a:rPr lang="en-IN" dirty="0"/>
              <a:t>.</a:t>
            </a:r>
          </a:p>
          <a:p>
            <a:pPr algn="just"/>
            <a:r>
              <a:rPr lang="en-IN" dirty="0"/>
              <a:t>If the partitions no longer exist, recreate them. The new partitions must be large enough to contain the restored data. It is important to get the start and end numbers right; these are the starting and ending sector numbers of the partitions obtained from the </a:t>
            </a:r>
            <a:r>
              <a:rPr lang="en-IN" dirty="0" err="1"/>
              <a:t>fdisk</a:t>
            </a:r>
            <a:r>
              <a:rPr lang="en-IN" dirty="0"/>
              <a:t> utility when backing up.</a:t>
            </a:r>
            <a:endParaRPr lang="en-US" dirty="0"/>
          </a:p>
        </p:txBody>
      </p:sp>
      <p:sp>
        <p:nvSpPr>
          <p:cNvPr id="4" name="Rectangle 3"/>
          <p:cNvSpPr/>
          <p:nvPr/>
        </p:nvSpPr>
        <p:spPr>
          <a:xfrm>
            <a:off x="158839" y="6311900"/>
            <a:ext cx="11874321" cy="369332"/>
          </a:xfrm>
          <a:prstGeom prst="rect">
            <a:avLst/>
          </a:prstGeom>
        </p:spPr>
        <p:txBody>
          <a:bodyPr wrap="square">
            <a:spAutoFit/>
          </a:bodyPr>
          <a:lstStyle/>
          <a:p>
            <a:r>
              <a:rPr lang="en-US" dirty="0"/>
              <a:t>https://access.redhat.com/documentation/en-us/red_hat_enterprise_linux/7/html/storage_administration_guide/extrestore</a:t>
            </a:r>
          </a:p>
        </p:txBody>
      </p:sp>
    </p:spTree>
    <p:extLst>
      <p:ext uri="{BB962C8B-B14F-4D97-AF65-F5344CB8AC3E}">
        <p14:creationId xmlns:p14="http://schemas.microsoft.com/office/powerpoint/2010/main" val="6529060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Analysing Unallocated Partition</a:t>
            </a:r>
            <a:endParaRPr lang="en-US" dirty="0"/>
          </a:p>
        </p:txBody>
      </p:sp>
      <p:sp>
        <p:nvSpPr>
          <p:cNvPr id="3" name="Content Placeholder 2"/>
          <p:cNvSpPr>
            <a:spLocks noGrp="1"/>
          </p:cNvSpPr>
          <p:nvPr>
            <p:ph idx="1"/>
          </p:nvPr>
        </p:nvSpPr>
        <p:spPr/>
        <p:txBody>
          <a:bodyPr/>
          <a:lstStyle/>
          <a:p>
            <a:r>
              <a:rPr lang="en-IN" dirty="0" smtClean="0"/>
              <a:t>Data Recovery.</a:t>
            </a:r>
            <a:endParaRPr lang="en-US" dirty="0"/>
          </a:p>
        </p:txBody>
      </p:sp>
      <p:sp>
        <p:nvSpPr>
          <p:cNvPr id="4" name="Rectangle 3"/>
          <p:cNvSpPr/>
          <p:nvPr/>
        </p:nvSpPr>
        <p:spPr>
          <a:xfrm>
            <a:off x="226368" y="6488668"/>
            <a:ext cx="6072560" cy="369332"/>
          </a:xfrm>
          <a:prstGeom prst="rect">
            <a:avLst/>
          </a:prstGeom>
        </p:spPr>
        <p:txBody>
          <a:bodyPr wrap="none">
            <a:spAutoFit/>
          </a:bodyPr>
          <a:lstStyle/>
          <a:p>
            <a:r>
              <a:rPr lang="en-US" dirty="0"/>
              <a:t>https://habr.com/en/company/hetmansoftware/blog/552662/</a:t>
            </a:r>
          </a:p>
        </p:txBody>
      </p:sp>
    </p:spTree>
    <p:extLst>
      <p:ext uri="{BB962C8B-B14F-4D97-AF65-F5344CB8AC3E}">
        <p14:creationId xmlns:p14="http://schemas.microsoft.com/office/powerpoint/2010/main" val="4151443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Log Analysis : Understanding various Log</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656054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Linux OS Architecture</a:t>
            </a:r>
            <a:endParaRPr lang="en-US" dirty="0"/>
          </a:p>
        </p:txBody>
      </p:sp>
      <p:pic>
        <p:nvPicPr>
          <p:cNvPr id="1030" name="Picture 6" descr="Learning the Linux fundamentals - architecture | C++ System Programming  Cookboo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2529" y="1825625"/>
            <a:ext cx="7342532" cy="44299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151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3104"/>
          </a:xfrm>
        </p:spPr>
        <p:txBody>
          <a:bodyPr/>
          <a:lstStyle/>
          <a:p>
            <a:r>
              <a:rPr lang="en-US" dirty="0"/>
              <a:t>Linux operating </a:t>
            </a:r>
            <a:r>
              <a:rPr lang="en-US" dirty="0" smtClean="0"/>
              <a:t>system</a:t>
            </a:r>
            <a:endParaRPr lang="en-US" dirty="0"/>
          </a:p>
        </p:txBody>
      </p:sp>
      <p:sp>
        <p:nvSpPr>
          <p:cNvPr id="3" name="Content Placeholder 2"/>
          <p:cNvSpPr>
            <a:spLocks noGrp="1"/>
          </p:cNvSpPr>
          <p:nvPr>
            <p:ph idx="1"/>
          </p:nvPr>
        </p:nvSpPr>
        <p:spPr>
          <a:xfrm>
            <a:off x="838200" y="1465942"/>
            <a:ext cx="10515600" cy="5050971"/>
          </a:xfrm>
        </p:spPr>
        <p:txBody>
          <a:bodyPr>
            <a:normAutofit/>
          </a:bodyPr>
          <a:lstStyle/>
          <a:p>
            <a:pPr algn="just"/>
            <a:r>
              <a:rPr lang="en-IN" sz="2400" dirty="0"/>
              <a:t>An operating system can be described as an interface among the computer hardware and the user of any computer. It is a group of software that handles the resources of the computer hardware and facilitates basic services for computer programs</a:t>
            </a:r>
            <a:r>
              <a:rPr lang="en-IN" sz="2400" dirty="0" smtClean="0"/>
              <a:t>.</a:t>
            </a:r>
          </a:p>
          <a:p>
            <a:pPr marL="0" indent="0" algn="just">
              <a:buNone/>
            </a:pPr>
            <a:endParaRPr lang="en-IN" sz="2400" dirty="0"/>
          </a:p>
          <a:p>
            <a:pPr algn="just"/>
            <a:r>
              <a:rPr lang="en-IN" sz="2400" dirty="0"/>
              <a:t>An operating system is an essential component of system software within a computer system. The primary aim of an operating system is to provide a platform where a user can run any program conveniently or efficiently</a:t>
            </a:r>
            <a:r>
              <a:rPr lang="en-IN" sz="2400" dirty="0" smtClean="0"/>
              <a:t>.</a:t>
            </a:r>
          </a:p>
          <a:p>
            <a:pPr marL="0" indent="0" algn="just">
              <a:buNone/>
            </a:pPr>
            <a:endParaRPr lang="en-IN" sz="2400" dirty="0"/>
          </a:p>
          <a:p>
            <a:pPr algn="just"/>
            <a:r>
              <a:rPr lang="en-IN" sz="2400" dirty="0"/>
              <a:t>On the other hand, </a:t>
            </a:r>
            <a:r>
              <a:rPr lang="en-IN" sz="2400" dirty="0">
                <a:hlinkClick r:id="rId2"/>
              </a:rPr>
              <a:t>Linux</a:t>
            </a:r>
            <a:r>
              <a:rPr lang="en-IN" sz="2400" dirty="0"/>
              <a:t> OS is one of the famous versions of the UNIX OS. It is developed to provide a low-cost or free OS for several personal computer system users. Remarkably, it is a complete OS Including an X Window System, </a:t>
            </a:r>
            <a:r>
              <a:rPr lang="en-IN" sz="2400" dirty="0" err="1"/>
              <a:t>Emacs</a:t>
            </a:r>
            <a:r>
              <a:rPr lang="en-IN" sz="2400" dirty="0"/>
              <a:t> editor, </a:t>
            </a:r>
            <a:r>
              <a:rPr lang="en-IN" sz="2400" dirty="0">
                <a:hlinkClick r:id="rId3"/>
              </a:rPr>
              <a:t>IP/TCP</a:t>
            </a:r>
            <a:r>
              <a:rPr lang="en-IN" sz="2400" dirty="0"/>
              <a:t>, GUI (graphical user interface), etc</a:t>
            </a:r>
            <a:r>
              <a:rPr lang="en-IN" sz="2400" dirty="0" smtClean="0"/>
              <a:t>.</a:t>
            </a:r>
            <a:endParaRPr lang="en-IN" sz="2400" dirty="0"/>
          </a:p>
        </p:txBody>
      </p:sp>
    </p:spTree>
    <p:extLst>
      <p:ext uri="{BB962C8B-B14F-4D97-AF65-F5344CB8AC3E}">
        <p14:creationId xmlns:p14="http://schemas.microsoft.com/office/powerpoint/2010/main" val="21917892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operating system </a:t>
            </a:r>
            <a:r>
              <a:rPr lang="en-US" dirty="0" smtClean="0"/>
              <a:t>history</a:t>
            </a:r>
            <a:endParaRPr lang="en-US" dirty="0"/>
          </a:p>
        </p:txBody>
      </p:sp>
      <p:sp>
        <p:nvSpPr>
          <p:cNvPr id="3" name="Content Placeholder 2"/>
          <p:cNvSpPr>
            <a:spLocks noGrp="1"/>
          </p:cNvSpPr>
          <p:nvPr>
            <p:ph idx="1"/>
          </p:nvPr>
        </p:nvSpPr>
        <p:spPr/>
        <p:txBody>
          <a:bodyPr>
            <a:normAutofit lnSpcReduction="10000"/>
          </a:bodyPr>
          <a:lstStyle/>
          <a:p>
            <a:pPr algn="just"/>
            <a:r>
              <a:rPr lang="en-IN" dirty="0"/>
              <a:t>In 1991, the Linux history started with the starting of a particular project by the Finland student </a:t>
            </a:r>
            <a:r>
              <a:rPr lang="en-IN" b="1" dirty="0"/>
              <a:t>Linus Torvalds</a:t>
            </a:r>
            <a:r>
              <a:rPr lang="en-IN" dirty="0"/>
              <a:t> for creating a new free </a:t>
            </a:r>
            <a:r>
              <a:rPr lang="en-IN" b="1" dirty="0"/>
              <a:t>OS kernel</a:t>
            </a:r>
            <a:r>
              <a:rPr lang="en-IN" dirty="0"/>
              <a:t>. The final Linux Kernel was remarked by continuous development throughout the history since then.</a:t>
            </a:r>
          </a:p>
          <a:p>
            <a:pPr algn="just"/>
            <a:r>
              <a:rPr lang="en-IN" dirty="0"/>
              <a:t>Linux was proposed by the Finland student Linus Torvalds in 1991.</a:t>
            </a:r>
          </a:p>
          <a:p>
            <a:pPr algn="just"/>
            <a:r>
              <a:rPr lang="en-IN" dirty="0"/>
              <a:t>HP-UX (</a:t>
            </a:r>
            <a:r>
              <a:rPr lang="en-IN" b="1" dirty="0"/>
              <a:t>Hewlett Packard</a:t>
            </a:r>
            <a:r>
              <a:rPr lang="en-IN" dirty="0"/>
              <a:t>) 8.0 version was published.</a:t>
            </a:r>
          </a:p>
          <a:p>
            <a:pPr algn="just"/>
            <a:r>
              <a:rPr lang="en-IN" dirty="0"/>
              <a:t>Hewlett Packard 9.0 version was published in 1992.</a:t>
            </a:r>
          </a:p>
          <a:p>
            <a:pPr algn="just"/>
            <a:r>
              <a:rPr lang="en-IN" dirty="0"/>
              <a:t>FreeBSD 1.0 version and </a:t>
            </a:r>
            <a:r>
              <a:rPr lang="en-IN" b="1" dirty="0"/>
              <a:t>NetBSD</a:t>
            </a:r>
            <a:r>
              <a:rPr lang="en-IN" dirty="0"/>
              <a:t>8 version was released in 1993.</a:t>
            </a:r>
          </a:p>
          <a:p>
            <a:pPr algn="just"/>
            <a:r>
              <a:rPr lang="en-IN" dirty="0"/>
              <a:t>Red Hat Linux was proposed in 1994. Caldera was detected by Ransom love and Bryan Sparks and </a:t>
            </a:r>
            <a:r>
              <a:rPr lang="en-IN" dirty="0" err="1"/>
              <a:t>NetBSD</a:t>
            </a:r>
            <a:r>
              <a:rPr lang="en-IN" dirty="0"/>
              <a:t> 1.0 version published</a:t>
            </a:r>
            <a:r>
              <a:rPr lang="en-IN" dirty="0" smtClean="0"/>
              <a:t>.</a:t>
            </a:r>
            <a:endParaRPr lang="en-IN" dirty="0"/>
          </a:p>
        </p:txBody>
      </p:sp>
    </p:spTree>
    <p:extLst>
      <p:ext uri="{BB962C8B-B14F-4D97-AF65-F5344CB8AC3E}">
        <p14:creationId xmlns:p14="http://schemas.microsoft.com/office/powerpoint/2010/main" val="28260682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199" y="377371"/>
            <a:ext cx="10976429" cy="5979886"/>
          </a:xfrm>
        </p:spPr>
        <p:txBody>
          <a:bodyPr>
            <a:normAutofit fontScale="92500" lnSpcReduction="10000"/>
          </a:bodyPr>
          <a:lstStyle/>
          <a:p>
            <a:pPr algn="just"/>
            <a:r>
              <a:rPr lang="en-IN" dirty="0"/>
              <a:t>HP-UX 10.0 version and FreeBSD 2.0 version was released in 1995.</a:t>
            </a:r>
          </a:p>
          <a:p>
            <a:pPr algn="just"/>
            <a:r>
              <a:rPr lang="en-IN" dirty="0"/>
              <a:t>K Desktop Environment was established by </a:t>
            </a:r>
            <a:r>
              <a:rPr lang="en-IN" b="1" dirty="0"/>
              <a:t>Matthias </a:t>
            </a:r>
            <a:r>
              <a:rPr lang="en-IN" b="1" dirty="0" err="1"/>
              <a:t>Ettrich</a:t>
            </a:r>
            <a:r>
              <a:rPr lang="en-IN" dirty="0"/>
              <a:t> in 1996.</a:t>
            </a:r>
          </a:p>
          <a:p>
            <a:pPr algn="just"/>
            <a:r>
              <a:rPr lang="en-IN" dirty="0"/>
              <a:t>HP-UX 11.0 version was released in 1997.</a:t>
            </a:r>
          </a:p>
          <a:p>
            <a:pPr algn="just"/>
            <a:r>
              <a:rPr lang="en-IN" dirty="0"/>
              <a:t>The IRIX 6.5 version, i.e., the fifth SGI UNIX generation, Free BSD 3.0 version, and Sun Solaris 7 OS was released in 1998.</a:t>
            </a:r>
          </a:p>
          <a:p>
            <a:pPr algn="just"/>
            <a:r>
              <a:rPr lang="en-IN" dirty="0"/>
              <a:t>The </a:t>
            </a:r>
            <a:r>
              <a:rPr lang="en-IN" b="1" dirty="0"/>
              <a:t>Caldera System</a:t>
            </a:r>
            <a:r>
              <a:rPr lang="en-IN" dirty="0"/>
              <a:t> agreement with professional services division and SCO server software division was released in 2000.</a:t>
            </a:r>
          </a:p>
          <a:p>
            <a:pPr algn="just"/>
            <a:r>
              <a:rPr lang="en-IN" b="1" dirty="0"/>
              <a:t>Linus Torvalds</a:t>
            </a:r>
            <a:r>
              <a:rPr lang="en-IN" dirty="0"/>
              <a:t> published the Linux version 2.4 source code in 2001.</a:t>
            </a:r>
          </a:p>
          <a:p>
            <a:pPr algn="just"/>
            <a:r>
              <a:rPr lang="en-IN" b="1" dirty="0"/>
              <a:t>Microsoft</a:t>
            </a:r>
            <a:r>
              <a:rPr lang="en-IN" dirty="0"/>
              <a:t> filed the Trademark collection against Lindows.com in 2001.</a:t>
            </a:r>
          </a:p>
          <a:p>
            <a:pPr algn="just"/>
            <a:r>
              <a:rPr lang="en-IN" dirty="0" err="1"/>
              <a:t>Lindows</a:t>
            </a:r>
            <a:r>
              <a:rPr lang="en-IN" dirty="0"/>
              <a:t> name was modified to </a:t>
            </a:r>
            <a:r>
              <a:rPr lang="en-IN" dirty="0" err="1"/>
              <a:t>Linspire</a:t>
            </a:r>
            <a:r>
              <a:rPr lang="en-IN" dirty="0"/>
              <a:t> in 2004.</a:t>
            </a:r>
          </a:p>
          <a:p>
            <a:pPr algn="just"/>
            <a:r>
              <a:rPr lang="en-IN" dirty="0"/>
              <a:t>The first publication of </a:t>
            </a:r>
            <a:r>
              <a:rPr lang="en-IN" b="1" dirty="0"/>
              <a:t>Ubuntu</a:t>
            </a:r>
            <a:r>
              <a:rPr lang="en-IN" dirty="0"/>
              <a:t> was published in 2004.</a:t>
            </a:r>
          </a:p>
          <a:p>
            <a:pPr algn="just"/>
            <a:r>
              <a:rPr lang="en-IN" dirty="0"/>
              <a:t>The </a:t>
            </a:r>
            <a:r>
              <a:rPr lang="en-IN" dirty="0" err="1"/>
              <a:t>openSUSE</a:t>
            </a:r>
            <a:r>
              <a:rPr lang="en-IN" dirty="0"/>
              <a:t> project started a free distribution from the community of </a:t>
            </a:r>
            <a:r>
              <a:rPr lang="en-IN" b="1" dirty="0"/>
              <a:t>Novell</a:t>
            </a:r>
            <a:r>
              <a:rPr lang="en-IN" dirty="0"/>
              <a:t> In 2005.</a:t>
            </a:r>
          </a:p>
          <a:p>
            <a:pPr algn="just"/>
            <a:r>
              <a:rPr lang="en-IN" b="1" dirty="0"/>
              <a:t>Oracle</a:t>
            </a:r>
            <a:r>
              <a:rPr lang="en-IN" dirty="0"/>
              <a:t> published its Red Hat distribution in 2006</a:t>
            </a:r>
            <a:r>
              <a:rPr lang="en-IN" dirty="0" smtClean="0"/>
              <a:t>.</a:t>
            </a:r>
            <a:endParaRPr lang="en-IN" dirty="0"/>
          </a:p>
        </p:txBody>
      </p:sp>
    </p:spTree>
    <p:extLst>
      <p:ext uri="{BB962C8B-B14F-4D97-AF65-F5344CB8AC3E}">
        <p14:creationId xmlns:p14="http://schemas.microsoft.com/office/powerpoint/2010/main" val="101517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90286"/>
            <a:ext cx="10515600" cy="5886677"/>
          </a:xfrm>
        </p:spPr>
        <p:txBody>
          <a:bodyPr>
            <a:normAutofit/>
          </a:bodyPr>
          <a:lstStyle/>
          <a:p>
            <a:pPr algn="just"/>
            <a:r>
              <a:rPr lang="en-IN" sz="2400" b="1" dirty="0"/>
              <a:t>Dell</a:t>
            </a:r>
            <a:r>
              <a:rPr lang="en-IN" sz="2400" dirty="0"/>
              <a:t> begun laptop distribution with Ubuntu which was pre-installed on it in 2007.</a:t>
            </a:r>
          </a:p>
          <a:p>
            <a:pPr algn="just"/>
            <a:r>
              <a:rPr lang="en-IN" sz="2400" dirty="0"/>
              <a:t>Linux kernel version 3.0 was released in 2011.</a:t>
            </a:r>
          </a:p>
          <a:p>
            <a:pPr algn="just"/>
            <a:r>
              <a:rPr lang="en-IN" sz="2400" dirty="0"/>
              <a:t>Linux-based android of Google insisted 75% of the market share of the Smartphone, based on the number of phones exported in 2013.</a:t>
            </a:r>
          </a:p>
          <a:p>
            <a:pPr algn="just"/>
            <a:r>
              <a:rPr lang="en-IN" sz="2400" dirty="0"/>
              <a:t>Ubuntu insisted on 20000000+ users in 2014</a:t>
            </a:r>
            <a:r>
              <a:rPr lang="en-IN" sz="2400" dirty="0" smtClean="0"/>
              <a:t>.</a:t>
            </a:r>
          </a:p>
          <a:p>
            <a:pPr algn="just"/>
            <a:endParaRPr lang="en-IN" sz="2400" dirty="0"/>
          </a:p>
          <a:p>
            <a:pPr algn="just"/>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07998" y="2709863"/>
            <a:ext cx="4905375" cy="3467100"/>
          </a:xfrm>
          <a:prstGeom prst="rect">
            <a:avLst/>
          </a:prstGeom>
        </p:spPr>
      </p:pic>
    </p:spTree>
    <p:extLst>
      <p:ext uri="{BB962C8B-B14F-4D97-AF65-F5344CB8AC3E}">
        <p14:creationId xmlns:p14="http://schemas.microsoft.com/office/powerpoint/2010/main" val="24735748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8932"/>
          </a:xfrm>
        </p:spPr>
        <p:txBody>
          <a:bodyPr/>
          <a:lstStyle/>
          <a:p>
            <a:endParaRPr lang="en-US" dirty="0"/>
          </a:p>
        </p:txBody>
      </p:sp>
      <p:sp>
        <p:nvSpPr>
          <p:cNvPr id="3" name="Content Placeholder 2"/>
          <p:cNvSpPr>
            <a:spLocks noGrp="1"/>
          </p:cNvSpPr>
          <p:nvPr>
            <p:ph idx="1"/>
          </p:nvPr>
        </p:nvSpPr>
        <p:spPr>
          <a:xfrm>
            <a:off x="838200" y="1277257"/>
            <a:ext cx="10515600" cy="5196114"/>
          </a:xfrm>
        </p:spPr>
        <p:txBody>
          <a:bodyPr>
            <a:noAutofit/>
          </a:bodyPr>
          <a:lstStyle/>
          <a:p>
            <a:pPr algn="just"/>
            <a:r>
              <a:rPr lang="en-IN" sz="2400" dirty="0"/>
              <a:t>The Linux operating system's architecture mainly contains some of the components: </a:t>
            </a:r>
            <a:r>
              <a:rPr lang="en-IN" sz="2400" b="1" dirty="0"/>
              <a:t>the Kernel, System Library, Hardware layer, System,</a:t>
            </a:r>
            <a:r>
              <a:rPr lang="en-IN" sz="2400" dirty="0"/>
              <a:t> and </a:t>
            </a:r>
            <a:r>
              <a:rPr lang="en-IN" sz="2400" b="1" dirty="0"/>
              <a:t>Shell utility</a:t>
            </a:r>
            <a:r>
              <a:rPr lang="en-IN" sz="2400" dirty="0"/>
              <a:t>.</a:t>
            </a:r>
          </a:p>
          <a:p>
            <a:pPr algn="just"/>
            <a:r>
              <a:rPr lang="en-IN" sz="2400" b="1" dirty="0"/>
              <a:t>1. Kernel:-</a:t>
            </a:r>
            <a:r>
              <a:rPr lang="en-IN" sz="2400" dirty="0"/>
              <a:t> The kernel is one of the core section of an operating system. It is responsible for each of the major actions of the Linux OS. This operating system contains distinct types of modules and cooperates with underlying hardware directly. The kernel facilitates required abstraction for hiding details of low-level hardware or application programs to the system. There are some of the important kernel types which are mentioned below:</a:t>
            </a:r>
          </a:p>
          <a:p>
            <a:pPr algn="just"/>
            <a:r>
              <a:rPr lang="en-IN" sz="2400" dirty="0"/>
              <a:t>Monolithic Kernel</a:t>
            </a:r>
          </a:p>
          <a:p>
            <a:pPr algn="just"/>
            <a:r>
              <a:rPr lang="en-IN" sz="2400" dirty="0"/>
              <a:t>Micro kernels</a:t>
            </a:r>
          </a:p>
          <a:p>
            <a:pPr algn="just"/>
            <a:r>
              <a:rPr lang="en-IN" sz="2400" dirty="0"/>
              <a:t>Exo kernels</a:t>
            </a:r>
          </a:p>
          <a:p>
            <a:pPr algn="just"/>
            <a:r>
              <a:rPr lang="en-IN" sz="2400" dirty="0"/>
              <a:t>Hybrid </a:t>
            </a:r>
            <a:r>
              <a:rPr lang="en-IN" sz="2400" dirty="0" smtClean="0"/>
              <a:t>kernels</a:t>
            </a:r>
            <a:endParaRPr lang="en-IN" sz="2400" dirty="0"/>
          </a:p>
        </p:txBody>
      </p:sp>
    </p:spTree>
    <p:extLst>
      <p:ext uri="{BB962C8B-B14F-4D97-AF65-F5344CB8AC3E}">
        <p14:creationId xmlns:p14="http://schemas.microsoft.com/office/powerpoint/2010/main" val="28827081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Autofit/>
          </a:bodyPr>
          <a:lstStyle/>
          <a:p>
            <a:pPr algn="just"/>
            <a:r>
              <a:rPr lang="en-IN" sz="2400" b="1" dirty="0"/>
              <a:t>2. System Libraries:-</a:t>
            </a:r>
            <a:r>
              <a:rPr lang="en-IN" sz="2400" dirty="0"/>
              <a:t> These libraries can be specified as some special functions. These are applied for implementing the operating system's functionality and don't need code access rights of the modules of kernel.</a:t>
            </a:r>
          </a:p>
          <a:p>
            <a:pPr algn="just"/>
            <a:r>
              <a:rPr lang="en-IN" sz="2400" b="1" dirty="0"/>
              <a:t>3. System Utility Programs:-</a:t>
            </a:r>
            <a:r>
              <a:rPr lang="en-IN" sz="2400" dirty="0"/>
              <a:t> It is responsible for doing specialized level and individual activities.</a:t>
            </a:r>
          </a:p>
          <a:p>
            <a:pPr algn="just"/>
            <a:r>
              <a:rPr lang="en-IN" sz="2400" b="1" dirty="0"/>
              <a:t>4. Hardware layer:-</a:t>
            </a:r>
            <a:r>
              <a:rPr lang="en-IN" sz="2400" dirty="0"/>
              <a:t> Linux operating system contains a hardware layer that consists of several peripheral devices like </a:t>
            </a:r>
            <a:r>
              <a:rPr lang="en-IN" sz="2400" dirty="0">
                <a:hlinkClick r:id="rId2"/>
              </a:rPr>
              <a:t>CPU</a:t>
            </a:r>
            <a:r>
              <a:rPr lang="en-IN" sz="2400" dirty="0"/>
              <a:t>, </a:t>
            </a:r>
            <a:r>
              <a:rPr lang="en-IN" sz="2400" dirty="0">
                <a:hlinkClick r:id="rId3"/>
              </a:rPr>
              <a:t>HDD</a:t>
            </a:r>
            <a:r>
              <a:rPr lang="en-IN" sz="2400" dirty="0"/>
              <a:t>, and </a:t>
            </a:r>
            <a:r>
              <a:rPr lang="en-IN" sz="2400" dirty="0">
                <a:hlinkClick r:id="rId4"/>
              </a:rPr>
              <a:t>RAM</a:t>
            </a:r>
            <a:r>
              <a:rPr lang="en-IN" sz="2400" dirty="0"/>
              <a:t>.</a:t>
            </a:r>
          </a:p>
          <a:p>
            <a:pPr algn="just"/>
            <a:r>
              <a:rPr lang="en-IN" sz="2400" b="1" dirty="0"/>
              <a:t>5. Shell:-</a:t>
            </a:r>
            <a:r>
              <a:rPr lang="en-IN" sz="2400" dirty="0"/>
              <a:t> It is an interface among the kernel and user. It can afford the services of kernel. It can take commands through the user and runs the functions of the kernel. The shell is available in distinct types of OSes. These operating systems are categorized into two different types, which are the </a:t>
            </a:r>
            <a:r>
              <a:rPr lang="en-IN" sz="2400" b="1" dirty="0"/>
              <a:t>graphical shells</a:t>
            </a:r>
            <a:r>
              <a:rPr lang="en-IN" sz="2400" dirty="0"/>
              <a:t> and </a:t>
            </a:r>
            <a:r>
              <a:rPr lang="en-IN" sz="2400" b="1" dirty="0"/>
              <a:t>command-line shells</a:t>
            </a:r>
            <a:r>
              <a:rPr lang="en-IN" sz="2400" dirty="0" smtClean="0"/>
              <a:t>.</a:t>
            </a:r>
            <a:endParaRPr lang="en-IN" sz="2400" dirty="0"/>
          </a:p>
        </p:txBody>
      </p:sp>
    </p:spTree>
    <p:extLst>
      <p:ext uri="{BB962C8B-B14F-4D97-AF65-F5344CB8AC3E}">
        <p14:creationId xmlns:p14="http://schemas.microsoft.com/office/powerpoint/2010/main" val="2278699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Linux Operating System </a:t>
            </a:r>
            <a:r>
              <a:rPr lang="en-US" dirty="0" smtClean="0"/>
              <a:t>Features</a:t>
            </a:r>
            <a:endParaRPr lang="en-US" dirty="0"/>
          </a:p>
        </p:txBody>
      </p:sp>
      <p:sp>
        <p:nvSpPr>
          <p:cNvPr id="3" name="Content Placeholder 2"/>
          <p:cNvSpPr>
            <a:spLocks noGrp="1"/>
          </p:cNvSpPr>
          <p:nvPr>
            <p:ph idx="1"/>
          </p:nvPr>
        </p:nvSpPr>
        <p:spPr/>
        <p:txBody>
          <a:bodyPr>
            <a:noAutofit/>
          </a:bodyPr>
          <a:lstStyle/>
          <a:p>
            <a:pPr algn="just"/>
            <a:r>
              <a:rPr lang="en-IN" sz="2400" b="1" dirty="0"/>
              <a:t>Portable:</a:t>
            </a:r>
            <a:r>
              <a:rPr lang="en-IN" sz="2400" dirty="0"/>
              <a:t> Linux OS can perform different types of hardware and the kernel of Linux supports the installation of any type of hardware environment.</a:t>
            </a:r>
          </a:p>
          <a:p>
            <a:pPr algn="just"/>
            <a:r>
              <a:rPr lang="en-IN" sz="2400" b="1" dirty="0"/>
              <a:t>Open source:</a:t>
            </a:r>
            <a:r>
              <a:rPr lang="en-IN" sz="2400" dirty="0"/>
              <a:t> Linux operating system source code is available freely and for enhancing the capability of the Linux OS, several teams are performing in collaboration.</a:t>
            </a:r>
          </a:p>
          <a:p>
            <a:pPr algn="just"/>
            <a:r>
              <a:rPr lang="en-IN" sz="2400" b="1" dirty="0"/>
              <a:t>Multiprogramming:</a:t>
            </a:r>
            <a:r>
              <a:rPr lang="en-IN" sz="2400" dirty="0"/>
              <a:t> Linux OS can be defined as a multiprogramming system. It means more than one application can be executed at the same time.</a:t>
            </a:r>
          </a:p>
          <a:p>
            <a:pPr algn="just"/>
            <a:r>
              <a:rPr lang="en-IN" sz="2400" b="1" dirty="0"/>
              <a:t>Multi-user:</a:t>
            </a:r>
            <a:r>
              <a:rPr lang="en-IN" sz="2400" dirty="0"/>
              <a:t> Linux OS can also be defined as a multi-user system. It means more than one user can use the resources of the system such as </a:t>
            </a:r>
            <a:r>
              <a:rPr lang="en-IN" sz="2400" b="1" dirty="0"/>
              <a:t>application programs, memory,</a:t>
            </a:r>
            <a:r>
              <a:rPr lang="en-IN" sz="2400" dirty="0"/>
              <a:t> or </a:t>
            </a:r>
            <a:r>
              <a:rPr lang="en-IN" sz="2400" b="1" dirty="0"/>
              <a:t>RAM</a:t>
            </a:r>
            <a:r>
              <a:rPr lang="en-IN" sz="2400" dirty="0"/>
              <a:t> at the same time.</a:t>
            </a:r>
          </a:p>
          <a:p>
            <a:pPr algn="just"/>
            <a:r>
              <a:rPr lang="en-IN" sz="2400" b="1" dirty="0"/>
              <a:t>Hierarchical file system:</a:t>
            </a:r>
            <a:r>
              <a:rPr lang="en-IN" sz="2400" dirty="0"/>
              <a:t> Linux OS affords a typical file structure where user files or system files are arranged</a:t>
            </a:r>
            <a:r>
              <a:rPr lang="en-IN" sz="2400" dirty="0" smtClean="0"/>
              <a:t>.</a:t>
            </a:r>
            <a:endParaRPr lang="en-IN" sz="2400" dirty="0"/>
          </a:p>
        </p:txBody>
      </p:sp>
    </p:spTree>
    <p:extLst>
      <p:ext uri="{BB962C8B-B14F-4D97-AF65-F5344CB8AC3E}">
        <p14:creationId xmlns:p14="http://schemas.microsoft.com/office/powerpoint/2010/main" val="3823232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332</Words>
  <Application>Microsoft Office PowerPoint</Application>
  <PresentationFormat>Widescreen</PresentationFormat>
  <Paragraphs>77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UNIT 4  Linux OS Forensic   Subject - Computer Forensic </vt:lpstr>
      <vt:lpstr>Linux OS Architecture</vt:lpstr>
      <vt:lpstr>Linux operating system</vt:lpstr>
      <vt:lpstr>Linux operating system history</vt:lpstr>
      <vt:lpstr>PowerPoint Presentation</vt:lpstr>
      <vt:lpstr>PowerPoint Presentation</vt:lpstr>
      <vt:lpstr>PowerPoint Presentation</vt:lpstr>
      <vt:lpstr>PowerPoint Presentation</vt:lpstr>
      <vt:lpstr>Linux Operating System Features</vt:lpstr>
      <vt:lpstr>PowerPoint Presentation</vt:lpstr>
      <vt:lpstr>Drawbacks of Linux</vt:lpstr>
      <vt:lpstr>File System &amp; Analysis </vt:lpstr>
      <vt:lpstr>Ext - </vt:lpstr>
      <vt:lpstr>PowerPoint Presentation</vt:lpstr>
      <vt:lpstr>Understanding and Analysis of EXT file System</vt:lpstr>
      <vt:lpstr>Recreating Ext Partition</vt:lpstr>
      <vt:lpstr>Analysing Unallocated Partition</vt:lpstr>
      <vt:lpstr>Log Analysis : Understanding various Log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  Linux OS Forensic   Subject - Computer Forensic </dc:title>
  <dc:creator>Happy Mistry</dc:creator>
  <cp:lastModifiedBy>Happy Mistry</cp:lastModifiedBy>
  <cp:revision>36</cp:revision>
  <dcterms:created xsi:type="dcterms:W3CDTF">2022-10-09T15:42:31Z</dcterms:created>
  <dcterms:modified xsi:type="dcterms:W3CDTF">2022-10-12T20:49:48Z</dcterms:modified>
</cp:coreProperties>
</file>