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1"/>
  </p:notesMasterIdLst>
  <p:handoutMasterIdLst>
    <p:handoutMasterId r:id="rId22"/>
  </p:handoutMasterIdLst>
  <p:sldIdLst>
    <p:sldId id="256" r:id="rId5"/>
    <p:sldId id="257" r:id="rId6"/>
    <p:sldId id="259" r:id="rId7"/>
    <p:sldId id="258" r:id="rId8"/>
    <p:sldId id="261" r:id="rId9"/>
    <p:sldId id="262" r:id="rId10"/>
    <p:sldId id="263" r:id="rId11"/>
    <p:sldId id="264" r:id="rId12"/>
    <p:sldId id="265" r:id="rId13"/>
    <p:sldId id="266" r:id="rId14"/>
    <p:sldId id="267" r:id="rId15"/>
    <p:sldId id="270" r:id="rId16"/>
    <p:sldId id="268" r:id="rId17"/>
    <p:sldId id="269" r:id="rId18"/>
    <p:sldId id="271"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3/15/2022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4615797" y="1631663"/>
            <a:ext cx="4092314" cy="1066567"/>
          </a:xfrm>
        </p:spPr>
        <p:txBody>
          <a:bodyPr>
            <a:normAutofit/>
          </a:bodyPr>
          <a:lstStyle/>
          <a:p>
            <a:pPr algn="ctr"/>
            <a:r>
              <a:rPr lang="en-US" sz="4000" dirty="0" smtClean="0">
                <a:latin typeface="Calibri" panose="020F0502020204030204" pitchFamily="34" charset="0"/>
                <a:ea typeface="Adobe Song Std L" panose="02020300000000000000" pitchFamily="18" charset="-128"/>
                <a:cs typeface="Calibri" panose="020F0502020204030204" pitchFamily="34" charset="0"/>
              </a:rPr>
              <a:t>UNIT </a:t>
            </a:r>
            <a:r>
              <a:rPr lang="en-US" sz="4000" dirty="0">
                <a:latin typeface="Calibri" panose="020F0502020204030204" pitchFamily="34" charset="0"/>
                <a:ea typeface="Adobe Song Std L" panose="02020300000000000000" pitchFamily="18" charset="-128"/>
                <a:cs typeface="Calibri" panose="020F0502020204030204" pitchFamily="34" charset="0"/>
              </a:rPr>
              <a:t>– III </a:t>
            </a:r>
            <a:r>
              <a:rPr lang="en-US" sz="2200" dirty="0" smtClean="0">
                <a:latin typeface="Calibri" panose="020F0502020204030204" pitchFamily="34" charset="0"/>
                <a:ea typeface="Adobe Song Std L" panose="02020300000000000000" pitchFamily="18" charset="-128"/>
                <a:cs typeface="Calibri" panose="020F0502020204030204" pitchFamily="34" charset="0"/>
              </a:rPr>
              <a:t/>
            </a:r>
            <a:br>
              <a:rPr lang="en-US" sz="2200" dirty="0" smtClean="0">
                <a:latin typeface="Calibri" panose="020F0502020204030204" pitchFamily="34" charset="0"/>
                <a:ea typeface="Adobe Song Std L" panose="02020300000000000000" pitchFamily="18" charset="-128"/>
                <a:cs typeface="Calibri" panose="020F0502020204030204" pitchFamily="34" charset="0"/>
              </a:rPr>
            </a:br>
            <a:endParaRPr lang="en-US" sz="2200" dirty="0">
              <a:latin typeface="Calibri" panose="020F0502020204030204" pitchFamily="34" charset="0"/>
              <a:ea typeface="Adobe Song Std L" panose="02020300000000000000" pitchFamily="18" charset="-128"/>
              <a:cs typeface="Calibri" panose="020F0502020204030204" pitchFamily="34"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2266167" y="2698230"/>
            <a:ext cx="8791575" cy="614597"/>
          </a:xfrm>
        </p:spPr>
        <p:txBody>
          <a:bodyPr>
            <a:normAutofit/>
          </a:bodyPr>
          <a:lstStyle/>
          <a:p>
            <a:pPr algn="ctr"/>
            <a:r>
              <a:rPr lang="en-US" sz="2400" dirty="0">
                <a:latin typeface="Calibri" panose="020F0502020204030204" pitchFamily="34" charset="0"/>
                <a:ea typeface="Adobe Song Std L" panose="02020300000000000000" pitchFamily="18" charset="-128"/>
                <a:cs typeface="Calibri" panose="020F0502020204030204" pitchFamily="34" charset="0"/>
              </a:rPr>
              <a:t>Conducting an IT Infrastructure Audit for Compliance</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013" y="433791"/>
            <a:ext cx="9905998" cy="711518"/>
          </a:xfrm>
        </p:spPr>
        <p:txBody>
          <a:bodyPr>
            <a:normAutofit/>
          </a:bodyPr>
          <a:lstStyle/>
          <a:p>
            <a:pPr algn="just"/>
            <a:r>
              <a:rPr lang="en-US" sz="3200" dirty="0" smtClean="0"/>
              <a:t>4. LAN </a:t>
            </a:r>
            <a:r>
              <a:rPr lang="en-US" sz="3200" dirty="0"/>
              <a:t>and WAN Domain</a:t>
            </a:r>
            <a:endParaRPr lang="en-IN" sz="3200" dirty="0"/>
          </a:p>
        </p:txBody>
      </p:sp>
      <p:sp>
        <p:nvSpPr>
          <p:cNvPr id="3" name="Content Placeholder 2"/>
          <p:cNvSpPr>
            <a:spLocks noGrp="1"/>
          </p:cNvSpPr>
          <p:nvPr>
            <p:ph idx="1"/>
          </p:nvPr>
        </p:nvSpPr>
        <p:spPr>
          <a:xfrm>
            <a:off x="1243012" y="1215015"/>
            <a:ext cx="9905999" cy="5010294"/>
          </a:xfrm>
        </p:spPr>
        <p:txBody>
          <a:bodyPr numCol="2"/>
          <a:lstStyle/>
          <a:p>
            <a:pPr algn="just"/>
            <a:r>
              <a:rPr lang="en-US" dirty="0"/>
              <a:t>The purpose of the LAN-to-WAN Domain is to provide stable and controlled access from LAN resources to a WAN</a:t>
            </a:r>
            <a:r>
              <a:rPr lang="en-US" dirty="0" smtClean="0"/>
              <a:t>.</a:t>
            </a:r>
          </a:p>
          <a:p>
            <a:pPr lvl="1" algn="just"/>
            <a:r>
              <a:rPr lang="en-US" dirty="0"/>
              <a:t>The key to supporting such an environment depends on the ability to connect local resources on a local area network (LAN) to resources on another network. The most popular mechanism is the wide-area network (WAN). The purpose of the LAN-to-WAN Domain is to provide stable and controlled access from LAN resources to a WAN. You must ensure your data is secure in the LAN-to-WAN Domain as well as in all other </a:t>
            </a:r>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948" y="2929918"/>
            <a:ext cx="4638063" cy="2898226"/>
          </a:xfrm>
          <a:prstGeom prst="rect">
            <a:avLst/>
          </a:prstGeom>
        </p:spPr>
      </p:pic>
    </p:spTree>
    <p:extLst>
      <p:ext uri="{BB962C8B-B14F-4D97-AF65-F5344CB8AC3E}">
        <p14:creationId xmlns:p14="http://schemas.microsoft.com/office/powerpoint/2010/main" val="4179649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68582" y="564570"/>
            <a:ext cx="8691418" cy="6540124"/>
          </a:xfrm>
          <a:prstGeom prst="rect">
            <a:avLst/>
          </a:prstGeom>
        </p:spPr>
        <p:txBody>
          <a:bodyPr wrap="square">
            <a:spAutoFit/>
          </a:bodyPr>
          <a:lstStyle/>
          <a:p>
            <a:pPr>
              <a:lnSpc>
                <a:spcPct val="107000"/>
              </a:lnSpc>
              <a:spcAft>
                <a:spcPts val="800"/>
              </a:spcAft>
            </a:pPr>
            <a:r>
              <a:rPr lang="en-IN" sz="2400" b="1" u="sng" kern="1800" dirty="0">
                <a:ea typeface="Times New Roman" panose="02020603050405020304" pitchFamily="18" charset="0"/>
                <a:cs typeface="Shruti" panose="020B0502040204020203" pitchFamily="34" charset="0"/>
              </a:rPr>
              <a:t>Devices and Components Commonly Found in the LAN-to-WAN </a:t>
            </a:r>
            <a:r>
              <a:rPr lang="en-IN" sz="2400" b="1" u="sng" kern="1800" dirty="0" smtClean="0">
                <a:ea typeface="Times New Roman" panose="02020603050405020304" pitchFamily="18" charset="0"/>
                <a:cs typeface="Shruti" panose="020B0502040204020203" pitchFamily="34" charset="0"/>
              </a:rPr>
              <a:t>Domain:</a:t>
            </a:r>
            <a:r>
              <a:rPr lang="en-IN" sz="2000" dirty="0">
                <a:ea typeface="Times New Roman" panose="02020603050405020304" pitchFamily="18" charset="0"/>
                <a:cs typeface="Shruti" panose="020B0502040204020203" pitchFamily="34" charset="0"/>
              </a:rPr>
              <a:t> </a:t>
            </a:r>
            <a:endParaRPr lang="en-IN" sz="2000" dirty="0">
              <a:ea typeface="Calibri" panose="020F0502020204030204" pitchFamily="34" charset="0"/>
              <a:cs typeface="Shruti" panose="020B0502040204020203" pitchFamily="34" charset="0"/>
            </a:endParaRPr>
          </a:p>
          <a:p>
            <a:pPr marL="285750" indent="-285750">
              <a:lnSpc>
                <a:spcPct val="107000"/>
              </a:lnSpc>
              <a:spcAft>
                <a:spcPts val="800"/>
              </a:spcAft>
              <a:buFont typeface="Arial" panose="020B0604020202020204" pitchFamily="34" charset="0"/>
              <a:buChar char="•"/>
            </a:pPr>
            <a:r>
              <a:rPr lang="en-IN" sz="2000" dirty="0">
                <a:ea typeface="Times New Roman" panose="02020603050405020304" pitchFamily="18" charset="0"/>
                <a:cs typeface="Shruti" panose="020B0502040204020203" pitchFamily="34" charset="0"/>
              </a:rPr>
              <a:t>Router</a:t>
            </a:r>
            <a:endParaRPr lang="en-IN" sz="2000" dirty="0">
              <a:ea typeface="Calibri" panose="020F0502020204030204" pitchFamily="34" charset="0"/>
              <a:cs typeface="Shruti" panose="020B0502040204020203" pitchFamily="34" charset="0"/>
            </a:endParaRPr>
          </a:p>
          <a:p>
            <a:pPr marL="285750" indent="-285750">
              <a:lnSpc>
                <a:spcPct val="107000"/>
              </a:lnSpc>
              <a:spcAft>
                <a:spcPts val="800"/>
              </a:spcAft>
              <a:buFont typeface="Arial" panose="020B0604020202020204" pitchFamily="34" charset="0"/>
              <a:buChar char="•"/>
            </a:pPr>
            <a:r>
              <a:rPr lang="en-IN" sz="2000" dirty="0">
                <a:ea typeface="Times New Roman" panose="02020603050405020304" pitchFamily="18" charset="0"/>
                <a:cs typeface="Shruti" panose="020B0502040204020203" pitchFamily="34" charset="0"/>
              </a:rPr>
              <a:t>Firewall</a:t>
            </a:r>
            <a:endParaRPr lang="en-IN" sz="2000" dirty="0">
              <a:ea typeface="Calibri" panose="020F0502020204030204" pitchFamily="34" charset="0"/>
              <a:cs typeface="Shruti" panose="020B0502040204020203" pitchFamily="34" charset="0"/>
            </a:endParaRPr>
          </a:p>
          <a:p>
            <a:pPr marL="285750" indent="-285750">
              <a:lnSpc>
                <a:spcPct val="107000"/>
              </a:lnSpc>
              <a:spcAft>
                <a:spcPts val="800"/>
              </a:spcAft>
              <a:buFont typeface="Arial" panose="020B0604020202020204" pitchFamily="34" charset="0"/>
              <a:buChar char="•"/>
            </a:pPr>
            <a:r>
              <a:rPr lang="en-IN" sz="2000" dirty="0">
                <a:ea typeface="Times New Roman" panose="02020603050405020304" pitchFamily="18" charset="0"/>
                <a:cs typeface="Shruti" panose="020B0502040204020203" pitchFamily="34" charset="0"/>
              </a:rPr>
              <a:t>Proxy Server</a:t>
            </a:r>
            <a:endParaRPr lang="en-IN" sz="2000" dirty="0">
              <a:ea typeface="Calibri" panose="020F0502020204030204" pitchFamily="34" charset="0"/>
              <a:cs typeface="Shruti" panose="020B0502040204020203" pitchFamily="34" charset="0"/>
            </a:endParaRPr>
          </a:p>
          <a:p>
            <a:pPr marL="285750" indent="-285750">
              <a:lnSpc>
                <a:spcPct val="107000"/>
              </a:lnSpc>
              <a:spcAft>
                <a:spcPts val="800"/>
              </a:spcAft>
              <a:buFont typeface="Arial" panose="020B0604020202020204" pitchFamily="34" charset="0"/>
              <a:buChar char="•"/>
            </a:pPr>
            <a:r>
              <a:rPr lang="en-IN" sz="2000" dirty="0">
                <a:ea typeface="Times New Roman" panose="02020603050405020304" pitchFamily="18" charset="0"/>
                <a:cs typeface="Shruti" panose="020B0502040204020203" pitchFamily="34" charset="0"/>
              </a:rPr>
              <a:t>Demilitarized Zone (DMZ</a:t>
            </a:r>
            <a:r>
              <a:rPr lang="en-IN" sz="2000" dirty="0" smtClean="0">
                <a:ea typeface="Times New Roman" panose="02020603050405020304" pitchFamily="18" charset="0"/>
                <a:cs typeface="Shruti" panose="020B0502040204020203" pitchFamily="34" charset="0"/>
              </a:rPr>
              <a:t>)</a:t>
            </a:r>
          </a:p>
          <a:p>
            <a:pPr marL="285750" indent="-285750">
              <a:buFont typeface="Arial" panose="020B0604020202020204" pitchFamily="34" charset="0"/>
              <a:buChar char="•"/>
            </a:pPr>
            <a:r>
              <a:rPr lang="en-IN" sz="2000" dirty="0"/>
              <a:t>Honeypots</a:t>
            </a:r>
          </a:p>
          <a:p>
            <a:pPr marL="285750" indent="-285750">
              <a:buFont typeface="Arial" panose="020B0604020202020204" pitchFamily="34" charset="0"/>
              <a:buChar char="•"/>
            </a:pPr>
            <a:r>
              <a:rPr lang="en-IN" sz="2000" dirty="0"/>
              <a:t>Internet Service Provider (ISP) Connection and Backup </a:t>
            </a:r>
            <a:r>
              <a:rPr lang="en-IN" sz="2000" dirty="0" smtClean="0"/>
              <a:t>Connection (WAN)</a:t>
            </a:r>
            <a:endParaRPr lang="en-IN" sz="2000" dirty="0"/>
          </a:p>
          <a:p>
            <a:pPr marL="800100" lvl="1" indent="-342900">
              <a:buFont typeface="Courier New" panose="02070309020205020404" pitchFamily="49" charset="0"/>
              <a:buChar char="o"/>
            </a:pPr>
            <a:r>
              <a:rPr lang="en-IN" sz="2000" dirty="0" smtClean="0"/>
              <a:t>Dial-up</a:t>
            </a:r>
            <a:endParaRPr lang="en-IN" sz="2000" dirty="0"/>
          </a:p>
          <a:p>
            <a:pPr marL="800100" lvl="1" indent="-342900">
              <a:buFont typeface="Courier New" panose="02070309020205020404" pitchFamily="49" charset="0"/>
              <a:buChar char="o"/>
            </a:pPr>
            <a:r>
              <a:rPr lang="en-IN" sz="2000" dirty="0"/>
              <a:t>Digital subscriber line (DSL)</a:t>
            </a:r>
          </a:p>
          <a:p>
            <a:pPr marL="800100" lvl="1" indent="-342900">
              <a:buFont typeface="Courier New" panose="02070309020205020404" pitchFamily="49" charset="0"/>
              <a:buChar char="o"/>
            </a:pPr>
            <a:r>
              <a:rPr lang="en-IN" sz="2000" dirty="0"/>
              <a:t>Cable modem</a:t>
            </a:r>
          </a:p>
          <a:p>
            <a:pPr marL="800100" lvl="1" indent="-342900">
              <a:buFont typeface="Courier New" panose="02070309020205020404" pitchFamily="49" charset="0"/>
              <a:buChar char="o"/>
            </a:pPr>
            <a:r>
              <a:rPr lang="en-IN" sz="2000" dirty="0"/>
              <a:t>Wireless</a:t>
            </a:r>
          </a:p>
          <a:p>
            <a:pPr marL="800100" lvl="1" indent="-342900">
              <a:buFont typeface="Courier New" panose="02070309020205020404" pitchFamily="49" charset="0"/>
              <a:buChar char="o"/>
            </a:pPr>
            <a:r>
              <a:rPr lang="en-IN" sz="2000" dirty="0"/>
              <a:t>Dedicated high-speed connection, such as a T1 or </a:t>
            </a:r>
            <a:r>
              <a:rPr lang="en-IN" sz="2000" dirty="0" smtClean="0"/>
              <a:t>T3</a:t>
            </a:r>
          </a:p>
          <a:p>
            <a:pPr marL="800100" lvl="1" indent="-342900">
              <a:buFont typeface="Courier New" panose="02070309020205020404" pitchFamily="49" charset="0"/>
              <a:buChar char="o"/>
            </a:pPr>
            <a:endParaRPr lang="en-IN" sz="2000" dirty="0"/>
          </a:p>
          <a:p>
            <a:pPr marL="285750" indent="-285750">
              <a:buFont typeface="Arial" panose="020B0604020202020204" pitchFamily="34" charset="0"/>
              <a:buChar char="•"/>
            </a:pPr>
            <a:r>
              <a:rPr lang="en-IN" sz="2000" dirty="0"/>
              <a:t>Intrusion Detection System (IDS)/Intrusion Prevention System (IPS</a:t>
            </a:r>
            <a:r>
              <a:rPr lang="en-IN" sz="2000" dirty="0"/>
              <a:t>) (WAN</a:t>
            </a:r>
            <a:r>
              <a:rPr lang="en-IN" sz="2000" dirty="0" smtClean="0"/>
              <a:t>)</a:t>
            </a:r>
            <a:endParaRPr lang="en-IN" sz="2000" dirty="0"/>
          </a:p>
          <a:p>
            <a:pPr marL="285750" indent="-285750">
              <a:buFont typeface="Arial" panose="020B0604020202020204" pitchFamily="34" charset="0"/>
              <a:buChar char="•"/>
            </a:pPr>
            <a:r>
              <a:rPr lang="en-IN" sz="2000" dirty="0"/>
              <a:t>Data Leakage Security </a:t>
            </a:r>
            <a:r>
              <a:rPr lang="en-IN" sz="2000" dirty="0"/>
              <a:t>Appliance(WAN)</a:t>
            </a:r>
          </a:p>
          <a:p>
            <a:pPr marL="285750" indent="-285750">
              <a:buFont typeface="Arial" panose="020B0604020202020204" pitchFamily="34" charset="0"/>
              <a:buChar char="•"/>
            </a:pPr>
            <a:endParaRPr lang="en-IN" sz="2000" dirty="0"/>
          </a:p>
          <a:p>
            <a:pPr marL="800100" lvl="1" indent="-342900">
              <a:buFont typeface="Courier New" panose="02070309020205020404" pitchFamily="49" charset="0"/>
              <a:buChar char="o"/>
            </a:pPr>
            <a:endParaRPr lang="en-IN" dirty="0"/>
          </a:p>
          <a:p>
            <a:pPr>
              <a:lnSpc>
                <a:spcPct val="107000"/>
              </a:lnSpc>
              <a:spcAft>
                <a:spcPts val="800"/>
              </a:spcAft>
            </a:pPr>
            <a:endParaRPr lang="en-IN" sz="10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90313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26791"/>
          </a:xfrm>
        </p:spPr>
        <p:txBody>
          <a:bodyPr>
            <a:normAutofit fontScale="90000"/>
          </a:bodyPr>
          <a:lstStyle/>
          <a:p>
            <a:r>
              <a:rPr lang="en-IN" dirty="0" smtClean="0"/>
              <a:t>5. </a:t>
            </a:r>
            <a:r>
              <a:rPr lang="en-US" dirty="0"/>
              <a:t>WAN Domain </a:t>
            </a:r>
            <a:br>
              <a:rPr lang="en-US" dirty="0"/>
            </a:br>
            <a:endParaRPr lang="en-IN" dirty="0"/>
          </a:p>
        </p:txBody>
      </p:sp>
      <p:sp>
        <p:nvSpPr>
          <p:cNvPr id="3" name="Content Placeholder 2"/>
          <p:cNvSpPr>
            <a:spLocks noGrp="1"/>
          </p:cNvSpPr>
          <p:nvPr>
            <p:ph idx="1"/>
          </p:nvPr>
        </p:nvSpPr>
        <p:spPr>
          <a:xfrm>
            <a:off x="1141413" y="1076468"/>
            <a:ext cx="9905999" cy="5629131"/>
          </a:xfrm>
        </p:spPr>
        <p:txBody>
          <a:bodyPr/>
          <a:lstStyle/>
          <a:p>
            <a:pPr algn="just"/>
            <a:r>
              <a:rPr lang="en-US" dirty="0"/>
              <a:t>Inventory and asset management information for WAN- based servers include: Hardware information This information includes basics, such as the model and serial number. </a:t>
            </a:r>
            <a:endParaRPr lang="en-US" dirty="0" smtClean="0"/>
          </a:p>
          <a:p>
            <a:pPr algn="just"/>
            <a:r>
              <a:rPr lang="en-US" dirty="0" smtClean="0"/>
              <a:t>Documentation </a:t>
            </a:r>
            <a:r>
              <a:rPr lang="en-US" dirty="0"/>
              <a:t>is similar to how you'd document servers in the LAN-to-WAN Domain. Update information Servers in the WAN need to be kept up to date. This is an important step to ensure the server stays secure. </a:t>
            </a:r>
            <a:endParaRPr lang="en-US" dirty="0" smtClean="0"/>
          </a:p>
          <a:p>
            <a:pPr algn="just"/>
            <a:r>
              <a:rPr lang="en-IN" dirty="0"/>
              <a:t>Stands for Wide Area Network and consists of the Internet and semi-private lines</a:t>
            </a:r>
          </a:p>
          <a:p>
            <a:pPr algn="just"/>
            <a:endParaRPr lang="en-IN" dirty="0"/>
          </a:p>
        </p:txBody>
      </p:sp>
    </p:spTree>
    <p:extLst>
      <p:ext uri="{BB962C8B-B14F-4D97-AF65-F5344CB8AC3E}">
        <p14:creationId xmlns:p14="http://schemas.microsoft.com/office/powerpoint/2010/main" val="258400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8"/>
            <a:ext cx="9905998" cy="803997"/>
          </a:xfrm>
        </p:spPr>
        <p:txBody>
          <a:bodyPr/>
          <a:lstStyle/>
          <a:p>
            <a:r>
              <a:rPr lang="en-IN" dirty="0"/>
              <a:t>6</a:t>
            </a:r>
            <a:r>
              <a:rPr lang="en-IN" dirty="0" smtClean="0"/>
              <a:t>. Remote </a:t>
            </a:r>
            <a:r>
              <a:rPr lang="en-IN" dirty="0"/>
              <a:t>Access Domain</a:t>
            </a:r>
          </a:p>
        </p:txBody>
      </p:sp>
      <p:sp>
        <p:nvSpPr>
          <p:cNvPr id="3" name="Content Placeholder 2"/>
          <p:cNvSpPr>
            <a:spLocks noGrp="1"/>
          </p:cNvSpPr>
          <p:nvPr>
            <p:ph idx="1"/>
          </p:nvPr>
        </p:nvSpPr>
        <p:spPr>
          <a:xfrm>
            <a:off x="1141413" y="1067232"/>
            <a:ext cx="9905999" cy="5038004"/>
          </a:xfrm>
        </p:spPr>
        <p:txBody>
          <a:bodyPr/>
          <a:lstStyle/>
          <a:p>
            <a:pPr algn="just"/>
            <a:r>
              <a:rPr lang="en-US" dirty="0"/>
              <a:t>The domain in which a </a:t>
            </a:r>
            <a:r>
              <a:rPr lang="en-US" dirty="0" smtClean="0"/>
              <a:t>mobile user </a:t>
            </a:r>
            <a:r>
              <a:rPr lang="en-US" dirty="0"/>
              <a:t>can access the local network remotely, usually through a </a:t>
            </a:r>
            <a:r>
              <a:rPr lang="en-US" dirty="0" smtClean="0"/>
              <a:t>VPN.</a:t>
            </a:r>
          </a:p>
          <a:p>
            <a:pPr algn="just"/>
            <a:r>
              <a:rPr lang="en-US" dirty="0"/>
              <a:t>Remote access technologies give users access to an internal network via an external location. This can be done via direct dial-up or virtual private network (VPN). When dial-up is used, clients and servers have modems and access to phone lines. </a:t>
            </a:r>
            <a:endParaRPr lang="en-US" dirty="0" smtClean="0"/>
          </a:p>
          <a:p>
            <a:pPr algn="just"/>
            <a:r>
              <a:rPr lang="en-US" dirty="0" smtClean="0"/>
              <a:t>When </a:t>
            </a:r>
            <a:r>
              <a:rPr lang="en-US" dirty="0"/>
              <a:t>a VPN is used, the VPN server has a public IP address available on the Internet. Clients access the Internet, and then use </a:t>
            </a:r>
            <a:r>
              <a:rPr lang="en-US" dirty="0" err="1"/>
              <a:t>tunnelling</a:t>
            </a:r>
            <a:r>
              <a:rPr lang="en-US" dirty="0"/>
              <a:t> protocols to access the VPN server. </a:t>
            </a:r>
          </a:p>
          <a:p>
            <a:endParaRPr lang="en-IN" dirty="0"/>
          </a:p>
        </p:txBody>
      </p:sp>
    </p:spTree>
    <p:extLst>
      <p:ext uri="{BB962C8B-B14F-4D97-AF65-F5344CB8AC3E}">
        <p14:creationId xmlns:p14="http://schemas.microsoft.com/office/powerpoint/2010/main" val="87262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kern="1800" dirty="0" smtClean="0">
                <a:ea typeface="Times New Roman" panose="02020603050405020304" pitchFamily="18" charset="0"/>
                <a:cs typeface="Shruti" panose="020B0502040204020203" pitchFamily="34" charset="0"/>
              </a:rPr>
              <a:t>Risk Commonly </a:t>
            </a:r>
            <a:r>
              <a:rPr lang="en-IN" sz="2400" b="1" kern="1800" dirty="0">
                <a:ea typeface="Times New Roman" panose="02020603050405020304" pitchFamily="18" charset="0"/>
                <a:cs typeface="Shruti" panose="020B0502040204020203" pitchFamily="34" charset="0"/>
              </a:rPr>
              <a:t>Found in </a:t>
            </a:r>
            <a:r>
              <a:rPr lang="en-IN" sz="2400" b="1" kern="1800" dirty="0" smtClean="0">
                <a:ea typeface="Times New Roman" panose="02020603050405020304" pitchFamily="18" charset="0"/>
                <a:cs typeface="Shruti" panose="020B0502040204020203" pitchFamily="34" charset="0"/>
              </a:rPr>
              <a:t>the </a:t>
            </a:r>
            <a:r>
              <a:rPr lang="en-IN" sz="2400" b="1" dirty="0"/>
              <a:t>Remote Access Domain</a:t>
            </a:r>
          </a:p>
        </p:txBody>
      </p:sp>
      <p:sp>
        <p:nvSpPr>
          <p:cNvPr id="3" name="Content Placeholder 2"/>
          <p:cNvSpPr>
            <a:spLocks noGrp="1"/>
          </p:cNvSpPr>
          <p:nvPr>
            <p:ph idx="1"/>
          </p:nvPr>
        </p:nvSpPr>
        <p:spPr/>
        <p:txBody>
          <a:bodyPr/>
          <a:lstStyle/>
          <a:p>
            <a:pPr algn="just"/>
            <a:r>
              <a:rPr lang="en-US" dirty="0"/>
              <a:t>Communication circuit outage </a:t>
            </a:r>
            <a:r>
              <a:rPr lang="en-US" dirty="0" smtClean="0"/>
              <a:t>can deny </a:t>
            </a:r>
            <a:r>
              <a:rPr lang="en-US" dirty="0"/>
              <a:t>connection.</a:t>
            </a:r>
          </a:p>
          <a:p>
            <a:pPr algn="just"/>
            <a:r>
              <a:rPr lang="en-US" dirty="0"/>
              <a:t>Remote communication from </a:t>
            </a:r>
            <a:r>
              <a:rPr lang="en-US" dirty="0" smtClean="0"/>
              <a:t>office can </a:t>
            </a:r>
            <a:r>
              <a:rPr lang="en-US" dirty="0"/>
              <a:t>be unsecured.</a:t>
            </a:r>
          </a:p>
          <a:p>
            <a:pPr algn="just"/>
            <a:r>
              <a:rPr lang="en-US" dirty="0"/>
              <a:t>VPN tunneling between </a:t>
            </a:r>
            <a:r>
              <a:rPr lang="en-US" dirty="0" smtClean="0"/>
              <a:t>remote computer </a:t>
            </a:r>
            <a:r>
              <a:rPr lang="en-US" dirty="0"/>
              <a:t>and ingress/egress </a:t>
            </a:r>
            <a:r>
              <a:rPr lang="en-US" dirty="0" smtClean="0"/>
              <a:t>router can </a:t>
            </a:r>
            <a:r>
              <a:rPr lang="en-US" dirty="0"/>
              <a:t>be </a:t>
            </a:r>
            <a:r>
              <a:rPr lang="en-US" dirty="0" smtClean="0"/>
              <a:t>hacked.</a:t>
            </a:r>
            <a:endParaRPr lang="en-US" dirty="0"/>
          </a:p>
          <a:p>
            <a:endParaRPr lang="en-IN" dirty="0"/>
          </a:p>
        </p:txBody>
      </p:sp>
    </p:spTree>
    <p:extLst>
      <p:ext uri="{BB962C8B-B14F-4D97-AF65-F5344CB8AC3E}">
        <p14:creationId xmlns:p14="http://schemas.microsoft.com/office/powerpoint/2010/main" val="246425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1518"/>
          </a:xfrm>
        </p:spPr>
        <p:txBody>
          <a:bodyPr>
            <a:normAutofit/>
          </a:bodyPr>
          <a:lstStyle/>
          <a:p>
            <a:r>
              <a:rPr lang="en-IN" sz="2800" b="1" u="sng" dirty="0" smtClean="0">
                <a:latin typeface="+mn-lt"/>
              </a:rPr>
              <a:t>7. System </a:t>
            </a:r>
            <a:r>
              <a:rPr lang="en-IN" sz="2800" b="1" u="sng" dirty="0">
                <a:latin typeface="+mn-lt"/>
              </a:rPr>
              <a:t>/ Application Storage Domain</a:t>
            </a:r>
            <a:endParaRPr lang="en-IN" sz="2800" dirty="0">
              <a:latin typeface="+mn-lt"/>
            </a:endParaRPr>
          </a:p>
        </p:txBody>
      </p:sp>
      <p:sp>
        <p:nvSpPr>
          <p:cNvPr id="3" name="Content Placeholder 2"/>
          <p:cNvSpPr>
            <a:spLocks noGrp="1"/>
          </p:cNvSpPr>
          <p:nvPr>
            <p:ph idx="1"/>
          </p:nvPr>
        </p:nvSpPr>
        <p:spPr>
          <a:xfrm>
            <a:off x="1141413" y="1399741"/>
            <a:ext cx="9905999" cy="5324331"/>
          </a:xfrm>
        </p:spPr>
        <p:txBody>
          <a:bodyPr>
            <a:normAutofit fontScale="92500"/>
          </a:bodyPr>
          <a:lstStyle/>
          <a:p>
            <a:pPr algn="just"/>
            <a:r>
              <a:rPr lang="en-IN" dirty="0"/>
              <a:t>This domain is made up of user-accessed servers such as email and database</a:t>
            </a:r>
          </a:p>
          <a:p>
            <a:pPr algn="just"/>
            <a:r>
              <a:rPr lang="en-US" dirty="0"/>
              <a:t>The System/Application Domain includes all system and application software-related issues. The software includes anything that collects, accesses, and stores information and can include system software running on servers and application software running on servers and workstations (referred to as end-user software). </a:t>
            </a:r>
            <a:endParaRPr lang="en-US" dirty="0" smtClean="0"/>
          </a:p>
          <a:p>
            <a:pPr algn="just"/>
            <a:r>
              <a:rPr lang="en-US" dirty="0" smtClean="0"/>
              <a:t>Maintaining </a:t>
            </a:r>
            <a:r>
              <a:rPr lang="en-US" dirty="0"/>
              <a:t>systems and software is the best way to mitigate risks in this domain. Allowing software to remain unpatched allows any hacker to compromise a system. </a:t>
            </a:r>
            <a:endParaRPr lang="en-IN" dirty="0" smtClean="0"/>
          </a:p>
          <a:p>
            <a:pPr marL="0" indent="0">
              <a:buNone/>
            </a:pPr>
            <a:r>
              <a:rPr lang="en-IN" dirty="0" smtClean="0"/>
              <a:t>Risk</a:t>
            </a:r>
            <a:r>
              <a:rPr lang="en-IN" dirty="0" smtClean="0"/>
              <a:t>:</a:t>
            </a:r>
          </a:p>
          <a:p>
            <a:pPr marL="457200" lvl="0" indent="-457200">
              <a:buFont typeface="+mj-lt"/>
              <a:buAutoNum type="arabicPeriod"/>
            </a:pPr>
            <a:r>
              <a:rPr lang="en-IN" dirty="0"/>
              <a:t>A fire can destroy primary data</a:t>
            </a:r>
          </a:p>
          <a:p>
            <a:pPr marL="457200" lvl="0" indent="-457200">
              <a:buFont typeface="+mj-lt"/>
              <a:buAutoNum type="arabicPeriod"/>
            </a:pPr>
            <a:r>
              <a:rPr lang="en-IN" dirty="0"/>
              <a:t>A DOS attack can cripple the organization’s email</a:t>
            </a:r>
          </a:p>
          <a:p>
            <a:pPr marL="457200" lvl="0" indent="-457200">
              <a:buFont typeface="+mj-lt"/>
              <a:buAutoNum type="arabicPeriod"/>
            </a:pPr>
            <a:r>
              <a:rPr lang="en-IN" dirty="0"/>
              <a:t>A database server can be attacked by SQL injection, corrupting the data</a:t>
            </a:r>
          </a:p>
          <a:p>
            <a:endParaRPr lang="en-IN" dirty="0"/>
          </a:p>
        </p:txBody>
      </p:sp>
    </p:spTree>
    <p:extLst>
      <p:ext uri="{BB962C8B-B14F-4D97-AF65-F5344CB8AC3E}">
        <p14:creationId xmlns:p14="http://schemas.microsoft.com/office/powerpoint/2010/main" val="341613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IT Infrastructure Audit Report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2763" t="2203" r="2522" b="2530"/>
          <a:stretch/>
        </p:blipFill>
        <p:spPr>
          <a:xfrm>
            <a:off x="1533236" y="1939636"/>
            <a:ext cx="5200073" cy="4525819"/>
          </a:xfrm>
        </p:spPr>
      </p:pic>
    </p:spTree>
    <p:extLst>
      <p:ext uri="{BB962C8B-B14F-4D97-AF65-F5344CB8AC3E}">
        <p14:creationId xmlns:p14="http://schemas.microsoft.com/office/powerpoint/2010/main" val="210621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Identifying the Minimum Acceptable Level of Risk</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563" y="1679575"/>
            <a:ext cx="9236364" cy="4111625"/>
          </a:xfrm>
        </p:spPr>
      </p:pic>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628391"/>
          </a:xfrm>
        </p:spPr>
        <p:txBody>
          <a:bodyPr>
            <a:normAutofit/>
          </a:bodyPr>
          <a:lstStyle/>
          <a:p>
            <a:r>
              <a:rPr lang="en-US" sz="3200" b="1" dirty="0">
                <a:latin typeface="Calibri" panose="020F0502020204030204" pitchFamily="34" charset="0"/>
                <a:cs typeface="Calibri" panose="020F0502020204030204" pitchFamily="34" charset="0"/>
              </a:rPr>
              <a:t>security baselines</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431636"/>
            <a:ext cx="9905999" cy="4359565"/>
          </a:xfrm>
        </p:spPr>
        <p:txBody>
          <a:bodyPr/>
          <a:lstStyle/>
          <a:p>
            <a:r>
              <a:rPr lang="en-US" dirty="0" smtClean="0"/>
              <a:t>Every </a:t>
            </a:r>
            <a:r>
              <a:rPr lang="en-US" dirty="0"/>
              <a:t>organization faces security threats. However, the types of security threats that are of most concern to one organization can be completely different from another organization. </a:t>
            </a:r>
            <a:r>
              <a:rPr lang="en-US" dirty="0" smtClean="0"/>
              <a:t>I.E an </a:t>
            </a:r>
            <a:r>
              <a:rPr lang="en-US" dirty="0"/>
              <a:t>e-commerce company may focus on protecting its Internet-facing web apps, while a hospital may focus on protecting confidential patient information. </a:t>
            </a:r>
            <a:endParaRPr lang="en-US" dirty="0" smtClean="0"/>
          </a:p>
          <a:p>
            <a:r>
              <a:rPr lang="en-US" dirty="0" smtClean="0"/>
              <a:t>The </a:t>
            </a:r>
            <a:r>
              <a:rPr lang="en-US" dirty="0"/>
              <a:t>one thing that all organizations have in common is a need to keep their apps and devices secure. These devices must be compliant with the security standards (or security baselines) defined by the organization.</a:t>
            </a:r>
          </a:p>
          <a:p>
            <a:endParaRPr lang="en-IN" dirty="0"/>
          </a:p>
        </p:txBody>
      </p:sp>
    </p:spTree>
    <p:extLst>
      <p:ext uri="{BB962C8B-B14F-4D97-AF65-F5344CB8AC3E}">
        <p14:creationId xmlns:p14="http://schemas.microsoft.com/office/powerpoint/2010/main" val="188964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41413" y="1543987"/>
            <a:ext cx="9905999" cy="4961744"/>
          </a:xfrm>
        </p:spPr>
        <p:txBody>
          <a:bodyPr/>
          <a:lstStyle/>
          <a:p>
            <a:pPr marL="457200" indent="-457200">
              <a:buFont typeface="+mj-lt"/>
              <a:buAutoNum type="arabicPeriod"/>
            </a:pPr>
            <a:r>
              <a:rPr lang="en-US" dirty="0" smtClean="0"/>
              <a:t>User Domain :</a:t>
            </a:r>
          </a:p>
          <a:p>
            <a:pPr marL="457200" indent="-457200">
              <a:buFont typeface="+mj-lt"/>
              <a:buAutoNum type="arabicPeriod"/>
            </a:pPr>
            <a:r>
              <a:rPr lang="en-US" dirty="0" smtClean="0"/>
              <a:t>Workstation Domain</a:t>
            </a:r>
          </a:p>
          <a:p>
            <a:pPr marL="457200" indent="-457200">
              <a:buFont typeface="+mj-lt"/>
              <a:buAutoNum type="arabicPeriod"/>
            </a:pPr>
            <a:r>
              <a:rPr lang="en-US" dirty="0" smtClean="0"/>
              <a:t> </a:t>
            </a:r>
            <a:r>
              <a:rPr lang="en-US" dirty="0"/>
              <a:t>LAN Domain </a:t>
            </a:r>
            <a:endParaRPr lang="en-US" dirty="0" smtClean="0"/>
          </a:p>
          <a:p>
            <a:pPr marL="457200" indent="-457200">
              <a:buFont typeface="+mj-lt"/>
              <a:buAutoNum type="arabicPeriod"/>
            </a:pPr>
            <a:r>
              <a:rPr lang="en-US" dirty="0" smtClean="0"/>
              <a:t>LAN-to-WAN </a:t>
            </a:r>
            <a:r>
              <a:rPr lang="en-US" dirty="0"/>
              <a:t>Domain </a:t>
            </a:r>
            <a:endParaRPr lang="en-US" dirty="0" smtClean="0"/>
          </a:p>
          <a:p>
            <a:pPr marL="457200" indent="-457200">
              <a:buFont typeface="+mj-lt"/>
              <a:buAutoNum type="arabicPeriod"/>
            </a:pPr>
            <a:r>
              <a:rPr lang="en-US" dirty="0" smtClean="0"/>
              <a:t>WAN </a:t>
            </a:r>
            <a:r>
              <a:rPr lang="en-US" dirty="0"/>
              <a:t>Domain </a:t>
            </a:r>
            <a:endParaRPr lang="en-US" dirty="0" smtClean="0"/>
          </a:p>
          <a:p>
            <a:pPr marL="457200" indent="-457200">
              <a:buFont typeface="+mj-lt"/>
              <a:buAutoNum type="arabicPeriod"/>
            </a:pPr>
            <a:r>
              <a:rPr lang="en-US" dirty="0" smtClean="0"/>
              <a:t>Remote </a:t>
            </a:r>
            <a:r>
              <a:rPr lang="en-US" dirty="0"/>
              <a:t>Access </a:t>
            </a:r>
            <a:r>
              <a:rPr lang="en-US" dirty="0" smtClean="0"/>
              <a:t>Domain</a:t>
            </a:r>
          </a:p>
          <a:p>
            <a:pPr marL="457200" indent="-457200">
              <a:buFont typeface="+mj-lt"/>
              <a:buAutoNum type="arabicPeriod"/>
            </a:pPr>
            <a:r>
              <a:rPr lang="en-US" dirty="0" smtClean="0"/>
              <a:t>System/Application </a:t>
            </a:r>
            <a:r>
              <a:rPr lang="en-US" dirty="0"/>
              <a:t>Domain</a:t>
            </a:r>
            <a:endParaRPr lang="en-IN" dirty="0"/>
          </a:p>
        </p:txBody>
      </p:sp>
      <p:sp>
        <p:nvSpPr>
          <p:cNvPr id="5" name="Title 4"/>
          <p:cNvSpPr>
            <a:spLocks noGrp="1"/>
          </p:cNvSpPr>
          <p:nvPr>
            <p:ph type="title"/>
          </p:nvPr>
        </p:nvSpPr>
        <p:spPr>
          <a:xfrm>
            <a:off x="1141413" y="618518"/>
            <a:ext cx="9905998" cy="925469"/>
          </a:xfrm>
        </p:spPr>
        <p:txBody>
          <a:bodyPr>
            <a:normAutofit/>
          </a:bodyPr>
          <a:lstStyle/>
          <a:p>
            <a:r>
              <a:rPr lang="en-US" sz="3200" dirty="0">
                <a:latin typeface="Calibri" panose="020F0502020204030204" pitchFamily="34" charset="0"/>
                <a:cs typeface="Calibri" panose="020F0502020204030204" pitchFamily="34" charset="0"/>
              </a:rPr>
              <a:t>Seven domains of a typical IT infrastructure are</a:t>
            </a:r>
            <a:endParaRPr lang="en-IN" sz="32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756" y="1365543"/>
            <a:ext cx="5968098" cy="4690558"/>
          </a:xfrm>
          <a:prstGeom prst="rect">
            <a:avLst/>
          </a:prstGeom>
        </p:spPr>
      </p:pic>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627"/>
          </a:xfrm>
        </p:spPr>
        <p:txBody>
          <a:bodyPr>
            <a:normAutofit fontScale="90000"/>
          </a:bodyPr>
          <a:lstStyle/>
          <a:p>
            <a:r>
              <a:rPr lang="en-US" dirty="0" smtClean="0"/>
              <a:t/>
            </a:r>
            <a:br>
              <a:rPr lang="en-US" dirty="0" smtClean="0"/>
            </a:br>
            <a:r>
              <a:rPr lang="en-US" dirty="0" smtClean="0"/>
              <a:t>1.User </a:t>
            </a:r>
            <a:r>
              <a:rPr lang="en-US" dirty="0"/>
              <a:t>Domain </a:t>
            </a:r>
            <a:r>
              <a:rPr lang="en-US" dirty="0" smtClean="0"/>
              <a:t>:</a:t>
            </a:r>
            <a:r>
              <a:rPr lang="en-US" dirty="0"/>
              <a:t/>
            </a:r>
            <a:br>
              <a:rPr lang="en-US" dirty="0"/>
            </a:b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388" t="2528" r="948" b="9195"/>
          <a:stretch/>
        </p:blipFill>
        <p:spPr>
          <a:xfrm>
            <a:off x="1263071" y="1893772"/>
            <a:ext cx="4608946" cy="3223492"/>
          </a:xfrm>
        </p:spPr>
      </p:pic>
      <p:sp>
        <p:nvSpPr>
          <p:cNvPr id="5" name="Rectangle 4"/>
          <p:cNvSpPr/>
          <p:nvPr/>
        </p:nvSpPr>
        <p:spPr>
          <a:xfrm>
            <a:off x="1417781" y="1256145"/>
            <a:ext cx="9776691" cy="388696"/>
          </a:xfrm>
          <a:prstGeom prst="rect">
            <a:avLst/>
          </a:prstGeom>
        </p:spPr>
        <p:txBody>
          <a:bodyPr wrap="square">
            <a:spAutoFit/>
          </a:bodyPr>
          <a:lstStyle/>
          <a:p>
            <a:pPr marL="285750" lvl="0" indent="-2857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User Domain covers all the users (of any rank) that have access to the other six domains.</a:t>
            </a:r>
            <a:endParaRPr lang="en-IN" sz="16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6" name="Rectangle 5"/>
          <p:cNvSpPr/>
          <p:nvPr/>
        </p:nvSpPr>
        <p:spPr>
          <a:xfrm>
            <a:off x="5948218" y="2593110"/>
            <a:ext cx="5643418" cy="1676741"/>
          </a:xfrm>
          <a:prstGeom prst="rect">
            <a:avLst/>
          </a:prstGeom>
        </p:spPr>
        <p:txBody>
          <a:bodyPr wrap="square">
            <a:spAutoFit/>
          </a:bodyPr>
          <a:lstStyle/>
          <a:p>
            <a:pPr marL="228600">
              <a:lnSpc>
                <a:spcPct val="107000"/>
              </a:lnSpc>
              <a:spcAft>
                <a:spcPts val="800"/>
              </a:spcAft>
            </a:pPr>
            <a:r>
              <a:rPr lang="en-IN" b="1" dirty="0">
                <a:latin typeface="Calibri" panose="020F0502020204030204" pitchFamily="34" charset="0"/>
                <a:ea typeface="Times New Roman" panose="02020603050405020304" pitchFamily="18" charset="0"/>
                <a:cs typeface="Calibri" panose="020F0502020204030204" pitchFamily="34" charset="0"/>
              </a:rPr>
              <a:t>RISK</a:t>
            </a:r>
            <a:endParaRPr lang="en-IN" sz="1600" dirty="0">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0"/>
              </a:spcAft>
              <a:buFont typeface="Symbol" panose="05050102010706020507" pitchFamily="18"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User can destroy data in application (intentionally or not) and delete all</a:t>
            </a:r>
            <a:endParaRPr lang="en-IN" sz="1600" dirty="0">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Font typeface="Symbol" panose="05050102010706020507" pitchFamily="18"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User can insert infected CD or USB flash drive into the work computer</a:t>
            </a:r>
            <a:endParaRPr lang="en-IN" sz="16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77860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03246"/>
            <a:ext cx="9905998" cy="563737"/>
          </a:xfrm>
        </p:spPr>
        <p:txBody>
          <a:bodyPr>
            <a:normAutofit fontScale="90000"/>
          </a:bodyPr>
          <a:lstStyle/>
          <a:p>
            <a:r>
              <a:rPr lang="en-IN" dirty="0" smtClean="0"/>
              <a:t>2.</a:t>
            </a:r>
            <a:r>
              <a:rPr lang="en-US" dirty="0"/>
              <a:t> Workstation Domain</a:t>
            </a:r>
            <a:br>
              <a:rPr lang="en-US" dirty="0"/>
            </a:br>
            <a:endParaRPr lang="en-IN" dirty="0"/>
          </a:p>
        </p:txBody>
      </p:sp>
      <p:sp>
        <p:nvSpPr>
          <p:cNvPr id="3" name="Content Placeholder 2"/>
          <p:cNvSpPr>
            <a:spLocks noGrp="1"/>
          </p:cNvSpPr>
          <p:nvPr>
            <p:ph idx="1"/>
          </p:nvPr>
        </p:nvSpPr>
        <p:spPr>
          <a:xfrm>
            <a:off x="1141412" y="1191491"/>
            <a:ext cx="9905999" cy="4599710"/>
          </a:xfrm>
        </p:spPr>
        <p:txBody>
          <a:bodyPr/>
          <a:lstStyle/>
          <a:p>
            <a:r>
              <a:rPr lang="en-US" dirty="0"/>
              <a:t>Devices and Components Commonly Found in the Workstation Domain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836" y="1880470"/>
            <a:ext cx="7555345" cy="3324512"/>
          </a:xfrm>
          <a:prstGeom prst="rect">
            <a:avLst/>
          </a:prstGeom>
        </p:spPr>
      </p:pic>
    </p:spTree>
    <p:extLst>
      <p:ext uri="{BB962C8B-B14F-4D97-AF65-F5344CB8AC3E}">
        <p14:creationId xmlns:p14="http://schemas.microsoft.com/office/powerpoint/2010/main" val="391824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52582"/>
            <a:ext cx="9905999" cy="5957454"/>
          </a:xfrm>
        </p:spPr>
        <p:txBody>
          <a:bodyPr>
            <a:normAutofit fontScale="85000" lnSpcReduction="10000"/>
          </a:bodyPr>
          <a:lstStyle/>
          <a:p>
            <a:pPr marL="0" indent="0">
              <a:buNone/>
            </a:pPr>
            <a:r>
              <a:rPr lang="en-US" sz="2800" b="1" u="sng" dirty="0" smtClean="0"/>
              <a:t>Compliance Law Requirements and Business Drivers</a:t>
            </a:r>
          </a:p>
          <a:p>
            <a:pPr algn="just"/>
            <a:r>
              <a:rPr lang="en-US" dirty="0" smtClean="0"/>
              <a:t>It is important that you ensure all items in the Workstation Domain are compliant. As with all domains, ensuring compliance in the Workstation Domain satisfies two main purposes:</a:t>
            </a:r>
          </a:p>
          <a:p>
            <a:pPr algn="just"/>
            <a:r>
              <a:rPr lang="en-US" b="1" dirty="0" smtClean="0"/>
              <a:t>Increases </a:t>
            </a:r>
            <a:r>
              <a:rPr lang="en-US" b="1" dirty="0"/>
              <a:t>information </a:t>
            </a:r>
            <a:r>
              <a:rPr lang="en-US" b="1" dirty="0" smtClean="0"/>
              <a:t>security </a:t>
            </a:r>
            <a:r>
              <a:rPr lang="en-US" dirty="0" smtClean="0"/>
              <a:t>: Because </a:t>
            </a:r>
            <a:r>
              <a:rPr lang="en-US" dirty="0"/>
              <a:t>information is a material organizational asset, and in some cases, the primary organizational asset, ensuring the security of information equates to protecting the viability of the organization. It is just as important as protecting any other major assets of the organization. A loss of any important asset will likely disrupt your organization's ability to conduct normal operations. It is important to protect your organization's ability to do business.</a:t>
            </a:r>
          </a:p>
          <a:p>
            <a:pPr algn="just"/>
            <a:r>
              <a:rPr lang="en-US" b="1" dirty="0"/>
              <a:t>Reduces </a:t>
            </a:r>
            <a:r>
              <a:rPr lang="en-US" b="1" dirty="0" smtClean="0"/>
              <a:t>responsibility : </a:t>
            </a:r>
            <a:r>
              <a:rPr lang="en-US" dirty="0" smtClean="0"/>
              <a:t>If </a:t>
            </a:r>
            <a:r>
              <a:rPr lang="en-US" dirty="0"/>
              <a:t>one or more attacks are successful against your organization's information, you might be liable to damages caused to third parties. If information loss or leakage causes damage to other people or organizations and the damage is a result of noncompliance, your organization might be liable for part, or all, of the damages. At the very least, disclosed successful attacks against your organization can degrade confidence in your commitment to security. An attention to compliance details and strong security can dramatically reduce your organization's exposure to liability clams.</a:t>
            </a:r>
          </a:p>
          <a:p>
            <a:endParaRPr lang="en-IN" dirty="0"/>
          </a:p>
        </p:txBody>
      </p:sp>
    </p:spTree>
    <p:extLst>
      <p:ext uri="{BB962C8B-B14F-4D97-AF65-F5344CB8AC3E}">
        <p14:creationId xmlns:p14="http://schemas.microsoft.com/office/powerpoint/2010/main" val="20346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9991"/>
          </a:xfrm>
        </p:spPr>
        <p:txBody>
          <a:bodyPr/>
          <a:lstStyle/>
          <a:p>
            <a:r>
              <a:rPr lang="en-IN" dirty="0"/>
              <a:t>3. LAN Domain</a:t>
            </a:r>
          </a:p>
        </p:txBody>
      </p:sp>
      <p:sp>
        <p:nvSpPr>
          <p:cNvPr id="3" name="Content Placeholder 2"/>
          <p:cNvSpPr>
            <a:spLocks noGrp="1"/>
          </p:cNvSpPr>
          <p:nvPr>
            <p:ph idx="1"/>
          </p:nvPr>
        </p:nvSpPr>
        <p:spPr>
          <a:xfrm>
            <a:off x="1141413" y="1348508"/>
            <a:ext cx="9905999" cy="5509491"/>
          </a:xfrm>
        </p:spPr>
        <p:txBody>
          <a:bodyPr/>
          <a:lstStyle/>
          <a:p>
            <a:r>
              <a:rPr lang="en-US" dirty="0"/>
              <a:t>Computers that can communicate and exchange information can carry specific roles that make your organization's computing environment more efficient and practical. But, connecting computers also makes accessing your organization's information easier for both authorized and unauthorized users</a:t>
            </a:r>
            <a:r>
              <a:rPr lang="en-US" dirty="0" smtClean="0"/>
              <a:t>.</a:t>
            </a:r>
          </a:p>
          <a:p>
            <a:r>
              <a:rPr lang="en-US" b="1" dirty="0"/>
              <a:t>Security Controls for the LAN </a:t>
            </a:r>
            <a:r>
              <a:rPr lang="en-US" b="1" dirty="0" smtClean="0"/>
              <a:t>Domain:</a:t>
            </a:r>
          </a:p>
          <a:p>
            <a:endParaRPr lang="en-US" b="1" dirty="0"/>
          </a:p>
          <a:p>
            <a:endParaRPr lang="en-IN" dirty="0"/>
          </a:p>
        </p:txBody>
      </p:sp>
      <p:sp>
        <p:nvSpPr>
          <p:cNvPr id="5" name="Rectangle 2"/>
          <p:cNvSpPr>
            <a:spLocks noChangeArrowheads="1"/>
          </p:cNvSpPr>
          <p:nvPr/>
        </p:nvSpPr>
        <p:spPr bwMode="auto">
          <a:xfrm>
            <a:off x="1576732" y="3591066"/>
            <a:ext cx="903535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smtClean="0">
                <a:ln>
                  <a:noFill/>
                </a:ln>
                <a:solidFill>
                  <a:schemeClr val="tx1"/>
                </a:solidFill>
                <a:effectLst/>
                <a:latin typeface="+mj-lt"/>
              </a:rPr>
              <a:t>Access controls for protected resources, such as printers and shared folders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smtClean="0">
                <a:ln>
                  <a:noFill/>
                </a:ln>
                <a:solidFill>
                  <a:schemeClr val="tx1"/>
                </a:solidFill>
                <a:effectLst/>
                <a:latin typeface="+mj-lt"/>
              </a:rPr>
              <a:t>Communication controls to limit the spread of malicious software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smtClean="0">
                <a:ln>
                  <a:noFill/>
                </a:ln>
                <a:solidFill>
                  <a:schemeClr val="tx1"/>
                </a:solidFill>
                <a:effectLst/>
                <a:latin typeface="+mj-lt"/>
              </a:rPr>
              <a:t>Anti-malware software on all computers in the LAN Domain to detect and eradicate malware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smtClean="0">
                <a:ln>
                  <a:noFill/>
                </a:ln>
                <a:solidFill>
                  <a:schemeClr val="tx1"/>
                </a:solidFill>
                <a:effectLst/>
                <a:latin typeface="+mj-lt"/>
              </a:rPr>
              <a:t>Recovery plans, including backups, for all computers and devices in the LAN Domain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smtClean="0">
                <a:ln>
                  <a:noFill/>
                </a:ln>
                <a:solidFill>
                  <a:schemeClr val="tx1"/>
                </a:solidFill>
                <a:effectLst/>
                <a:latin typeface="+mj-lt"/>
              </a:rPr>
              <a:t>Procedures to control configuration changes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smtClean="0">
                <a:ln>
                  <a:noFill/>
                </a:ln>
                <a:solidFill>
                  <a:schemeClr val="tx1"/>
                </a:solidFill>
                <a:effectLst/>
                <a:latin typeface="+mj-lt"/>
              </a:rPr>
              <a:t>Monitoring tools and other detective controls to help detect suspicious LAN Domain activity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smtClean="0">
                <a:ln>
                  <a:noFill/>
                </a:ln>
                <a:solidFill>
                  <a:schemeClr val="tx1"/>
                </a:solidFill>
                <a:effectLst/>
                <a:latin typeface="+mj-lt"/>
              </a:rPr>
              <a:t>Software patch management for all computers and devices in the LAN Domain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967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44027"/>
          </a:xfrm>
        </p:spPr>
        <p:txBody>
          <a:bodyPr>
            <a:normAutofit fontScale="90000"/>
          </a:bodyPr>
          <a:lstStyle/>
          <a:p>
            <a:r>
              <a:rPr lang="en-US" sz="2700" b="1" dirty="0"/>
              <a:t>Devices and Components Commonly Found in the LAN Domain</a:t>
            </a:r>
            <a:r>
              <a:rPr lang="en-US" b="1" dirty="0"/>
              <a:t/>
            </a:r>
            <a:br>
              <a:rPr lang="en-US" b="1" dirty="0"/>
            </a:br>
            <a:endParaRPr lang="en-IN" dirty="0"/>
          </a:p>
        </p:txBody>
      </p:sp>
      <p:sp>
        <p:nvSpPr>
          <p:cNvPr id="3" name="Content Placeholder 2"/>
          <p:cNvSpPr>
            <a:spLocks noGrp="1"/>
          </p:cNvSpPr>
          <p:nvPr>
            <p:ph idx="1"/>
          </p:nvPr>
        </p:nvSpPr>
        <p:spPr>
          <a:xfrm>
            <a:off x="1141413" y="1261196"/>
            <a:ext cx="9905999" cy="3541714"/>
          </a:xfrm>
        </p:spPr>
        <p:txBody>
          <a:bodyPr>
            <a:normAutofit fontScale="77500" lnSpcReduction="20000"/>
          </a:bodyPr>
          <a:lstStyle/>
          <a:p>
            <a:r>
              <a:rPr lang="en-US" sz="2600" b="1" u="sng" dirty="0" smtClean="0"/>
              <a:t>The </a:t>
            </a:r>
            <a:r>
              <a:rPr lang="en-US" sz="2600" b="1" u="sng" dirty="0"/>
              <a:t>four main types of components in the LAN Domain include:</a:t>
            </a:r>
          </a:p>
          <a:p>
            <a:pPr algn="just">
              <a:buFont typeface="Courier New" panose="02070309020205020404" pitchFamily="49" charset="0"/>
              <a:buChar char="o"/>
            </a:pPr>
            <a:r>
              <a:rPr lang="en-US" b="1" dirty="0"/>
              <a:t>Connection media</a:t>
            </a:r>
            <a:r>
              <a:rPr lang="en-US" dirty="0"/>
              <a:t>—The adapters and wires (sometimes) that connect components together in the LAN Domain. Not all connection methods use wires. Wireless devices use radio waves to transmit data instead of wires. So, connection media includes wireless adapters.</a:t>
            </a:r>
          </a:p>
          <a:p>
            <a:pPr algn="just">
              <a:buFont typeface="Courier New" panose="02070309020205020404" pitchFamily="49" charset="0"/>
              <a:buChar char="o"/>
            </a:pPr>
            <a:r>
              <a:rPr lang="en-US" b="1" dirty="0"/>
              <a:t>Networking devices</a:t>
            </a:r>
            <a:r>
              <a:rPr lang="en-US" dirty="0"/>
              <a:t>—The hardware devices that connect other devices and computers using connection media.</a:t>
            </a:r>
          </a:p>
          <a:p>
            <a:pPr algn="just">
              <a:buFont typeface="Courier New" panose="02070309020205020404" pitchFamily="49" charset="0"/>
              <a:buChar char="o"/>
            </a:pPr>
            <a:r>
              <a:rPr lang="en-US" b="1" dirty="0"/>
              <a:t>Server computers and services devices</a:t>
            </a:r>
            <a:r>
              <a:rPr lang="en-US" dirty="0"/>
              <a:t>—The hardware that provides one or more services to users, such as server computers, printers, and network storage devices.</a:t>
            </a:r>
          </a:p>
          <a:p>
            <a:pPr algn="just">
              <a:buFont typeface="Courier New" panose="02070309020205020404" pitchFamily="49" charset="0"/>
              <a:buChar char="o"/>
            </a:pPr>
            <a:r>
              <a:rPr lang="en-US" b="1" dirty="0"/>
              <a:t>Networking services software</a:t>
            </a:r>
            <a:r>
              <a:rPr lang="en-US" dirty="0"/>
              <a:t>—The software that provides connection and communication services for users and devices.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302" y="4929104"/>
            <a:ext cx="9093759" cy="1656423"/>
          </a:xfrm>
          <a:prstGeom prst="rect">
            <a:avLst/>
          </a:prstGeom>
        </p:spPr>
      </p:pic>
    </p:spTree>
    <p:extLst>
      <p:ext uri="{BB962C8B-B14F-4D97-AF65-F5344CB8AC3E}">
        <p14:creationId xmlns:p14="http://schemas.microsoft.com/office/powerpoint/2010/main" val="3393799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892</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Adobe Song Std L</vt:lpstr>
      <vt:lpstr>Arial</vt:lpstr>
      <vt:lpstr>Calibri</vt:lpstr>
      <vt:lpstr>Courier New</vt:lpstr>
      <vt:lpstr>Shruti</vt:lpstr>
      <vt:lpstr>Symbol</vt:lpstr>
      <vt:lpstr>Tahoma</vt:lpstr>
      <vt:lpstr>Times New Roman</vt:lpstr>
      <vt:lpstr>Trebuchet MS</vt:lpstr>
      <vt:lpstr>Tw Cen MT</vt:lpstr>
      <vt:lpstr>Wingdings</vt:lpstr>
      <vt:lpstr>Circuit</vt:lpstr>
      <vt:lpstr>UNIT – III  </vt:lpstr>
      <vt:lpstr>Identifying the Minimum Acceptable Level of Risk</vt:lpstr>
      <vt:lpstr>security baselines</vt:lpstr>
      <vt:lpstr>Seven domains of a typical IT infrastructure are</vt:lpstr>
      <vt:lpstr> 1.User Domain : </vt:lpstr>
      <vt:lpstr>2. Workstation Domain </vt:lpstr>
      <vt:lpstr>PowerPoint Presentation</vt:lpstr>
      <vt:lpstr>3. LAN Domain</vt:lpstr>
      <vt:lpstr>Devices and Components Commonly Found in the LAN Domain </vt:lpstr>
      <vt:lpstr>4. LAN and WAN Domain</vt:lpstr>
      <vt:lpstr>PowerPoint Presentation</vt:lpstr>
      <vt:lpstr>5. WAN Domain  </vt:lpstr>
      <vt:lpstr>6. Remote Access Domain</vt:lpstr>
      <vt:lpstr>Risk Commonly Found in the Remote Access Domain</vt:lpstr>
      <vt:lpstr>7. System / Application Storage Domain</vt:lpstr>
      <vt:lpstr>IT Infrastructure Audit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2022-03-03T02:24:14Z</dcterms:created>
  <dcterms:modified xsi:type="dcterms:W3CDTF">2022-03-15T09:10:33Z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