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7"/>
  </p:notesMasterIdLst>
  <p:handoutMasterIdLst>
    <p:handoutMasterId r:id="rId18"/>
  </p:handoutMasterIdLst>
  <p:sldIdLst>
    <p:sldId id="256" r:id="rId5"/>
    <p:sldId id="257" r:id="rId6"/>
    <p:sldId id="258" r:id="rId7"/>
    <p:sldId id="259" r:id="rId8"/>
    <p:sldId id="261" r:id="rId9"/>
    <p:sldId id="260"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13" d="100"/>
          <a:sy n="113" d="100"/>
        </p:scale>
        <p:origin x="396" y="11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3/27/2022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3/27/2022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3/27/2022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3/27/2022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t>UNIT – IV</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667702" y="3592099"/>
            <a:ext cx="8791575" cy="1655762"/>
          </a:xfrm>
        </p:spPr>
        <p:txBody>
          <a:bodyPr>
            <a:normAutofit/>
          </a:bodyPr>
          <a:lstStyle/>
          <a:p>
            <a:pPr algn="ctr"/>
            <a:r>
              <a:rPr lang="en-US" sz="2800" dirty="0"/>
              <a:t>Risk Assessment and BCP, DR Planning:</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397482"/>
          </a:xfrm>
        </p:spPr>
        <p:txBody>
          <a:bodyPr>
            <a:normAutofit fontScale="90000"/>
          </a:bodyPr>
          <a:lstStyle/>
          <a:p>
            <a:r>
              <a:rPr lang="en-IN" dirty="0"/>
              <a:t>Business Continuity Strategy Design</a:t>
            </a:r>
            <a:br>
              <a:rPr lang="en-IN" b="1" dirty="0"/>
            </a:br>
            <a:endParaRPr lang="en-IN" dirty="0"/>
          </a:p>
        </p:txBody>
      </p:sp>
      <p:sp>
        <p:nvSpPr>
          <p:cNvPr id="3" name="Content Placeholder 2"/>
          <p:cNvSpPr>
            <a:spLocks noGrp="1"/>
          </p:cNvSpPr>
          <p:nvPr>
            <p:ph idx="1"/>
          </p:nvPr>
        </p:nvSpPr>
        <p:spPr>
          <a:xfrm>
            <a:off x="1141412" y="822036"/>
            <a:ext cx="9905999" cy="5541819"/>
          </a:xfrm>
        </p:spPr>
        <p:txBody>
          <a:bodyPr>
            <a:normAutofit fontScale="70000" lnSpcReduction="20000"/>
          </a:bodyPr>
          <a:lstStyle/>
          <a:p>
            <a:pPr algn="just"/>
            <a:r>
              <a:rPr lang="en-US" b="1" dirty="0"/>
              <a:t>Continuity and Recovery Strategies and Tactics.</a:t>
            </a:r>
            <a:r>
              <a:rPr lang="en-US" dirty="0"/>
              <a:t> Strategy and tactical design activities are taken to address continuity-related risks identified during the analysis phase to facilitate the recovery of a product, service, process, activity, or resource. The GPGs recommend identifying strategies at various levels within an organization in a similar manner to the recommended approach for conducting business impact analyses (BIAs). Strategy identification includes conducting strategic, tactical, and operational level development. These distinctions can be somewhat artificial and the GPGs account for this by dividing up recommended approaches into high-level recovery strategies (designed to continue delivery of products and services) and tactics (designed to recovery resource requirements).</a:t>
            </a:r>
          </a:p>
          <a:p>
            <a:pPr algn="just"/>
            <a:r>
              <a:rPr lang="en-US" b="1" dirty="0"/>
              <a:t>Threat Mitigation Measures.</a:t>
            </a:r>
            <a:r>
              <a:rPr lang="en-US" dirty="0"/>
              <a:t> Whereas continuity and recovery strategies are prioritized and designed based on product, service, or process; threat (risk) mitigation targets specific threats or events. The goal of threat mitigation efforts are to identify controls to reduce the likelihood or impact of a specific threat. In some cases, threat mitigation processes may fall out of the direct jurisdiction of business continuity and include mitigation measures requiring the involvement of other subject matter experts.</a:t>
            </a:r>
          </a:p>
          <a:p>
            <a:pPr algn="just"/>
            <a:r>
              <a:rPr lang="en-US" b="1" dirty="0"/>
              <a:t>An Incident Response Structure.</a:t>
            </a:r>
            <a:r>
              <a:rPr lang="en-US" dirty="0"/>
              <a:t> Establishing an incident response structure involves chartering the right teams and creating response frameworks to ensure that an organization can respond to and recover from a disruption. PP4 notes the purpose of designing an incident response structure is to “ensure that there is a documented and fully understood mechanism for responding to an incident that has the potential to cause disruption to the organization.” There can be value in setting up response teams at each of the levels in an organization (strategic, tactical, and operational), and PP4 highlights that it will be up to the organization to design a structure and framework that is most relevant.</a:t>
            </a:r>
          </a:p>
          <a:p>
            <a:endParaRPr lang="en-IN" dirty="0"/>
          </a:p>
        </p:txBody>
      </p:sp>
    </p:spTree>
    <p:extLst>
      <p:ext uri="{BB962C8B-B14F-4D97-AF65-F5344CB8AC3E}">
        <p14:creationId xmlns:p14="http://schemas.microsoft.com/office/powerpoint/2010/main" val="3670740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56100"/>
          </a:xfrm>
        </p:spPr>
        <p:txBody>
          <a:bodyPr/>
          <a:lstStyle/>
          <a:p>
            <a:r>
              <a:rPr lang="en-IN" dirty="0"/>
              <a:t>Disaster recovery plan</a:t>
            </a:r>
          </a:p>
        </p:txBody>
      </p:sp>
      <p:sp>
        <p:nvSpPr>
          <p:cNvPr id="3" name="Content Placeholder 2"/>
          <p:cNvSpPr>
            <a:spLocks noGrp="1"/>
          </p:cNvSpPr>
          <p:nvPr>
            <p:ph idx="1"/>
          </p:nvPr>
        </p:nvSpPr>
        <p:spPr>
          <a:xfrm>
            <a:off x="1141414" y="1325849"/>
            <a:ext cx="9240260" cy="4751677"/>
          </a:xfrm>
        </p:spPr>
        <p:txBody>
          <a:bodyPr>
            <a:normAutofit/>
          </a:bodyPr>
          <a:lstStyle/>
          <a:p>
            <a:pPr algn="just"/>
            <a:r>
              <a:rPr lang="en-US" dirty="0"/>
              <a:t>The availability of a business process or service depends on technical services, such as a server or database. Therefore, the direct goal of a DRP is to realize the objectives of</a:t>
            </a:r>
          </a:p>
          <a:p>
            <a:pPr algn="just"/>
            <a:r>
              <a:rPr lang="en-US" dirty="0"/>
              <a:t>Therefore, DRP deals with strategies and procedures for recovering one or more IT solutions a BCP.</a:t>
            </a:r>
          </a:p>
          <a:p>
            <a:pPr algn="just"/>
            <a:r>
              <a:rPr lang="en-US" dirty="0"/>
              <a:t>While DR focuses on recovering an IT solution from a technical point of view, a BCP takes a more complete system and outlines strategies and procedures for all components, such as incident and crisis management </a:t>
            </a:r>
            <a:endParaRPr lang="en-IN" dirty="0"/>
          </a:p>
        </p:txBody>
      </p:sp>
    </p:spTree>
    <p:extLst>
      <p:ext uri="{BB962C8B-B14F-4D97-AF65-F5344CB8AC3E}">
        <p14:creationId xmlns:p14="http://schemas.microsoft.com/office/powerpoint/2010/main" val="289503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Disaster </a:t>
            </a:r>
            <a:r>
              <a:rPr lang="en-IN"/>
              <a:t>recovery plan </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349" t="14201" r="5068" b="2346"/>
          <a:stretch/>
        </p:blipFill>
        <p:spPr>
          <a:xfrm>
            <a:off x="1141413" y="2370034"/>
            <a:ext cx="9803678" cy="4067711"/>
          </a:xfrm>
          <a:ln w="3175">
            <a:solidFill>
              <a:schemeClr val="tx1"/>
            </a:solidFill>
          </a:ln>
        </p:spPr>
      </p:pic>
    </p:spTree>
    <p:extLst>
      <p:ext uri="{BB962C8B-B14F-4D97-AF65-F5344CB8AC3E}">
        <p14:creationId xmlns:p14="http://schemas.microsoft.com/office/powerpoint/2010/main" val="2897156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285" y="138227"/>
            <a:ext cx="9905998" cy="609918"/>
          </a:xfrm>
        </p:spPr>
        <p:txBody>
          <a:bodyPr/>
          <a:lstStyle/>
          <a:p>
            <a:r>
              <a:rPr lang="en-IN" dirty="0"/>
              <a:t>Introduction to Risk Analysis</a:t>
            </a:r>
          </a:p>
        </p:txBody>
      </p:sp>
      <p:sp>
        <p:nvSpPr>
          <p:cNvPr id="3" name="Content Placeholder 2"/>
          <p:cNvSpPr>
            <a:spLocks noGrp="1"/>
          </p:cNvSpPr>
          <p:nvPr>
            <p:ph idx="1"/>
          </p:nvPr>
        </p:nvSpPr>
        <p:spPr>
          <a:xfrm>
            <a:off x="1058285" y="1247678"/>
            <a:ext cx="9905999" cy="4772122"/>
          </a:xfrm>
        </p:spPr>
        <p:txBody>
          <a:bodyPr>
            <a:normAutofit fontScale="77500" lnSpcReduction="20000"/>
          </a:bodyPr>
          <a:lstStyle/>
          <a:p>
            <a:pPr algn="just"/>
            <a:r>
              <a:rPr lang="en-US" dirty="0"/>
              <a:t>Risk analysis is the process of identifying and analyzing potential issues that could negatively impact key business initiatives or projects. This process is done in order to help organizations avoid </a:t>
            </a:r>
          </a:p>
          <a:p>
            <a:pPr algn="just"/>
            <a:r>
              <a:rPr lang="en-US" dirty="0"/>
              <a:t>Business continuity planning refers to the process involved in the creation of a system that prevents penitential threats to a company, also aiding in its recovery.</a:t>
            </a:r>
          </a:p>
          <a:p>
            <a:pPr algn="just"/>
            <a:r>
              <a:rPr lang="en-US" dirty="0"/>
              <a:t>analytical process to provide information regarding undesirable events</a:t>
            </a:r>
          </a:p>
          <a:p>
            <a:pPr algn="just"/>
            <a:r>
              <a:rPr lang="en-US" dirty="0"/>
              <a:t>process of estimating probabilities and expected consequences for identified risks.</a:t>
            </a:r>
          </a:p>
          <a:p>
            <a:pPr algn="just"/>
            <a:r>
              <a:rPr lang="en-US" dirty="0"/>
              <a:t>A process undertaken to deal with matters which pose a potential danger, managed according to certain standard procedure and that involves:</a:t>
            </a:r>
          </a:p>
          <a:p>
            <a:pPr algn="just"/>
            <a:r>
              <a:rPr lang="en-US" dirty="0"/>
              <a:t>– Hazard Identification </a:t>
            </a:r>
          </a:p>
          <a:p>
            <a:pPr algn="just"/>
            <a:r>
              <a:rPr lang="en-US" dirty="0"/>
              <a:t>– Risk Assessment </a:t>
            </a:r>
          </a:p>
          <a:p>
            <a:pPr algn="just"/>
            <a:r>
              <a:rPr lang="en-US" dirty="0"/>
              <a:t>– Risk Management </a:t>
            </a:r>
          </a:p>
          <a:p>
            <a:pPr algn="just"/>
            <a:r>
              <a:rPr lang="en-US" dirty="0"/>
              <a:t>– Risk Communication</a:t>
            </a:r>
            <a:endParaRPr lang="en-IN" dirty="0"/>
          </a:p>
        </p:txBody>
      </p:sp>
    </p:spTree>
    <p:extLst>
      <p:ext uri="{BB962C8B-B14F-4D97-AF65-F5344CB8AC3E}">
        <p14:creationId xmlns:p14="http://schemas.microsoft.com/office/powerpoint/2010/main" val="45235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926" y="379979"/>
            <a:ext cx="9905998" cy="1084317"/>
          </a:xfrm>
        </p:spPr>
        <p:txBody>
          <a:bodyPr/>
          <a:lstStyle/>
          <a:p>
            <a:r>
              <a:rPr lang="en-IN" dirty="0"/>
              <a:t>Risk Identification</a:t>
            </a:r>
            <a:endParaRPr lang="en-IN" b="1" dirty="0"/>
          </a:p>
        </p:txBody>
      </p:sp>
      <p:sp>
        <p:nvSpPr>
          <p:cNvPr id="3" name="Content Placeholder 2"/>
          <p:cNvSpPr>
            <a:spLocks noGrp="1"/>
          </p:cNvSpPr>
          <p:nvPr>
            <p:ph idx="1"/>
          </p:nvPr>
        </p:nvSpPr>
        <p:spPr>
          <a:xfrm>
            <a:off x="1220926" y="1364905"/>
            <a:ext cx="9905999" cy="4369974"/>
          </a:xfrm>
        </p:spPr>
        <p:txBody>
          <a:bodyPr>
            <a:normAutofit fontScale="85000" lnSpcReduction="20000"/>
          </a:bodyPr>
          <a:lstStyle/>
          <a:p>
            <a:pPr algn="just"/>
            <a:r>
              <a:rPr lang="en-US" b="1" dirty="0"/>
              <a:t>People impact: </a:t>
            </a:r>
            <a:r>
              <a:rPr lang="en-US" dirty="0"/>
              <a:t>What are the situations that would impact your employees’ ability to work? Which people or job functions are most critical to your organization’s ability to continue delivering goods and services to customers?</a:t>
            </a:r>
          </a:p>
          <a:p>
            <a:pPr algn="just"/>
            <a:r>
              <a:rPr lang="en-US" b="1" dirty="0"/>
              <a:t>Partner impact: </a:t>
            </a:r>
            <a:r>
              <a:rPr lang="en-US" dirty="0"/>
              <a:t>Which partners and service providers are you most reliant on? What is your business impact if a partner’s operations are disrupted?</a:t>
            </a:r>
          </a:p>
          <a:p>
            <a:pPr algn="just"/>
            <a:r>
              <a:rPr lang="en-US" b="1" dirty="0"/>
              <a:t>Facility impact:</a:t>
            </a:r>
            <a:r>
              <a:rPr lang="en-US" dirty="0"/>
              <a:t> What are the scenarios that could cause one or more of your worksites to become unavailable? What is your backup plan if a site or region goes offline?</a:t>
            </a:r>
          </a:p>
          <a:p>
            <a:pPr algn="just"/>
            <a:r>
              <a:rPr lang="en-US" b="1" dirty="0"/>
              <a:t>Technology impact:</a:t>
            </a:r>
            <a:r>
              <a:rPr lang="en-US" dirty="0"/>
              <a:t> Which systems or tools are used to deliver goods and services to customers? What systems are used to communicate and coordinate internally?</a:t>
            </a:r>
          </a:p>
          <a:p>
            <a:pPr algn="just"/>
            <a:r>
              <a:rPr lang="en-US" b="1" dirty="0"/>
              <a:t>Brand/Reputation impact: </a:t>
            </a:r>
            <a:r>
              <a:rPr lang="en-US" dirty="0"/>
              <a:t>What is the financial or brand impact should your business no longer be able to operate normally? What actions should be taken to mitigate lasting damage to customers’ perception of your business?</a:t>
            </a:r>
          </a:p>
        </p:txBody>
      </p:sp>
    </p:spTree>
    <p:extLst>
      <p:ext uri="{BB962C8B-B14F-4D97-AF65-F5344CB8AC3E}">
        <p14:creationId xmlns:p14="http://schemas.microsoft.com/office/powerpoint/2010/main" val="53436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61195"/>
          </a:xfrm>
        </p:spPr>
        <p:txBody>
          <a:bodyPr/>
          <a:lstStyle/>
          <a:p>
            <a:r>
              <a:rPr lang="en-IN" dirty="0"/>
              <a:t>Risk Assessment</a:t>
            </a:r>
          </a:p>
        </p:txBody>
      </p:sp>
      <p:sp>
        <p:nvSpPr>
          <p:cNvPr id="3" name="Content Placeholder 2"/>
          <p:cNvSpPr>
            <a:spLocks noGrp="1"/>
          </p:cNvSpPr>
          <p:nvPr>
            <p:ph idx="1"/>
          </p:nvPr>
        </p:nvSpPr>
        <p:spPr>
          <a:xfrm>
            <a:off x="1141412" y="1533870"/>
            <a:ext cx="9905999" cy="4817234"/>
          </a:xfrm>
        </p:spPr>
        <p:txBody>
          <a:bodyPr>
            <a:normAutofit/>
          </a:bodyPr>
          <a:lstStyle/>
          <a:p>
            <a:pPr algn="just"/>
            <a:r>
              <a:rPr lang="en-US" dirty="0"/>
              <a:t>A cybersecurity risk assessment identifies the various information assets that could be affected by a cyber attack (such as hardware, systems, laptops, customer data, and intellectual property), and then identifies the various risks that could affect those assets.</a:t>
            </a:r>
          </a:p>
          <a:p>
            <a:pPr algn="just"/>
            <a:r>
              <a:rPr lang="en-US" dirty="0"/>
              <a:t>A risk estimation and evaluation is usually performed, followed by the selection of controls to treat the identified risks. It is important to continually monitor and review the risk environment to detect any changes in the context of the organization, and to maintain an overview of the complete risk management process.</a:t>
            </a:r>
          </a:p>
          <a:p>
            <a:endParaRPr lang="en-IN" dirty="0"/>
          </a:p>
        </p:txBody>
      </p:sp>
    </p:spTree>
    <p:extLst>
      <p:ext uri="{BB962C8B-B14F-4D97-AF65-F5344CB8AC3E}">
        <p14:creationId xmlns:p14="http://schemas.microsoft.com/office/powerpoint/2010/main" val="1764965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87016"/>
            <a:ext cx="9905999" cy="6281531"/>
          </a:xfrm>
        </p:spPr>
        <p:txBody>
          <a:bodyPr>
            <a:normAutofit fontScale="62500" lnSpcReduction="20000"/>
          </a:bodyPr>
          <a:lstStyle/>
          <a:p>
            <a:pPr marL="0" indent="0" algn="just">
              <a:buNone/>
            </a:pPr>
            <a:r>
              <a:rPr lang="en-US" sz="3400" u="sng" dirty="0"/>
              <a:t>Preparing to conduct a risk assessment for your organization, should consider these nine key </a:t>
            </a:r>
          </a:p>
          <a:p>
            <a:pPr marL="0" indent="0" algn="just">
              <a:buNone/>
            </a:pPr>
            <a:endParaRPr lang="en-US" b="1" dirty="0"/>
          </a:p>
          <a:p>
            <a:pPr algn="just"/>
            <a:r>
              <a:rPr lang="en-US" b="1" dirty="0"/>
              <a:t>Third Party Vendors:</a:t>
            </a:r>
            <a:r>
              <a:rPr lang="en-US" dirty="0"/>
              <a:t> How secure are their operations? How much visibility and insight do you have? Who is the cyber security point of contact for each vendor you work with?</a:t>
            </a:r>
          </a:p>
          <a:p>
            <a:pPr algn="just"/>
            <a:r>
              <a:rPr lang="en-US" b="1" dirty="0"/>
              <a:t>Security Management:</a:t>
            </a:r>
            <a:r>
              <a:rPr lang="en-US" dirty="0"/>
              <a:t> Who is in charge of implementing strategy? What strategy is being implemented? Has it been effective? What changes should be made?</a:t>
            </a:r>
          </a:p>
          <a:p>
            <a:pPr algn="just"/>
            <a:r>
              <a:rPr lang="en-US" b="1" dirty="0"/>
              <a:t>Security Architecture:</a:t>
            </a:r>
            <a:r>
              <a:rPr lang="en-US" dirty="0"/>
              <a:t> What programs are currently in place? How effective are they? What measures can be added? What tools are available to teach employees about the current architecture?</a:t>
            </a:r>
          </a:p>
          <a:p>
            <a:pPr algn="just"/>
            <a:r>
              <a:rPr lang="en-US" b="1" dirty="0"/>
              <a:t>Emerging Technologies:</a:t>
            </a:r>
            <a:r>
              <a:rPr lang="en-US" dirty="0"/>
              <a:t> What can be added to enhance security? How secure are new technologies that are currently in place? Where are these technologies applied – physical server, virtual server, cloud?</a:t>
            </a:r>
          </a:p>
          <a:p>
            <a:pPr algn="just"/>
            <a:r>
              <a:rPr lang="en-US" b="1" dirty="0"/>
              <a:t>Regulations and Policy:</a:t>
            </a:r>
            <a:r>
              <a:rPr lang="en-US" dirty="0"/>
              <a:t> What is the current security policy? How does it impact overall security? What updates can be made?</a:t>
            </a:r>
          </a:p>
          <a:p>
            <a:pPr algn="just"/>
            <a:r>
              <a:rPr lang="en-US" b="1" dirty="0"/>
              <a:t>Incident and Crisis Management:</a:t>
            </a:r>
            <a:r>
              <a:rPr lang="en-US" dirty="0"/>
              <a:t> How are you monitoring for incidents currently? How well is it working? How are incidents resolved today?</a:t>
            </a:r>
          </a:p>
          <a:p>
            <a:pPr algn="just"/>
            <a:r>
              <a:rPr lang="en-US" b="1" dirty="0"/>
              <a:t>Identity Management:</a:t>
            </a:r>
            <a:r>
              <a:rPr lang="en-US" dirty="0"/>
              <a:t> What authentications are in place? What password protections are available?</a:t>
            </a:r>
          </a:p>
          <a:p>
            <a:pPr algn="just"/>
            <a:r>
              <a:rPr lang="en-US" b="1" dirty="0"/>
              <a:t>Awareness &amp; Education:</a:t>
            </a:r>
            <a:r>
              <a:rPr lang="en-US" dirty="0"/>
              <a:t> What programs are in place to educate employees about cyber security? What tools and guidelines are given to employees?</a:t>
            </a:r>
          </a:p>
          <a:p>
            <a:pPr algn="just"/>
            <a:r>
              <a:rPr lang="en-US" b="1" dirty="0"/>
              <a:t>Threat &amp; Vulnerability Management:</a:t>
            </a:r>
            <a:r>
              <a:rPr lang="en-US" dirty="0"/>
              <a:t> What systems are there to identify and remediate vulnerabilities and threat</a:t>
            </a:r>
          </a:p>
          <a:p>
            <a:endParaRPr lang="en-IN" dirty="0"/>
          </a:p>
        </p:txBody>
      </p:sp>
    </p:spTree>
    <p:extLst>
      <p:ext uri="{BB962C8B-B14F-4D97-AF65-F5344CB8AC3E}">
        <p14:creationId xmlns:p14="http://schemas.microsoft.com/office/powerpoint/2010/main" val="3117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Response and  Mitigation cybersecurity</a:t>
            </a:r>
            <a:endParaRPr lang="en-IN" dirty="0"/>
          </a:p>
        </p:txBody>
      </p:sp>
      <p:sp>
        <p:nvSpPr>
          <p:cNvPr id="3" name="Content Placeholder 2"/>
          <p:cNvSpPr>
            <a:spLocks noGrp="1"/>
          </p:cNvSpPr>
          <p:nvPr>
            <p:ph idx="1"/>
          </p:nvPr>
        </p:nvSpPr>
        <p:spPr/>
        <p:txBody>
          <a:bodyPr/>
          <a:lstStyle/>
          <a:p>
            <a:r>
              <a:rPr lang="en-US" i="1" dirty="0"/>
              <a:t>Identify and document asset vulnerabilities</a:t>
            </a:r>
            <a:r>
              <a:rPr lang="en-US" dirty="0"/>
              <a:t> </a:t>
            </a:r>
          </a:p>
          <a:p>
            <a:r>
              <a:rPr lang="en-US" i="1" dirty="0"/>
              <a:t>Identify and document internal and external threats</a:t>
            </a:r>
            <a:r>
              <a:rPr lang="en-US" dirty="0"/>
              <a:t> </a:t>
            </a:r>
          </a:p>
          <a:p>
            <a:r>
              <a:rPr lang="en-IN" i="1" dirty="0"/>
              <a:t>Assess your vulnerabilities</a:t>
            </a:r>
            <a:r>
              <a:rPr lang="en-IN" dirty="0"/>
              <a:t> </a:t>
            </a:r>
          </a:p>
          <a:p>
            <a:r>
              <a:rPr lang="en-US" i="1" dirty="0"/>
              <a:t>Identify potential business impacts and likelihoods</a:t>
            </a:r>
            <a:r>
              <a:rPr lang="en-US" dirty="0"/>
              <a:t> </a:t>
            </a:r>
          </a:p>
          <a:p>
            <a:r>
              <a:rPr lang="en-US" i="1" dirty="0"/>
              <a:t>Identify and prioritize your risk responses</a:t>
            </a:r>
            <a:r>
              <a:rPr lang="en-US" dirty="0"/>
              <a:t> </a:t>
            </a:r>
            <a:endParaRPr lang="en-IN" dirty="0"/>
          </a:p>
        </p:txBody>
      </p:sp>
    </p:spTree>
    <p:extLst>
      <p:ext uri="{BB962C8B-B14F-4D97-AF65-F5344CB8AC3E}">
        <p14:creationId xmlns:p14="http://schemas.microsoft.com/office/powerpoint/2010/main" val="318403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steps to Risk Management:</a:t>
            </a:r>
            <a:br>
              <a:rPr lang="en-US" dirty="0"/>
            </a:br>
            <a:endParaRPr lang="en-IN" dirty="0"/>
          </a:p>
        </p:txBody>
      </p:sp>
      <p:sp>
        <p:nvSpPr>
          <p:cNvPr id="3" name="Content Placeholder 2"/>
          <p:cNvSpPr>
            <a:spLocks noGrp="1"/>
          </p:cNvSpPr>
          <p:nvPr>
            <p:ph idx="1"/>
          </p:nvPr>
        </p:nvSpPr>
        <p:spPr>
          <a:xfrm>
            <a:off x="1141412" y="1401418"/>
            <a:ext cx="9905999" cy="4890052"/>
          </a:xfrm>
        </p:spPr>
        <p:txBody>
          <a:bodyPr>
            <a:normAutofit fontScale="55000" lnSpcReduction="20000"/>
          </a:bodyPr>
          <a:lstStyle/>
          <a:p>
            <a:pPr algn="just"/>
            <a:r>
              <a:rPr lang="en-US" sz="2900" b="1" dirty="0"/>
              <a:t>Step 1: Identify the Risk.</a:t>
            </a:r>
            <a:r>
              <a:rPr lang="en-US" sz="2900" dirty="0"/>
              <a:t> You and your team uncover, recognize and describe risks that might affect your project or its outcomes. There are a number of techniques you can use to find project risks. During this step you start to prepare your Project Risk Register.</a:t>
            </a:r>
          </a:p>
          <a:p>
            <a:pPr algn="just"/>
            <a:r>
              <a:rPr lang="en-US" sz="2900" b="1" dirty="0"/>
              <a:t>Step 2: Analyze the risk</a:t>
            </a:r>
            <a:r>
              <a:rPr lang="en-US" sz="2900" dirty="0"/>
              <a:t>. Once risks are identified you determine the likelihood and consequence of each risk. You develop an understanding of the nature of the risk and its potential to affect project goals and objectives. This information is also input to your Project Risk Register.</a:t>
            </a:r>
          </a:p>
          <a:p>
            <a:pPr algn="just"/>
            <a:r>
              <a:rPr lang="en-US" sz="2900" b="1" dirty="0"/>
              <a:t>Step 3: Evaluate or Rank the Risk.</a:t>
            </a:r>
            <a:r>
              <a:rPr lang="en-US" sz="2900" dirty="0"/>
              <a:t> You evaluate or rank the risk by determining the risk magnitude, which is the combination of likelihood and consequence. You make decisions about whether the risk is acceptable or whether it is serious enough to warrant treatment. These risk rankings are also added to your Project Risk Register.</a:t>
            </a:r>
          </a:p>
          <a:p>
            <a:pPr algn="just"/>
            <a:r>
              <a:rPr lang="en-US" sz="2900" b="1" dirty="0"/>
              <a:t>Step 4: Treat the Risk.</a:t>
            </a:r>
            <a:r>
              <a:rPr lang="en-US" sz="2900" dirty="0"/>
              <a:t> This is also referred to as Risk Response Planning. During this step you assess your highest ranked risks and set out a plan to treat or modify these risks to achieve acceptable risk levels. How can you minimize the probability of the negative risks as well as enhancing the opportunities? You create risk mitigation strategies, preventive plans and contingency plans in this step. And you add the risk treatment measures for the highest ranking or most serious risks to your Project Risk Register.</a:t>
            </a:r>
          </a:p>
          <a:p>
            <a:pPr algn="just"/>
            <a:r>
              <a:rPr lang="en-US" sz="2900" b="1" dirty="0"/>
              <a:t>Step 5: Monitor and Review the risk.</a:t>
            </a:r>
            <a:r>
              <a:rPr lang="en-US" sz="2900" dirty="0"/>
              <a:t> This is the step where you take your Project Risk Register and use it to monitor, track and review risks.</a:t>
            </a:r>
          </a:p>
          <a:p>
            <a:pPr algn="just"/>
            <a:endParaRPr lang="en-IN" dirty="0"/>
          </a:p>
        </p:txBody>
      </p:sp>
    </p:spTree>
    <p:extLst>
      <p:ext uri="{BB962C8B-B14F-4D97-AF65-F5344CB8AC3E}">
        <p14:creationId xmlns:p14="http://schemas.microsoft.com/office/powerpoint/2010/main" val="202521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82291"/>
          </a:xfrm>
        </p:spPr>
        <p:txBody>
          <a:bodyPr/>
          <a:lstStyle/>
          <a:p>
            <a:r>
              <a:rPr lang="en-IN" dirty="0"/>
              <a:t>Risk Reporting</a:t>
            </a:r>
          </a:p>
        </p:txBody>
      </p:sp>
      <p:sp>
        <p:nvSpPr>
          <p:cNvPr id="3" name="Content Placeholder 2"/>
          <p:cNvSpPr>
            <a:spLocks noGrp="1"/>
          </p:cNvSpPr>
          <p:nvPr>
            <p:ph idx="1"/>
          </p:nvPr>
        </p:nvSpPr>
        <p:spPr>
          <a:xfrm>
            <a:off x="1141412" y="1500808"/>
            <a:ext cx="9905999" cy="4810539"/>
          </a:xfrm>
        </p:spPr>
        <p:txBody>
          <a:bodyPr>
            <a:normAutofit lnSpcReduction="10000"/>
          </a:bodyPr>
          <a:lstStyle/>
          <a:p>
            <a:pPr algn="just"/>
            <a:r>
              <a:rPr lang="en-US" dirty="0"/>
              <a:t>Providing an overview of risk within your digital and vendor ecosystem.</a:t>
            </a:r>
          </a:p>
          <a:p>
            <a:pPr algn="just"/>
            <a:r>
              <a:rPr lang="en-US" dirty="0"/>
              <a:t>Identifying risks associated with individual vendors enables you to make more informed decisions about vendor selection and vendor relationships.</a:t>
            </a:r>
          </a:p>
          <a:p>
            <a:pPr algn="just"/>
            <a:r>
              <a:rPr lang="en-US" dirty="0"/>
              <a:t>Showing the impact of programs meant to mitigate and remediate risk.</a:t>
            </a:r>
          </a:p>
          <a:p>
            <a:pPr algn="just"/>
            <a:r>
              <a:rPr lang="en-US" dirty="0"/>
              <a:t>Demonstrating ROI on investments in cybersecurity and third-party risk management.</a:t>
            </a:r>
          </a:p>
          <a:p>
            <a:pPr algn="just"/>
            <a:r>
              <a:rPr lang="en-US" dirty="0"/>
              <a:t>Identifying the areas of Critical risk, enabling teams to prioritize remediation efforts.</a:t>
            </a:r>
          </a:p>
          <a:p>
            <a:pPr algn="just"/>
            <a:r>
              <a:rPr lang="en-US" dirty="0"/>
              <a:t>Identify where your organization falls compared to competitors in terms of cybersecurity program management.</a:t>
            </a:r>
          </a:p>
          <a:p>
            <a:endParaRPr lang="en-IN" dirty="0"/>
          </a:p>
        </p:txBody>
      </p:sp>
    </p:spTree>
    <p:extLst>
      <p:ext uri="{BB962C8B-B14F-4D97-AF65-F5344CB8AC3E}">
        <p14:creationId xmlns:p14="http://schemas.microsoft.com/office/powerpoint/2010/main" val="221383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0755"/>
          </a:xfrm>
        </p:spPr>
        <p:txBody>
          <a:bodyPr>
            <a:normAutofit fontScale="90000"/>
          </a:bodyPr>
          <a:lstStyle/>
          <a:p>
            <a:r>
              <a:rPr lang="en-US" dirty="0"/>
              <a:t>Business Continuity Planning (BCP)</a:t>
            </a:r>
            <a:br>
              <a:rPr lang="en-US" b="1" dirty="0"/>
            </a:br>
            <a:endParaRPr lang="en-IN" dirty="0"/>
          </a:p>
        </p:txBody>
      </p:sp>
      <p:sp>
        <p:nvSpPr>
          <p:cNvPr id="3" name="Content Placeholder 2"/>
          <p:cNvSpPr>
            <a:spLocks noGrp="1"/>
          </p:cNvSpPr>
          <p:nvPr>
            <p:ph idx="1"/>
          </p:nvPr>
        </p:nvSpPr>
        <p:spPr>
          <a:xfrm>
            <a:off x="1224540" y="978895"/>
            <a:ext cx="9905999" cy="5754414"/>
          </a:xfrm>
        </p:spPr>
        <p:txBody>
          <a:bodyPr/>
          <a:lstStyle/>
          <a:p>
            <a:r>
              <a:rPr lang="en-US" dirty="0"/>
              <a:t>The BCP  is creating a plan with related processes and procedures to recover a complete business solution in the case of a disaster.</a:t>
            </a:r>
          </a:p>
          <a:p>
            <a:r>
              <a:rPr lang="en-US" dirty="0"/>
              <a:t>BCP takes a more complete system and outlines strategies and procedures for all components, such as incident and crisis management</a:t>
            </a:r>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533" t="31009" r="11111" b="8951"/>
          <a:stretch/>
        </p:blipFill>
        <p:spPr>
          <a:xfrm>
            <a:off x="1351539" y="3020291"/>
            <a:ext cx="9485745" cy="3075710"/>
          </a:xfrm>
          <a:prstGeom prst="rect">
            <a:avLst/>
          </a:prstGeom>
        </p:spPr>
      </p:pic>
    </p:spTree>
    <p:extLst>
      <p:ext uri="{BB962C8B-B14F-4D97-AF65-F5344CB8AC3E}">
        <p14:creationId xmlns:p14="http://schemas.microsoft.com/office/powerpoint/2010/main" val="1055840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1539</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Rockwell</vt:lpstr>
      <vt:lpstr>Tahoma</vt:lpstr>
      <vt:lpstr>Tw Cen MT</vt:lpstr>
      <vt:lpstr>Circuit</vt:lpstr>
      <vt:lpstr>UNIT – IV</vt:lpstr>
      <vt:lpstr>Introduction to Risk Analysis</vt:lpstr>
      <vt:lpstr>Risk Identification</vt:lpstr>
      <vt:lpstr>Risk Assessment</vt:lpstr>
      <vt:lpstr>PowerPoint Presentation</vt:lpstr>
      <vt:lpstr>Risk Response and  Mitigation cybersecurity</vt:lpstr>
      <vt:lpstr>5 steps to Risk Management: </vt:lpstr>
      <vt:lpstr>Risk Reporting</vt:lpstr>
      <vt:lpstr>Business Continuity Planning (BCP) </vt:lpstr>
      <vt:lpstr>Business Continuity Strategy Design </vt:lpstr>
      <vt:lpstr>Disaster recovery plan</vt:lpstr>
      <vt:lpstr>Disaster recovery plan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2022-03-23T05:53:44Z</dcterms:created>
  <dcterms:modified xsi:type="dcterms:W3CDTF">2022-03-27T05:50:09Z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