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ihm+O1+KDl7K/4Av8sWMzrnZin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1D2100-B3EC-4C89-85A2-69A7F811F8E0}">
  <a:tblStyle styleId="{0A1D2100-B3EC-4C89-85A2-69A7F811F8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ef1709d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82ef1709d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82ef1709d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2c3f52491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c3f52491_1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82c3f52491_1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719137" y="1676400"/>
            <a:ext cx="76962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A </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Presentation</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on</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“Fault Detection in Fabrics(Woven &amp; Non-Woven) Using Convolutional Neural Networks”</a:t>
            </a: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By</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Ajinkya Bhamre</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Yash Uday Randive</a:t>
            </a: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Under the Guidance of</a:t>
            </a:r>
            <a:br>
              <a:rPr b="1" lang="en-US" sz="2000">
                <a:latin typeface="Times New Roman"/>
                <a:ea typeface="Times New Roman"/>
                <a:cs typeface="Times New Roman"/>
                <a:sym typeface="Times New Roman"/>
              </a:rPr>
            </a:br>
            <a:r>
              <a:rPr b="1" lang="en-US" sz="2000">
                <a:latin typeface="Times New Roman"/>
                <a:ea typeface="Times New Roman"/>
                <a:cs typeface="Times New Roman"/>
                <a:sym typeface="Times New Roman"/>
              </a:rPr>
              <a:t>Prof. Prashant Udawant</a:t>
            </a:r>
            <a:br>
              <a:rPr b="1" lang="en-US"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p:txBody>
      </p:sp>
      <p:pic>
        <p:nvPicPr>
          <p:cNvPr descr="C:\Users\kunal\Pictures\nmims.png" id="89" name="Google Shape;89;p1"/>
          <p:cNvPicPr preferRelativeResize="0"/>
          <p:nvPr/>
        </p:nvPicPr>
        <p:blipFill rotWithShape="1">
          <a:blip r:embed="rId3">
            <a:alphaModFix/>
          </a:blip>
          <a:srcRect b="0" l="0" r="0" t="0"/>
          <a:stretch/>
        </p:blipFill>
        <p:spPr>
          <a:xfrm>
            <a:off x="4038600" y="4419600"/>
            <a:ext cx="1057275" cy="1209675"/>
          </a:xfrm>
          <a:prstGeom prst="rect">
            <a:avLst/>
          </a:prstGeom>
          <a:noFill/>
          <a:ln>
            <a:noFill/>
          </a:ln>
        </p:spPr>
      </p:pic>
      <p:sp>
        <p:nvSpPr>
          <p:cNvPr id="90" name="Google Shape;90;p1"/>
          <p:cNvSpPr txBox="1"/>
          <p:nvPr/>
        </p:nvSpPr>
        <p:spPr>
          <a:xfrm>
            <a:off x="1524000" y="5380672"/>
            <a:ext cx="6248400"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Information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MPSTME, Shirpur Campus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2019-20</a:t>
            </a:r>
            <a:endParaRPr b="0" i="0" sz="1400" u="none" cap="none" strike="noStrike">
              <a:solidFill>
                <a:srgbClr val="000000"/>
              </a:solidFill>
              <a:latin typeface="Arial"/>
              <a:ea typeface="Arial"/>
              <a:cs typeface="Arial"/>
              <a:sym typeface="Arial"/>
            </a:endParaRPr>
          </a:p>
        </p:txBody>
      </p:sp>
      <p:sp>
        <p:nvSpPr>
          <p:cNvPr id="91" name="Google Shape;9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82ef1709dc_0_0"/>
          <p:cNvSpPr txBox="1"/>
          <p:nvPr>
            <p:ph type="title"/>
          </p:nvPr>
        </p:nvSpPr>
        <p:spPr>
          <a:xfrm>
            <a:off x="457196" y="31555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GANTT CHART</a:t>
            </a:r>
            <a:endParaRPr/>
          </a:p>
        </p:txBody>
      </p:sp>
      <p:sp>
        <p:nvSpPr>
          <p:cNvPr id="163" name="Google Shape;163;g82ef1709dc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kunal\Pictures\nmims.png" id="164" name="Google Shape;164;g82ef1709dc_0_0"/>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pic>
        <p:nvPicPr>
          <p:cNvPr id="165" name="Google Shape;165;g82ef1709dc_0_0"/>
          <p:cNvPicPr preferRelativeResize="0"/>
          <p:nvPr/>
        </p:nvPicPr>
        <p:blipFill>
          <a:blip r:embed="rId4">
            <a:alphaModFix/>
          </a:blip>
          <a:stretch>
            <a:fillRect/>
          </a:stretch>
        </p:blipFill>
        <p:spPr>
          <a:xfrm>
            <a:off x="152400" y="1624925"/>
            <a:ext cx="8839201" cy="33963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1" name="Google Shape;171;p10"/>
          <p:cNvPicPr preferRelativeResize="0"/>
          <p:nvPr/>
        </p:nvPicPr>
        <p:blipFill rotWithShape="1">
          <a:blip r:embed="rId3">
            <a:alphaModFix/>
          </a:blip>
          <a:srcRect b="1596" l="28602" r="3587" t="9221"/>
          <a:stretch/>
        </p:blipFill>
        <p:spPr>
          <a:xfrm>
            <a:off x="1809575" y="1337500"/>
            <a:ext cx="5389350" cy="5018850"/>
          </a:xfrm>
          <a:prstGeom prst="rect">
            <a:avLst/>
          </a:prstGeom>
          <a:noFill/>
          <a:ln cap="flat" cmpd="sng" w="9525">
            <a:solidFill>
              <a:srgbClr val="000000"/>
            </a:solidFill>
            <a:prstDash val="solid"/>
            <a:round/>
            <a:headEnd len="sm" w="sm" type="none"/>
            <a:tailEnd len="sm" w="sm" type="none"/>
          </a:ln>
        </p:spPr>
      </p:pic>
      <p:sp>
        <p:nvSpPr>
          <p:cNvPr id="172" name="Google Shape;172;p10"/>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Use Case Diagram</a:t>
            </a:r>
            <a:endParaRPr b="1" i="0" sz="3600" u="none" cap="none" strike="noStrike">
              <a:solidFill>
                <a:srgbClr val="000000"/>
              </a:solidFill>
              <a:latin typeface="Calibri"/>
              <a:ea typeface="Calibri"/>
              <a:cs typeface="Calibri"/>
              <a:sym typeface="Calibri"/>
            </a:endParaRPr>
          </a:p>
        </p:txBody>
      </p:sp>
      <p:pic>
        <p:nvPicPr>
          <p:cNvPr descr="C:\Users\kunal\Pictures\nmims.png" id="173" name="Google Shape;173;p10"/>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9" name="Google Shape;179;p11"/>
          <p:cNvPicPr preferRelativeResize="0"/>
          <p:nvPr/>
        </p:nvPicPr>
        <p:blipFill rotWithShape="1">
          <a:blip r:embed="rId3">
            <a:alphaModFix/>
          </a:blip>
          <a:srcRect b="1989" l="54325" r="0" t="1912"/>
          <a:stretch/>
        </p:blipFill>
        <p:spPr>
          <a:xfrm>
            <a:off x="3802725" y="131125"/>
            <a:ext cx="2615276" cy="6590349"/>
          </a:xfrm>
          <a:prstGeom prst="rect">
            <a:avLst/>
          </a:prstGeom>
          <a:noFill/>
          <a:ln cap="flat" cmpd="sng" w="9525">
            <a:solidFill>
              <a:srgbClr val="000000"/>
            </a:solidFill>
            <a:prstDash val="solid"/>
            <a:round/>
            <a:headEnd len="sm" w="sm" type="none"/>
            <a:tailEnd len="sm" w="sm" type="none"/>
          </a:ln>
        </p:spPr>
      </p:pic>
      <p:sp>
        <p:nvSpPr>
          <p:cNvPr id="180" name="Google Shape;180;p11"/>
          <p:cNvSpPr txBox="1"/>
          <p:nvPr/>
        </p:nvSpPr>
        <p:spPr>
          <a:xfrm>
            <a:off x="76025" y="454925"/>
            <a:ext cx="38577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Activity Diagram</a:t>
            </a:r>
            <a:endParaRPr b="1" i="0" sz="3600" u="none" cap="none" strike="noStrike">
              <a:solidFill>
                <a:srgbClr val="000000"/>
              </a:solidFill>
              <a:latin typeface="Calibri"/>
              <a:ea typeface="Calibri"/>
              <a:cs typeface="Calibri"/>
              <a:sym typeface="Calibri"/>
            </a:endParaRPr>
          </a:p>
        </p:txBody>
      </p:sp>
      <p:pic>
        <p:nvPicPr>
          <p:cNvPr descr="C:\Users\kunal\Pictures\nmims.png" id="181" name="Google Shape;181;p11"/>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7" name="Google Shape;187;p12"/>
          <p:cNvPicPr preferRelativeResize="0"/>
          <p:nvPr/>
        </p:nvPicPr>
        <p:blipFill rotWithShape="1">
          <a:blip r:embed="rId3">
            <a:alphaModFix/>
          </a:blip>
          <a:srcRect b="1412" l="24081" r="0" t="8032"/>
          <a:stretch/>
        </p:blipFill>
        <p:spPr>
          <a:xfrm>
            <a:off x="2362625" y="1652225"/>
            <a:ext cx="4946374" cy="4864850"/>
          </a:xfrm>
          <a:prstGeom prst="rect">
            <a:avLst/>
          </a:prstGeom>
          <a:noFill/>
          <a:ln cap="flat" cmpd="sng" w="9525">
            <a:solidFill>
              <a:srgbClr val="000000"/>
            </a:solidFill>
            <a:prstDash val="solid"/>
            <a:round/>
            <a:headEnd len="sm" w="sm" type="none"/>
            <a:tailEnd len="sm" w="sm" type="none"/>
          </a:ln>
        </p:spPr>
      </p:pic>
      <p:sp>
        <p:nvSpPr>
          <p:cNvPr id="188" name="Google Shape;188;p12"/>
          <p:cNvSpPr txBox="1"/>
          <p:nvPr/>
        </p:nvSpPr>
        <p:spPr>
          <a:xfrm>
            <a:off x="1218400" y="37682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Data Flow Diagram</a:t>
            </a:r>
            <a:endParaRPr b="1" i="0" sz="3600" u="none" cap="none" strike="noStrike">
              <a:solidFill>
                <a:srgbClr val="000000"/>
              </a:solidFill>
              <a:latin typeface="Calibri"/>
              <a:ea typeface="Calibri"/>
              <a:cs typeface="Calibri"/>
              <a:sym typeface="Calibri"/>
            </a:endParaRPr>
          </a:p>
        </p:txBody>
      </p:sp>
      <p:pic>
        <p:nvPicPr>
          <p:cNvPr descr="C:\Users\kunal\Pictures\nmims.png" id="189" name="Google Shape;189;p12"/>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5" name="Google Shape;195;p13"/>
          <p:cNvSpPr txBox="1"/>
          <p:nvPr/>
        </p:nvSpPr>
        <p:spPr>
          <a:xfrm>
            <a:off x="954600" y="364250"/>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Architectural Diagram</a:t>
            </a:r>
            <a:endParaRPr b="1" i="0" sz="3600" u="none" cap="none" strike="noStrike">
              <a:solidFill>
                <a:srgbClr val="000000"/>
              </a:solidFill>
              <a:latin typeface="Calibri"/>
              <a:ea typeface="Calibri"/>
              <a:cs typeface="Calibri"/>
              <a:sym typeface="Calibri"/>
            </a:endParaRPr>
          </a:p>
        </p:txBody>
      </p:sp>
      <p:pic>
        <p:nvPicPr>
          <p:cNvPr descr="C:\Users\kunal\Pictures\nmims.png" id="196" name="Google Shape;196;p13"/>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pic>
        <p:nvPicPr>
          <p:cNvPr id="197" name="Google Shape;197;p13"/>
          <p:cNvPicPr preferRelativeResize="0"/>
          <p:nvPr/>
        </p:nvPicPr>
        <p:blipFill rotWithShape="1">
          <a:blip r:embed="rId4">
            <a:alphaModFix/>
          </a:blip>
          <a:srcRect b="-4073" l="5060" r="-5059" t="6853"/>
          <a:stretch/>
        </p:blipFill>
        <p:spPr>
          <a:xfrm>
            <a:off x="224900" y="1757500"/>
            <a:ext cx="8770500" cy="3474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14"/>
          <p:cNvSpPr txBox="1"/>
          <p:nvPr/>
        </p:nvSpPr>
        <p:spPr>
          <a:xfrm>
            <a:off x="954600" y="3006900"/>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Result Analysis / Implementation</a:t>
            </a:r>
            <a:endParaRPr b="1" i="0" sz="3600" u="none" cap="none" strike="noStrike">
              <a:solidFill>
                <a:srgbClr val="000000"/>
              </a:solidFill>
              <a:latin typeface="Calibri"/>
              <a:ea typeface="Calibri"/>
              <a:cs typeface="Calibri"/>
              <a:sym typeface="Calibri"/>
            </a:endParaRPr>
          </a:p>
        </p:txBody>
      </p:sp>
      <p:pic>
        <p:nvPicPr>
          <p:cNvPr descr="C:\Users\kunal\Pictures\nmims.png" id="204" name="Google Shape;204;p14"/>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p15"/>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Result Analysis/ Implementation</a:t>
            </a:r>
            <a:endParaRPr b="1" i="0" sz="3600" u="none" cap="none" strike="noStrike">
              <a:solidFill>
                <a:srgbClr val="000000"/>
              </a:solidFill>
              <a:latin typeface="Calibri"/>
              <a:ea typeface="Calibri"/>
              <a:cs typeface="Calibri"/>
              <a:sym typeface="Calibri"/>
            </a:endParaRPr>
          </a:p>
        </p:txBody>
      </p:sp>
      <p:pic>
        <p:nvPicPr>
          <p:cNvPr id="211" name="Google Shape;211;p15"/>
          <p:cNvPicPr preferRelativeResize="0"/>
          <p:nvPr/>
        </p:nvPicPr>
        <p:blipFill rotWithShape="1">
          <a:blip r:embed="rId3">
            <a:alphaModFix/>
          </a:blip>
          <a:srcRect b="0" l="0" r="0" t="0"/>
          <a:stretch/>
        </p:blipFill>
        <p:spPr>
          <a:xfrm>
            <a:off x="382750" y="2483575"/>
            <a:ext cx="8378500" cy="3334625"/>
          </a:xfrm>
          <a:prstGeom prst="rect">
            <a:avLst/>
          </a:prstGeom>
          <a:noFill/>
          <a:ln cap="flat" cmpd="sng" w="9525">
            <a:solidFill>
              <a:schemeClr val="dk2"/>
            </a:solidFill>
            <a:prstDash val="solid"/>
            <a:round/>
            <a:headEnd len="sm" w="sm" type="none"/>
            <a:tailEnd len="sm" w="sm" type="none"/>
          </a:ln>
        </p:spPr>
      </p:pic>
      <p:pic>
        <p:nvPicPr>
          <p:cNvPr descr="C:\Users\kunal\Pictures\nmims.png" id="212" name="Google Shape;212;p15"/>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13" name="Google Shape;213;p15"/>
          <p:cNvSpPr txBox="1"/>
          <p:nvPr/>
        </p:nvSpPr>
        <p:spPr>
          <a:xfrm>
            <a:off x="954600" y="163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3600">
                <a:latin typeface="Calibri"/>
                <a:ea typeface="Calibri"/>
                <a:cs typeface="Calibri"/>
                <a:sym typeface="Calibri"/>
              </a:rPr>
              <a:t>Overview of the CNN</a:t>
            </a: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16"/>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pic>
        <p:nvPicPr>
          <p:cNvPr id="220" name="Google Shape;220;p16"/>
          <p:cNvPicPr preferRelativeResize="0"/>
          <p:nvPr/>
        </p:nvPicPr>
        <p:blipFill rotWithShape="1">
          <a:blip r:embed="rId3">
            <a:alphaModFix/>
          </a:blip>
          <a:srcRect b="0" l="0" r="0" t="0"/>
          <a:stretch/>
        </p:blipFill>
        <p:spPr>
          <a:xfrm>
            <a:off x="1349200" y="1598675"/>
            <a:ext cx="6445594" cy="5122775"/>
          </a:xfrm>
          <a:prstGeom prst="rect">
            <a:avLst/>
          </a:prstGeom>
          <a:noFill/>
          <a:ln cap="flat" cmpd="sng" w="9525">
            <a:solidFill>
              <a:schemeClr val="dk2"/>
            </a:solidFill>
            <a:prstDash val="solid"/>
            <a:round/>
            <a:headEnd len="sm" w="sm" type="none"/>
            <a:tailEnd len="sm" w="sm" type="none"/>
          </a:ln>
        </p:spPr>
      </p:pic>
      <p:pic>
        <p:nvPicPr>
          <p:cNvPr descr="C:\Users\kunal\Pictures\nmims.png" id="221" name="Google Shape;221;p16"/>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22" name="Google Shape;222;p16"/>
          <p:cNvSpPr txBox="1"/>
          <p:nvPr/>
        </p:nvSpPr>
        <p:spPr>
          <a:xfrm>
            <a:off x="2472600" y="100452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3000">
                <a:latin typeface="Calibri"/>
                <a:ea typeface="Calibri"/>
                <a:cs typeface="Calibri"/>
                <a:sym typeface="Calibri"/>
              </a:rPr>
              <a:t>EDA</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8" name="Google Shape;228;p17"/>
          <p:cNvPicPr preferRelativeResize="0"/>
          <p:nvPr/>
        </p:nvPicPr>
        <p:blipFill rotWithShape="1">
          <a:blip r:embed="rId3">
            <a:alphaModFix/>
          </a:blip>
          <a:srcRect b="0" l="0" r="0" t="0"/>
          <a:stretch/>
        </p:blipFill>
        <p:spPr>
          <a:xfrm>
            <a:off x="539215" y="1566375"/>
            <a:ext cx="8065575" cy="5155100"/>
          </a:xfrm>
          <a:prstGeom prst="rect">
            <a:avLst/>
          </a:prstGeom>
          <a:noFill/>
          <a:ln cap="flat" cmpd="sng" w="9525">
            <a:solidFill>
              <a:schemeClr val="dk2"/>
            </a:solidFill>
            <a:prstDash val="solid"/>
            <a:round/>
            <a:headEnd len="sm" w="sm" type="none"/>
            <a:tailEnd len="sm" w="sm" type="none"/>
          </a:ln>
        </p:spPr>
      </p:pic>
      <p:pic>
        <p:nvPicPr>
          <p:cNvPr descr="C:\Users\kunal\Pictures\nmims.png" id="229" name="Google Shape;229;p17"/>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30" name="Google Shape;230;p17"/>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sp>
        <p:nvSpPr>
          <p:cNvPr id="231" name="Google Shape;231;p17"/>
          <p:cNvSpPr txBox="1"/>
          <p:nvPr/>
        </p:nvSpPr>
        <p:spPr>
          <a:xfrm>
            <a:off x="2472600" y="100452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ImageDataGenerator Class</a:t>
            </a:r>
            <a:endParaRPr b="1"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7" name="Google Shape;237;p18"/>
          <p:cNvPicPr preferRelativeResize="0"/>
          <p:nvPr/>
        </p:nvPicPr>
        <p:blipFill rotWithShape="1">
          <a:blip r:embed="rId3">
            <a:alphaModFix/>
          </a:blip>
          <a:srcRect b="0" l="0" r="0" t="0"/>
          <a:stretch/>
        </p:blipFill>
        <p:spPr>
          <a:xfrm>
            <a:off x="1758050" y="1472525"/>
            <a:ext cx="5627894" cy="5319624"/>
          </a:xfrm>
          <a:prstGeom prst="rect">
            <a:avLst/>
          </a:prstGeom>
          <a:noFill/>
          <a:ln cap="flat" cmpd="sng" w="9525">
            <a:solidFill>
              <a:srgbClr val="000000"/>
            </a:solidFill>
            <a:prstDash val="solid"/>
            <a:round/>
            <a:headEnd len="sm" w="sm" type="none"/>
            <a:tailEnd len="sm" w="sm" type="none"/>
          </a:ln>
        </p:spPr>
      </p:pic>
      <p:pic>
        <p:nvPicPr>
          <p:cNvPr descr="C:\Users\kunal\Pictures\nmims.png" id="238" name="Google Shape;238;p18"/>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39" name="Google Shape;239;p18"/>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sp>
        <p:nvSpPr>
          <p:cNvPr id="240" name="Google Shape;240;p18"/>
          <p:cNvSpPr txBox="1"/>
          <p:nvPr/>
        </p:nvSpPr>
        <p:spPr>
          <a:xfrm>
            <a:off x="2472600" y="100452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The Model</a:t>
            </a:r>
            <a:endParaRPr b="1"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09825"/>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97" name="Google Shape;97;p2"/>
          <p:cNvSpPr txBox="1"/>
          <p:nvPr>
            <p:ph idx="1" type="body"/>
          </p:nvPr>
        </p:nvSpPr>
        <p:spPr>
          <a:xfrm>
            <a:off x="457200" y="564075"/>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Introduction</a:t>
            </a:r>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Objective</a:t>
            </a:r>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Literature Survey</a:t>
            </a:r>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Problem Statement</a:t>
            </a:r>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Proposed Solution</a:t>
            </a:r>
            <a:endParaRPr b="1"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SzPts val="2000"/>
              <a:buFont typeface="Times New Roman"/>
              <a:buChar char="•"/>
            </a:pPr>
            <a:r>
              <a:rPr b="1" lang="en-US" sz="2000">
                <a:latin typeface="Times New Roman"/>
                <a:ea typeface="Times New Roman"/>
                <a:cs typeface="Times New Roman"/>
                <a:sym typeface="Times New Roman"/>
              </a:rPr>
              <a:t>Gantt Chart</a:t>
            </a:r>
            <a:endParaRPr b="1"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UML Approach</a:t>
            </a:r>
            <a:endParaRPr b="1" sz="2000">
              <a:latin typeface="Times New Roman"/>
              <a:ea typeface="Times New Roman"/>
              <a:cs typeface="Times New Roman"/>
              <a:sym typeface="Times New Roman"/>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Use case Diagram</a:t>
            </a:r>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Activity Diagram</a:t>
            </a:r>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Data Flow Diagram</a:t>
            </a:r>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Architectural Diagram</a:t>
            </a:r>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Sequence Diagram</a:t>
            </a:r>
            <a:endParaRPr/>
          </a:p>
          <a:p>
            <a:pPr indent="-285750" lvl="1" marL="742950" rtl="0" algn="l">
              <a:lnSpc>
                <a:spcPct val="10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State Chart Diagram</a:t>
            </a:r>
            <a:endParaRPr b="1" sz="18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Result Analysis / Implementation</a:t>
            </a:r>
            <a:endParaRPr/>
          </a:p>
          <a:p>
            <a:pPr indent="-342900" lvl="0" marL="342900" rtl="0" algn="l">
              <a:lnSpc>
                <a:spcPct val="100000"/>
              </a:lnSpc>
              <a:spcBef>
                <a:spcPts val="400"/>
              </a:spcBef>
              <a:spcAft>
                <a:spcPts val="0"/>
              </a:spcAft>
              <a:buClr>
                <a:schemeClr val="dk1"/>
              </a:buClr>
              <a:buSzPts val="2000"/>
              <a:buChar char="•"/>
            </a:pPr>
            <a:r>
              <a:rPr b="1" lang="en-US" sz="2000">
                <a:latin typeface="Times New Roman"/>
                <a:ea typeface="Times New Roman"/>
                <a:cs typeface="Times New Roman"/>
                <a:sym typeface="Times New Roman"/>
              </a:rPr>
              <a:t>Testing</a:t>
            </a:r>
            <a:endParaRPr b="1" sz="2000">
              <a:latin typeface="Times New Roman"/>
              <a:ea typeface="Times New Roman"/>
              <a:cs typeface="Times New Roman"/>
              <a:sym typeface="Times New Roman"/>
            </a:endParaRPr>
          </a:p>
          <a:p>
            <a:pPr indent="-358775" lvl="1" marL="358775" rtl="0" algn="l">
              <a:lnSpc>
                <a:spcPct val="100000"/>
              </a:lnSpc>
              <a:spcBef>
                <a:spcPts val="400"/>
              </a:spcBef>
              <a:spcAft>
                <a:spcPts val="0"/>
              </a:spcAft>
              <a:buClr>
                <a:schemeClr val="dk1"/>
              </a:buClr>
              <a:buSzPts val="2000"/>
              <a:buFont typeface="Arial"/>
              <a:buChar char="•"/>
            </a:pPr>
            <a:r>
              <a:rPr b="1" lang="en-US" sz="2000">
                <a:latin typeface="Times New Roman"/>
                <a:ea typeface="Times New Roman"/>
                <a:cs typeface="Times New Roman"/>
                <a:sym typeface="Times New Roman"/>
              </a:rPr>
              <a:t>Conclusion</a:t>
            </a:r>
            <a:endParaRPr/>
          </a:p>
          <a:p>
            <a:pPr indent="-358775" lvl="1" marL="358775" rtl="0" algn="l">
              <a:lnSpc>
                <a:spcPct val="100000"/>
              </a:lnSpc>
              <a:spcBef>
                <a:spcPts val="400"/>
              </a:spcBef>
              <a:spcAft>
                <a:spcPts val="0"/>
              </a:spcAft>
              <a:buClr>
                <a:schemeClr val="dk1"/>
              </a:buClr>
              <a:buSzPts val="2000"/>
              <a:buFont typeface="Arial"/>
              <a:buChar char="•"/>
            </a:pPr>
            <a:r>
              <a:rPr b="1" lang="en-US" sz="2000">
                <a:latin typeface="Times New Roman"/>
                <a:ea typeface="Times New Roman"/>
                <a:cs typeface="Times New Roman"/>
                <a:sym typeface="Times New Roman"/>
              </a:rPr>
              <a:t>Future Work</a:t>
            </a:r>
            <a:endParaRPr b="1" sz="2000">
              <a:latin typeface="Times New Roman"/>
              <a:ea typeface="Times New Roman"/>
              <a:cs typeface="Times New Roman"/>
              <a:sym typeface="Times New Roman"/>
            </a:endParaRPr>
          </a:p>
          <a:p>
            <a:pPr indent="-358775" lvl="1" marL="358775" rtl="0" algn="l">
              <a:lnSpc>
                <a:spcPct val="100000"/>
              </a:lnSpc>
              <a:spcBef>
                <a:spcPts val="400"/>
              </a:spcBef>
              <a:spcAft>
                <a:spcPts val="0"/>
              </a:spcAft>
              <a:buClr>
                <a:schemeClr val="dk1"/>
              </a:buClr>
              <a:buSzPts val="2000"/>
              <a:buFont typeface="Arial"/>
              <a:buChar char="•"/>
            </a:pPr>
            <a:r>
              <a:rPr b="1" lang="en-US" sz="2000">
                <a:latin typeface="Times New Roman"/>
                <a:ea typeface="Times New Roman"/>
                <a:cs typeface="Times New Roman"/>
                <a:sym typeface="Times New Roman"/>
              </a:rPr>
              <a:t>References</a:t>
            </a:r>
            <a:endParaRPr/>
          </a:p>
          <a:p>
            <a:pPr indent="-158750" lvl="1" marL="742950" rtl="0" algn="l">
              <a:lnSpc>
                <a:spcPct val="100000"/>
              </a:lnSpc>
              <a:spcBef>
                <a:spcPts val="400"/>
              </a:spcBef>
              <a:spcAft>
                <a:spcPts val="0"/>
              </a:spcAft>
              <a:buClr>
                <a:schemeClr val="dk1"/>
              </a:buClr>
              <a:buSzPts val="2000"/>
              <a:buNone/>
            </a:pPr>
            <a:r>
              <a:t/>
            </a:r>
            <a:endParaRPr b="1" sz="2000">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None/>
            </a:pPr>
            <a:r>
              <a:t/>
            </a:r>
            <a:endParaRPr b="1" sz="2000">
              <a:latin typeface="Times New Roman"/>
              <a:ea typeface="Times New Roman"/>
              <a:cs typeface="Times New Roman"/>
              <a:sym typeface="Times New Roman"/>
            </a:endParaRPr>
          </a:p>
        </p:txBody>
      </p:sp>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kunal\Pictures\nmims.png" id="99" name="Google Shape;99;p2"/>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p19"/>
          <p:cNvPicPr preferRelativeResize="0"/>
          <p:nvPr/>
        </p:nvPicPr>
        <p:blipFill rotWithShape="1">
          <a:blip r:embed="rId3">
            <a:alphaModFix/>
          </a:blip>
          <a:srcRect b="0" l="0" r="0" t="0"/>
          <a:stretch/>
        </p:blipFill>
        <p:spPr>
          <a:xfrm>
            <a:off x="911363" y="1831800"/>
            <a:ext cx="7321265" cy="4817975"/>
          </a:xfrm>
          <a:prstGeom prst="rect">
            <a:avLst/>
          </a:prstGeom>
          <a:noFill/>
          <a:ln cap="flat" cmpd="sng" w="9525">
            <a:solidFill>
              <a:srgbClr val="000000"/>
            </a:solidFill>
            <a:prstDash val="solid"/>
            <a:round/>
            <a:headEnd len="sm" w="sm" type="none"/>
            <a:tailEnd len="sm" w="sm" type="none"/>
          </a:ln>
        </p:spPr>
      </p:pic>
      <p:pic>
        <p:nvPicPr>
          <p:cNvPr descr="C:\Users\kunal\Pictures\nmims.png" id="247" name="Google Shape;247;p19"/>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48" name="Google Shape;248;p19"/>
          <p:cNvSpPr txBox="1"/>
          <p:nvPr/>
        </p:nvSpPr>
        <p:spPr>
          <a:xfrm>
            <a:off x="2472600" y="1080300"/>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EarlyStopping to prevent Overfitting</a:t>
            </a:r>
            <a:endParaRPr b="1" i="0" sz="2200" u="none" cap="none" strike="noStrike">
              <a:solidFill>
                <a:srgbClr val="000000"/>
              </a:solidFill>
              <a:latin typeface="Calibri"/>
              <a:ea typeface="Calibri"/>
              <a:cs typeface="Calibri"/>
              <a:sym typeface="Calibri"/>
            </a:endParaRPr>
          </a:p>
        </p:txBody>
      </p:sp>
      <p:sp>
        <p:nvSpPr>
          <p:cNvPr id="249" name="Google Shape;249;p19"/>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20"/>
          <p:cNvPicPr preferRelativeResize="0"/>
          <p:nvPr/>
        </p:nvPicPr>
        <p:blipFill rotWithShape="1">
          <a:blip r:embed="rId3">
            <a:alphaModFix/>
          </a:blip>
          <a:srcRect b="0" l="0" r="0" t="0"/>
          <a:stretch/>
        </p:blipFill>
        <p:spPr>
          <a:xfrm>
            <a:off x="519125" y="1369650"/>
            <a:ext cx="8105775" cy="2514600"/>
          </a:xfrm>
          <a:prstGeom prst="rect">
            <a:avLst/>
          </a:prstGeom>
          <a:noFill/>
          <a:ln>
            <a:noFill/>
          </a:ln>
        </p:spPr>
      </p:pic>
      <p:pic>
        <p:nvPicPr>
          <p:cNvPr id="256" name="Google Shape;256;p20"/>
          <p:cNvPicPr preferRelativeResize="0"/>
          <p:nvPr/>
        </p:nvPicPr>
        <p:blipFill rotWithShape="1">
          <a:blip r:embed="rId4">
            <a:alphaModFix/>
          </a:blip>
          <a:srcRect b="0" l="0" r="0" t="0"/>
          <a:stretch/>
        </p:blipFill>
        <p:spPr>
          <a:xfrm>
            <a:off x="304800" y="4891225"/>
            <a:ext cx="8534400" cy="1465133"/>
          </a:xfrm>
          <a:prstGeom prst="rect">
            <a:avLst/>
          </a:prstGeom>
          <a:noFill/>
          <a:ln>
            <a:noFill/>
          </a:ln>
        </p:spPr>
      </p:pic>
      <p:pic>
        <p:nvPicPr>
          <p:cNvPr descr="C:\Users\kunal\Pictures\nmims.png" id="257" name="Google Shape;257;p20"/>
          <p:cNvPicPr preferRelativeResize="0"/>
          <p:nvPr/>
        </p:nvPicPr>
        <p:blipFill rotWithShape="1">
          <a:blip r:embed="rId5">
            <a:alphaModFix/>
          </a:blip>
          <a:srcRect b="0" l="0" r="0" t="0"/>
          <a:stretch/>
        </p:blipFill>
        <p:spPr>
          <a:xfrm>
            <a:off x="7775750" y="262850"/>
            <a:ext cx="1057275" cy="1209675"/>
          </a:xfrm>
          <a:prstGeom prst="rect">
            <a:avLst/>
          </a:prstGeom>
          <a:noFill/>
          <a:ln>
            <a:noFill/>
          </a:ln>
        </p:spPr>
      </p:pic>
      <p:sp>
        <p:nvSpPr>
          <p:cNvPr id="258" name="Google Shape;258;p20"/>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sp>
        <p:nvSpPr>
          <p:cNvPr id="259" name="Google Shape;259;p20"/>
          <p:cNvSpPr txBox="1"/>
          <p:nvPr/>
        </p:nvSpPr>
        <p:spPr>
          <a:xfrm>
            <a:off x="2472600" y="1060350"/>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Fitting the Data to the Model</a:t>
            </a:r>
            <a:endParaRPr b="1" i="0" sz="2200" u="none" cap="none" strike="noStrike">
              <a:solidFill>
                <a:srgbClr val="000000"/>
              </a:solidFill>
              <a:latin typeface="Calibri"/>
              <a:ea typeface="Calibri"/>
              <a:cs typeface="Calibri"/>
              <a:sym typeface="Calibri"/>
            </a:endParaRPr>
          </a:p>
        </p:txBody>
      </p:sp>
      <p:sp>
        <p:nvSpPr>
          <p:cNvPr id="260" name="Google Shape;260;p20"/>
          <p:cNvSpPr txBox="1"/>
          <p:nvPr/>
        </p:nvSpPr>
        <p:spPr>
          <a:xfrm>
            <a:off x="325725" y="3987325"/>
            <a:ext cx="81057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training loss| training accuracy | validation loss | validation accuracy | Optimal Learning Rate</a:t>
            </a:r>
            <a:endParaRPr b="1"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6" name="Google Shape;266;p21"/>
          <p:cNvPicPr preferRelativeResize="0"/>
          <p:nvPr/>
        </p:nvPicPr>
        <p:blipFill rotWithShape="1">
          <a:blip r:embed="rId3">
            <a:alphaModFix/>
          </a:blip>
          <a:srcRect b="0" l="0" r="0" t="0"/>
          <a:stretch/>
        </p:blipFill>
        <p:spPr>
          <a:xfrm>
            <a:off x="2456113" y="1246675"/>
            <a:ext cx="5319625" cy="5319625"/>
          </a:xfrm>
          <a:prstGeom prst="rect">
            <a:avLst/>
          </a:prstGeom>
          <a:noFill/>
          <a:ln>
            <a:noFill/>
          </a:ln>
        </p:spPr>
      </p:pic>
      <p:pic>
        <p:nvPicPr>
          <p:cNvPr descr="C:\Users\kunal\Pictures\nmims.png" id="267" name="Google Shape;267;p21"/>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
        <p:nvSpPr>
          <p:cNvPr id="268" name="Google Shape;268;p21"/>
          <p:cNvSpPr txBox="1"/>
          <p:nvPr/>
        </p:nvSpPr>
        <p:spPr>
          <a:xfrm>
            <a:off x="-590100" y="74675"/>
            <a:ext cx="41988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000" u="none" cap="none" strike="noStrike">
                <a:solidFill>
                  <a:srgbClr val="000000"/>
                </a:solidFill>
                <a:latin typeface="Calibri"/>
                <a:ea typeface="Calibri"/>
                <a:cs typeface="Calibri"/>
                <a:sym typeface="Calibri"/>
              </a:rPr>
              <a:t>Result Analysis/ Implementation</a:t>
            </a:r>
            <a:endParaRPr b="1" i="0" sz="3000" u="none" cap="none" strike="noStrike">
              <a:solidFill>
                <a:srgbClr val="000000"/>
              </a:solidFill>
              <a:latin typeface="Calibri"/>
              <a:ea typeface="Calibri"/>
              <a:cs typeface="Calibri"/>
              <a:sym typeface="Calibri"/>
            </a:endParaRPr>
          </a:p>
        </p:txBody>
      </p:sp>
      <p:sp>
        <p:nvSpPr>
          <p:cNvPr id="269" name="Google Shape;269;p21"/>
          <p:cNvSpPr txBox="1"/>
          <p:nvPr/>
        </p:nvSpPr>
        <p:spPr>
          <a:xfrm>
            <a:off x="312600" y="1745050"/>
            <a:ext cx="19953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Training Loss v/s Validation Loss</a:t>
            </a:r>
            <a:endParaRPr b="1" sz="22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x = L(t), y = ∆</a:t>
            </a:r>
            <a:r>
              <a:rPr b="1" lang="en-US" sz="2200">
                <a:latin typeface="Calibri"/>
                <a:ea typeface="Calibri"/>
                <a:cs typeface="Calibri"/>
                <a:sym typeface="Calibri"/>
              </a:rPr>
              <a:t>L</a:t>
            </a:r>
            <a:endParaRPr b="1" sz="2200">
              <a:latin typeface="Calibri"/>
              <a:ea typeface="Calibri"/>
              <a:cs typeface="Calibri"/>
              <a:sym typeface="Calibri"/>
            </a:endParaRPr>
          </a:p>
        </p:txBody>
      </p:sp>
      <p:sp>
        <p:nvSpPr>
          <p:cNvPr id="270" name="Google Shape;270;p21"/>
          <p:cNvSpPr txBox="1"/>
          <p:nvPr/>
        </p:nvSpPr>
        <p:spPr>
          <a:xfrm>
            <a:off x="312600" y="4231550"/>
            <a:ext cx="1995300" cy="7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Training Accuracy v/s Validation Accuracy</a:t>
            </a:r>
            <a:endParaRPr b="1" sz="22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lang="en-US" sz="2200">
                <a:latin typeface="Calibri"/>
                <a:ea typeface="Calibri"/>
                <a:cs typeface="Calibri"/>
                <a:sym typeface="Calibri"/>
              </a:rPr>
              <a:t>x = acc(t), y = acc</a:t>
            </a:r>
            <a:endParaRPr b="1" sz="2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6" name="Google Shape;276;p22"/>
          <p:cNvSpPr txBox="1"/>
          <p:nvPr/>
        </p:nvSpPr>
        <p:spPr>
          <a:xfrm>
            <a:off x="954600" y="205800"/>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Testing</a:t>
            </a:r>
            <a:endParaRPr b="1" i="0" sz="3600" u="none" cap="none" strike="noStrike">
              <a:solidFill>
                <a:srgbClr val="000000"/>
              </a:solidFill>
              <a:latin typeface="Calibri"/>
              <a:ea typeface="Calibri"/>
              <a:cs typeface="Calibri"/>
              <a:sym typeface="Calibri"/>
            </a:endParaRPr>
          </a:p>
        </p:txBody>
      </p:sp>
      <p:pic>
        <p:nvPicPr>
          <p:cNvPr id="277" name="Google Shape;277;p22"/>
          <p:cNvPicPr preferRelativeResize="0"/>
          <p:nvPr/>
        </p:nvPicPr>
        <p:blipFill rotWithShape="1">
          <a:blip r:embed="rId3">
            <a:alphaModFix/>
          </a:blip>
          <a:srcRect b="0" l="0" r="0" t="84130"/>
          <a:stretch/>
        </p:blipFill>
        <p:spPr>
          <a:xfrm>
            <a:off x="1444875" y="4856675"/>
            <a:ext cx="6254249" cy="2001323"/>
          </a:xfrm>
          <a:prstGeom prst="rect">
            <a:avLst/>
          </a:prstGeom>
          <a:noFill/>
          <a:ln>
            <a:noFill/>
          </a:ln>
        </p:spPr>
      </p:pic>
      <p:pic>
        <p:nvPicPr>
          <p:cNvPr id="278" name="Google Shape;278;p22"/>
          <p:cNvPicPr preferRelativeResize="0"/>
          <p:nvPr/>
        </p:nvPicPr>
        <p:blipFill rotWithShape="1">
          <a:blip r:embed="rId3">
            <a:alphaModFix/>
          </a:blip>
          <a:srcRect b="66466" l="0" r="0" t="0"/>
          <a:stretch/>
        </p:blipFill>
        <p:spPr>
          <a:xfrm>
            <a:off x="1444875" y="891650"/>
            <a:ext cx="6173675" cy="3965026"/>
          </a:xfrm>
          <a:prstGeom prst="rect">
            <a:avLst/>
          </a:prstGeom>
          <a:noFill/>
          <a:ln>
            <a:noFill/>
          </a:ln>
        </p:spPr>
      </p:pic>
      <p:sp>
        <p:nvSpPr>
          <p:cNvPr id="279" name="Google Shape;279;p22"/>
          <p:cNvSpPr/>
          <p:nvPr/>
        </p:nvSpPr>
        <p:spPr>
          <a:xfrm>
            <a:off x="3592900" y="4773075"/>
            <a:ext cx="2058600" cy="208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kunal\Pictures\nmims.png" id="280" name="Google Shape;280;p22"/>
          <p:cNvPicPr preferRelativeResize="0"/>
          <p:nvPr/>
        </p:nvPicPr>
        <p:blipFill rotWithShape="1">
          <a:blip r:embed="rId4">
            <a:alphaModFix/>
          </a:blip>
          <a:srcRect b="0" l="0" r="0" t="0"/>
          <a:stretch/>
        </p:blipFill>
        <p:spPr>
          <a:xfrm>
            <a:off x="7775750" y="262850"/>
            <a:ext cx="1057275" cy="120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23"/>
          <p:cNvSpPr/>
          <p:nvPr/>
        </p:nvSpPr>
        <p:spPr>
          <a:xfrm>
            <a:off x="250371" y="1524000"/>
            <a:ext cx="8458200" cy="523220"/>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87" name="Google Shape;287;p23"/>
          <p:cNvSpPr txBox="1"/>
          <p:nvPr/>
        </p:nvSpPr>
        <p:spPr>
          <a:xfrm>
            <a:off x="663908" y="1320126"/>
            <a:ext cx="8022900" cy="26778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We have successfully developed a Convolutional Neural Network for the purpose of identifying and classifying fabric images into Defective &amp; Non- Defective images with an accuracy of ≈81%. Furthermore, we have also compiled a dataset of over defective fabric images that can be expanded further to give way to more degrees of classification as well as increase the accuracy/optimize the model.</a:t>
            </a:r>
            <a:endParaRPr b="1" i="0" sz="2000" u="none" cap="none" strike="noStrike">
              <a:solidFill>
                <a:schemeClr val="dk1"/>
              </a:solidFill>
              <a:latin typeface="Times New Roman"/>
              <a:ea typeface="Times New Roman"/>
              <a:cs typeface="Times New Roman"/>
              <a:sym typeface="Times New Roman"/>
            </a:endParaRPr>
          </a:p>
          <a:p>
            <a:pPr indent="-355600" lvl="0" marL="457200" marR="0" rtl="0" algn="just">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In addition to this, we have achieved an accuracy ≈21% more than that of traditional, manual methods of fault detection in fabrics and are at a position to optimize the model further and integrate it with relevant hardware and software components in order to carry out our first proof-of-concept in the market.</a:t>
            </a:r>
            <a:endParaRPr b="1" i="0" sz="2000" u="none" cap="none" strike="noStrike">
              <a:solidFill>
                <a:schemeClr val="dk1"/>
              </a:solidFill>
              <a:latin typeface="Times New Roman"/>
              <a:ea typeface="Times New Roman"/>
              <a:cs typeface="Times New Roman"/>
              <a:sym typeface="Times New Roman"/>
            </a:endParaRPr>
          </a:p>
        </p:txBody>
      </p:sp>
      <p:sp>
        <p:nvSpPr>
          <p:cNvPr id="288" name="Google Shape;288;p23"/>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Conclusion</a:t>
            </a:r>
            <a:endParaRPr b="1" i="0" sz="3600" u="none" cap="none" strike="noStrike">
              <a:solidFill>
                <a:srgbClr val="000000"/>
              </a:solidFill>
              <a:latin typeface="Calibri"/>
              <a:ea typeface="Calibri"/>
              <a:cs typeface="Calibri"/>
              <a:sym typeface="Calibri"/>
            </a:endParaRPr>
          </a:p>
        </p:txBody>
      </p:sp>
      <p:pic>
        <p:nvPicPr>
          <p:cNvPr descr="C:\Users\kunal\Pictures\nmims.png" id="289" name="Google Shape;289;p23"/>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5" name="Google Shape;295;p24"/>
          <p:cNvSpPr/>
          <p:nvPr/>
        </p:nvSpPr>
        <p:spPr>
          <a:xfrm>
            <a:off x="250371" y="1524000"/>
            <a:ext cx="8458200" cy="523200"/>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96" name="Google Shape;296;p24"/>
          <p:cNvSpPr txBox="1"/>
          <p:nvPr/>
        </p:nvSpPr>
        <p:spPr>
          <a:xfrm>
            <a:off x="560558" y="1524001"/>
            <a:ext cx="8022900" cy="26778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Dataset can be expanded in order to make way for more degrees of classification in fabric faults</a:t>
            </a:r>
            <a:endParaRPr b="1"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The model can be integrated in a web-based portal connected to a CMOS camera at manufacturing units to detect faults in fabrics in real time</a:t>
            </a:r>
            <a:endParaRPr b="1"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The model can be optimized to show the exact position of the faults in the fabric image and generate a relevant report about the faults</a:t>
            </a:r>
            <a:endParaRPr b="1"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Once all the aforementioned changes are made, the model can be licensed to successful businesses in the textile industry.</a:t>
            </a:r>
            <a:endParaRPr b="1" i="0" sz="2000" u="none" cap="none" strike="noStrike">
              <a:solidFill>
                <a:schemeClr val="dk1"/>
              </a:solidFill>
              <a:latin typeface="Times New Roman"/>
              <a:ea typeface="Times New Roman"/>
              <a:cs typeface="Times New Roman"/>
              <a:sym typeface="Times New Roman"/>
            </a:endParaRPr>
          </a:p>
        </p:txBody>
      </p:sp>
      <p:sp>
        <p:nvSpPr>
          <p:cNvPr id="297" name="Google Shape;297;p24"/>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Future Work</a:t>
            </a:r>
            <a:endParaRPr b="1" i="0" sz="3600" u="none" cap="none" strike="noStrike">
              <a:solidFill>
                <a:srgbClr val="000000"/>
              </a:solidFill>
              <a:latin typeface="Calibri"/>
              <a:ea typeface="Calibri"/>
              <a:cs typeface="Calibri"/>
              <a:sym typeface="Calibri"/>
            </a:endParaRPr>
          </a:p>
        </p:txBody>
      </p:sp>
      <p:pic>
        <p:nvPicPr>
          <p:cNvPr descr="C:\Users\kunal\Pictures\nmims.png" id="298" name="Google Shape;298;p24"/>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4" name="Google Shape;304;p25"/>
          <p:cNvSpPr/>
          <p:nvPr/>
        </p:nvSpPr>
        <p:spPr>
          <a:xfrm>
            <a:off x="250371" y="1524000"/>
            <a:ext cx="8458200" cy="523220"/>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05" name="Google Shape;305;p25"/>
          <p:cNvSpPr txBox="1"/>
          <p:nvPr/>
        </p:nvSpPr>
        <p:spPr>
          <a:xfrm>
            <a:off x="574550" y="1233574"/>
            <a:ext cx="8022900" cy="5397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[1] Adaboost learning for fabric defect detection based on HOG and SVM- Ding</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Shumin, Liu Zhoufeng, Li Chunlei School of Electric &amp; Information Engineering,</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Zhongyuan University of Technology Zhengzhou, China</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[2] Fabric defect detecting and rank scoring based on fisher’s criterion discrimination-</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SHENG-WANG LI, LI-WEI GUO, CHUN-HUA LI College of Information Science and</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Technology, Hebei University of Science and Technology, Shijiazhuang 050018, China</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[3] Fabric defects segmentation approach based on texture primitive- SHUANG-WU</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ZHU , HONG-YANG HAO , PENG-YANG LI , MEI-HONG SHI , HUA QI. College of</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Electronic Information, Northwestern Polytechnical University, xi’an 710072,China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College of Textile and material，Xi’an Polytechnic University , xi’an 710048,China;</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[4]Sparse Dictionary Reconstruction For Textile Defect Detection-Jian Zhou,Dimitri</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Semenovich,Arcot Sowmya and Jun Wang. College of Textiles, Donghua University,</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Shanghai, China</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[5] Fabric Defect Detection Based on Biological Vision Modeling -CHUNLEI LI 1 ,</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GUANGSHUAI GAO1,2, ZHOUFENG LIU1 , MIAO YU 1 , AND DI HUANG 2</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1School of Electronic and Information Engineering, Zhongyuan University of</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Technology, Zhengzhou 450007, China 2School of Computer Science and Engineering,</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Beihang University, Beijing 100191, China</a:t>
            </a:r>
            <a:endParaRPr b="1" sz="1600">
              <a:latin typeface="Times New Roman"/>
              <a:ea typeface="Times New Roman"/>
              <a:cs typeface="Times New Roman"/>
              <a:sym typeface="Times New Roman"/>
            </a:endParaRPr>
          </a:p>
        </p:txBody>
      </p:sp>
      <p:sp>
        <p:nvSpPr>
          <p:cNvPr id="306" name="Google Shape;306;p25"/>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References</a:t>
            </a:r>
            <a:endParaRPr b="1" i="0" sz="3600" u="none" cap="none" strike="noStrike">
              <a:solidFill>
                <a:srgbClr val="000000"/>
              </a:solidFill>
              <a:latin typeface="Calibri"/>
              <a:ea typeface="Calibri"/>
              <a:cs typeface="Calibri"/>
              <a:sym typeface="Calibri"/>
            </a:endParaRPr>
          </a:p>
        </p:txBody>
      </p:sp>
      <p:pic>
        <p:nvPicPr>
          <p:cNvPr descr="C:\Users\kunal\Pictures\nmims.png" id="307" name="Google Shape;307;p25"/>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g82c3f52491_1_24"/>
          <p:cNvSpPr txBox="1"/>
          <p:nvPr>
            <p:ph type="title"/>
          </p:nvPr>
        </p:nvSpPr>
        <p:spPr>
          <a:xfrm>
            <a:off x="457200" y="-19246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References</a:t>
            </a:r>
            <a:endParaRPr b="1" sz="3600"/>
          </a:p>
        </p:txBody>
      </p:sp>
      <p:sp>
        <p:nvSpPr>
          <p:cNvPr id="314" name="Google Shape;314;g82c3f52491_1_24"/>
          <p:cNvSpPr txBox="1"/>
          <p:nvPr>
            <p:ph idx="1" type="body"/>
          </p:nvPr>
        </p:nvSpPr>
        <p:spPr>
          <a:xfrm>
            <a:off x="352225" y="709625"/>
            <a:ext cx="8229600" cy="5745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[6] Auto encoder-Based Fabric Defect Detection with Cross-Patch Similarity-Hu Tian,</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Fei Li Fujitsu Research &amp; Development Center Co., Ltd., Beijing, China</a:t>
            </a:r>
            <a:endParaRPr b="1" sz="1600">
              <a:latin typeface="Times New Roman"/>
              <a:ea typeface="Times New Roman"/>
              <a:cs typeface="Times New Roman"/>
              <a:sym typeface="Times New Roman"/>
            </a:endParaRPr>
          </a:p>
          <a:p>
            <a:pPr indent="0" lvl="0" marL="0" rtl="0" algn="l">
              <a:spcBef>
                <a:spcPts val="360"/>
              </a:spcBef>
              <a:spcAft>
                <a:spcPts val="0"/>
              </a:spcAft>
              <a:buNone/>
            </a:pPr>
            <a:r>
              <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[7]Fabric Defect Detection Based on Pattern Template Correction-Xingzhi Chang ,</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Chengxi Gu , Jiuzhen Liang , and Xin Xu</a:t>
            </a:r>
            <a:endParaRPr b="1" sz="1600">
              <a:latin typeface="Times New Roman"/>
              <a:ea typeface="Times New Roman"/>
              <a:cs typeface="Times New Roman"/>
              <a:sym typeface="Times New Roman"/>
            </a:endParaRPr>
          </a:p>
          <a:p>
            <a:pPr indent="0" lvl="0" marL="0" rtl="0" algn="l">
              <a:spcBef>
                <a:spcPts val="360"/>
              </a:spcBef>
              <a:spcAft>
                <a:spcPts val="0"/>
              </a:spcAft>
              <a:buNone/>
            </a:pPr>
            <a:r>
              <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[8]Fabric Fault Detection Using Digital Image Processing-Farida S.Nadaf,</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NayanaP.Kamble, RohiniB.Gadekar Under The Guidance of: P.S.Kadu Department of</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Electronic and telecommunication Fabtech Technical Campus, College of Engineering</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and Research,Sangola, India</a:t>
            </a:r>
            <a:endParaRPr b="1" sz="1600">
              <a:latin typeface="Times New Roman"/>
              <a:ea typeface="Times New Roman"/>
              <a:cs typeface="Times New Roman"/>
              <a:sym typeface="Times New Roman"/>
            </a:endParaRPr>
          </a:p>
          <a:p>
            <a:pPr indent="0" lvl="0" marL="0" rtl="0" algn="l">
              <a:spcBef>
                <a:spcPts val="360"/>
              </a:spcBef>
              <a:spcAft>
                <a:spcPts val="0"/>
              </a:spcAft>
              <a:buNone/>
            </a:pPr>
            <a:r>
              <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[9]Automated Fabric Defect Detection-Prasanna Bandara, Thilan Bandara, Tharaka</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Ranatunga, Vibodha Vimarshana, Sulochana Sooriyaarachchi and Chathura De Silva</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Department of Computer Science and Engineering University of Moratuwa, Sri Lanka.</a:t>
            </a:r>
            <a:endParaRPr b="1" sz="1600">
              <a:latin typeface="Times New Roman"/>
              <a:ea typeface="Times New Roman"/>
              <a:cs typeface="Times New Roman"/>
              <a:sym typeface="Times New Roman"/>
            </a:endParaRPr>
          </a:p>
          <a:p>
            <a:pPr indent="0" lvl="0" marL="0" rtl="0" algn="l">
              <a:spcBef>
                <a:spcPts val="360"/>
              </a:spcBef>
              <a:spcAft>
                <a:spcPts val="0"/>
              </a:spcAft>
              <a:buNone/>
            </a:pPr>
            <a:r>
              <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[10]Implementation of Fabric Fault Detection System Using Image Processing-Sunil L.</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Bangare, N. B. Dhawas, V. S. Taware, S. K. Dighe, P. S. Bagmare Assistant Professor,</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Department of Information Technology, Sinhgad Academy of Engineering, Pune &amp;</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Research Scholar, Department of Computer Science &amp; Engineering, K. L. University,</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Guntur (A.P.), India Department of Information Technology, Sinhgad Academy of</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Engineering, Pune, India,</a:t>
            </a:r>
            <a:endParaRPr b="1"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800"/>
          </a:p>
          <a:p>
            <a:pPr indent="0" lvl="0" marL="0" rtl="0" algn="l">
              <a:spcBef>
                <a:spcPts val="360"/>
              </a:spcBef>
              <a:spcAft>
                <a:spcPts val="0"/>
              </a:spcAft>
              <a:buNone/>
            </a:pPr>
            <a:r>
              <a:t/>
            </a:r>
            <a:endParaRPr sz="1800"/>
          </a:p>
        </p:txBody>
      </p:sp>
      <p:sp>
        <p:nvSpPr>
          <p:cNvPr id="315" name="Google Shape;315;g82c3f52491_1_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descr="C:\Users\kunal\Pictures\nmims.png" id="316" name="Google Shape;316;g82c3f52491_1_24"/>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3"/>
          <p:cNvSpPr/>
          <p:nvPr/>
        </p:nvSpPr>
        <p:spPr>
          <a:xfrm>
            <a:off x="342896" y="2366853"/>
            <a:ext cx="8458200" cy="3108600"/>
          </a:xfrm>
          <a:prstGeom prst="rect">
            <a:avLst/>
          </a:prstGeom>
          <a:noFill/>
          <a:ln>
            <a:noFill/>
          </a:ln>
        </p:spPr>
        <p:txBody>
          <a:bodyPr anchorCtr="0" anchor="t" bIns="45700" lIns="91425" spcFirstLastPara="1" rIns="91425" wrap="square" tIns="45700">
            <a:noAutofit/>
          </a:bodyPr>
          <a:lstStyle/>
          <a:p>
            <a:pPr indent="-457200" lvl="1" marL="914400" marR="0" rtl="0" algn="just">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Manual detection of faults in fabrics has only about 60% accuracy</a:t>
            </a:r>
            <a:endParaRPr b="0" i="0" sz="1400" u="none" cap="none" strike="noStrike">
              <a:solidFill>
                <a:srgbClr val="000000"/>
              </a:solidFill>
              <a:latin typeface="Arial"/>
              <a:ea typeface="Arial"/>
              <a:cs typeface="Arial"/>
              <a:sym typeface="Arial"/>
            </a:endParaRPr>
          </a:p>
          <a:p>
            <a:pPr indent="-457200" lvl="1" marL="914400" marR="0" rtl="0" algn="just">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This means 40% of times fabrics tend to be rejected by customers due to faults and inconsistencies in the manufactured product</a:t>
            </a:r>
            <a:endParaRPr b="0" i="0" sz="1400" u="none" cap="none" strike="noStrike">
              <a:solidFill>
                <a:srgbClr val="000000"/>
              </a:solidFill>
              <a:latin typeface="Arial"/>
              <a:ea typeface="Arial"/>
              <a:cs typeface="Arial"/>
              <a:sym typeface="Arial"/>
            </a:endParaRPr>
          </a:p>
          <a:p>
            <a:pPr indent="-457200" lvl="1" marL="914400" marR="0" rtl="0" algn="just">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This results in massive financial losses to textile manufacturers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Introduction</a:t>
            </a:r>
            <a:endParaRPr b="1" i="0" sz="3600" u="none" cap="none" strike="noStrike">
              <a:solidFill>
                <a:srgbClr val="000000"/>
              </a:solidFill>
              <a:latin typeface="Calibri"/>
              <a:ea typeface="Calibri"/>
              <a:cs typeface="Calibri"/>
              <a:sym typeface="Calibri"/>
            </a:endParaRPr>
          </a:p>
        </p:txBody>
      </p:sp>
      <p:pic>
        <p:nvPicPr>
          <p:cNvPr descr="C:\Users\kunal\Pictures\nmims.png" id="107" name="Google Shape;107;p3"/>
          <p:cNvPicPr preferRelativeResize="0"/>
          <p:nvPr/>
        </p:nvPicPr>
        <p:blipFill rotWithShape="1">
          <a:blip r:embed="rId3">
            <a:alphaModFix/>
          </a:blip>
          <a:srcRect b="0" l="0" r="0" t="0"/>
          <a:stretch/>
        </p:blipFill>
        <p:spPr>
          <a:xfrm>
            <a:off x="7775750" y="3390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3" name="Google Shape;113;p4"/>
          <p:cNvSpPr/>
          <p:nvPr/>
        </p:nvSpPr>
        <p:spPr>
          <a:xfrm>
            <a:off x="342904" y="1938078"/>
            <a:ext cx="8458200" cy="3108600"/>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To develop a system that identifies and classifies </a:t>
            </a:r>
            <a:r>
              <a:rPr b="1" lang="en-US" sz="2800">
                <a:solidFill>
                  <a:schemeClr val="dk1"/>
                </a:solidFill>
                <a:latin typeface="Times New Roman"/>
                <a:ea typeface="Times New Roman"/>
                <a:cs typeface="Times New Roman"/>
                <a:sym typeface="Times New Roman"/>
              </a:rPr>
              <a:t>fabrics(whether faulty or not) </a:t>
            </a:r>
            <a:r>
              <a:rPr b="1" i="0" lang="en-US" sz="2800" u="none" cap="none" strike="noStrike">
                <a:solidFill>
                  <a:schemeClr val="dk1"/>
                </a:solidFill>
                <a:latin typeface="Times New Roman"/>
                <a:ea typeface="Times New Roman"/>
                <a:cs typeface="Times New Roman"/>
                <a:sym typeface="Times New Roman"/>
              </a:rPr>
              <a:t>from images provided to it in order to improve the accuracy of the said process thereby helping reduce financial and material losses incurred by textile manufacturers in the manual fabric fault detection process.</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
        <p:nvSpPr>
          <p:cNvPr id="114" name="Google Shape;114;p4"/>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Objective</a:t>
            </a:r>
            <a:endParaRPr b="1" i="0" sz="3600" u="none" cap="none" strike="noStrike">
              <a:solidFill>
                <a:srgbClr val="000000"/>
              </a:solidFill>
              <a:latin typeface="Calibri"/>
              <a:ea typeface="Calibri"/>
              <a:cs typeface="Calibri"/>
              <a:sym typeface="Calibri"/>
            </a:endParaRPr>
          </a:p>
        </p:txBody>
      </p:sp>
      <p:pic>
        <p:nvPicPr>
          <p:cNvPr descr="C:\Users\kunal\Pictures\nmims.png" id="115" name="Google Shape;115;p4"/>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5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500"/>
                                        <p:tgtEl>
                                          <p:spTgt spid="11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28575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Literature Survey</a:t>
            </a:r>
            <a:endParaRPr/>
          </a:p>
        </p:txBody>
      </p:sp>
      <p:sp>
        <p:nvSpPr>
          <p:cNvPr id="121" name="Google Shape;12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kunal\Pictures\nmims.png" id="122" name="Google Shape;122;p5"/>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8" name="Google Shape;128;p6"/>
          <p:cNvSpPr/>
          <p:nvPr/>
        </p:nvSpPr>
        <p:spPr>
          <a:xfrm>
            <a:off x="-30525" y="0"/>
            <a:ext cx="8229600" cy="6217200"/>
          </a:xfrm>
          <a:prstGeom prst="rect">
            <a:avLst/>
          </a:prstGeom>
          <a:noFill/>
          <a:ln>
            <a:noFill/>
          </a:ln>
        </p:spPr>
        <p:txBody>
          <a:bodyPr anchorCtr="0" anchor="t" bIns="45700" lIns="91425" spcFirstLastPara="1" rIns="91425" wrap="square" tIns="45700">
            <a:noAutofit/>
          </a:bodyPr>
          <a:lstStyle/>
          <a:p>
            <a:pPr indent="0" lvl="0" marL="457200" marR="0" rtl="0" algn="l">
              <a:lnSpc>
                <a:spcPct val="2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80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C:\Users\kunal\Pictures\nmims.png" id="129" name="Google Shape;129;p6"/>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graphicFrame>
        <p:nvGraphicFramePr>
          <p:cNvPr id="130" name="Google Shape;130;p6"/>
          <p:cNvGraphicFramePr/>
          <p:nvPr/>
        </p:nvGraphicFramePr>
        <p:xfrm>
          <a:off x="283200" y="136975"/>
          <a:ext cx="3000000" cy="3000000"/>
        </p:xfrm>
        <a:graphic>
          <a:graphicData uri="http://schemas.openxmlformats.org/drawingml/2006/table">
            <a:tbl>
              <a:tblPr>
                <a:noFill/>
                <a:tableStyleId>{0A1D2100-B3EC-4C89-85A2-69A7F811F8E0}</a:tableStyleId>
              </a:tblPr>
              <a:tblGrid>
                <a:gridCol w="2534050"/>
                <a:gridCol w="2534050"/>
                <a:gridCol w="2534050"/>
              </a:tblGrid>
              <a:tr h="585050">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Research Papers</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t>Author</a:t>
                      </a:r>
                      <a:endParaRPr sz="2400"/>
                    </a:p>
                  </a:txBody>
                  <a:tcPr marT="91425" marB="91425" marR="91425" marL="91425"/>
                </a:tc>
                <a:tc>
                  <a:txBody>
                    <a:bodyPr/>
                    <a:lstStyle/>
                    <a:p>
                      <a:pPr indent="0" lvl="0" marL="0" rtl="0" algn="l">
                        <a:spcBef>
                          <a:spcPts val="0"/>
                        </a:spcBef>
                        <a:spcAft>
                          <a:spcPts val="0"/>
                        </a:spcAft>
                        <a:buNone/>
                      </a:pPr>
                      <a:r>
                        <a:rPr lang="en-US" sz="2400"/>
                        <a:t>Findings</a:t>
                      </a:r>
                      <a:endParaRPr sz="2400"/>
                    </a:p>
                  </a:txBody>
                  <a:tcPr marT="91425" marB="91425" marR="91425" marL="91425"/>
                </a:tc>
              </a:tr>
              <a:tr h="867050">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[1]Adaboost learning for fabric defect detection based on HOG and SVM</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  Ding Shumin, Liu Zhoufeng, Li Chunlei </a:t>
                      </a:r>
                      <a:endParaRPr b="1"/>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Adaboost algorithm and Support vector machine is used to classify fabric defects.</a:t>
                      </a:r>
                      <a:endParaRPr>
                        <a:latin typeface="Times New Roman"/>
                        <a:ea typeface="Times New Roman"/>
                        <a:cs typeface="Times New Roman"/>
                        <a:sym typeface="Times New Roman"/>
                      </a:endParaRPr>
                    </a:p>
                  </a:txBody>
                  <a:tcPr marT="91425" marB="91425" marR="91425" marL="91425"/>
                </a:tc>
              </a:tr>
              <a:tr h="867050">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[2]Fabric defect detecting and rank scoring based on fisher’s criterion discriminatio</a:t>
                      </a:r>
                      <a:r>
                        <a:rPr b="1" lang="en-US" sz="1000">
                          <a:solidFill>
                            <a:schemeClr val="dk1"/>
                          </a:solidFill>
                          <a:latin typeface="Times New Roman"/>
                          <a:ea typeface="Times New Roman"/>
                          <a:cs typeface="Times New Roman"/>
                          <a:sym typeface="Times New Roman"/>
                        </a:rPr>
                        <a:t>n</a:t>
                      </a:r>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SHENG-WANG LI, LI-WEI GUO, CHUN-HUA LI </a:t>
                      </a:r>
                      <a:endParaRPr b="1"/>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The fisher standard is utilized to delegate filtered units to its class which helps for fabric estimation by using America four point framework.</a:t>
                      </a:r>
                      <a:endParaRPr>
                        <a:latin typeface="Times New Roman"/>
                        <a:ea typeface="Times New Roman"/>
                        <a:cs typeface="Times New Roman"/>
                        <a:sym typeface="Times New Roman"/>
                      </a:endParaRPr>
                    </a:p>
                  </a:txBody>
                  <a:tcPr marT="91425" marB="91425" marR="91425" marL="91425"/>
                </a:tc>
              </a:tr>
              <a:tr h="1090925">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[3]Fabric defects segmentation approach based on texture primitive </a:t>
                      </a:r>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 SHUANG-WU ZHU , HONG-YANG HAO , PENG-YANG LI , MEI-HONG SHI , HUA QI. </a:t>
                      </a:r>
                      <a:endParaRPr b="1"/>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Texture primitive is used to automate fabric inspection, And automatic threshold segmentation  is  done by Ostu’s approach.</a:t>
                      </a:r>
                      <a:endParaRPr>
                        <a:latin typeface="Times New Roman"/>
                        <a:ea typeface="Times New Roman"/>
                        <a:cs typeface="Times New Roman"/>
                        <a:sym typeface="Times New Roman"/>
                      </a:endParaRPr>
                    </a:p>
                  </a:txBody>
                  <a:tcPr marT="91425" marB="91425" marR="91425" marL="91425"/>
                </a:tc>
              </a:tr>
              <a:tr h="867050">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[4]Sparse Dictionary Reconstruction For Textile Defect Detection</a:t>
                      </a:r>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-Jian Zhou,Dimitri Semenovich,Arcot Sowmya and Jun Wang.</a:t>
                      </a:r>
                      <a:endParaRPr b="1"/>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Fabric defects are detected using Sparse representation and dictionary learning. For future work improvising this algorithm can result more efficiency.</a:t>
                      </a:r>
                      <a:endParaRPr>
                        <a:latin typeface="Times New Roman"/>
                        <a:ea typeface="Times New Roman"/>
                        <a:cs typeface="Times New Roman"/>
                        <a:sym typeface="Times New Roman"/>
                      </a:endParaRPr>
                    </a:p>
                  </a:txBody>
                  <a:tcPr marT="91425" marB="91425" marR="91425" marL="91425"/>
                </a:tc>
              </a:tr>
              <a:tr h="390850">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[5]Fabric Defect Detection Based on Biological Vision Modeling </a:t>
                      </a:r>
                      <a:endParaRPr b="1">
                        <a:solidFill>
                          <a:schemeClr val="dk1"/>
                        </a:solidFill>
                      </a:endParaRPr>
                    </a:p>
                    <a:p>
                      <a:pPr indent="0" lvl="0" marL="0" rtl="0" algn="l">
                        <a:spcBef>
                          <a:spcPts val="8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-CHUNLEI LI  , GUANGSHUAI GAO1, ZHOUFENG LIU1 , MIAO YU , AND DI HUANG  </a:t>
                      </a:r>
                      <a:endParaRPr b="1"/>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The </a:t>
                      </a:r>
                      <a:r>
                        <a:rPr lang="en-US">
                          <a:solidFill>
                            <a:schemeClr val="dk1"/>
                          </a:solidFill>
                          <a:latin typeface="Times New Roman"/>
                          <a:ea typeface="Times New Roman"/>
                          <a:cs typeface="Times New Roman"/>
                          <a:sym typeface="Times New Roman"/>
                        </a:rPr>
                        <a:t>imperfection detection detected by  natural vision demonstrating and low-position portrayal with a recreation of organic vision.</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7"/>
          <p:cNvSpPr/>
          <p:nvPr/>
        </p:nvSpPr>
        <p:spPr>
          <a:xfrm>
            <a:off x="117950" y="189900"/>
            <a:ext cx="8458200" cy="64782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Users\kunal\Pictures\nmims.png" id="137" name="Google Shape;137;p7"/>
          <p:cNvPicPr preferRelativeResize="0"/>
          <p:nvPr/>
        </p:nvPicPr>
        <p:blipFill rotWithShape="1">
          <a:blip r:embed="rId3">
            <a:alphaModFix/>
          </a:blip>
          <a:srcRect b="0" l="0" r="0" t="0"/>
          <a:stretch/>
        </p:blipFill>
        <p:spPr>
          <a:xfrm>
            <a:off x="7928150" y="415250"/>
            <a:ext cx="1057275" cy="1209675"/>
          </a:xfrm>
          <a:prstGeom prst="rect">
            <a:avLst/>
          </a:prstGeom>
          <a:noFill/>
          <a:ln>
            <a:noFill/>
          </a:ln>
        </p:spPr>
      </p:pic>
      <p:graphicFrame>
        <p:nvGraphicFramePr>
          <p:cNvPr id="138" name="Google Shape;138;p7"/>
          <p:cNvGraphicFramePr/>
          <p:nvPr/>
        </p:nvGraphicFramePr>
        <p:xfrm>
          <a:off x="117950" y="189900"/>
          <a:ext cx="3000000" cy="3000000"/>
        </p:xfrm>
        <a:graphic>
          <a:graphicData uri="http://schemas.openxmlformats.org/drawingml/2006/table">
            <a:tbl>
              <a:tblPr>
                <a:noFill/>
                <a:tableStyleId>{0A1D2100-B3EC-4C89-85A2-69A7F811F8E0}</a:tableStyleId>
              </a:tblPr>
              <a:tblGrid>
                <a:gridCol w="2702200"/>
                <a:gridCol w="2702200"/>
                <a:gridCol w="2636100"/>
              </a:tblGrid>
              <a:tr h="525675">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Research Papers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rPr>
                        <a:t>Author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rPr>
                        <a:t>Findings</a:t>
                      </a:r>
                      <a:endParaRPr/>
                    </a:p>
                  </a:txBody>
                  <a:tcPr marT="91425" marB="91425" marR="91425" marL="91425"/>
                </a:tc>
              </a:tr>
              <a:tr h="1087900">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 [6] Auto encoder-Based Fabric Defect Detection with Cross-Patch Similarity </a:t>
                      </a:r>
                      <a:endParaRPr b="1">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a:t>
                      </a:r>
                      <a:r>
                        <a:rPr lang="en-US">
                          <a:solidFill>
                            <a:schemeClr val="dk1"/>
                          </a:solidFill>
                          <a:latin typeface="Times New Roman"/>
                          <a:ea typeface="Times New Roman"/>
                          <a:cs typeface="Times New Roman"/>
                          <a:sym typeface="Times New Roman"/>
                        </a:rPr>
                        <a:t>Hu Tian, Fei Li Fujitsu Research &amp; Development Center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The Auto-encoder with Cross patch similarity is proposed for fabric defect detection. so output of defected patch is decoded by latent variable of non defective patch.</a:t>
                      </a:r>
                      <a:endParaRPr>
                        <a:latin typeface="Times New Roman"/>
                        <a:ea typeface="Times New Roman"/>
                        <a:cs typeface="Times New Roman"/>
                        <a:sym typeface="Times New Roman"/>
                      </a:endParaRPr>
                    </a:p>
                  </a:txBody>
                  <a:tcPr marT="91425" marB="91425" marR="91425" marL="91425"/>
                </a:tc>
              </a:tr>
              <a:tr h="868975">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[7]Fabric Defect Detection Based on Pattern Template Correction</a:t>
                      </a:r>
                      <a:endParaRPr b="1">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Xingzhi Chang , Chengxi Gu , Jiuzhen Liang , and Xin Xu</a:t>
                      </a:r>
                      <a:endParaRPr>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It is </a:t>
                      </a:r>
                      <a:r>
                        <a:rPr lang="en-US">
                          <a:latin typeface="Times New Roman"/>
                          <a:ea typeface="Times New Roman"/>
                          <a:cs typeface="Times New Roman"/>
                          <a:sym typeface="Times New Roman"/>
                        </a:rPr>
                        <a:t>amendment</a:t>
                      </a:r>
                      <a:r>
                        <a:rPr lang="en-US">
                          <a:latin typeface="Times New Roman"/>
                          <a:ea typeface="Times New Roman"/>
                          <a:cs typeface="Times New Roman"/>
                          <a:sym typeface="Times New Roman"/>
                        </a:rPr>
                        <a:t> of imperfection detection techniques. To decrease misalignment impacts.</a:t>
                      </a:r>
                      <a:endParaRPr>
                        <a:latin typeface="Times New Roman"/>
                        <a:ea typeface="Times New Roman"/>
                        <a:cs typeface="Times New Roman"/>
                        <a:sym typeface="Times New Roman"/>
                      </a:endParaRPr>
                    </a:p>
                  </a:txBody>
                  <a:tcPr marT="91425" marB="91425" marR="91425" marL="91425"/>
                </a:tc>
              </a:tr>
              <a:tr h="868975">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 [8]Fabric Fault Detection Using Digital Image Processing</a:t>
                      </a:r>
                      <a:endParaRPr b="1">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Farida S.Nadaf, NayanaP.Kamble, RohiniB.Gadekar Under The Guidance of: P.S.Kadu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Defected fabrics are detected using MATLAB programming and Image processing.</a:t>
                      </a:r>
                      <a:endParaRPr>
                        <a:latin typeface="Times New Roman"/>
                        <a:ea typeface="Times New Roman"/>
                        <a:cs typeface="Times New Roman"/>
                        <a:sym typeface="Times New Roman"/>
                      </a:endParaRPr>
                    </a:p>
                  </a:txBody>
                  <a:tcPr marT="91425" marB="91425" marR="91425" marL="91425"/>
                </a:tc>
              </a:tr>
              <a:tr h="1087900">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[9]Automated Fabric Defect Detection</a:t>
                      </a:r>
                      <a:endParaRPr b="1">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Prasanna Bandara, Thilan Bandara, Tharaka Ranatunga, Vibodha Vimarshana, Sulochana Sooriyaarachchi and Chathura De Silva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Image </a:t>
                      </a:r>
                      <a:r>
                        <a:rPr lang="en-US">
                          <a:latin typeface="Times New Roman"/>
                          <a:ea typeface="Times New Roman"/>
                          <a:cs typeface="Times New Roman"/>
                          <a:sym typeface="Times New Roman"/>
                        </a:rPr>
                        <a:t>handling</a:t>
                      </a:r>
                      <a:r>
                        <a:rPr lang="en-US">
                          <a:latin typeface="Times New Roman"/>
                          <a:ea typeface="Times New Roman"/>
                          <a:cs typeface="Times New Roman"/>
                          <a:sym typeface="Times New Roman"/>
                        </a:rPr>
                        <a:t> and neural systems are used. A non uniform </a:t>
                      </a:r>
                      <a:r>
                        <a:rPr lang="en-US">
                          <a:latin typeface="Times New Roman"/>
                          <a:ea typeface="Times New Roman"/>
                          <a:cs typeface="Times New Roman"/>
                          <a:sym typeface="Times New Roman"/>
                        </a:rPr>
                        <a:t>brightening</a:t>
                      </a:r>
                      <a:r>
                        <a:rPr lang="en-US">
                          <a:latin typeface="Times New Roman"/>
                          <a:ea typeface="Times New Roman"/>
                          <a:cs typeface="Times New Roman"/>
                          <a:sym typeface="Times New Roman"/>
                        </a:rPr>
                        <a:t> and picture denoising is a preprocessing step to actual method.</a:t>
                      </a:r>
                      <a:endParaRPr>
                        <a:latin typeface="Times New Roman"/>
                        <a:ea typeface="Times New Roman"/>
                        <a:cs typeface="Times New Roman"/>
                        <a:sym typeface="Times New Roman"/>
                      </a:endParaRPr>
                    </a:p>
                  </a:txBody>
                  <a:tcPr marT="91425" marB="91425" marR="91425" marL="91425"/>
                </a:tc>
              </a:tr>
              <a:tr h="1087900">
                <a:tc>
                  <a:txBody>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[10]Implementation of Fabric Fault Detection System Using Image Processing</a:t>
                      </a:r>
                      <a:endParaRPr b="1">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Sunil L. Bangare, N. B. Dhawas, V. S. Taware, S. K. Dighe, P. S. Bagmare Assistant Professor, Department of Information Technology, Sinhgad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The video feed is captured for image segmentation, RGB to HSV conversion, and by comparison faulty percentage are found.</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p8"/>
          <p:cNvSpPr/>
          <p:nvPr/>
        </p:nvSpPr>
        <p:spPr>
          <a:xfrm>
            <a:off x="250371" y="1524000"/>
            <a:ext cx="8458200" cy="523220"/>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5" name="Google Shape;145;p8"/>
          <p:cNvSpPr txBox="1"/>
          <p:nvPr/>
        </p:nvSpPr>
        <p:spPr>
          <a:xfrm>
            <a:off x="563410" y="2459546"/>
            <a:ext cx="8017200" cy="1938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Manual process of fault detection in fabrics has an accuracy of 60% which incurs great financial losses to textile manufacturers thereby affecting sales and material wastes; Hence, an automation to the aforementioned problem is required in order to increase it</a:t>
            </a:r>
            <a:r>
              <a:rPr b="1" lang="en-US" sz="2400">
                <a:solidFill>
                  <a:schemeClr val="dk1"/>
                </a:solidFill>
                <a:latin typeface="Times New Roman"/>
                <a:ea typeface="Times New Roman"/>
                <a:cs typeface="Times New Roman"/>
                <a:sym typeface="Times New Roman"/>
              </a:rPr>
              <a:t>s efficiency and accuracy</a:t>
            </a:r>
            <a:r>
              <a:rPr b="1"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46" name="Google Shape;146;p8"/>
          <p:cNvSpPr txBox="1"/>
          <p:nvPr/>
        </p:nvSpPr>
        <p:spPr>
          <a:xfrm>
            <a:off x="954600" y="389375"/>
            <a:ext cx="7234800" cy="84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Problem Statement</a:t>
            </a:r>
            <a:endParaRPr b="1" i="0" sz="3600" u="none" cap="none" strike="noStrike">
              <a:solidFill>
                <a:srgbClr val="000000"/>
              </a:solidFill>
              <a:latin typeface="Calibri"/>
              <a:ea typeface="Calibri"/>
              <a:cs typeface="Calibri"/>
              <a:sym typeface="Calibri"/>
            </a:endParaRPr>
          </a:p>
        </p:txBody>
      </p:sp>
      <p:pic>
        <p:nvPicPr>
          <p:cNvPr descr="C:\Users\kunal\Pictures\nmims.png" id="147" name="Google Shape;147;p8"/>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9"/>
          <p:cNvSpPr txBox="1"/>
          <p:nvPr>
            <p:ph type="title"/>
          </p:nvPr>
        </p:nvSpPr>
        <p:spPr>
          <a:xfrm>
            <a:off x="457196" y="31555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Proposed Solution</a:t>
            </a:r>
            <a:endParaRPr/>
          </a:p>
        </p:txBody>
      </p:sp>
      <p:sp>
        <p:nvSpPr>
          <p:cNvPr id="154" name="Google Shape;15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p9"/>
          <p:cNvSpPr txBox="1"/>
          <p:nvPr/>
        </p:nvSpPr>
        <p:spPr>
          <a:xfrm>
            <a:off x="457200" y="1922350"/>
            <a:ext cx="8229600" cy="3970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Using a </a:t>
            </a:r>
            <a:r>
              <a:rPr b="1" i="0" lang="en-US" sz="2800" u="none" cap="none" strike="noStrike">
                <a:solidFill>
                  <a:schemeClr val="dk1"/>
                </a:solidFill>
                <a:latin typeface="Calibri"/>
                <a:ea typeface="Calibri"/>
                <a:cs typeface="Calibri"/>
                <a:sym typeface="Calibri"/>
              </a:rPr>
              <a:t>CMOS Camera </a:t>
            </a:r>
            <a:r>
              <a:rPr b="0" i="0" lang="en-US" sz="2800" u="none" cap="none" strike="noStrike">
                <a:solidFill>
                  <a:schemeClr val="dk1"/>
                </a:solidFill>
                <a:latin typeface="Calibri"/>
                <a:ea typeface="Calibri"/>
                <a:cs typeface="Calibri"/>
                <a:sym typeface="Calibri"/>
              </a:rPr>
              <a:t>in </a:t>
            </a:r>
            <a:r>
              <a:rPr b="1" i="0" lang="en-US" sz="2800" u="none" cap="none" strike="noStrike">
                <a:solidFill>
                  <a:schemeClr val="dk1"/>
                </a:solidFill>
                <a:latin typeface="Calibri"/>
                <a:ea typeface="Calibri"/>
                <a:cs typeface="Calibri"/>
                <a:sym typeface="Calibri"/>
              </a:rPr>
              <a:t>a textile production unit </a:t>
            </a:r>
            <a:r>
              <a:rPr b="0" i="0" lang="en-US" sz="2800" u="none" cap="none" strike="noStrike">
                <a:solidFill>
                  <a:schemeClr val="dk1"/>
                </a:solidFill>
                <a:latin typeface="Calibri"/>
                <a:ea typeface="Calibri"/>
                <a:cs typeface="Calibri"/>
                <a:sym typeface="Calibri"/>
              </a:rPr>
              <a:t>to </a:t>
            </a:r>
            <a:r>
              <a:rPr b="1" i="0" lang="en-US" sz="2800" u="none" cap="none" strike="noStrike">
                <a:solidFill>
                  <a:schemeClr val="dk1"/>
                </a:solidFill>
                <a:latin typeface="Calibri"/>
                <a:ea typeface="Calibri"/>
                <a:cs typeface="Calibri"/>
                <a:sym typeface="Calibri"/>
              </a:rPr>
              <a:t>record faulty and correct textile patterns </a:t>
            </a:r>
            <a:r>
              <a:rPr b="0" i="0" lang="en-US" sz="2800" u="none" cap="none" strike="noStrike">
                <a:solidFill>
                  <a:schemeClr val="dk1"/>
                </a:solidFill>
                <a:latin typeface="Calibri"/>
                <a:ea typeface="Calibri"/>
                <a:cs typeface="Calibri"/>
                <a:sym typeface="Calibri"/>
              </a:rPr>
              <a:t>to create a </a:t>
            </a:r>
            <a:r>
              <a:rPr b="1" i="0" lang="en-US" sz="2800" u="none" cap="none" strike="noStrike">
                <a:solidFill>
                  <a:schemeClr val="dk1"/>
                </a:solidFill>
                <a:latin typeface="Calibri"/>
                <a:ea typeface="Calibri"/>
                <a:cs typeface="Calibri"/>
                <a:sym typeface="Calibri"/>
              </a:rPr>
              <a:t>fabric dataset</a:t>
            </a:r>
            <a:r>
              <a:rPr b="0" i="0" lang="en-US" sz="2800" u="none" cap="none" strike="noStrike">
                <a:solidFill>
                  <a:schemeClr val="dk1"/>
                </a:solidFill>
                <a:latin typeface="Calibri"/>
                <a:ea typeface="Calibri"/>
                <a:cs typeface="Calibri"/>
                <a:sym typeface="Calibri"/>
              </a:rPr>
              <a:t> that </a:t>
            </a:r>
            <a:r>
              <a:rPr b="1" i="0" lang="en-US" sz="2800" u="none" cap="none" strike="noStrike">
                <a:solidFill>
                  <a:schemeClr val="dk1"/>
                </a:solidFill>
                <a:latin typeface="Calibri"/>
                <a:ea typeface="Calibri"/>
                <a:cs typeface="Calibri"/>
                <a:sym typeface="Calibri"/>
              </a:rPr>
              <a:t>trains our machine learning model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Implementing </a:t>
            </a:r>
            <a:r>
              <a:rPr b="1" lang="en-US" sz="2800">
                <a:solidFill>
                  <a:schemeClr val="dk1"/>
                </a:solidFill>
                <a:latin typeface="Calibri"/>
                <a:ea typeface="Calibri"/>
                <a:cs typeface="Calibri"/>
                <a:sym typeface="Calibri"/>
              </a:rPr>
              <a:t>Convolutional Neural Networks</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using </a:t>
            </a:r>
            <a:r>
              <a:rPr b="1" i="0" lang="en-US" sz="2800" u="none" cap="none" strike="noStrike">
                <a:solidFill>
                  <a:schemeClr val="dk1"/>
                </a:solidFill>
                <a:latin typeface="Calibri"/>
                <a:ea typeface="Calibri"/>
                <a:cs typeface="Calibri"/>
                <a:sym typeface="Calibri"/>
              </a:rPr>
              <a:t>python</a:t>
            </a:r>
            <a:r>
              <a:rPr b="0" i="0" lang="en-US" sz="2800" u="none" cap="none" strike="noStrike">
                <a:solidFill>
                  <a:schemeClr val="dk1"/>
                </a:solidFill>
                <a:latin typeface="Calibri"/>
                <a:ea typeface="Calibri"/>
                <a:cs typeface="Calibri"/>
                <a:sym typeface="Calibri"/>
              </a:rPr>
              <a:t> to automate the aforementioned process</a:t>
            </a:r>
            <a:endParaRPr b="0" i="0" sz="2800" u="none" cap="none" strike="noStrike">
              <a:solidFill>
                <a:schemeClr val="dk1"/>
              </a:solidFill>
              <a:latin typeface="Calibri"/>
              <a:ea typeface="Calibri"/>
              <a:cs typeface="Calibri"/>
              <a:sym typeface="Calibri"/>
            </a:endParaRPr>
          </a:p>
        </p:txBody>
      </p:sp>
      <p:pic>
        <p:nvPicPr>
          <p:cNvPr descr="C:\Users\kunal\Pictures\nmims.png" id="156" name="Google Shape;156;p9"/>
          <p:cNvPicPr preferRelativeResize="0"/>
          <p:nvPr/>
        </p:nvPicPr>
        <p:blipFill rotWithShape="1">
          <a:blip r:embed="rId3">
            <a:alphaModFix/>
          </a:blip>
          <a:srcRect b="0" l="0" r="0" t="0"/>
          <a:stretch/>
        </p:blipFill>
        <p:spPr>
          <a:xfrm>
            <a:off x="7775750" y="262850"/>
            <a:ext cx="10572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