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2" r:id="rId3"/>
  </p:sldMasterIdLst>
  <p:notesMasterIdLst>
    <p:notesMasterId r:id="rId5"/>
  </p:notesMasterIdLst>
  <p:sldIdLst>
    <p:sldId id="256" r:id="rId4"/>
    <p:sldId id="259" r:id="rId6"/>
    <p:sldId id="301" r:id="rId7"/>
    <p:sldId id="260" r:id="rId8"/>
    <p:sldId id="270" r:id="rId9"/>
    <p:sldId id="261" r:id="rId10"/>
    <p:sldId id="280" r:id="rId11"/>
    <p:sldId id="302" r:id="rId12"/>
    <p:sldId id="304" r:id="rId13"/>
    <p:sldId id="262" r:id="rId14"/>
    <p:sldId id="263" r:id="rId15"/>
    <p:sldId id="306" r:id="rId16"/>
    <p:sldId id="307" r:id="rId17"/>
    <p:sldId id="282" r:id="rId18"/>
    <p:sldId id="308" r:id="rId19"/>
    <p:sldId id="264" r:id="rId20"/>
    <p:sldId id="278" r:id="rId21"/>
  </p:sldIdLst>
  <p:sldSz cx="9144000" cy="5143500"/>
  <p:notesSz cx="6858000" cy="9144000"/>
  <p:embeddedFontLst>
    <p:embeddedFont>
      <p:font typeface="Overpass Mono" panose="020B0009030203020204"/>
      <p:regular r:id="rId25"/>
    </p:embeddedFont>
    <p:embeddedFont>
      <p:font typeface="Anaheim" panose="02000503000000000000"/>
      <p:regular r:id="rId26"/>
    </p:embeddedFont>
    <p:embeddedFont>
      <p:font typeface="Roboto" panose="02000000000000000000"/>
      <p:regular r:id="rId27"/>
    </p:embeddedFont>
    <p:embeddedFont>
      <p:font typeface="Proxima Nova Semibold" panose="02000506030000020004"/>
      <p:regular r:id="rId28"/>
    </p:embeddedFont>
    <p:embeddedFont>
      <p:font typeface="Proxima Nova" panose="02000506030000020004"/>
      <p:regular r:id="rId29"/>
    </p:embeddedFont>
    <p:embeddedFont>
      <p:font typeface="Bahnschrift" panose="020B0502040204020203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2"/>
          <p:cNvSpPr txBox="1"/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7"/>
          <p:cNvSpPr txBox="1"/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9"/>
          <p:cNvSpPr txBox="1"/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20"/>
          <p:cNvSpPr txBox="1"/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 panose="020000000000000000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2000503000000000000"/>
              <a:buNone/>
              <a:defRPr sz="22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5"/>
          <p:cNvSpPr txBox="1"/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2000503000000000000"/>
              <a:buNone/>
              <a:defRPr sz="2400">
                <a:solidFill>
                  <a:schemeClr val="lt1"/>
                </a:solidFill>
                <a:latin typeface="Barlow Condensed ExtraBold" panose="02000503000000000000"/>
                <a:ea typeface="Barlow Condensed ExtraBold" panose="02000503000000000000"/>
                <a:cs typeface="Barlow Condensed ExtraBold" panose="02000503000000000000"/>
                <a:sym typeface="Barlow Condensed ExtraBold" panose="02000503000000000000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 panose="020B0009030203020204"/>
              <a:buNone/>
              <a:defRPr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2800" b="1">
                <a:solidFill>
                  <a:schemeClr val="lt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 panose="02000503000000000000"/>
              <a:buChar char="●"/>
              <a:defRPr sz="1800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/>
              <a:t>Credit Card Approval Machine Learning</a:t>
            </a:r>
            <a:endParaRPr lang="en-US" altLang="en-GB" sz="5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body" idx="1"/>
          </p:nvPr>
        </p:nvSpPr>
        <p:spPr>
          <a:xfrm>
            <a:off x="4787805" y="1347435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Several machine learning algorithms will be considered for credit card approval prediction.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Algorithms like logistic regression, decision trees, random forests, and support vector machines will be evaluated.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selected model will be based on performance metrics such as accuracy, precision, recall, and F1-score.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81" name="Google Shape;381;p33"/>
          <p:cNvSpPr txBox="1"/>
          <p:nvPr>
            <p:ph type="title"/>
          </p:nvPr>
        </p:nvSpPr>
        <p:spPr>
          <a:xfrm>
            <a:off x="4579531" y="699435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TRAINING</a:t>
            </a:r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TRAINING</a:t>
            </a:r>
            <a:endParaRPr lang="en-US" altLang="en-GB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3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Logistic Regression</a:t>
            </a:r>
            <a:endParaRPr lang="en-US" altLang="en-GB"/>
          </a:p>
        </p:txBody>
      </p:sp>
      <p:sp>
        <p:nvSpPr>
          <p:cNvPr id="395" name="Google Shape;395;p34"/>
          <p:cNvSpPr txBox="1"/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Decision Trees</a:t>
            </a:r>
            <a:endParaRPr lang="en-US" altLang="en-GB"/>
          </a:p>
        </p:txBody>
      </p:sp>
      <p:sp>
        <p:nvSpPr>
          <p:cNvPr id="397" name="Google Shape;397;p34"/>
          <p:cNvSpPr txBox="1"/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Random Forest</a:t>
            </a:r>
            <a:endParaRPr lang="en-US" altLang="en-GB"/>
          </a:p>
        </p:txBody>
      </p:sp>
      <p:sp>
        <p:nvSpPr>
          <p:cNvPr id="399" name="Google Shape;399;p34"/>
          <p:cNvSpPr txBox="1"/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Gradient Boosting</a:t>
            </a:r>
            <a:endParaRPr lang="en-US" altLang="en-GB"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2139950"/>
            <a:ext cx="2824480" cy="561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55" y="2068195"/>
            <a:ext cx="2258695" cy="6337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85" y="3435985"/>
            <a:ext cx="2562225" cy="704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80" y="3474085"/>
            <a:ext cx="4414520" cy="66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subTitle" idx="1"/>
          </p:nvPr>
        </p:nvSpPr>
        <p:spPr>
          <a:xfrm flipH="1">
            <a:off x="5220335" y="2067560"/>
            <a:ext cx="3925570" cy="2668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trained model will be evaluated using the testing dataset.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Metrics such as accuracy, precision, recall, and F1-score will be calculated to assess its performance.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model's ability to predict credit card approval accurately will be analyzed.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32" name="Google Shape;532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EVALUATION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467995" y="1059815"/>
            <a:ext cx="3474720" cy="283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Visualizations like confusion matrices, ROC curves, and precision-recall curves will be used to illustrate the model's performance.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These visualizations provide a comprehensive understanding of the model's predictive power.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It helps stakeholders to make informed decisions based on the model's performance.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 STATS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34"/>
          <p:cNvSpPr txBox="1"/>
          <p:nvPr>
            <p:ph type="ctrTitle"/>
          </p:nvPr>
        </p:nvSpPr>
        <p:spPr>
          <a:xfrm flipH="1">
            <a:off x="1691333" y="14197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Logistic Regression</a:t>
            </a:r>
            <a:endParaRPr lang="en-US" altLang="en-GB"/>
          </a:p>
        </p:txBody>
      </p:sp>
      <p:sp>
        <p:nvSpPr>
          <p:cNvPr id="395" name="Google Shape;395;p34"/>
          <p:cNvSpPr txBox="1"/>
          <p:nvPr>
            <p:ph type="ctrTitle" idx="2"/>
          </p:nvPr>
        </p:nvSpPr>
        <p:spPr>
          <a:xfrm flipH="1">
            <a:off x="4931993" y="141855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Decision Trees</a:t>
            </a:r>
            <a:endParaRPr lang="en-US" altLang="en-GB"/>
          </a:p>
        </p:txBody>
      </p:sp>
      <p:sp>
        <p:nvSpPr>
          <p:cNvPr id="397" name="Google Shape;397;p34"/>
          <p:cNvSpPr txBox="1"/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Random Forest</a:t>
            </a:r>
            <a:endParaRPr lang="en-US" altLang="en-GB"/>
          </a:p>
        </p:txBody>
      </p:sp>
      <p:sp>
        <p:nvSpPr>
          <p:cNvPr id="399" name="Google Shape;399;p34"/>
          <p:cNvSpPr txBox="1"/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Gradient Boosting</a:t>
            </a:r>
            <a:endParaRPr lang="en-US" altLang="en-GB"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809750"/>
            <a:ext cx="2257425" cy="828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55" y="3498215"/>
            <a:ext cx="2228850" cy="923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779905"/>
            <a:ext cx="231457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512185"/>
            <a:ext cx="2444750" cy="85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Feature Importance Analysis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920" name="Google Shape;920;p53"/>
          <p:cNvSpPr txBox="1"/>
          <p:nvPr/>
        </p:nvSpPr>
        <p:spPr>
          <a:xfrm>
            <a:off x="754380" y="1134110"/>
            <a:ext cx="7783195" cy="131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Bahnschrift" panose="020B0502040204020203" charset="0"/>
                <a:ea typeface="Anaheim" panose="02000503000000000000"/>
                <a:cs typeface="Bahnschrift" panose="020B0502040204020203" charset="0"/>
                <a:sym typeface="Anaheim" panose="02000503000000000000"/>
              </a:rPr>
              <a:t>The importance of features in predicting credit card approval will be analyzed.</a:t>
            </a:r>
            <a:endParaRPr lang="en-GB" sz="1600">
              <a:solidFill>
                <a:schemeClr val="lt1"/>
              </a:solidFill>
              <a:latin typeface="Bahnschrift" panose="020B0502040204020203" charset="0"/>
              <a:ea typeface="Anaheim" panose="02000503000000000000"/>
              <a:cs typeface="Bahnschrift" panose="020B0502040204020203" charset="0"/>
              <a:sym typeface="Anaheim" panose="02000503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chemeClr val="lt1"/>
              </a:solidFill>
              <a:latin typeface="Bahnschrift" panose="020B0502040204020203" charset="0"/>
              <a:ea typeface="Anaheim" panose="02000503000000000000"/>
              <a:cs typeface="Bahnschrift" panose="020B0502040204020203" charset="0"/>
              <a:sym typeface="Anaheim" panose="02000503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Bahnschrift" panose="020B0502040204020203" charset="0"/>
                <a:ea typeface="Anaheim" panose="02000503000000000000"/>
                <a:cs typeface="Bahnschrift" panose="020B0502040204020203" charset="0"/>
                <a:sym typeface="Anaheim" panose="02000503000000000000"/>
              </a:rPr>
              <a:t>Techniques like feature importance plots or permutation importance will be used to identify the most influential variables.</a:t>
            </a:r>
            <a:endParaRPr lang="en-GB" sz="1600">
              <a:solidFill>
                <a:schemeClr val="lt1"/>
              </a:solidFill>
              <a:latin typeface="Bahnschrift" panose="020B0502040204020203" charset="0"/>
              <a:ea typeface="Anaheim" panose="02000503000000000000"/>
              <a:cs typeface="Bahnschrift" panose="020B0502040204020203" charset="0"/>
              <a:sym typeface="Anaheim" panose="02000503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chemeClr val="lt1"/>
              </a:solidFill>
              <a:latin typeface="Bahnschrift" panose="020B0502040204020203" charset="0"/>
              <a:ea typeface="Anaheim" panose="02000503000000000000"/>
              <a:cs typeface="Bahnschrift" panose="020B0502040204020203" charset="0"/>
              <a:sym typeface="Anaheim" panose="02000503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Bahnschrift" panose="020B0502040204020203" charset="0"/>
                <a:ea typeface="Anaheim" panose="02000503000000000000"/>
                <a:cs typeface="Bahnschrift" panose="020B0502040204020203" charset="0"/>
                <a:sym typeface="Anaheim" panose="02000503000000000000"/>
              </a:rPr>
              <a:t>This analysis provides insights into which factors play a significant role in credit card approval.</a:t>
            </a:r>
            <a:endParaRPr lang="en-GB" sz="1600">
              <a:solidFill>
                <a:schemeClr val="lt1"/>
              </a:solidFill>
              <a:latin typeface="Bahnschrift" panose="020B0502040204020203" charset="0"/>
              <a:ea typeface="Anaheim" panose="02000503000000000000"/>
              <a:cs typeface="Bahnschrift" panose="020B0502040204020203" charset="0"/>
              <a:sym typeface="Anaheim" panose="02000503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35985"/>
            <a:ext cx="760095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1915" y="-33020"/>
            <a:ext cx="927798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1255775" y="4860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PREDICTION</a:t>
            </a:r>
            <a:br>
              <a:rPr lang="en-US" altLang="en-GB"/>
            </a:br>
            <a:endParaRPr lang="en-US" altLang="en-GB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899160" y="1155065"/>
            <a:ext cx="7607300" cy="1926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Techniques will be used to interpret the model's predictions.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This helps explain how individual features contribute to the decision-making process.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Model interpretability is crucial for transparency and trust in credit card approval decisions.</a:t>
            </a:r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074670"/>
            <a:ext cx="8522335" cy="426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3628390"/>
            <a:ext cx="2647950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/>
          <p:nvPr>
            <p:ph type="body" idx="1"/>
          </p:nvPr>
        </p:nvSpPr>
        <p:spPr>
          <a:xfrm>
            <a:off x="323215" y="483235"/>
            <a:ext cx="3737610" cy="3983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credit card approval machine learning project aims to develop a model that accurately predicts credit card approval.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Various steps like data exploration, preprocessing, model training, evaluation, and deployment are involved.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Continuous monitoring and updates are necessary to ensure the model's effectiveness over time.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775" name="Google Shape;775;p49"/>
          <p:cNvSpPr txBox="1"/>
          <p:nvPr>
            <p:ph type="title"/>
          </p:nvPr>
        </p:nvSpPr>
        <p:spPr>
          <a:xfrm>
            <a:off x="5438775" y="49903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776" name="Google Shape;776;p49"/>
          <p:cNvSpPr/>
          <p:nvPr/>
        </p:nvSpPr>
        <p:spPr>
          <a:xfrm>
            <a:off x="5308569" y="185170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49"/>
          <p:cNvSpPr/>
          <p:nvPr/>
        </p:nvSpPr>
        <p:spPr>
          <a:xfrm>
            <a:off x="5308569" y="185170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49"/>
          <p:cNvSpPr/>
          <p:nvPr/>
        </p:nvSpPr>
        <p:spPr>
          <a:xfrm>
            <a:off x="5308569" y="185170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49"/>
          <p:cNvSpPr/>
          <p:nvPr/>
        </p:nvSpPr>
        <p:spPr>
          <a:xfrm>
            <a:off x="4590649" y="443857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49"/>
          <p:cNvSpPr/>
          <p:nvPr/>
        </p:nvSpPr>
        <p:spPr>
          <a:xfrm>
            <a:off x="4573254" y="386893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49"/>
          <p:cNvSpPr/>
          <p:nvPr/>
        </p:nvSpPr>
        <p:spPr>
          <a:xfrm>
            <a:off x="5993449" y="421464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49"/>
          <p:cNvSpPr/>
          <p:nvPr/>
        </p:nvSpPr>
        <p:spPr>
          <a:xfrm>
            <a:off x="5445549" y="389111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49"/>
          <p:cNvSpPr/>
          <p:nvPr/>
        </p:nvSpPr>
        <p:spPr>
          <a:xfrm>
            <a:off x="5629048" y="389111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49"/>
          <p:cNvSpPr/>
          <p:nvPr/>
        </p:nvSpPr>
        <p:spPr>
          <a:xfrm>
            <a:off x="5812115" y="389111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49"/>
          <p:cNvSpPr/>
          <p:nvPr/>
        </p:nvSpPr>
        <p:spPr>
          <a:xfrm>
            <a:off x="5995615" y="389154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49"/>
          <p:cNvSpPr/>
          <p:nvPr/>
        </p:nvSpPr>
        <p:spPr>
          <a:xfrm>
            <a:off x="6178681" y="389154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49"/>
          <p:cNvSpPr/>
          <p:nvPr/>
        </p:nvSpPr>
        <p:spPr>
          <a:xfrm>
            <a:off x="6362632" y="389154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49"/>
          <p:cNvSpPr/>
          <p:nvPr/>
        </p:nvSpPr>
        <p:spPr>
          <a:xfrm>
            <a:off x="6546131" y="389154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9"/>
          <p:cNvSpPr/>
          <p:nvPr/>
        </p:nvSpPr>
        <p:spPr>
          <a:xfrm>
            <a:off x="6729198" y="389197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49"/>
          <p:cNvSpPr/>
          <p:nvPr/>
        </p:nvSpPr>
        <p:spPr>
          <a:xfrm>
            <a:off x="6908782" y="389197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49"/>
          <p:cNvSpPr/>
          <p:nvPr/>
        </p:nvSpPr>
        <p:spPr>
          <a:xfrm>
            <a:off x="7084901" y="389197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49"/>
          <p:cNvSpPr/>
          <p:nvPr/>
        </p:nvSpPr>
        <p:spPr>
          <a:xfrm>
            <a:off x="7269267" y="389241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49"/>
          <p:cNvSpPr/>
          <p:nvPr/>
        </p:nvSpPr>
        <p:spPr>
          <a:xfrm>
            <a:off x="7444953" y="389241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49"/>
          <p:cNvSpPr/>
          <p:nvPr/>
        </p:nvSpPr>
        <p:spPr>
          <a:xfrm>
            <a:off x="7621054" y="389241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49"/>
          <p:cNvSpPr/>
          <p:nvPr/>
        </p:nvSpPr>
        <p:spPr>
          <a:xfrm>
            <a:off x="7796740" y="389286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49"/>
          <p:cNvSpPr/>
          <p:nvPr/>
        </p:nvSpPr>
        <p:spPr>
          <a:xfrm>
            <a:off x="7972841" y="389286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49"/>
          <p:cNvSpPr/>
          <p:nvPr/>
        </p:nvSpPr>
        <p:spPr>
          <a:xfrm>
            <a:off x="5376833" y="395372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49"/>
          <p:cNvSpPr/>
          <p:nvPr/>
        </p:nvSpPr>
        <p:spPr>
          <a:xfrm>
            <a:off x="5647743" y="395372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49"/>
          <p:cNvSpPr/>
          <p:nvPr/>
        </p:nvSpPr>
        <p:spPr>
          <a:xfrm>
            <a:off x="5839940" y="395372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49"/>
          <p:cNvSpPr/>
          <p:nvPr/>
        </p:nvSpPr>
        <p:spPr>
          <a:xfrm>
            <a:off x="6032589" y="395416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49"/>
          <p:cNvSpPr/>
          <p:nvPr/>
        </p:nvSpPr>
        <p:spPr>
          <a:xfrm>
            <a:off x="6225652" y="395416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49"/>
          <p:cNvSpPr/>
          <p:nvPr/>
        </p:nvSpPr>
        <p:spPr>
          <a:xfrm>
            <a:off x="6418283" y="395416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49"/>
          <p:cNvSpPr/>
          <p:nvPr/>
        </p:nvSpPr>
        <p:spPr>
          <a:xfrm>
            <a:off x="6610480" y="395459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9"/>
          <p:cNvSpPr/>
          <p:nvPr/>
        </p:nvSpPr>
        <p:spPr>
          <a:xfrm>
            <a:off x="6803128" y="395459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49"/>
          <p:cNvSpPr/>
          <p:nvPr/>
        </p:nvSpPr>
        <p:spPr>
          <a:xfrm>
            <a:off x="6988793" y="395459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49"/>
          <p:cNvSpPr/>
          <p:nvPr/>
        </p:nvSpPr>
        <p:spPr>
          <a:xfrm>
            <a:off x="7182741" y="395502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7" name="Google Shape;807;p49"/>
          <p:cNvSpPr/>
          <p:nvPr/>
        </p:nvSpPr>
        <p:spPr>
          <a:xfrm>
            <a:off x="7367991" y="395502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49"/>
          <p:cNvSpPr/>
          <p:nvPr/>
        </p:nvSpPr>
        <p:spPr>
          <a:xfrm>
            <a:off x="7552790" y="395502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49"/>
          <p:cNvSpPr/>
          <p:nvPr/>
        </p:nvSpPr>
        <p:spPr>
          <a:xfrm>
            <a:off x="7738040" y="395547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49"/>
          <p:cNvSpPr/>
          <p:nvPr/>
        </p:nvSpPr>
        <p:spPr>
          <a:xfrm>
            <a:off x="7922839" y="395547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49"/>
          <p:cNvSpPr/>
          <p:nvPr/>
        </p:nvSpPr>
        <p:spPr>
          <a:xfrm>
            <a:off x="5168558" y="414375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9"/>
          <p:cNvSpPr/>
          <p:nvPr/>
        </p:nvSpPr>
        <p:spPr>
          <a:xfrm>
            <a:off x="5478156" y="414375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49"/>
          <p:cNvSpPr/>
          <p:nvPr/>
        </p:nvSpPr>
        <p:spPr>
          <a:xfrm>
            <a:off x="5698630" y="414375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49"/>
          <p:cNvSpPr/>
          <p:nvPr/>
        </p:nvSpPr>
        <p:spPr>
          <a:xfrm>
            <a:off x="5918653" y="414419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49"/>
          <p:cNvSpPr/>
          <p:nvPr/>
        </p:nvSpPr>
        <p:spPr>
          <a:xfrm>
            <a:off x="6143475" y="414419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49"/>
          <p:cNvSpPr/>
          <p:nvPr/>
        </p:nvSpPr>
        <p:spPr>
          <a:xfrm>
            <a:off x="7350596" y="414505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49"/>
          <p:cNvSpPr/>
          <p:nvPr/>
        </p:nvSpPr>
        <p:spPr>
          <a:xfrm>
            <a:off x="7563220" y="414549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49"/>
          <p:cNvSpPr/>
          <p:nvPr/>
        </p:nvSpPr>
        <p:spPr>
          <a:xfrm>
            <a:off x="7775862" y="414549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49"/>
          <p:cNvSpPr/>
          <p:nvPr/>
        </p:nvSpPr>
        <p:spPr>
          <a:xfrm>
            <a:off x="7988937" y="414592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49"/>
          <p:cNvSpPr/>
          <p:nvPr/>
        </p:nvSpPr>
        <p:spPr>
          <a:xfrm>
            <a:off x="8202446" y="414592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49"/>
          <p:cNvSpPr/>
          <p:nvPr/>
        </p:nvSpPr>
        <p:spPr>
          <a:xfrm>
            <a:off x="5308136" y="401634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49"/>
          <p:cNvSpPr/>
          <p:nvPr/>
        </p:nvSpPr>
        <p:spPr>
          <a:xfrm>
            <a:off x="5708627" y="401634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49"/>
          <p:cNvSpPr/>
          <p:nvPr/>
        </p:nvSpPr>
        <p:spPr>
          <a:xfrm>
            <a:off x="5910388" y="401677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49"/>
          <p:cNvSpPr/>
          <p:nvPr/>
        </p:nvSpPr>
        <p:spPr>
          <a:xfrm>
            <a:off x="6113033" y="401677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49"/>
          <p:cNvSpPr/>
          <p:nvPr/>
        </p:nvSpPr>
        <p:spPr>
          <a:xfrm>
            <a:off x="6314361" y="401677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49"/>
          <p:cNvSpPr/>
          <p:nvPr/>
        </p:nvSpPr>
        <p:spPr>
          <a:xfrm>
            <a:off x="6516123" y="401720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49"/>
          <p:cNvSpPr/>
          <p:nvPr/>
        </p:nvSpPr>
        <p:spPr>
          <a:xfrm>
            <a:off x="6717451" y="401720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49"/>
          <p:cNvSpPr/>
          <p:nvPr/>
        </p:nvSpPr>
        <p:spPr>
          <a:xfrm>
            <a:off x="6915747" y="401720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49"/>
          <p:cNvSpPr/>
          <p:nvPr/>
        </p:nvSpPr>
        <p:spPr>
          <a:xfrm>
            <a:off x="7109695" y="401766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49"/>
          <p:cNvSpPr/>
          <p:nvPr/>
        </p:nvSpPr>
        <p:spPr>
          <a:xfrm>
            <a:off x="7304058" y="401766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49"/>
          <p:cNvSpPr/>
          <p:nvPr/>
        </p:nvSpPr>
        <p:spPr>
          <a:xfrm>
            <a:off x="7498113" y="401803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49"/>
          <p:cNvSpPr/>
          <p:nvPr/>
        </p:nvSpPr>
        <p:spPr>
          <a:xfrm>
            <a:off x="7692368" y="401809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49"/>
          <p:cNvSpPr/>
          <p:nvPr/>
        </p:nvSpPr>
        <p:spPr>
          <a:xfrm>
            <a:off x="7886749" y="401809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49"/>
          <p:cNvSpPr/>
          <p:nvPr/>
        </p:nvSpPr>
        <p:spPr>
          <a:xfrm>
            <a:off x="8081562" y="401852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49"/>
          <p:cNvSpPr/>
          <p:nvPr/>
        </p:nvSpPr>
        <p:spPr>
          <a:xfrm>
            <a:off x="5238122" y="408027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49"/>
          <p:cNvSpPr/>
          <p:nvPr/>
        </p:nvSpPr>
        <p:spPr>
          <a:xfrm>
            <a:off x="5777757" y="408027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49"/>
          <p:cNvSpPr/>
          <p:nvPr/>
        </p:nvSpPr>
        <p:spPr>
          <a:xfrm>
            <a:off x="5989533" y="408071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49"/>
          <p:cNvSpPr/>
          <p:nvPr/>
        </p:nvSpPr>
        <p:spPr>
          <a:xfrm>
            <a:off x="6200425" y="408071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49"/>
          <p:cNvSpPr/>
          <p:nvPr/>
        </p:nvSpPr>
        <p:spPr>
          <a:xfrm>
            <a:off x="6411335" y="408114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49"/>
          <p:cNvSpPr/>
          <p:nvPr/>
        </p:nvSpPr>
        <p:spPr>
          <a:xfrm>
            <a:off x="6622227" y="408114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49"/>
          <p:cNvSpPr/>
          <p:nvPr/>
        </p:nvSpPr>
        <p:spPr>
          <a:xfrm>
            <a:off x="6832686" y="408114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2" name="Google Shape;842;p49"/>
          <p:cNvSpPr/>
          <p:nvPr/>
        </p:nvSpPr>
        <p:spPr>
          <a:xfrm>
            <a:off x="7036198" y="408157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3" name="Google Shape;843;p49"/>
          <p:cNvSpPr/>
          <p:nvPr/>
        </p:nvSpPr>
        <p:spPr>
          <a:xfrm>
            <a:off x="7239709" y="40815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49"/>
          <p:cNvSpPr/>
          <p:nvPr/>
        </p:nvSpPr>
        <p:spPr>
          <a:xfrm>
            <a:off x="7443203" y="408157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49"/>
          <p:cNvSpPr/>
          <p:nvPr/>
        </p:nvSpPr>
        <p:spPr>
          <a:xfrm>
            <a:off x="7646714" y="408200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6" name="Google Shape;846;p49"/>
          <p:cNvSpPr/>
          <p:nvPr/>
        </p:nvSpPr>
        <p:spPr>
          <a:xfrm>
            <a:off x="7850226" y="408200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7" name="Google Shape;847;p49"/>
          <p:cNvSpPr/>
          <p:nvPr/>
        </p:nvSpPr>
        <p:spPr>
          <a:xfrm>
            <a:off x="8054603" y="408200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49"/>
          <p:cNvSpPr/>
          <p:nvPr/>
        </p:nvSpPr>
        <p:spPr>
          <a:xfrm>
            <a:off x="4577602" y="443161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20755" y="194940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5363787" y="185170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1"/>
          <a:srcRect l="24495" t="18187" r="9353" b="4812"/>
          <a:stretch>
            <a:fillRect/>
          </a:stretch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/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This presentation will cover a machine learning project on credit card approval.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project aims to develop a model that can predict credit card approval based on various factors.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Machine learning algorithms will be used to train the model using historical credit card data.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62" name="Google Shape;362;p30"/>
          <p:cNvSpPr txBox="1"/>
          <p:nvPr>
            <p:ph type="title"/>
          </p:nvPr>
        </p:nvSpPr>
        <p:spPr>
          <a:xfrm>
            <a:off x="560825" y="98798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09600" y="1972945"/>
            <a:ext cx="4829175" cy="2131060"/>
          </a:xfrm>
        </p:spPr>
        <p:txBody>
          <a:bodyPr/>
          <a:p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problem is to predict credit card approval based on customer attributes and financial information.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dataset consists of various features such as age, income, credit score, and employment status.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goal is to build a model that can accurately predict whether an individual's credit card application will be approved or not.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539115" y="915670"/>
            <a:ext cx="4865370" cy="669290"/>
          </a:xfrm>
        </p:spPr>
        <p:txBody>
          <a:bodyPr/>
          <a:p>
            <a:r>
              <a:rPr lang="en-US"/>
              <a:t>Problem Statement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LIBRARIES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417955"/>
            <a:ext cx="4900295" cy="1576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subTitle" idx="1"/>
          </p:nvPr>
        </p:nvSpPr>
        <p:spPr>
          <a:xfrm flipH="1">
            <a:off x="5220335" y="1924050"/>
            <a:ext cx="3925570" cy="2668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dataset will be explored to understand the distribution of features and identify any patterns or anomalies.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EDA will be done on the data to get a better understanding of it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Visualizations and statistical analysis will be performed to gain insights into the data.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Missing values and outliers will be handled appropriately to ensure data quality.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32" name="Google Shape;532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EXPLORATION</a:t>
            </a:r>
            <a:endParaRPr lang="en-US" altLang="en-GB"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012190"/>
            <a:ext cx="2028825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563370"/>
            <a:ext cx="432435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283460"/>
            <a:ext cx="1381125" cy="34290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777365" y="2947670"/>
            <a:ext cx="3307080" cy="1992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1737360" y="2499995"/>
            <a:ext cx="4996180" cy="44767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/>
              <a:t>As we were given high risk as a targetted variable where</a:t>
            </a:r>
            <a:br>
              <a:rPr lang="en-GB" sz="2000" b="0"/>
            </a:br>
            <a:r>
              <a:rPr lang="en-GB" sz="2000" i="1"/>
              <a:t>0 = No risk </a:t>
            </a:r>
            <a:br>
              <a:rPr lang="en-GB" sz="2000" i="1"/>
            </a:br>
            <a:r>
              <a:rPr lang="en-GB" sz="2000" i="1"/>
              <a:t>1 = high risk</a:t>
            </a:r>
            <a:br>
              <a:rPr lang="en-GB" sz="2000" b="0"/>
            </a:br>
            <a:r>
              <a:rPr lang="en-GB" sz="2000" b="0"/>
              <a:t>In the Dataset if there is value </a:t>
            </a:r>
            <a:r>
              <a:rPr lang="en-US" altLang="en-GB" sz="2000" b="0"/>
              <a:t>‘</a:t>
            </a:r>
            <a:r>
              <a:rPr lang="en-GB" sz="2000" b="0" i="1"/>
              <a:t>0</a:t>
            </a:r>
            <a:r>
              <a:rPr lang="en-US" altLang="en-GB" sz="2000" b="0" i="1"/>
              <a:t>’</a:t>
            </a:r>
            <a:r>
              <a:rPr lang="en-GB" sz="2000" b="0"/>
              <a:t> means there is no risk and CC will be approved and vice-versa</a:t>
            </a:r>
            <a:br>
              <a:rPr lang="en-GB" sz="2000" b="0"/>
            </a:br>
            <a:br>
              <a:rPr lang="en-GB" sz="2000" b="0"/>
            </a:br>
            <a:r>
              <a:rPr lang="en-GB" sz="2000" b="0"/>
              <a:t>Hence we created an approval status column and there is no need of risk column anymore</a:t>
            </a:r>
            <a:br>
              <a:rPr lang="en-GB" sz="2000"/>
            </a:br>
            <a:endParaRPr lang="en-GB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VISUALIZATIONS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843915"/>
            <a:ext cx="3058160" cy="2348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30" y="3364230"/>
            <a:ext cx="2682240" cy="1461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0" y="843280"/>
            <a:ext cx="2924175" cy="2399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6350"/>
            <a:ext cx="9165590" cy="527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subTitle" idx="1"/>
          </p:nvPr>
        </p:nvSpPr>
        <p:spPr>
          <a:xfrm flipH="1">
            <a:off x="5220335" y="2067560"/>
            <a:ext cx="3925570" cy="2668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Data preprocessing involves handling missing values, encoding categorical variables, and normalizing numerical features.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Techniques like imputation, one-hot encoding, and scaling will be applied to prepare the data for machine learning algorithms.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hnschrift" panose="020B0502040204020203" charset="0"/>
                <a:ea typeface="Optima" pitchFamily="34" charset="-122"/>
                <a:cs typeface="Bahnschrift" panose="020B0502040204020203" charset="0"/>
                <a:sym typeface="+mn-ea"/>
              </a:rPr>
              <a:t>The preprocessed data will be split into training and testing sets for model development and evaluation.</a:t>
            </a:r>
            <a:endParaRPr lang="en-US" dirty="0">
              <a:solidFill>
                <a:schemeClr val="bg1"/>
              </a:solidFill>
              <a:latin typeface="Bahnschrift" panose="020B0502040204020203" charset="0"/>
              <a:ea typeface="Optima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32" name="Google Shape;532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PRE-PROCESSING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987425"/>
            <a:ext cx="447675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11705"/>
            <a:ext cx="4817745" cy="1267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579495"/>
            <a:ext cx="4900930" cy="93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3655</Words>
  <Application>WPS Presentation</Application>
  <PresentationFormat/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SimSun</vt:lpstr>
      <vt:lpstr>Wingdings</vt:lpstr>
      <vt:lpstr>Arial</vt:lpstr>
      <vt:lpstr>Overpass Mono</vt:lpstr>
      <vt:lpstr>Anaheim</vt:lpstr>
      <vt:lpstr>Raleway SemiBold</vt:lpstr>
      <vt:lpstr>Segoe Print</vt:lpstr>
      <vt:lpstr>Nunito Light</vt:lpstr>
      <vt:lpstr>Barlow Condensed ExtraBold</vt:lpstr>
      <vt:lpstr>MV Boli</vt:lpstr>
      <vt:lpstr>Roboto</vt:lpstr>
      <vt:lpstr>Roboto Condensed Light</vt:lpstr>
      <vt:lpstr>Roboto</vt:lpstr>
      <vt:lpstr>Barlow</vt:lpstr>
      <vt:lpstr>Proxima Nova Semibold</vt:lpstr>
      <vt:lpstr>Proxima Nova</vt:lpstr>
      <vt:lpstr>Bahnschrift</vt:lpstr>
      <vt:lpstr>Optima</vt:lpstr>
      <vt:lpstr>Microsoft YaHei</vt:lpstr>
      <vt:lpstr>Arial Unicode MS</vt:lpstr>
      <vt:lpstr>Programming Lesson by Slidesgo</vt:lpstr>
      <vt:lpstr>Slidesgo Final Pages</vt:lpstr>
      <vt:lpstr>Credit Card Approval Machine Learning</vt:lpstr>
      <vt:lpstr>INTRODUCTION</vt:lpstr>
      <vt:lpstr>Problem Statement</vt:lpstr>
      <vt:lpstr>IMPORT LIBRARIES</vt:lpstr>
      <vt:lpstr>DATA EXPLORATION</vt:lpstr>
      <vt:lpstr>As we were given high risk as a targetted variable where 0 = No risk  1 = high risk In the Dataset if there is value ‘0’ means there is no risk and CC will be approved and vice-versa  Hence we created an approval status column and there is no need of risk column anymore </vt:lpstr>
      <vt:lpstr>VISUALIZATIONS</vt:lpstr>
      <vt:lpstr>PowerPoint 演示文稿</vt:lpstr>
      <vt:lpstr>DATA PRE-PROCESSING</vt:lpstr>
      <vt:lpstr>MODEL TRAINING</vt:lpstr>
      <vt:lpstr>Gradient Boosting</vt:lpstr>
      <vt:lpstr>MODEL EVALUATION </vt:lpstr>
      <vt:lpstr>Gradient Boosting</vt:lpstr>
      <vt:lpstr>Feature Importance Analysis</vt:lpstr>
      <vt:lpstr>PowerPoint 演示文稿</vt:lpstr>
      <vt:lpstr>PREDICTION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Machine Learning</dc:title>
  <dc:creator/>
  <cp:lastModifiedBy>aayus</cp:lastModifiedBy>
  <cp:revision>3</cp:revision>
  <dcterms:created xsi:type="dcterms:W3CDTF">2024-02-06T12:21:00Z</dcterms:created>
  <dcterms:modified xsi:type="dcterms:W3CDTF">2024-09-15T18:59:51Z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DF86B4DC4DD143929A2E88E4B7324DFF_13</vt:lpwstr>
  </property>
  <property fmtid="{D5CDD505-2E9C-101B-9397-08002B2CF9AE}" pid="3" name="KSOProductBuildVer">
    <vt:lpwstr>1033-12.2.0.13472</vt:lpwstr>
  </property>
</Properties>
</file>