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99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E74D10-F3C9-F544-9919-920AA9AD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77D00-BFBA-3A48-80F5-A4E9A65919C3}"/>
              </a:ext>
            </a:extLst>
          </p:cNvPr>
          <p:cNvSpPr txBox="1"/>
          <p:nvPr/>
        </p:nvSpPr>
        <p:spPr>
          <a:xfrm>
            <a:off x="4399722" y="5208104"/>
            <a:ext cx="5844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NETFLIX USERBASE CASE STUDY</a:t>
            </a:r>
          </a:p>
          <a:p>
            <a:pPr algn="ctr"/>
            <a:r>
              <a:rPr lang="en-US" sz="2800" dirty="0">
                <a:solidFill>
                  <a:srgbClr val="FF5862"/>
                </a:solidFill>
              </a:rPr>
              <a:t>A research project by Yash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E5928-1E99-8A49-91BC-53CFF4B1EDF4}"/>
              </a:ext>
            </a:extLst>
          </p:cNvPr>
          <p:cNvSpPr txBox="1"/>
          <p:nvPr/>
        </p:nvSpPr>
        <p:spPr>
          <a:xfrm>
            <a:off x="1603513" y="6652591"/>
            <a:ext cx="11449878" cy="78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000" dirty="0">
                <a:solidFill>
                  <a:srgbClr val="FF0000"/>
                </a:solidFill>
                <a:ea typeface="Heebo" pitchFamily="34" charset="-122"/>
                <a:cs typeface="Heebo" pitchFamily="34" charset="-120"/>
              </a:rPr>
              <a:t>Dive into the powerful insights uncovered through a comprehensive analysis of Netflix's user base. Uncover the trends, behaviors, and key metrics that drive the success of the leading global streaming platform.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987868"/>
            <a:ext cx="651760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4"/>
              </a:lnSpc>
              <a:buNone/>
            </a:pPr>
            <a:r>
              <a:rPr lang="en-US" sz="349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Brief Introduction to Netflix</a:t>
            </a:r>
            <a:endParaRPr lang="en-US" sz="3499" dirty="0"/>
          </a:p>
        </p:txBody>
      </p:sp>
      <p:sp>
        <p:nvSpPr>
          <p:cNvPr id="6" name="Text 2"/>
          <p:cNvSpPr/>
          <p:nvPr/>
        </p:nvSpPr>
        <p:spPr>
          <a:xfrm>
            <a:off x="833199" y="2793206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Netflix is the world's leading streaming entertainment service, with over 200 million paid subscriptions in over 190 countries. Founded in 1997, Netflix has revolutionized the way people consume media, offering a vast library of movies, TV shows, and original content at the touch of a button.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464725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Renowned for its personalized recommendations, seamless user experience, and commitment to innovation, Netflix continues to set the standard for the streaming industry. As a pioneer in the on-demand entertainment landscape, the company has transformed the way viewers discover and enjoy content, forever changing the way we think about television and entertainment.</a:t>
            </a:r>
            <a:endParaRPr lang="en-US" sz="1750" dirty="0"/>
          </a:p>
        </p:txBody>
      </p:sp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11110"/>
            <a:ext cx="854916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Country with Highest Revenue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60909"/>
            <a:ext cx="5110520" cy="7331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774"/>
              </a:lnSpc>
              <a:buNone/>
            </a:pPr>
            <a:r>
              <a:rPr lang="en-US" sz="577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$3.3B</a:t>
            </a:r>
            <a:endParaRPr lang="en-US" sz="5774" dirty="0"/>
          </a:p>
        </p:txBody>
      </p:sp>
      <p:sp>
        <p:nvSpPr>
          <p:cNvPr id="6" name="Text 3"/>
          <p:cNvSpPr/>
          <p:nvPr/>
        </p:nvSpPr>
        <p:spPr>
          <a:xfrm>
            <a:off x="3204448" y="44717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Annual Revenue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952167"/>
            <a:ext cx="511052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country with the highest annual revenue for Netflix is the United Kingdom, generating over $3.3 billion in 2022.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460909"/>
            <a:ext cx="5110639" cy="7331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774"/>
              </a:lnSpc>
              <a:buNone/>
            </a:pPr>
            <a:r>
              <a:rPr lang="en-US" sz="577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74M</a:t>
            </a:r>
            <a:endParaRPr lang="en-US" sz="5774" dirty="0"/>
          </a:p>
        </p:txBody>
      </p:sp>
      <p:sp>
        <p:nvSpPr>
          <p:cNvPr id="9" name="Text 6"/>
          <p:cNvSpPr/>
          <p:nvPr/>
        </p:nvSpPr>
        <p:spPr>
          <a:xfrm>
            <a:off x="8648343" y="44717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Subscriber Base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4952167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US subscriber base for Netflix stands at a staggering 74 million, more than any other country in the world.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941082" y="507444"/>
            <a:ext cx="8748117" cy="1150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32"/>
              </a:lnSpc>
              <a:buNone/>
            </a:pPr>
            <a:r>
              <a:rPr lang="en-US" sz="362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Monthly Revenue by Customer Age Group</a:t>
            </a:r>
            <a:endParaRPr lang="en-US" sz="362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082" y="2026563"/>
            <a:ext cx="8748117" cy="48989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941082" y="7132677"/>
            <a:ext cx="8748117" cy="5893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2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monthly revenue generated by Netflix varies significantly across different age groups. Customers in the 35-44 age range are the most valuable, contributing the highest monthly revenue on average.</a:t>
            </a:r>
            <a:endParaRPr lang="en-US" sz="14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090267" y="489109"/>
            <a:ext cx="8449747" cy="1111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377"/>
              </a:lnSpc>
              <a:buNone/>
            </a:pPr>
            <a:r>
              <a:rPr lang="en-US" sz="3502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Lifetime Value (LTV) by Subscription Type</a:t>
            </a:r>
            <a:endParaRPr lang="en-US" sz="350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267" y="1956435"/>
            <a:ext cx="8449747" cy="419802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5631299" y="6332458"/>
            <a:ext cx="177879" cy="177879"/>
          </a:xfrm>
          <a:prstGeom prst="roundRect">
            <a:avLst>
              <a:gd name="adj" fmla="val 10281"/>
            </a:avLst>
          </a:prstGeom>
          <a:solidFill>
            <a:srgbClr val="391268"/>
          </a:solidFill>
          <a:ln/>
        </p:spPr>
      </p:sp>
      <p:sp>
        <p:nvSpPr>
          <p:cNvPr id="7" name="Text 3"/>
          <p:cNvSpPr/>
          <p:nvPr/>
        </p:nvSpPr>
        <p:spPr>
          <a:xfrm>
            <a:off x="5898118" y="6332458"/>
            <a:ext cx="429101" cy="177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401"/>
              </a:lnSpc>
              <a:buNone/>
            </a:pPr>
            <a:r>
              <a:rPr lang="en-US" sz="140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Basic</a:t>
            </a:r>
            <a:endParaRPr lang="en-US" sz="1401" dirty="0"/>
          </a:p>
        </p:txBody>
      </p:sp>
      <p:sp>
        <p:nvSpPr>
          <p:cNvPr id="8" name="Shape 4"/>
          <p:cNvSpPr/>
          <p:nvPr/>
        </p:nvSpPr>
        <p:spPr>
          <a:xfrm>
            <a:off x="6594038" y="6332458"/>
            <a:ext cx="177879" cy="177879"/>
          </a:xfrm>
          <a:prstGeom prst="roundRect">
            <a:avLst>
              <a:gd name="adj" fmla="val 10281"/>
            </a:avLst>
          </a:prstGeom>
          <a:solidFill>
            <a:srgbClr val="7224CF"/>
          </a:solidFill>
          <a:ln/>
        </p:spPr>
      </p:sp>
      <p:sp>
        <p:nvSpPr>
          <p:cNvPr id="9" name="Text 5"/>
          <p:cNvSpPr/>
          <p:nvPr/>
        </p:nvSpPr>
        <p:spPr>
          <a:xfrm>
            <a:off x="6860858" y="6332458"/>
            <a:ext cx="710565" cy="177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401"/>
              </a:lnSpc>
              <a:buNone/>
            </a:pPr>
            <a:r>
              <a:rPr lang="en-US" sz="140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Standard</a:t>
            </a:r>
            <a:endParaRPr lang="en-US" sz="1401" dirty="0"/>
          </a:p>
        </p:txBody>
      </p:sp>
      <p:sp>
        <p:nvSpPr>
          <p:cNvPr id="10" name="Shape 6"/>
          <p:cNvSpPr/>
          <p:nvPr/>
        </p:nvSpPr>
        <p:spPr>
          <a:xfrm>
            <a:off x="7838242" y="6332458"/>
            <a:ext cx="177879" cy="177879"/>
          </a:xfrm>
          <a:prstGeom prst="roundRect">
            <a:avLst>
              <a:gd name="adj" fmla="val 10281"/>
            </a:avLst>
          </a:prstGeom>
          <a:solidFill>
            <a:srgbClr val="B183E9"/>
          </a:solidFill>
          <a:ln/>
        </p:spPr>
      </p:sp>
      <p:sp>
        <p:nvSpPr>
          <p:cNvPr id="11" name="Text 7"/>
          <p:cNvSpPr/>
          <p:nvPr/>
        </p:nvSpPr>
        <p:spPr>
          <a:xfrm>
            <a:off x="8105061" y="6332458"/>
            <a:ext cx="716042" cy="177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401"/>
              </a:lnSpc>
              <a:buNone/>
            </a:pPr>
            <a:r>
              <a:rPr lang="en-US" sz="140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Premium</a:t>
            </a:r>
            <a:endParaRPr lang="en-US" sz="1401" dirty="0"/>
          </a:p>
        </p:txBody>
      </p:sp>
      <p:sp>
        <p:nvSpPr>
          <p:cNvPr id="12" name="Text 8"/>
          <p:cNvSpPr/>
          <p:nvPr/>
        </p:nvSpPr>
        <p:spPr>
          <a:xfrm>
            <a:off x="3090267" y="6888242"/>
            <a:ext cx="8449747" cy="853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1"/>
              </a:lnSpc>
              <a:buNone/>
            </a:pPr>
            <a:r>
              <a:rPr lang="en-US" sz="140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lifetime value (LTV) of Netflix customers varies significantly based on their subscription type. Premium subscribers, who pay the highest monthly fee, have a LTV of $3872. This highlights the importance of encouraging upgrades to higher-tier plans.</a:t>
            </a:r>
            <a:endParaRPr lang="en-US" sz="1401" dirty="0"/>
          </a:p>
        </p:txBody>
      </p:sp>
      <p:pic>
        <p:nvPicPr>
          <p:cNvPr id="13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26281"/>
            <a:ext cx="88990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Most Popular Customer Devices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1864995"/>
            <a:ext cx="3295888" cy="20369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1795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Smartphones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659987"/>
            <a:ext cx="3295888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Smart TVs have become increasingly popular for Netflix viewing, allowing customers to enjoy the big-screen experience from the comfort of their living rooms. Smart TVs make up about 30% of all Netflix usage.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1864995"/>
            <a:ext cx="3296007" cy="2037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4179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Laptops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4660106"/>
            <a:ext cx="329600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Laptops are the most widely used device for accessing Netflix, accounting for over 60% of all streaming activity. Customers appreciate the convenience and portability of watching content on-the-go.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1864995"/>
            <a:ext cx="3296007" cy="20370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179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Tablets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660106"/>
            <a:ext cx="3296007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Tablets are another common device for Netflix, accounting for around 10% of streaming activity. Their larger screens and portability make them a convenient choice for customers who want a more immersive viewing experience.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04662"/>
            <a:ext cx="85864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47257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648903" y="2493288"/>
            <a:ext cx="35479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Diverse Revenue Streams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48903" y="2973705"/>
            <a:ext cx="45552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Netflix's subscriber base and revenue generation span across various demographics, highlighting the platform's broad appeal and ability to monetize customers through different subscription tiers.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472571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037195" y="2493288"/>
            <a:ext cx="34362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Retention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037195" y="2973705"/>
            <a:ext cx="455521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Longer subscription durations and higher lifetime values for premium customers emphasize the significance of customer retention strategies to drive sustainable growth.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5202079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648903" y="5222796"/>
            <a:ext cx="370951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Device-Agnostic Approach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648903" y="5703213"/>
            <a:ext cx="45552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Netflix's ubiquity across smartphones, smart TVs, and tablets underscores the need for a seamless, device-agnostic user experience to cater to evolving customer preferences.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5202079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37195" y="5222796"/>
            <a:ext cx="28459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Continued Innovatio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8037195" y="5703213"/>
            <a:ext cx="45552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Ongoing investments in content, technology, and customer-centric initiatives will be crucial for Netflix to maintain its leadership position in the highly competitive streaming industry.</a:t>
            </a:r>
            <a:endParaRPr lang="en-US" sz="1750" dirty="0"/>
          </a:p>
        </p:txBody>
      </p:sp>
      <p:pic>
        <p:nvPicPr>
          <p:cNvPr id="1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544</Words>
  <Application>Microsoft Macintosh PowerPoint</Application>
  <PresentationFormat>Custom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Heebo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2024-05-27T06:24:12Z</dcterms:created>
  <dcterms:modified xsi:type="dcterms:W3CDTF">2024-07-17T20:11:40Z</dcterms:modified>
</cp:coreProperties>
</file>