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0" r:id="rId4"/>
  </p:sldMasterIdLst>
  <p:sldIdLst>
    <p:sldId id="298" r:id="rId5"/>
    <p:sldId id="301" r:id="rId6"/>
    <p:sldId id="305" r:id="rId7"/>
    <p:sldId id="304" r:id="rId8"/>
    <p:sldId id="320" r:id="rId9"/>
    <p:sldId id="302" r:id="rId10"/>
    <p:sldId id="311" r:id="rId11"/>
    <p:sldId id="318" r:id="rId12"/>
    <p:sldId id="319" r:id="rId13"/>
    <p:sldId id="303" r:id="rId14"/>
    <p:sldId id="326" r:id="rId15"/>
    <p:sldId id="330" r:id="rId16"/>
    <p:sldId id="327" r:id="rId17"/>
    <p:sldId id="328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41" r:id="rId27"/>
    <p:sldId id="338" r:id="rId28"/>
    <p:sldId id="339" r:id="rId29"/>
    <p:sldId id="340" r:id="rId30"/>
    <p:sldId id="342" r:id="rId31"/>
    <p:sldId id="343" r:id="rId32"/>
    <p:sldId id="344" r:id="rId33"/>
    <p:sldId id="345" r:id="rId34"/>
    <p:sldId id="346" r:id="rId35"/>
    <p:sldId id="347" r:id="rId36"/>
    <p:sldId id="308" r:id="rId37"/>
    <p:sldId id="309" r:id="rId38"/>
    <p:sldId id="310" r:id="rId39"/>
    <p:sldId id="321" r:id="rId40"/>
    <p:sldId id="322" r:id="rId41"/>
    <p:sldId id="324" r:id="rId42"/>
    <p:sldId id="32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l Rana" initials="SR" lastIdx="3" clrIdx="0">
    <p:extLst>
      <p:ext uri="{19B8F6BF-5375-455C-9EA6-DF929625EA0E}">
        <p15:presenceInfo xmlns:p15="http://schemas.microsoft.com/office/powerpoint/2012/main" userId="f033a51970e9ea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0T21:03:43.162" idx="1">
    <p:pos x="8133" y="15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www.guru99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cs.oracle.com/" TargetMode="External"/><Relationship Id="rId4" Type="http://schemas.openxmlformats.org/officeDocument/2006/relationships/hyperlink" Target="http://www.javatpoint.com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475234"/>
            <a:ext cx="3639199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Banking Management System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(MYBank)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Team Pentagon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6D857DCC-0338-4422-8441-F8693FAFE50C}"/>
              </a:ext>
            </a:extLst>
          </p:cNvPr>
          <p:cNvSpPr/>
          <p:nvPr/>
        </p:nvSpPr>
        <p:spPr>
          <a:xfrm>
            <a:off x="10265810" y="4608576"/>
            <a:ext cx="902299" cy="84230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997E6-35FF-474C-8F6E-948A89350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24820"/>
              </p:ext>
            </p:extLst>
          </p:nvPr>
        </p:nvGraphicFramePr>
        <p:xfrm>
          <a:off x="0" y="1"/>
          <a:ext cx="12192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6004193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66061756"/>
                    </a:ext>
                  </a:extLst>
                </a:gridCol>
              </a:tblGrid>
              <a:tr h="1023891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                          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LOAN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We can get loans i.e. education loan, car loan, home loan, gold loan by accepting user’s data like Aadhar card number and pan card number .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191418"/>
                  </a:ext>
                </a:extLst>
              </a:tr>
              <a:tr h="1023891">
                <a:tc>
                  <a:txBody>
                    <a:bodyPr/>
                    <a:lstStyle/>
                    <a:p>
                      <a:r>
                        <a:rPr lang="en-US" sz="3200" dirty="0"/>
                        <a:t>                     OFFERS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 can get offers i.e. loan offers, bills and recharges offers by accepting user’s data like loan amount , transfer amount 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44903"/>
                  </a:ext>
                </a:extLst>
              </a:tr>
              <a:tr h="1023891">
                <a:tc>
                  <a:txBody>
                    <a:bodyPr/>
                    <a:lstStyle/>
                    <a:p>
                      <a:r>
                        <a:rPr lang="en-US" sz="2800" dirty="0"/>
                        <a:t>                        SUPPORT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 can get support i.e. e-mail support, call support by accepting user’s data like first name, last name, email 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2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0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9FD1A24-9F48-4E3D-B061-159027952E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3" b="5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6127153-49AB-4BD8-9AE7-FEA83F92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SCREEN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531BE-270C-41FA-89F7-5E1996BD7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2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5FA2B-3F04-4A83-9B72-40B3A345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0"/>
            <a:ext cx="9810750" cy="64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431B4-F287-4632-974E-EA1FEF8A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96A89-394B-4819-831E-C3CD0B23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0"/>
            <a:ext cx="96583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0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ABAD0-2194-4CAE-B0EB-7B4A2260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-1"/>
            <a:ext cx="6181726" cy="65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4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88DC3-D83C-411C-85CC-B548F65A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0"/>
            <a:ext cx="7505699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548DC-76C1-47EB-9252-C4055880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"/>
            <a:ext cx="68294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7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F70BDC-51B4-4FC1-B93C-85F01989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1" y="161925"/>
            <a:ext cx="8258174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E0A30-99DC-4FCC-AC0D-DBAE0276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1" y="0"/>
            <a:ext cx="6353174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6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7A12-F5D5-4048-A624-B9184A9A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88880" cy="145075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Members and Roles :</a:t>
            </a:r>
            <a:endParaRPr lang="en-IN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6925-A248-4518-A561-8DEB30FB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8202"/>
            <a:ext cx="12192000" cy="42570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Representative  : Yash Rawat</a:t>
            </a:r>
            <a:endParaRPr lang="en-IN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Team Manager             :  Sahil Rana</a:t>
            </a:r>
            <a:endParaRPr lang="en-IN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Software Developer    : Yash Rawat,  Vishal Verma</a:t>
            </a:r>
            <a:endParaRPr lang="en-IN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Software Tester           : Syed Nurja,</a:t>
            </a:r>
            <a:r>
              <a:rPr lang="en-IN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Sahil Rana,  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Yogeshwari Sonava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3628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94C7A-C02F-4D59-AFA4-3AF9ABA4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"/>
            <a:ext cx="7429500" cy="64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1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5AE81-ACCD-4F2B-8534-83EC3325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0"/>
            <a:ext cx="77152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4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77914-02E2-4A56-92C6-4C582354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80" y="0"/>
            <a:ext cx="7588640" cy="63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3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616BF-4B5C-4664-B440-1688E40C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366" y="0"/>
            <a:ext cx="5207268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2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C097F-1F50-4E93-9E42-9B77F683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0"/>
            <a:ext cx="75342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1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7576E-DEA3-4D8C-A5AF-A3ECC945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0"/>
            <a:ext cx="7667625" cy="65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41525-DB4E-478D-B246-A50797F7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7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6FBD5-F1D6-4833-8ECD-9CBA859E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97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EE970-941A-44BE-BB68-078EAD0B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9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B3038-8073-41DB-8D5E-7C35108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"/>
            <a:ext cx="12192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8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B8CF8F-C508-4B55-85D7-B1E16E69CCC6}"/>
              </a:ext>
            </a:extLst>
          </p:cNvPr>
          <p:cNvSpPr txBox="1"/>
          <p:nvPr/>
        </p:nvSpPr>
        <p:spPr>
          <a:xfrm>
            <a:off x="0" y="59267"/>
            <a:ext cx="11159067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1"/>
                </a:solidFill>
              </a:rPr>
              <a:t>Agenda :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Project Aim </a:t>
            </a:r>
            <a:r>
              <a:rPr lang="en-IN" sz="2400" i="0" dirty="0">
                <a:solidFill>
                  <a:srgbClr val="0C0C0C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Modules Description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Project Work Flow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Future Recommendations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Learning Outcomes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References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Functional and performance Specifications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Design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Detailed DFDs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Data structure, Database and File Specifications.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Project Legacy </a:t>
            </a:r>
          </a:p>
        </p:txBody>
      </p:sp>
    </p:spTree>
    <p:extLst>
      <p:ext uri="{BB962C8B-B14F-4D97-AF65-F5344CB8AC3E}">
        <p14:creationId xmlns:p14="http://schemas.microsoft.com/office/powerpoint/2010/main" val="2111064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2B0BE-1100-41E1-9029-28CE8F42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0524"/>
            <a:ext cx="12192000" cy="66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84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D6FEC-8DCF-4FD7-99A9-985A34D5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49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B08C9-0118-481B-9A37-25D8AAB8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3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0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74F636-4D56-4367-B1E0-94422681FF37}"/>
              </a:ext>
            </a:extLst>
          </p:cNvPr>
          <p:cNvSpPr txBox="1"/>
          <p:nvPr/>
        </p:nvSpPr>
        <p:spPr>
          <a:xfrm>
            <a:off x="0" y="0"/>
            <a:ext cx="12192000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chemeClr val="accent1"/>
                </a:solidFill>
                <a:latin typeface="Source Sans Pro" panose="020B0503030403020204" pitchFamily="34" charset="0"/>
              </a:rPr>
              <a:t>HARDWARE</a:t>
            </a:r>
            <a:r>
              <a:rPr lang="en-IN" sz="6000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 AND SOFTWARE REQUIREMENTS :</a:t>
            </a:r>
          </a:p>
          <a:p>
            <a:pPr algn="ctr"/>
            <a:endParaRPr lang="en-IN" b="1" dirty="0">
              <a:solidFill>
                <a:srgbClr val="0C0C0C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IN" b="1" dirty="0">
                <a:solidFill>
                  <a:srgbClr val="0C0C0C"/>
                </a:solidFill>
                <a:latin typeface="Source Sans Pro" panose="020B0503030403020204" pitchFamily="34" charset="0"/>
              </a:rPr>
              <a:t>                                         </a:t>
            </a:r>
          </a:p>
          <a:p>
            <a:pPr algn="l"/>
            <a:r>
              <a:rPr lang="en-IN" b="1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 Hardware Requirements:                                                                                Software Requirements:</a:t>
            </a:r>
          </a:p>
          <a:p>
            <a:pPr algn="l"/>
            <a:r>
              <a:rPr lang="en-IN" b="1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                                                                     </a:t>
            </a:r>
            <a:endParaRPr lang="en-IN" b="0" i="0" dirty="0">
              <a:solidFill>
                <a:srgbClr val="282828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 Processor: Intel Pentium based system                                                  FRONT END:  JAVA Console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b="0" i="0" dirty="0">
              <a:solidFill>
                <a:srgbClr val="282828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 Processor speed:  250 MHz to 833MHz                                                     Technologies: CORE JAVA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b="0" i="0" dirty="0">
              <a:solidFill>
                <a:srgbClr val="282828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 RAM :  1GB</a:t>
            </a:r>
            <a:r>
              <a:rPr lang="en-IN" b="1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                                                                                                             </a:t>
            </a:r>
            <a:r>
              <a:rPr lang="en-IN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DATABASE: SQL(Oracle 11g)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0" i="0" dirty="0">
              <a:solidFill>
                <a:srgbClr val="282828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IN" b="1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                                                                                                                                          </a:t>
            </a:r>
            <a:r>
              <a:rPr lang="en-IN" dirty="0">
                <a:solidFill>
                  <a:srgbClr val="282828"/>
                </a:solidFill>
                <a:latin typeface="Source Sans Pro" panose="020B0503030403020204" pitchFamily="34" charset="0"/>
              </a:rPr>
              <a:t>Connectivity : JDBC</a:t>
            </a:r>
          </a:p>
          <a:p>
            <a:pPr algn="l"/>
            <a:endParaRPr lang="en-IN" b="0" i="0" dirty="0">
              <a:solidFill>
                <a:srgbClr val="282828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IN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                                                                                                                                          Operating System: Windows XP/7/8/10</a:t>
            </a:r>
          </a:p>
          <a:p>
            <a:pPr algn="l"/>
            <a:endParaRPr lang="en-IN" b="1" i="0" dirty="0">
              <a:solidFill>
                <a:srgbClr val="282828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IN" b="1" dirty="0">
                <a:solidFill>
                  <a:srgbClr val="282828"/>
                </a:solidFill>
                <a:latin typeface="Source Sans Pro" panose="020B0503030403020204" pitchFamily="34" charset="0"/>
              </a:rPr>
              <a:t>                                                                                </a:t>
            </a:r>
            <a:endParaRPr lang="en-IN" b="0" i="0" dirty="0">
              <a:solidFill>
                <a:srgbClr val="282828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IN" b="0" i="0" dirty="0">
              <a:solidFill>
                <a:srgbClr val="282828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IN" b="0" i="0" dirty="0">
              <a:solidFill>
                <a:srgbClr val="282828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5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32A71-00AD-4E5C-8E19-BDCDFF80C431}"/>
              </a:ext>
            </a:extLst>
          </p:cNvPr>
          <p:cNvSpPr txBox="1"/>
          <p:nvPr/>
        </p:nvSpPr>
        <p:spPr>
          <a:xfrm>
            <a:off x="0" y="0"/>
            <a:ext cx="12192000" cy="1335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                     </a:t>
            </a:r>
            <a:r>
              <a:rPr lang="en-US" sz="6000" dirty="0">
                <a:solidFill>
                  <a:schemeClr val="accent1"/>
                </a:solidFill>
              </a:rPr>
              <a:t>FUNCTIONAL REQUIREMENTS 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dirty="0"/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must have a valid user ID and password to login to the system.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system shows the present balance in that particular account number.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Customers can relate details of the last transactions performed on any account 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Customers can make funds transfer to another account in the same bank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Customers can also apply for loans i.e. education loan , car loan ,  gold loan , home loan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Customers can also use the wallet functionality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 help to be provided as and when requested by the customer.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86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63F6-908F-4198-9E64-57C44085C15E}"/>
              </a:ext>
            </a:extLst>
          </p:cNvPr>
          <p:cNvSpPr txBox="1"/>
          <p:nvPr/>
        </p:nvSpPr>
        <p:spPr>
          <a:xfrm>
            <a:off x="0" y="0"/>
            <a:ext cx="122895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              </a:t>
            </a:r>
            <a:r>
              <a:rPr lang="en-US" sz="6000" dirty="0">
                <a:solidFill>
                  <a:schemeClr val="accent1"/>
                </a:solidFill>
              </a:rPr>
              <a:t>NON-FUNCTIONAL                                                                                                                                                                    </a:t>
            </a:r>
          </a:p>
          <a:p>
            <a:r>
              <a:rPr lang="en-US" sz="6000" dirty="0">
                <a:solidFill>
                  <a:schemeClr val="accent1"/>
                </a:solidFill>
              </a:rPr>
              <a:t>                 REQUIREMENTS 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Secure access of required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24x7 availability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User friendly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Intelligent user interface</a:t>
            </a:r>
          </a:p>
          <a:p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445576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5C534B-6A40-4F29-BB54-C1B5E40A5BCD}"/>
              </a:ext>
            </a:extLst>
          </p:cNvPr>
          <p:cNvSpPr txBox="1"/>
          <p:nvPr/>
        </p:nvSpPr>
        <p:spPr>
          <a:xfrm>
            <a:off x="0" y="0"/>
            <a:ext cx="12192000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        FUTURE RECOMMENDATIONS  : </a:t>
            </a:r>
          </a:p>
          <a:p>
            <a:endParaRPr lang="en-US" dirty="0"/>
          </a:p>
          <a:p>
            <a:r>
              <a:rPr lang="en-US" sz="2800" dirty="0"/>
              <a:t>This project can be handled in future by doing various modifications like: -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We can go further for Online Banking.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We can establish and start various Branches and available help centers for Account Holder’s Queries.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We can also deal through internet by creating web pages and a banking website for internet dealing.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To attract Account Holder’s we can offer various offers during festivals months.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We can also deal in various types of Banking Transactions.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8267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E37B4-D15F-49F1-A135-41B0AA4589BF}"/>
              </a:ext>
            </a:extLst>
          </p:cNvPr>
          <p:cNvSpPr txBox="1"/>
          <p:nvPr/>
        </p:nvSpPr>
        <p:spPr>
          <a:xfrm>
            <a:off x="0" y="0"/>
            <a:ext cx="12192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                   Learning Outcomes :</a:t>
            </a:r>
          </a:p>
          <a:p>
            <a:r>
              <a:rPr lang="en-US" sz="3200" dirty="0"/>
              <a:t>           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OOPs concepts implementation using Java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Connectivity with Oracle database using </a:t>
            </a:r>
            <a:r>
              <a:rPr lang="en-US" sz="3200" dirty="0" err="1"/>
              <a:t>Jdbc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SQL fundamentals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Manual Testing fundamentals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6000" dirty="0">
              <a:solidFill>
                <a:schemeClr val="accent1"/>
              </a:solidFill>
            </a:endParaRPr>
          </a:p>
          <a:p>
            <a:endParaRPr lang="en-US" sz="6000" dirty="0">
              <a:solidFill>
                <a:schemeClr val="accent1"/>
              </a:solidFill>
            </a:endParaRPr>
          </a:p>
          <a:p>
            <a:endParaRPr lang="en-IN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5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A0FB-6FE4-4F7C-AA40-61E7139D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REFERENCES: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A21-369B-42C9-9C80-868563FA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www.guru99.com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www.tutorialspoint.com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4"/>
              </a:rPr>
              <a:t>www.javatpoint.com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5"/>
              </a:rPr>
              <a:t>www.docs.oracle.com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512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152DE-235A-4E23-82A7-26903374C4FD}"/>
              </a:ext>
            </a:extLst>
          </p:cNvPr>
          <p:cNvSpPr txBox="1"/>
          <p:nvPr/>
        </p:nvSpPr>
        <p:spPr>
          <a:xfrm>
            <a:off x="3488925" y="1367161"/>
            <a:ext cx="7835312" cy="598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  <a:p>
            <a:endParaRPr lang="en-US" sz="8000" dirty="0">
              <a:solidFill>
                <a:schemeClr val="accent1"/>
              </a:solidFill>
            </a:endParaRPr>
          </a:p>
          <a:p>
            <a:endParaRPr lang="en-US" sz="8000" dirty="0">
              <a:solidFill>
                <a:schemeClr val="accent1"/>
              </a:solidFill>
            </a:endParaRPr>
          </a:p>
          <a:p>
            <a:r>
              <a:rPr lang="en-US" sz="4800" dirty="0">
                <a:solidFill>
                  <a:schemeClr val="accent1"/>
                </a:solidFill>
              </a:rPr>
              <a:t>         </a:t>
            </a:r>
          </a:p>
          <a:p>
            <a:r>
              <a:rPr lang="en-US" sz="4800" dirty="0">
                <a:solidFill>
                  <a:schemeClr val="accent1"/>
                </a:solidFill>
              </a:rPr>
              <a:t>TEAM PENTAGON</a:t>
            </a:r>
          </a:p>
          <a:p>
            <a:endParaRPr lang="en-IN" sz="4800" dirty="0">
              <a:solidFill>
                <a:schemeClr val="accent1"/>
              </a:solidFill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93E4A51-B37A-47EC-B7E1-EF5707515C93}"/>
              </a:ext>
            </a:extLst>
          </p:cNvPr>
          <p:cNvSpPr/>
          <p:nvPr/>
        </p:nvSpPr>
        <p:spPr>
          <a:xfrm>
            <a:off x="4927106" y="4354666"/>
            <a:ext cx="1961965" cy="1482571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6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44FF00-1936-49AA-A813-9C42A016F370}"/>
              </a:ext>
            </a:extLst>
          </p:cNvPr>
          <p:cNvSpPr txBox="1"/>
          <p:nvPr/>
        </p:nvSpPr>
        <p:spPr>
          <a:xfrm>
            <a:off x="1" y="10653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AIM :</a:t>
            </a:r>
            <a:endParaRPr lang="en-IN" sz="6000" dirty="0">
              <a:solidFill>
                <a:schemeClr val="accent1"/>
              </a:solidFill>
            </a:endParaRP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0382CFE5-34CD-4518-B71C-676ED73CD3A1}"/>
              </a:ext>
            </a:extLst>
          </p:cNvPr>
          <p:cNvSpPr/>
          <p:nvPr/>
        </p:nvSpPr>
        <p:spPr>
          <a:xfrm>
            <a:off x="355599" y="1634067"/>
            <a:ext cx="414867" cy="45076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1F33F-23AA-4398-9D60-C1E167ADDD01}"/>
              </a:ext>
            </a:extLst>
          </p:cNvPr>
          <p:cNvSpPr txBox="1"/>
          <p:nvPr/>
        </p:nvSpPr>
        <p:spPr>
          <a:xfrm>
            <a:off x="855133" y="1604349"/>
            <a:ext cx="1133686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11111"/>
                </a:solidFill>
                <a:latin typeface="Roboto" panose="02000000000000000000" pitchFamily="2" charset="0"/>
              </a:rPr>
              <a:t>T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o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provide better and faster service to the customers by digital transactions. </a:t>
            </a:r>
          </a:p>
          <a:p>
            <a:endParaRPr lang="en-US" sz="20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endParaRPr lang="en-US" sz="2000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endParaRPr lang="en-US" sz="20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All the transactions between customer and bank are stored in a database that is the center of all information.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0BC5C7BB-7D61-490C-B501-2F065C88D7A7}"/>
              </a:ext>
            </a:extLst>
          </p:cNvPr>
          <p:cNvSpPr/>
          <p:nvPr/>
        </p:nvSpPr>
        <p:spPr>
          <a:xfrm>
            <a:off x="355599" y="2853267"/>
            <a:ext cx="414867" cy="45076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9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Rectangle 2133">
            <a:extLst>
              <a:ext uri="{FF2B5EF4-FFF2-40B4-BE49-F238E27FC236}">
                <a16:creationId xmlns:a16="http://schemas.microsoft.com/office/drawing/2014/main" id="{A4AB65CD-39E6-4D0F-B787-E8F6B39A8FC2}"/>
              </a:ext>
            </a:extLst>
          </p:cNvPr>
          <p:cNvSpPr/>
          <p:nvPr/>
        </p:nvSpPr>
        <p:spPr>
          <a:xfrm>
            <a:off x="5211192" y="408374"/>
            <a:ext cx="1429305" cy="603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7D190D5-855E-46C7-8871-C132B8981291}"/>
              </a:ext>
            </a:extLst>
          </p:cNvPr>
          <p:cNvSpPr/>
          <p:nvPr/>
        </p:nvSpPr>
        <p:spPr>
          <a:xfrm>
            <a:off x="5211192" y="2272684"/>
            <a:ext cx="1429305" cy="603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C66D26A-E62A-4AF6-8F53-2F5D7126C97A}"/>
              </a:ext>
            </a:extLst>
          </p:cNvPr>
          <p:cNvSpPr/>
          <p:nvPr/>
        </p:nvSpPr>
        <p:spPr>
          <a:xfrm>
            <a:off x="8513685" y="1384920"/>
            <a:ext cx="1802163" cy="550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</a:t>
            </a:r>
            <a:endParaRPr lang="en-IN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50FE12E-6332-400E-A531-07DF3EFB8B23}"/>
              </a:ext>
            </a:extLst>
          </p:cNvPr>
          <p:cNvSpPr/>
          <p:nvPr/>
        </p:nvSpPr>
        <p:spPr>
          <a:xfrm>
            <a:off x="1784412" y="1384920"/>
            <a:ext cx="1438179" cy="550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9E6CB6C-7E65-45E4-83CC-A1178570074C}"/>
              </a:ext>
            </a:extLst>
          </p:cNvPr>
          <p:cNvSpPr/>
          <p:nvPr/>
        </p:nvSpPr>
        <p:spPr>
          <a:xfrm>
            <a:off x="10369116" y="4847192"/>
            <a:ext cx="1429305" cy="603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</a:t>
            </a:r>
            <a:endParaRPr lang="en-IN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3E24213-91B0-4464-A2CE-27E44D47B8B6}"/>
              </a:ext>
            </a:extLst>
          </p:cNvPr>
          <p:cNvSpPr/>
          <p:nvPr/>
        </p:nvSpPr>
        <p:spPr>
          <a:xfrm>
            <a:off x="8939811" y="4237605"/>
            <a:ext cx="1429305" cy="603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OFFERS </a:t>
            </a:r>
            <a:endParaRPr lang="en-IN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72A1209-5821-4EC6-AA30-69DC3619ED0E}"/>
              </a:ext>
            </a:extLst>
          </p:cNvPr>
          <p:cNvSpPr/>
          <p:nvPr/>
        </p:nvSpPr>
        <p:spPr>
          <a:xfrm>
            <a:off x="7510506" y="4869400"/>
            <a:ext cx="1429305" cy="603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</a:t>
            </a:r>
            <a:endParaRPr lang="en-IN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D84F33E-1B7F-4F42-9BAB-9FD173FC0D88}"/>
              </a:ext>
            </a:extLst>
          </p:cNvPr>
          <p:cNvSpPr/>
          <p:nvPr/>
        </p:nvSpPr>
        <p:spPr>
          <a:xfrm>
            <a:off x="6081201" y="4228738"/>
            <a:ext cx="1429305" cy="603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WALLET </a:t>
            </a:r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25D4605-3FE2-4F25-8099-52E7BF7A987B}"/>
              </a:ext>
            </a:extLst>
          </p:cNvPr>
          <p:cNvSpPr/>
          <p:nvPr/>
        </p:nvSpPr>
        <p:spPr>
          <a:xfrm>
            <a:off x="4680010" y="4829447"/>
            <a:ext cx="1429305" cy="603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BILLS &amp; RECHARGES </a:t>
            </a:r>
            <a:endParaRPr lang="en-IN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1D52C38-7838-41A7-BB43-9A9094E2B160}"/>
              </a:ext>
            </a:extLst>
          </p:cNvPr>
          <p:cNvSpPr/>
          <p:nvPr/>
        </p:nvSpPr>
        <p:spPr>
          <a:xfrm>
            <a:off x="3264762" y="4225767"/>
            <a:ext cx="1429305" cy="603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MONEY</a:t>
            </a:r>
            <a:endParaRPr lang="en-IN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22E89C1-372D-4BB2-94D6-0091D6FE1FEB}"/>
              </a:ext>
            </a:extLst>
          </p:cNvPr>
          <p:cNvSpPr/>
          <p:nvPr/>
        </p:nvSpPr>
        <p:spPr>
          <a:xfrm>
            <a:off x="1856543" y="4820562"/>
            <a:ext cx="1429305" cy="603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NUMBER </a:t>
            </a:r>
            <a:endParaRPr lang="en-IN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965C8D3-0A42-425F-9FBA-C51E9798A1EF}"/>
              </a:ext>
            </a:extLst>
          </p:cNvPr>
          <p:cNvSpPr/>
          <p:nvPr/>
        </p:nvSpPr>
        <p:spPr>
          <a:xfrm>
            <a:off x="455352" y="4249444"/>
            <a:ext cx="1429305" cy="5800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BALANCE </a:t>
            </a:r>
            <a:endParaRPr lang="en-IN" dirty="0"/>
          </a:p>
        </p:txBody>
      </p:sp>
      <p:cxnSp>
        <p:nvCxnSpPr>
          <p:cNvPr id="2143" name="Connector: Elbow 2142">
            <a:extLst>
              <a:ext uri="{FF2B5EF4-FFF2-40B4-BE49-F238E27FC236}">
                <a16:creationId xmlns:a16="http://schemas.microsoft.com/office/drawing/2014/main" id="{9D8B55F5-E729-4D7D-B14F-B37F68B4F55B}"/>
              </a:ext>
            </a:extLst>
          </p:cNvPr>
          <p:cNvCxnSpPr>
            <a:cxnSpLocks/>
            <a:stCxn id="152" idx="2"/>
            <a:endCxn id="168" idx="0"/>
          </p:cNvCxnSpPr>
          <p:nvPr/>
        </p:nvCxnSpPr>
        <p:spPr>
          <a:xfrm rot="16200000" flipH="1">
            <a:off x="5684662" y="3117546"/>
            <a:ext cx="1352374" cy="870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" name="Connector: Elbow 2146">
            <a:extLst>
              <a:ext uri="{FF2B5EF4-FFF2-40B4-BE49-F238E27FC236}">
                <a16:creationId xmlns:a16="http://schemas.microsoft.com/office/drawing/2014/main" id="{05E8C1C3-0A2F-49A3-AA47-B2B4BDCB3254}"/>
              </a:ext>
            </a:extLst>
          </p:cNvPr>
          <p:cNvCxnSpPr>
            <a:cxnSpLocks/>
          </p:cNvCxnSpPr>
          <p:nvPr/>
        </p:nvCxnSpPr>
        <p:spPr>
          <a:xfrm rot="5400000">
            <a:off x="4606033" y="3587315"/>
            <a:ext cx="1953083" cy="531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Connector: Elbow 2148">
            <a:extLst>
              <a:ext uri="{FF2B5EF4-FFF2-40B4-BE49-F238E27FC236}">
                <a16:creationId xmlns:a16="http://schemas.microsoft.com/office/drawing/2014/main" id="{751EF125-8FCE-44E4-AB2F-A8FDC5916049}"/>
              </a:ext>
            </a:extLst>
          </p:cNvPr>
          <p:cNvCxnSpPr>
            <a:cxnSpLocks/>
          </p:cNvCxnSpPr>
          <p:nvPr/>
        </p:nvCxnSpPr>
        <p:spPr>
          <a:xfrm rot="5400000">
            <a:off x="4444014" y="2928889"/>
            <a:ext cx="1361242" cy="1256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954FA32E-FADA-4890-96F7-34BDBD7CBB71}"/>
              </a:ext>
            </a:extLst>
          </p:cNvPr>
          <p:cNvCxnSpPr>
            <a:cxnSpLocks/>
            <a:endCxn id="171" idx="0"/>
          </p:cNvCxnSpPr>
          <p:nvPr/>
        </p:nvCxnSpPr>
        <p:spPr>
          <a:xfrm rot="10800000" flipV="1">
            <a:off x="2571196" y="3265506"/>
            <a:ext cx="3048370" cy="1555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6" name="Connector: Elbow 2155">
            <a:extLst>
              <a:ext uri="{FF2B5EF4-FFF2-40B4-BE49-F238E27FC236}">
                <a16:creationId xmlns:a16="http://schemas.microsoft.com/office/drawing/2014/main" id="{AD6D9D0C-57A0-4428-A97A-3840614B4AE4}"/>
              </a:ext>
            </a:extLst>
          </p:cNvPr>
          <p:cNvCxnSpPr>
            <a:cxnSpLocks/>
            <a:endCxn id="172" idx="0"/>
          </p:cNvCxnSpPr>
          <p:nvPr/>
        </p:nvCxnSpPr>
        <p:spPr>
          <a:xfrm rot="10800000" flipV="1">
            <a:off x="1170006" y="3110128"/>
            <a:ext cx="4316395" cy="1139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Straight Connector 2160">
            <a:extLst>
              <a:ext uri="{FF2B5EF4-FFF2-40B4-BE49-F238E27FC236}">
                <a16:creationId xmlns:a16="http://schemas.microsoft.com/office/drawing/2014/main" id="{93B6624C-AEC9-43E3-8D36-A3FDF8D00CD3}"/>
              </a:ext>
            </a:extLst>
          </p:cNvPr>
          <p:cNvCxnSpPr/>
          <p:nvPr/>
        </p:nvCxnSpPr>
        <p:spPr>
          <a:xfrm flipV="1">
            <a:off x="5486401" y="2849722"/>
            <a:ext cx="0" cy="26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Straight Connector 2163">
            <a:extLst>
              <a:ext uri="{FF2B5EF4-FFF2-40B4-BE49-F238E27FC236}">
                <a16:creationId xmlns:a16="http://schemas.microsoft.com/office/drawing/2014/main" id="{E931F57C-415D-433C-96FC-1122E7516DC2}"/>
              </a:ext>
            </a:extLst>
          </p:cNvPr>
          <p:cNvCxnSpPr/>
          <p:nvPr/>
        </p:nvCxnSpPr>
        <p:spPr>
          <a:xfrm flipV="1">
            <a:off x="5619566" y="2941448"/>
            <a:ext cx="0" cy="33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6" name="Straight Connector 2165">
            <a:extLst>
              <a:ext uri="{FF2B5EF4-FFF2-40B4-BE49-F238E27FC236}">
                <a16:creationId xmlns:a16="http://schemas.microsoft.com/office/drawing/2014/main" id="{2BD09092-F011-4510-88D1-6A418AC3532F}"/>
              </a:ext>
            </a:extLst>
          </p:cNvPr>
          <p:cNvCxnSpPr/>
          <p:nvPr/>
        </p:nvCxnSpPr>
        <p:spPr>
          <a:xfrm flipV="1">
            <a:off x="5619566" y="2849722"/>
            <a:ext cx="0" cy="42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Connector: Elbow 2167">
            <a:extLst>
              <a:ext uri="{FF2B5EF4-FFF2-40B4-BE49-F238E27FC236}">
                <a16:creationId xmlns:a16="http://schemas.microsoft.com/office/drawing/2014/main" id="{FE921CFD-7B71-4D78-960F-D4FBA4F42564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6074172" y="3420112"/>
            <a:ext cx="2150987" cy="1449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0" name="Straight Connector 2169">
            <a:extLst>
              <a:ext uri="{FF2B5EF4-FFF2-40B4-BE49-F238E27FC236}">
                <a16:creationId xmlns:a16="http://schemas.microsoft.com/office/drawing/2014/main" id="{3FB60374-02C4-4883-80B5-9E44BE03D174}"/>
              </a:ext>
            </a:extLst>
          </p:cNvPr>
          <p:cNvCxnSpPr/>
          <p:nvPr/>
        </p:nvCxnSpPr>
        <p:spPr>
          <a:xfrm flipV="1">
            <a:off x="6074172" y="2876363"/>
            <a:ext cx="0" cy="54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Connector: Elbow 2171">
            <a:extLst>
              <a:ext uri="{FF2B5EF4-FFF2-40B4-BE49-F238E27FC236}">
                <a16:creationId xmlns:a16="http://schemas.microsoft.com/office/drawing/2014/main" id="{52836026-73C1-42D2-B734-52A9257320C9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6256539" y="3231466"/>
            <a:ext cx="3397925" cy="1006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CBD7963-1487-4263-BA2F-198215E97D05}"/>
              </a:ext>
            </a:extLst>
          </p:cNvPr>
          <p:cNvCxnSpPr/>
          <p:nvPr/>
        </p:nvCxnSpPr>
        <p:spPr>
          <a:xfrm flipV="1">
            <a:off x="6256539" y="2849722"/>
            <a:ext cx="0" cy="38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B1FB2A0-EBEC-44A9-B56A-B49C893CF1D8}"/>
              </a:ext>
            </a:extLst>
          </p:cNvPr>
          <p:cNvCxnSpPr>
            <a:cxnSpLocks/>
          </p:cNvCxnSpPr>
          <p:nvPr/>
        </p:nvCxnSpPr>
        <p:spPr>
          <a:xfrm>
            <a:off x="6436310" y="3040594"/>
            <a:ext cx="4647458" cy="1970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1CB70AC-AABD-4A0F-9F0A-E37853A5251D}"/>
              </a:ext>
            </a:extLst>
          </p:cNvPr>
          <p:cNvCxnSpPr/>
          <p:nvPr/>
        </p:nvCxnSpPr>
        <p:spPr>
          <a:xfrm flipV="1">
            <a:off x="6438905" y="2826051"/>
            <a:ext cx="0" cy="21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066A50B6-4CD3-4595-8F4F-5EC9D617F56B}"/>
              </a:ext>
            </a:extLst>
          </p:cNvPr>
          <p:cNvCxnSpPr>
            <a:stCxn id="2134" idx="1"/>
            <a:endCxn id="164" idx="0"/>
          </p:cNvCxnSpPr>
          <p:nvPr/>
        </p:nvCxnSpPr>
        <p:spPr>
          <a:xfrm rot="10800000" flipV="1">
            <a:off x="2503502" y="710214"/>
            <a:ext cx="2707690" cy="67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5061D0A-F904-418D-9C09-C66FAC25036A}"/>
              </a:ext>
            </a:extLst>
          </p:cNvPr>
          <p:cNvCxnSpPr>
            <a:cxnSpLocks/>
            <a:stCxn id="2134" idx="3"/>
            <a:endCxn id="163" idx="0"/>
          </p:cNvCxnSpPr>
          <p:nvPr/>
        </p:nvCxnSpPr>
        <p:spPr>
          <a:xfrm>
            <a:off x="6640497" y="710214"/>
            <a:ext cx="2774270" cy="67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D3392F8-E79A-4563-A846-513856F3C9F5}"/>
              </a:ext>
            </a:extLst>
          </p:cNvPr>
          <p:cNvCxnSpPr>
            <a:cxnSpLocks/>
            <a:stCxn id="164" idx="2"/>
            <a:endCxn id="152" idx="1"/>
          </p:cNvCxnSpPr>
          <p:nvPr/>
        </p:nvCxnSpPr>
        <p:spPr>
          <a:xfrm rot="16200000" flipH="1">
            <a:off x="3537749" y="901080"/>
            <a:ext cx="639197" cy="270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DE9F51E-9198-4559-8080-DC049A0E9228}"/>
              </a:ext>
            </a:extLst>
          </p:cNvPr>
          <p:cNvSpPr txBox="1"/>
          <p:nvPr/>
        </p:nvSpPr>
        <p:spPr>
          <a:xfrm>
            <a:off x="-14799" y="57897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                                                                                             </a:t>
            </a:r>
            <a:r>
              <a:rPr lang="en-IN" sz="3600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ER Diagram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ED5410-568B-4B32-AED4-2257DA552609}"/>
              </a:ext>
            </a:extLst>
          </p:cNvPr>
          <p:cNvCxnSpPr>
            <a:cxnSpLocks/>
            <a:stCxn id="163" idx="1"/>
            <a:endCxn id="164" idx="3"/>
          </p:cNvCxnSpPr>
          <p:nvPr/>
        </p:nvCxnSpPr>
        <p:spPr>
          <a:xfrm flipH="1">
            <a:off x="3222591" y="1660124"/>
            <a:ext cx="5291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4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   New Loan       =&gt; Gives the loans to client.&#10;   Edit Loan      =&gt; Edits the wrong info. Of loan.&#10;   Search Loan    =...">
            <a:extLst>
              <a:ext uri="{FF2B5EF4-FFF2-40B4-BE49-F238E27FC236}">
                <a16:creationId xmlns:a16="http://schemas.microsoft.com/office/drawing/2014/main" id="{A8DA8D26-6AF3-4C53-843D-1A4D57C6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71"/>
            <a:ext cx="12192000" cy="63919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463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B84CE-CCD3-4599-8904-E9CCA9641D75}"/>
              </a:ext>
            </a:extLst>
          </p:cNvPr>
          <p:cNvSpPr txBox="1"/>
          <p:nvPr/>
        </p:nvSpPr>
        <p:spPr>
          <a:xfrm>
            <a:off x="0" y="0"/>
            <a:ext cx="12192000" cy="1140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6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USED 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b="1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4800" b="1" i="0" dirty="0">
                <a:solidFill>
                  <a:srgbClr val="333333"/>
                </a:solidFill>
                <a:effectLst/>
                <a:latin typeface="inter-regular"/>
              </a:rPr>
              <a:t>JAVA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000000"/>
                </a:solidFill>
                <a:latin typeface="inter-regular"/>
              </a:rPr>
              <a:t>JDBC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000000"/>
                </a:solidFill>
                <a:latin typeface="inter-regular"/>
              </a:rPr>
              <a:t>Oracle 11g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000000"/>
                </a:solidFill>
                <a:latin typeface="inter-regular"/>
              </a:rPr>
              <a:t>Launch4J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sz="4800" b="1" dirty="0">
              <a:solidFill>
                <a:srgbClr val="000000"/>
              </a:solidFill>
              <a:latin typeface="inter-regular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6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EE1B96-F7DE-4C0B-AB55-EC7784E103A5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                                              </a:t>
            </a:r>
            <a:r>
              <a:rPr lang="en-US" sz="6000" dirty="0">
                <a:solidFill>
                  <a:schemeClr val="accent1"/>
                </a:solidFill>
                <a:latin typeface="inter-regular"/>
              </a:rPr>
              <a:t>MODULE DESCRIPTION :</a:t>
            </a:r>
          </a:p>
          <a:p>
            <a:r>
              <a:rPr lang="en-US" sz="4000" dirty="0">
                <a:latin typeface="inter-regular"/>
              </a:rPr>
              <a:t>                            </a:t>
            </a:r>
            <a:r>
              <a:rPr lang="en-US" sz="6000" dirty="0">
                <a:latin typeface="inter-regular"/>
              </a:rPr>
              <a:t>      </a:t>
            </a:r>
            <a:endParaRPr lang="en-US" sz="3200" dirty="0">
              <a:latin typeface="inter-regular"/>
            </a:endParaRPr>
          </a:p>
          <a:p>
            <a:endParaRPr lang="en-US" sz="3200" dirty="0">
              <a:latin typeface="inter-regular"/>
            </a:endParaRPr>
          </a:p>
          <a:p>
            <a:endParaRPr lang="en-US" sz="3200" dirty="0">
              <a:latin typeface="inter-regular"/>
            </a:endParaRPr>
          </a:p>
          <a:p>
            <a:endParaRPr lang="en-US" sz="3200" dirty="0">
              <a:latin typeface="inter-regular"/>
            </a:endParaRPr>
          </a:p>
          <a:p>
            <a:endParaRPr lang="en-US" sz="3200" dirty="0">
              <a:latin typeface="inter-regular"/>
            </a:endParaRPr>
          </a:p>
          <a:p>
            <a:endParaRPr lang="en-US" sz="6000" dirty="0">
              <a:latin typeface="inter-regular"/>
            </a:endParaRPr>
          </a:p>
          <a:p>
            <a:endParaRPr lang="en-US" sz="6000" dirty="0">
              <a:latin typeface="inter-regular"/>
            </a:endParaRPr>
          </a:p>
          <a:p>
            <a:endParaRPr lang="en-IN" sz="6000" dirty="0">
              <a:latin typeface="inter-regular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E61C8B-1200-47BF-B774-809BC71407C4}"/>
              </a:ext>
            </a:extLst>
          </p:cNvPr>
          <p:cNvCxnSpPr/>
          <p:nvPr/>
        </p:nvCxnSpPr>
        <p:spPr>
          <a:xfrm>
            <a:off x="5805996" y="16601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6E2795F-DB76-44F4-8A6F-15317CFC1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3300"/>
              </p:ext>
            </p:extLst>
          </p:nvPr>
        </p:nvGraphicFramePr>
        <p:xfrm>
          <a:off x="0" y="1358282"/>
          <a:ext cx="12192000" cy="528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6905289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6339097"/>
                    </a:ext>
                  </a:extLst>
                </a:gridCol>
              </a:tblGrid>
              <a:tr h="168083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</a:t>
                      </a:r>
                      <a:r>
                        <a:rPr lang="en-US" sz="4800" dirty="0"/>
                        <a:t>MODULE</a:t>
                      </a:r>
                      <a:endParaRPr lang="en-IN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latin typeface="inter-regular"/>
                        </a:rPr>
                        <a:t>       </a:t>
                      </a:r>
                      <a:r>
                        <a:rPr lang="en-US" sz="5400" b="0" dirty="0">
                          <a:latin typeface="inter-regular"/>
                        </a:rPr>
                        <a:t>DESCRIPTION</a:t>
                      </a:r>
                      <a:endParaRPr lang="en-IN" sz="5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550971"/>
                  </a:ext>
                </a:extLst>
              </a:tr>
              <a:tr h="168083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</a:t>
                      </a:r>
                    </a:p>
                    <a:p>
                      <a:r>
                        <a:rPr lang="en-US" dirty="0"/>
                        <a:t>                             </a:t>
                      </a:r>
                    </a:p>
                    <a:p>
                      <a:r>
                        <a:rPr lang="en-US" dirty="0"/>
                        <a:t>                             </a:t>
                      </a:r>
                      <a:r>
                        <a:rPr lang="en-US" sz="2800" dirty="0"/>
                        <a:t>REGISTRATION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We create a new user by accepting user’s data like first name, last name, username, password, mobile number, Email, address, pan card number, Aadhar card number, account, gender, occupation</a:t>
                      </a:r>
                      <a:r>
                        <a:rPr lang="en-US" sz="2000" dirty="0"/>
                        <a:t>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39600"/>
                  </a:ext>
                </a:extLst>
              </a:tr>
              <a:tr h="168083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</a:t>
                      </a:r>
                    </a:p>
                    <a:p>
                      <a:r>
                        <a:rPr lang="en-US" dirty="0"/>
                        <a:t>                        </a:t>
                      </a:r>
                    </a:p>
                    <a:p>
                      <a:r>
                        <a:rPr lang="en-US" dirty="0"/>
                        <a:t>                                        </a:t>
                      </a:r>
                      <a:r>
                        <a:rPr lang="en-US" sz="2800" dirty="0"/>
                        <a:t>LOGIN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400" dirty="0"/>
                        <a:t>We login a existing user on the dashboard by accepting user’s data like username and password </a:t>
                      </a:r>
                      <a:r>
                        <a:rPr lang="en-US" sz="1800" dirty="0"/>
                        <a:t>.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79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0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D5951C8-4FCC-4D00-A882-D9B37647D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50747"/>
              </p:ext>
            </p:extLst>
          </p:nvPr>
        </p:nvGraphicFramePr>
        <p:xfrm>
          <a:off x="0" y="0"/>
          <a:ext cx="12192000" cy="6981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959">
                  <a:extLst>
                    <a:ext uri="{9D8B030D-6E8A-4147-A177-3AD203B41FA5}">
                      <a16:colId xmlns:a16="http://schemas.microsoft.com/office/drawing/2014/main" val="36799125"/>
                    </a:ext>
                  </a:extLst>
                </a:gridCol>
                <a:gridCol w="6093041">
                  <a:extLst>
                    <a:ext uri="{9D8B030D-6E8A-4147-A177-3AD203B41FA5}">
                      <a16:colId xmlns:a16="http://schemas.microsoft.com/office/drawing/2014/main" val="43995863"/>
                    </a:ext>
                  </a:extLst>
                </a:gridCol>
              </a:tblGrid>
              <a:tr h="1290813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            </a:t>
                      </a:r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              CHECK BALANCE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We can check our account balance  by accepting  user’s data like username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74644"/>
                  </a:ext>
                </a:extLst>
              </a:tr>
              <a:tr h="1290813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                     </a:t>
                      </a:r>
                      <a:r>
                        <a:rPr lang="en-US" sz="2800" dirty="0"/>
                        <a:t>ACCOUNT NUMBER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We can check our account number 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8384"/>
                  </a:ext>
                </a:extLst>
              </a:tr>
              <a:tr h="1290813">
                <a:tc>
                  <a:txBody>
                    <a:bodyPr/>
                    <a:lstStyle/>
                    <a:p>
                      <a:r>
                        <a:rPr lang="en-US" sz="2800" dirty="0"/>
                        <a:t> </a:t>
                      </a:r>
                    </a:p>
                    <a:p>
                      <a:r>
                        <a:rPr lang="en-US" sz="2800" dirty="0"/>
                        <a:t>              TRANSFER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We can transfer money  by accepting </a:t>
                      </a:r>
                      <a:r>
                        <a:rPr lang="en-US" sz="2400" dirty="0"/>
                        <a:t>user’s data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like amount, receiver’s name, receiver’s account number 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79292"/>
                  </a:ext>
                </a:extLst>
              </a:tr>
              <a:tr h="129081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sz="2800" dirty="0"/>
                        <a:t>           BILLS AND RECHARGES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 can pay bills and recharges i.e. mobile, gas bill, water bill, electricity bill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by accepting </a:t>
                      </a:r>
                      <a:r>
                        <a:rPr lang="en-US" sz="2400" dirty="0"/>
                        <a:t>user’s data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like bill number, amount for bills and mobile number for recharge 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858147"/>
                  </a:ext>
                </a:extLst>
              </a:tr>
              <a:tr h="129081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                       </a:t>
                      </a:r>
                      <a:r>
                        <a:rPr lang="en-US" sz="2800" dirty="0"/>
                        <a:t>WALLET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We can add money to wallet by accepting </a:t>
                      </a:r>
                      <a:r>
                        <a:rPr lang="en-US" sz="2400" dirty="0"/>
                        <a:t>user’s data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like amount after getting the answer of the given question.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Do you want to add money?(y/n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2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3914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3167</TotalTime>
  <Words>775</Words>
  <Application>Microsoft Office PowerPoint</Application>
  <PresentationFormat>Widescreen</PresentationFormat>
  <Paragraphs>205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Bookman Old Style</vt:lpstr>
      <vt:lpstr>Calibri</vt:lpstr>
      <vt:lpstr>Franklin Gothic Book</vt:lpstr>
      <vt:lpstr>inter-regular</vt:lpstr>
      <vt:lpstr>Poppins</vt:lpstr>
      <vt:lpstr>Roboto</vt:lpstr>
      <vt:lpstr>Source Sans Pro</vt:lpstr>
      <vt:lpstr>Times New Roman</vt:lpstr>
      <vt:lpstr>Wingdings</vt:lpstr>
      <vt:lpstr>1_RetrospectVTI</vt:lpstr>
      <vt:lpstr>Banking Management System (MYBank)</vt:lpstr>
      <vt:lpstr>Team Members and Roles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 (MYBank)</dc:title>
  <dc:creator>Sahil Rana</dc:creator>
  <cp:lastModifiedBy>Yash Rawat</cp:lastModifiedBy>
  <cp:revision>11</cp:revision>
  <dcterms:created xsi:type="dcterms:W3CDTF">2021-11-20T15:03:02Z</dcterms:created>
  <dcterms:modified xsi:type="dcterms:W3CDTF">2021-11-29T04:19:25Z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