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1"/>
  </p:sldMasterIdLst>
  <p:sldIdLst>
    <p:sldId id="256" r:id="rId2"/>
    <p:sldId id="257" r:id="rId3"/>
    <p:sldId id="265" r:id="rId4"/>
    <p:sldId id="267" r:id="rId5"/>
    <p:sldId id="266" r:id="rId6"/>
    <p:sldId id="260" r:id="rId7"/>
    <p:sldId id="259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en-US" sz="3000" dirty="0">
              <a:solidFill>
                <a:schemeClr val="tx1"/>
              </a:solidFill>
              <a:latin typeface="Times New Roman"/>
              <a:ea typeface="Tahoma" panose="020B0604030504040204" pitchFamily="34" charset="0"/>
              <a:cs typeface="Times New Roman"/>
            </a:rPr>
            <a:t>What is the problem?</a:t>
          </a: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en-US" sz="2400" dirty="0">
              <a:latin typeface="Times New Roman"/>
              <a:ea typeface="Tahoma" panose="020B0604030504040204" pitchFamily="34" charset="0"/>
              <a:cs typeface="Times New Roman"/>
            </a:rPr>
            <a:t>Classify food images into 43 categories.</a:t>
          </a: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en-US" dirty="0">
              <a:latin typeface="Times New Roman"/>
              <a:ea typeface="Tahoma" panose="020B0604030504040204" pitchFamily="34" charset="0"/>
              <a:cs typeface="Times New Roman"/>
            </a:rPr>
            <a:t>Who wants the problem to be solved?</a:t>
          </a: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/>
      <dgm:spPr/>
      <dgm:t>
        <a:bodyPr/>
        <a:lstStyle/>
        <a:p>
          <a:r>
            <a:rPr lang="en-US" dirty="0">
              <a:latin typeface="Times New Roman"/>
              <a:ea typeface="Tahoma" panose="020B0604030504040204" pitchFamily="34" charset="0"/>
              <a:cs typeface="Times New Roman"/>
            </a:rPr>
            <a:t>Why should this problem be solved?</a:t>
          </a: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2A9B6C90-9B70-4ED8-9084-8651413BB905}">
      <dgm:prSet phldrT="[Text]" custT="1"/>
      <dgm:spPr/>
      <dgm:t>
        <a:bodyPr/>
        <a:lstStyle/>
        <a:p>
          <a:r>
            <a:rPr lang="en-US" sz="2400" dirty="0">
              <a:latin typeface="Times New Roman"/>
              <a:ea typeface="Tahoma" panose="020B0604030504040204" pitchFamily="34" charset="0"/>
              <a:cs typeface="Times New Roman"/>
            </a:rPr>
            <a:t>Enable better taxonomy and improved indexing for search operations.</a:t>
          </a:r>
        </a:p>
      </dgm:t>
    </dgm:pt>
    <dgm:pt modelId="{47C005B7-F5AA-4111-A87D-782B117A0259}" type="parTrans" cxnId="{1D59D94A-4BF7-417E-B49B-225C005839A9}">
      <dgm:prSet/>
      <dgm:spPr/>
      <dgm:t>
        <a:bodyPr/>
        <a:lstStyle/>
        <a:p>
          <a:endParaRPr lang="en-US"/>
        </a:p>
      </dgm:t>
    </dgm:pt>
    <dgm:pt modelId="{54109FB3-0563-4B2C-BFF0-181E047427F8}" type="sibTrans" cxnId="{1D59D94A-4BF7-417E-B49B-225C005839A9}">
      <dgm:prSet/>
      <dgm:spPr/>
      <dgm:t>
        <a:bodyPr/>
        <a:lstStyle/>
        <a:p>
          <a:endParaRPr lang="en-US"/>
        </a:p>
      </dgm:t>
    </dgm:pt>
    <dgm:pt modelId="{9D8DAFB6-C744-4BD6-B757-393BF647EBB6}">
      <dgm:prSet phldrT="[Text]" custT="1"/>
      <dgm:spPr/>
      <dgm:t>
        <a:bodyPr/>
        <a:lstStyle/>
        <a:p>
          <a:r>
            <a:rPr lang="en-IN" sz="2400" b="0" i="0" dirty="0">
              <a:latin typeface="Times New Roman"/>
              <a:ea typeface="Tahoma" panose="020B0604030504040204" pitchFamily="34" charset="0"/>
              <a:cs typeface="Times New Roman"/>
            </a:rPr>
            <a:t>Rakuten Institute of Technology a dedicated R&amp;D wing of Rakuten Inc.</a:t>
          </a:r>
          <a:endParaRPr lang="en-US" sz="2400" dirty="0">
            <a:latin typeface="Times New Roman"/>
            <a:ea typeface="Tahoma" panose="020B0604030504040204" pitchFamily="34" charset="0"/>
            <a:cs typeface="Times New Roman"/>
          </a:endParaRPr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/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FB9694A-6C63-4B23-90F6-4F208C00D399}" type="pres">
      <dgm:prSet presAssocID="{0D51337A-31FA-4717-B2BF-9243F96D2B9B}" presName="descendantText" presStyleLbl="alignAccFollowNode1" presStyleIdx="0" presStyleCnt="3">
        <dgm:presLayoutVars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329ECF1A-78BE-41CB-B252-8011825B67CD}" type="pres">
      <dgm:prSet presAssocID="{A7F7584C-6CC5-40A2-9566-2842A5DEA97A}" presName="descendantText" presStyleLbl="alignAccFollowNode1" presStyleIdx="1" presStyleCnt="3">
        <dgm:presLayoutVars>
          <dgm:bulletEnabled val="1"/>
        </dgm:presLayoutVars>
      </dgm:prSet>
      <dgm:spPr/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A66EBD3D-E7C5-421C-B8B5-728648057DDC}" type="pres">
      <dgm:prSet presAssocID="{51A6936C-668E-4912-B1B4-BA2D45D3F624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C65EFE7A-5430-4917-89D2-D70BAF0289E3}" type="presOf" srcId="{2A9B6C90-9B70-4ED8-9084-8651413BB905}" destId="{A66EBD3D-E7C5-421C-B8B5-728648057DDC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477107E6-023C-4B3F-96EF-D2D5DA516C5C}" type="presParOf" srcId="{74B4E996-D144-43FA-9C7B-5183D295C315}" destId="{A66EBD3D-E7C5-421C-B8B5-728648057DD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57B86A-DEC1-407C-A1BB-5BF9ACCBCA6A}">
      <dgm:prSet phldrT="[Text]"/>
      <dgm:spPr/>
      <dgm:t>
        <a:bodyPr/>
        <a:lstStyle/>
        <a:p>
          <a:r>
            <a:rPr lang="en-US" dirty="0">
              <a:latin typeface="Times New Roman"/>
              <a:ea typeface="Tahoma" panose="020B0604030504040204" pitchFamily="34" charset="0"/>
              <a:cs typeface="Times New Roman"/>
            </a:rPr>
            <a:t>Resnet101</a:t>
          </a:r>
          <a:endParaRPr lang="en-US" sz="3000" dirty="0">
            <a:solidFill>
              <a:srgbClr val="010000"/>
            </a:solidFill>
            <a:latin typeface="Times New Roman"/>
            <a:ea typeface="Tahoma" panose="020B0604030504040204" pitchFamily="34" charset="0"/>
            <a:cs typeface="Times New Roman"/>
          </a:endParaRPr>
        </a:p>
      </dgm:t>
    </dgm:pt>
    <dgm:pt modelId="{8CA7BF9B-8199-4683-AD57-CB0086659013}" type="parTrans" cxnId="{B12F0503-977A-4B5D-8CB7-420B041FF863}">
      <dgm:prSet/>
      <dgm:spPr/>
      <dgm:t>
        <a:bodyPr/>
        <a:lstStyle/>
        <a:p>
          <a:endParaRPr lang="en-US"/>
        </a:p>
      </dgm:t>
    </dgm:pt>
    <dgm:pt modelId="{F087F24E-A7D7-4DCE-B2A7-9B941289621A}" type="sibTrans" cxnId="{B12F0503-977A-4B5D-8CB7-420B041FF863}">
      <dgm:prSet/>
      <dgm:spPr/>
      <dgm:t>
        <a:bodyPr/>
        <a:lstStyle/>
        <a:p>
          <a:endParaRPr lang="en-US"/>
        </a:p>
      </dgm:t>
    </dgm:pt>
    <dgm:pt modelId="{4C8BFA56-3F75-4CAD-90A3-2F214D699322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imes New Roman"/>
              <a:ea typeface="Tahoma" panose="020B0604030504040204" pitchFamily="34" charset="0"/>
              <a:cs typeface="Times New Roman"/>
            </a:rPr>
            <a:t>Winner</a:t>
          </a:r>
        </a:p>
      </dgm:t>
    </dgm:pt>
    <dgm:pt modelId="{9A6E3B20-A734-4412-84CF-0134D93D4B28}" type="parTrans" cxnId="{4CD5FCDD-1F8A-43A3-BD77-CBE3B3864C41}">
      <dgm:prSet/>
      <dgm:spPr/>
      <dgm:t>
        <a:bodyPr/>
        <a:lstStyle/>
        <a:p>
          <a:endParaRPr lang="en-US"/>
        </a:p>
      </dgm:t>
    </dgm:pt>
    <dgm:pt modelId="{7B50916F-B8BA-427F-B9F0-A301E54D7FB3}" type="sibTrans" cxnId="{4CD5FCDD-1F8A-43A3-BD77-CBE3B3864C41}">
      <dgm:prSet/>
      <dgm:spPr/>
      <dgm:t>
        <a:bodyPr/>
        <a:lstStyle/>
        <a:p>
          <a:endParaRPr lang="en-US"/>
        </a:p>
      </dgm:t>
    </dgm:pt>
    <dgm:pt modelId="{B6B39D33-D046-47BE-829F-7DE9C1355A93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imes New Roman"/>
              <a:ea typeface="Tahoma" panose="020B0604030504040204" pitchFamily="34" charset="0"/>
              <a:cs typeface="Times New Roman"/>
            </a:rPr>
            <a:t>Heavy structure, require more memory and power</a:t>
          </a:r>
        </a:p>
      </dgm:t>
    </dgm:pt>
    <dgm:pt modelId="{E15A7BCB-F8C9-469E-AAD5-364C09881B8A}" type="parTrans" cxnId="{877B3C1A-839E-4419-A916-B4E946768D4D}">
      <dgm:prSet/>
      <dgm:spPr/>
      <dgm:t>
        <a:bodyPr/>
        <a:lstStyle/>
        <a:p>
          <a:endParaRPr lang="en-US"/>
        </a:p>
      </dgm:t>
    </dgm:pt>
    <dgm:pt modelId="{AC756B1C-E9B8-4AF1-AAAF-F8402FE8B80B}" type="sibTrans" cxnId="{877B3C1A-839E-4419-A916-B4E946768D4D}">
      <dgm:prSet/>
      <dgm:spPr/>
      <dgm:t>
        <a:bodyPr/>
        <a:lstStyle/>
        <a:p>
          <a:endParaRPr lang="en-US"/>
        </a:p>
      </dgm:t>
    </dgm:pt>
    <dgm:pt modelId="{ABA77F75-8642-4931-8D7E-BE6C6DB9940D}">
      <dgm:prSet phldrT="[Text]"/>
      <dgm:spPr/>
      <dgm:t>
        <a:bodyPr/>
        <a:lstStyle/>
        <a:p>
          <a:r>
            <a:rPr lang="en-US" dirty="0">
              <a:latin typeface="Times New Roman"/>
              <a:ea typeface="Tahoma" panose="020B0604030504040204" pitchFamily="34" charset="0"/>
              <a:cs typeface="Times New Roman"/>
            </a:rPr>
            <a:t>Resnet50</a:t>
          </a:r>
        </a:p>
      </dgm:t>
    </dgm:pt>
    <dgm:pt modelId="{FCF9AE1B-B22B-4F91-BFD8-DDBBF762F128}" type="parTrans" cxnId="{D959B3EA-A66A-4B40-901C-93ECD4985A93}">
      <dgm:prSet/>
      <dgm:spPr/>
      <dgm:t>
        <a:bodyPr/>
        <a:lstStyle/>
        <a:p>
          <a:endParaRPr lang="en-US"/>
        </a:p>
      </dgm:t>
    </dgm:pt>
    <dgm:pt modelId="{1A095211-ADB0-42CA-9F24-F1BC942872F3}" type="sibTrans" cxnId="{D959B3EA-A66A-4B40-901C-93ECD4985A93}">
      <dgm:prSet/>
      <dgm:spPr/>
      <dgm:t>
        <a:bodyPr/>
        <a:lstStyle/>
        <a:p>
          <a:endParaRPr lang="en-US"/>
        </a:p>
      </dgm:t>
    </dgm:pt>
    <dgm:pt modelId="{611C3B18-07F8-4A66-9682-97E24AEF6014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imes New Roman"/>
              <a:ea typeface="Tahoma" panose="020B0604030504040204" pitchFamily="34" charset="0"/>
              <a:cs typeface="Times New Roman"/>
            </a:rPr>
            <a:t>First runner up</a:t>
          </a:r>
        </a:p>
      </dgm:t>
    </dgm:pt>
    <dgm:pt modelId="{5940BF2D-F08A-4150-9A86-173D9242DE8C}" type="parTrans" cxnId="{D5D61B4C-1312-427C-BDCC-013237D8A488}">
      <dgm:prSet/>
      <dgm:spPr/>
      <dgm:t>
        <a:bodyPr/>
        <a:lstStyle/>
        <a:p>
          <a:endParaRPr lang="en-US"/>
        </a:p>
      </dgm:t>
    </dgm:pt>
    <dgm:pt modelId="{477660C6-2B6D-4FB8-B9A3-D555E2082C2A}" type="sibTrans" cxnId="{D5D61B4C-1312-427C-BDCC-013237D8A488}">
      <dgm:prSet/>
      <dgm:spPr/>
      <dgm:t>
        <a:bodyPr/>
        <a:lstStyle/>
        <a:p>
          <a:endParaRPr lang="en-US"/>
        </a:p>
      </dgm:t>
    </dgm:pt>
    <dgm:pt modelId="{A84AA4D5-2E69-4308-B848-AF7C866DBA37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imes New Roman"/>
              <a:ea typeface="Tahoma" panose="020B0604030504040204" pitchFamily="34" charset="0"/>
              <a:cs typeface="Times New Roman"/>
            </a:rPr>
            <a:t>Slightly heavy structure, require moderate memory and power</a:t>
          </a:r>
        </a:p>
      </dgm:t>
    </dgm:pt>
    <dgm:pt modelId="{5AA60D0F-7C99-4FA0-90CA-9CD92DBEF3B7}" type="parTrans" cxnId="{E785B928-0A23-43BA-9D0D-4355335BED79}">
      <dgm:prSet/>
      <dgm:spPr/>
      <dgm:t>
        <a:bodyPr/>
        <a:lstStyle/>
        <a:p>
          <a:endParaRPr lang="en-US"/>
        </a:p>
      </dgm:t>
    </dgm:pt>
    <dgm:pt modelId="{195A1AC7-FDFE-47D0-B6D9-46AB9BA4736B}" type="sibTrans" cxnId="{E785B928-0A23-43BA-9D0D-4355335BED79}">
      <dgm:prSet/>
      <dgm:spPr/>
      <dgm:t>
        <a:bodyPr/>
        <a:lstStyle/>
        <a:p>
          <a:endParaRPr lang="en-US"/>
        </a:p>
      </dgm:t>
    </dgm:pt>
    <dgm:pt modelId="{DA5DFAD8-E443-4F53-9341-A0903BBBD378}">
      <dgm:prSet phldrT="[Text]"/>
      <dgm:spPr/>
      <dgm:t>
        <a:bodyPr/>
        <a:lstStyle/>
        <a:p>
          <a:r>
            <a:rPr lang="en-US" dirty="0">
              <a:latin typeface="Times New Roman"/>
              <a:ea typeface="Tahoma" panose="020B0604030504040204" pitchFamily="34" charset="0"/>
              <a:cs typeface="Times New Roman"/>
            </a:rPr>
            <a:t>Resnet34</a:t>
          </a:r>
        </a:p>
      </dgm:t>
    </dgm:pt>
    <dgm:pt modelId="{F6012B3B-01B0-4E7C-A363-0177B95D3DD8}" type="parTrans" cxnId="{0073D4C3-F488-4F79-B637-186FAECF6BAD}">
      <dgm:prSet/>
      <dgm:spPr/>
      <dgm:t>
        <a:bodyPr/>
        <a:lstStyle/>
        <a:p>
          <a:endParaRPr lang="en-US"/>
        </a:p>
      </dgm:t>
    </dgm:pt>
    <dgm:pt modelId="{76D9F54E-47B3-4FE0-B465-AD673964072E}" type="sibTrans" cxnId="{0073D4C3-F488-4F79-B637-186FAECF6BAD}">
      <dgm:prSet/>
      <dgm:spPr/>
      <dgm:t>
        <a:bodyPr/>
        <a:lstStyle/>
        <a:p>
          <a:endParaRPr lang="en-US"/>
        </a:p>
      </dgm:t>
    </dgm:pt>
    <dgm:pt modelId="{6EE89B4E-BAED-4A90-B29D-70AF11256801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imes New Roman"/>
              <a:ea typeface="Tahoma" panose="020B0604030504040204" pitchFamily="34" charset="0"/>
              <a:cs typeface="Times New Roman"/>
            </a:rPr>
            <a:t>Second runner up</a:t>
          </a:r>
        </a:p>
      </dgm:t>
    </dgm:pt>
    <dgm:pt modelId="{39BF20C7-31E5-452B-8EA2-17224A13C7FB}" type="parTrans" cxnId="{CA949A5F-9945-4C59-A233-D70AFFF70BDA}">
      <dgm:prSet/>
      <dgm:spPr/>
      <dgm:t>
        <a:bodyPr/>
        <a:lstStyle/>
        <a:p>
          <a:endParaRPr lang="en-US"/>
        </a:p>
      </dgm:t>
    </dgm:pt>
    <dgm:pt modelId="{E71503C3-CFB7-4144-AD9F-7A42A87A3A6B}" type="sibTrans" cxnId="{CA949A5F-9945-4C59-A233-D70AFFF70BDA}">
      <dgm:prSet/>
      <dgm:spPr/>
      <dgm:t>
        <a:bodyPr/>
        <a:lstStyle/>
        <a:p>
          <a:endParaRPr lang="en-US"/>
        </a:p>
      </dgm:t>
    </dgm:pt>
    <dgm:pt modelId="{4EA3F7C2-8BCE-45BE-A919-CBBB33285BD0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imes New Roman"/>
              <a:ea typeface="Tahoma" panose="020B0604030504040204" pitchFamily="34" charset="0"/>
              <a:cs typeface="Times New Roman"/>
            </a:rPr>
            <a:t>Light structure, require less memory and power</a:t>
          </a:r>
        </a:p>
      </dgm:t>
    </dgm:pt>
    <dgm:pt modelId="{E5A5DB8F-AE1A-4DCD-9400-C8317BA7D81B}" type="parTrans" cxnId="{496CC152-66F4-4FEB-99ED-C8BD1F8A40F9}">
      <dgm:prSet/>
      <dgm:spPr/>
      <dgm:t>
        <a:bodyPr/>
        <a:lstStyle/>
        <a:p>
          <a:endParaRPr lang="en-US"/>
        </a:p>
      </dgm:t>
    </dgm:pt>
    <dgm:pt modelId="{BC932F0D-8B77-458E-AF60-BC2FDCBE0C75}" type="sibTrans" cxnId="{496CC152-66F4-4FEB-99ED-C8BD1F8A40F9}">
      <dgm:prSet/>
      <dgm:spPr/>
      <dgm:t>
        <a:bodyPr/>
        <a:lstStyle/>
        <a:p>
          <a:endParaRPr lang="en-US"/>
        </a:p>
      </dgm:t>
    </dgm:pt>
    <dgm:pt modelId="{F82601E6-6FF6-41B5-BDEF-C0E73D0B30BE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imes New Roman"/>
              <a:ea typeface="Tahoma" panose="020B0604030504040204" pitchFamily="34" charset="0"/>
              <a:cs typeface="Times New Roman"/>
            </a:rPr>
            <a:t>Takes a lot more time on each epoch as compared to resnet50, but its accuracy was unbeatable</a:t>
          </a:r>
        </a:p>
      </dgm:t>
    </dgm:pt>
    <dgm:pt modelId="{936C8FEA-0125-468F-AC7E-0D933F696D03}" type="parTrans" cxnId="{1FCB23E5-E983-4435-8A6F-78F13DE6D873}">
      <dgm:prSet/>
      <dgm:spPr/>
      <dgm:t>
        <a:bodyPr/>
        <a:lstStyle/>
        <a:p>
          <a:endParaRPr lang="en-US"/>
        </a:p>
      </dgm:t>
    </dgm:pt>
    <dgm:pt modelId="{EAEC7697-68BC-4B26-A3B6-9BD23217CF44}" type="sibTrans" cxnId="{1FCB23E5-E983-4435-8A6F-78F13DE6D873}">
      <dgm:prSet/>
      <dgm:spPr/>
      <dgm:t>
        <a:bodyPr/>
        <a:lstStyle/>
        <a:p>
          <a:endParaRPr lang="en-US"/>
        </a:p>
      </dgm:t>
    </dgm:pt>
    <dgm:pt modelId="{26ECA639-0A60-4D96-A34B-F5ACC75DAA0C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imes New Roman"/>
              <a:ea typeface="Tahoma" panose="020B0604030504040204" pitchFamily="34" charset="0"/>
              <a:cs typeface="Times New Roman"/>
            </a:rPr>
            <a:t>Vanilla resnet50 didn’t give me enough good result to reach top 2. It need some techniques to be embedded with it </a:t>
          </a:r>
        </a:p>
      </dgm:t>
    </dgm:pt>
    <dgm:pt modelId="{C4856BF6-9736-45B2-AF8E-AA325F8A725C}" type="parTrans" cxnId="{F270B5BD-559B-4711-AB5A-FD85478BE916}">
      <dgm:prSet/>
      <dgm:spPr/>
      <dgm:t>
        <a:bodyPr/>
        <a:lstStyle/>
        <a:p>
          <a:endParaRPr lang="en-US"/>
        </a:p>
      </dgm:t>
    </dgm:pt>
    <dgm:pt modelId="{DA3F4B23-A392-40BF-A1BD-D150AE345EB0}" type="sibTrans" cxnId="{F270B5BD-559B-4711-AB5A-FD85478BE916}">
      <dgm:prSet/>
      <dgm:spPr/>
      <dgm:t>
        <a:bodyPr/>
        <a:lstStyle/>
        <a:p>
          <a:endParaRPr lang="en-US"/>
        </a:p>
      </dgm:t>
    </dgm:pt>
    <dgm:pt modelId="{388D911F-5131-4B95-8FCA-44355C31A787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imes New Roman"/>
              <a:ea typeface="Tahoma" panose="020B0604030504040204" pitchFamily="34" charset="0"/>
              <a:cs typeface="Times New Roman"/>
            </a:rPr>
            <a:t>Resnet34 results were poor amongst all. It may be due to complex data.</a:t>
          </a:r>
        </a:p>
      </dgm:t>
    </dgm:pt>
    <dgm:pt modelId="{90DE3C42-B930-4A61-B78B-7BCFF7A9C3BC}" type="parTrans" cxnId="{64A00AFB-D909-4E4F-881C-95919A0EED97}">
      <dgm:prSet/>
      <dgm:spPr/>
      <dgm:t>
        <a:bodyPr/>
        <a:lstStyle/>
        <a:p>
          <a:endParaRPr lang="en-US"/>
        </a:p>
      </dgm:t>
    </dgm:pt>
    <dgm:pt modelId="{6C88182B-48B6-413C-BAE8-817D076D6F78}" type="sibTrans" cxnId="{64A00AFB-D909-4E4F-881C-95919A0EED97}">
      <dgm:prSet/>
      <dgm:spPr/>
      <dgm:t>
        <a:bodyPr/>
        <a:lstStyle/>
        <a:p>
          <a:endParaRPr lang="en-US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7CA1487-CDD9-4364-92F6-A11DBDAFE16C}" type="pres">
      <dgm:prSet presAssocID="{6857B86A-DEC1-407C-A1BB-5BF9ACCBCA6A}" presName="desTx" presStyleLbl="alignAccFollowNode1" presStyleIdx="0" presStyleCnt="3">
        <dgm:presLayoutVars>
          <dgm:bulletEnabled val="1"/>
        </dgm:presLayoutVars>
      </dgm:prSet>
      <dgm:spPr/>
    </dgm:pt>
    <dgm:pt modelId="{3FA24A66-31D3-4A69-B628-8BE88627B97D}" type="pres">
      <dgm:prSet presAssocID="{F087F24E-A7D7-4DCE-B2A7-9B941289621A}" presName="space" presStyleCnt="0"/>
      <dgm:spPr/>
    </dgm:pt>
    <dgm:pt modelId="{3B158D6E-E3AA-49BB-988A-758B59ED8F3B}" type="pres">
      <dgm:prSet presAssocID="{ABA77F75-8642-4931-8D7E-BE6C6DB9940D}" presName="composite" presStyleCnt="0"/>
      <dgm:spPr/>
    </dgm:pt>
    <dgm:pt modelId="{055A5EAB-EAE0-4501-8649-31F112FF9AD5}" type="pres">
      <dgm:prSet presAssocID="{ABA77F75-8642-4931-8D7E-BE6C6DB9940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4FD5043-5612-43C5-B6AE-CCD431549399}" type="pres">
      <dgm:prSet presAssocID="{ABA77F75-8642-4931-8D7E-BE6C6DB9940D}" presName="desTx" presStyleLbl="alignAccFollowNode1" presStyleIdx="1" presStyleCnt="3">
        <dgm:presLayoutVars>
          <dgm:bulletEnabled val="1"/>
        </dgm:presLayoutVars>
      </dgm:prSet>
      <dgm:spPr/>
    </dgm:pt>
    <dgm:pt modelId="{3E20F600-AFBC-427F-8295-F096F694BC17}" type="pres">
      <dgm:prSet presAssocID="{1A095211-ADB0-42CA-9F24-F1BC942872F3}" presName="space" presStyleCnt="0"/>
      <dgm:spPr/>
    </dgm:pt>
    <dgm:pt modelId="{173DA3A6-F783-42D4-9ED8-FD330979BCEA}" type="pres">
      <dgm:prSet presAssocID="{DA5DFAD8-E443-4F53-9341-A0903BBBD378}" presName="composite" presStyleCnt="0"/>
      <dgm:spPr/>
    </dgm:pt>
    <dgm:pt modelId="{23D06E36-F688-4B37-8BB8-73015E665B0E}" type="pres">
      <dgm:prSet presAssocID="{DA5DFAD8-E443-4F53-9341-A0903BBBD37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A81ED6A-A7EA-4137-A3DC-D16E79F1B938}" type="pres">
      <dgm:prSet presAssocID="{DA5DFAD8-E443-4F53-9341-A0903BBBD37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15558403-8721-4CBE-97C1-25F56F385AD1}" type="presOf" srcId="{A84AA4D5-2E69-4308-B848-AF7C866DBA37}" destId="{E4FD5043-5612-43C5-B6AE-CCD431549399}" srcOrd="0" destOrd="1" presId="urn:microsoft.com/office/officeart/2005/8/layout/hList1"/>
    <dgm:cxn modelId="{877B3C1A-839E-4419-A916-B4E946768D4D}" srcId="{6857B86A-DEC1-407C-A1BB-5BF9ACCBCA6A}" destId="{B6B39D33-D046-47BE-829F-7DE9C1355A93}" srcOrd="1" destOrd="0" parTransId="{E15A7BCB-F8C9-469E-AAD5-364C09881B8A}" sibTransId="{AC756B1C-E9B8-4AF1-AAAF-F8402FE8B80B}"/>
    <dgm:cxn modelId="{E785B928-0A23-43BA-9D0D-4355335BED79}" srcId="{ABA77F75-8642-4931-8D7E-BE6C6DB9940D}" destId="{A84AA4D5-2E69-4308-B848-AF7C866DBA37}" srcOrd="1" destOrd="0" parTransId="{5AA60D0F-7C99-4FA0-90CA-9CD92DBEF3B7}" sibTransId="{195A1AC7-FDFE-47D0-B6D9-46AB9BA4736B}"/>
    <dgm:cxn modelId="{CA949A5F-9945-4C59-A233-D70AFFF70BDA}" srcId="{DA5DFAD8-E443-4F53-9341-A0903BBBD378}" destId="{6EE89B4E-BAED-4A90-B29D-70AF11256801}" srcOrd="0" destOrd="0" parTransId="{39BF20C7-31E5-452B-8EA2-17224A13C7FB}" sibTransId="{E71503C3-CFB7-4144-AD9F-7A42A87A3A6B}"/>
    <dgm:cxn modelId="{052CD662-FA04-4C38-BDDB-2453E96D014D}" type="presOf" srcId="{B6B39D33-D046-47BE-829F-7DE9C1355A93}" destId="{17CA1487-CDD9-4364-92F6-A11DBDAFE16C}" srcOrd="0" destOrd="1" presId="urn:microsoft.com/office/officeart/2005/8/layout/hList1"/>
    <dgm:cxn modelId="{D5D61B4C-1312-427C-BDCC-013237D8A488}" srcId="{ABA77F75-8642-4931-8D7E-BE6C6DB9940D}" destId="{611C3B18-07F8-4A66-9682-97E24AEF6014}" srcOrd="0" destOrd="0" parTransId="{5940BF2D-F08A-4150-9A86-173D9242DE8C}" sibTransId="{477660C6-2B6D-4FB8-B9A3-D555E2082C2A}"/>
    <dgm:cxn modelId="{496CC152-66F4-4FEB-99ED-C8BD1F8A40F9}" srcId="{DA5DFAD8-E443-4F53-9341-A0903BBBD378}" destId="{4EA3F7C2-8BCE-45BE-A919-CBBB33285BD0}" srcOrd="1" destOrd="0" parTransId="{E5A5DB8F-AE1A-4DCD-9400-C8317BA7D81B}" sibTransId="{BC932F0D-8B77-458E-AF60-BC2FDCBE0C75}"/>
    <dgm:cxn modelId="{A1C8977F-9410-43CB-98CB-34EEA3A0F02D}" type="presOf" srcId="{4EA3F7C2-8BCE-45BE-A919-CBBB33285BD0}" destId="{EA81ED6A-A7EA-4137-A3DC-D16E79F1B938}" srcOrd="0" destOrd="1" presId="urn:microsoft.com/office/officeart/2005/8/layout/hList1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2A048A8A-D3E9-4D78-97F5-CDA37AB1D412}" type="presOf" srcId="{DA5DFAD8-E443-4F53-9341-A0903BBBD378}" destId="{23D06E36-F688-4B37-8BB8-73015E665B0E}" srcOrd="0" destOrd="0" presId="urn:microsoft.com/office/officeart/2005/8/layout/hList1"/>
    <dgm:cxn modelId="{4BF1EEA1-6E89-4F91-BAE8-11038685C515}" type="presOf" srcId="{4C8BFA56-3F75-4CAD-90A3-2F214D699322}" destId="{17CA1487-CDD9-4364-92F6-A11DBDAFE16C}" srcOrd="0" destOrd="0" presId="urn:microsoft.com/office/officeart/2005/8/layout/hList1"/>
    <dgm:cxn modelId="{F791BDAD-3CBB-4228-AE46-C0CD336D9884}" type="presOf" srcId="{26ECA639-0A60-4D96-A34B-F5ACC75DAA0C}" destId="{E4FD5043-5612-43C5-B6AE-CCD431549399}" srcOrd="0" destOrd="2" presId="urn:microsoft.com/office/officeart/2005/8/layout/hList1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F270B5BD-559B-4711-AB5A-FD85478BE916}" srcId="{ABA77F75-8642-4931-8D7E-BE6C6DB9940D}" destId="{26ECA639-0A60-4D96-A34B-F5ACC75DAA0C}" srcOrd="2" destOrd="0" parTransId="{C4856BF6-9736-45B2-AF8E-AA325F8A725C}" sibTransId="{DA3F4B23-A392-40BF-A1BD-D150AE345EB0}"/>
    <dgm:cxn modelId="{0073D4C3-F488-4F79-B637-186FAECF6BAD}" srcId="{CF9FC193-7A05-4631-B681-B56EAB543D38}" destId="{DA5DFAD8-E443-4F53-9341-A0903BBBD378}" srcOrd="2" destOrd="0" parTransId="{F6012B3B-01B0-4E7C-A363-0177B95D3DD8}" sibTransId="{76D9F54E-47B3-4FE0-B465-AD673964072E}"/>
    <dgm:cxn modelId="{AE6FB6CA-9639-462E-96F4-59A30B62D0EB}" type="presOf" srcId="{F82601E6-6FF6-41B5-BDEF-C0E73D0B30BE}" destId="{17CA1487-CDD9-4364-92F6-A11DBDAFE16C}" srcOrd="0" destOrd="2" presId="urn:microsoft.com/office/officeart/2005/8/layout/hList1"/>
    <dgm:cxn modelId="{4E21C5D3-FA97-4E62-8CC9-01B68E76021E}" type="presOf" srcId="{ABA77F75-8642-4931-8D7E-BE6C6DB9940D}" destId="{055A5EAB-EAE0-4501-8649-31F112FF9AD5}" srcOrd="0" destOrd="0" presId="urn:microsoft.com/office/officeart/2005/8/layout/hList1"/>
    <dgm:cxn modelId="{4CD5FCDD-1F8A-43A3-BD77-CBE3B3864C41}" srcId="{6857B86A-DEC1-407C-A1BB-5BF9ACCBCA6A}" destId="{4C8BFA56-3F75-4CAD-90A3-2F214D699322}" srcOrd="0" destOrd="0" parTransId="{9A6E3B20-A734-4412-84CF-0134D93D4B28}" sibTransId="{7B50916F-B8BA-427F-B9F0-A301E54D7FB3}"/>
    <dgm:cxn modelId="{F6983BDE-0D2B-4BD0-8BD5-4647B42A264E}" type="presOf" srcId="{388D911F-5131-4B95-8FCA-44355C31A787}" destId="{EA81ED6A-A7EA-4137-A3DC-D16E79F1B938}" srcOrd="0" destOrd="2" presId="urn:microsoft.com/office/officeart/2005/8/layout/hList1"/>
    <dgm:cxn modelId="{1FCB23E5-E983-4435-8A6F-78F13DE6D873}" srcId="{6857B86A-DEC1-407C-A1BB-5BF9ACCBCA6A}" destId="{F82601E6-6FF6-41B5-BDEF-C0E73D0B30BE}" srcOrd="2" destOrd="0" parTransId="{936C8FEA-0125-468F-AC7E-0D933F696D03}" sibTransId="{EAEC7697-68BC-4B26-A3B6-9BD23217CF44}"/>
    <dgm:cxn modelId="{58D887E9-04DA-4285-827F-DA6F12BD080E}" type="presOf" srcId="{611C3B18-07F8-4A66-9682-97E24AEF6014}" destId="{E4FD5043-5612-43C5-B6AE-CCD431549399}" srcOrd="0" destOrd="0" presId="urn:microsoft.com/office/officeart/2005/8/layout/hList1"/>
    <dgm:cxn modelId="{D959B3EA-A66A-4B40-901C-93ECD4985A93}" srcId="{CF9FC193-7A05-4631-B681-B56EAB543D38}" destId="{ABA77F75-8642-4931-8D7E-BE6C6DB9940D}" srcOrd="1" destOrd="0" parTransId="{FCF9AE1B-B22B-4F91-BFD8-DDBBF762F128}" sibTransId="{1A095211-ADB0-42CA-9F24-F1BC942872F3}"/>
    <dgm:cxn modelId="{64A00AFB-D909-4E4F-881C-95919A0EED97}" srcId="{DA5DFAD8-E443-4F53-9341-A0903BBBD378}" destId="{388D911F-5131-4B95-8FCA-44355C31A787}" srcOrd="2" destOrd="0" parTransId="{90DE3C42-B930-4A61-B78B-7BCFF7A9C3BC}" sibTransId="{6C88182B-48B6-413C-BAE8-817D076D6F78}"/>
    <dgm:cxn modelId="{765D4AFC-C3A4-4F8B-A000-988DC6C44800}" type="presOf" srcId="{6EE89B4E-BAED-4A90-B29D-70AF11256801}" destId="{EA81ED6A-A7EA-4137-A3DC-D16E79F1B938}" srcOrd="0" destOrd="0" presId="urn:microsoft.com/office/officeart/2005/8/layout/hList1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  <dgm:cxn modelId="{697E9D8E-F51C-4123-B62B-291815C4E7C1}" type="presParOf" srcId="{DE3F77CF-6A8C-4783-A2CE-00E88C4199CB}" destId="{3FA24A66-31D3-4A69-B628-8BE88627B97D}" srcOrd="1" destOrd="0" presId="urn:microsoft.com/office/officeart/2005/8/layout/hList1"/>
    <dgm:cxn modelId="{A09CCE6C-77C7-4B5A-B9DA-7E705F8B286E}" type="presParOf" srcId="{DE3F77CF-6A8C-4783-A2CE-00E88C4199CB}" destId="{3B158D6E-E3AA-49BB-988A-758B59ED8F3B}" srcOrd="2" destOrd="0" presId="urn:microsoft.com/office/officeart/2005/8/layout/hList1"/>
    <dgm:cxn modelId="{817F5423-5421-4F7E-968E-B3D3A624058B}" type="presParOf" srcId="{3B158D6E-E3AA-49BB-988A-758B59ED8F3B}" destId="{055A5EAB-EAE0-4501-8649-31F112FF9AD5}" srcOrd="0" destOrd="0" presId="urn:microsoft.com/office/officeart/2005/8/layout/hList1"/>
    <dgm:cxn modelId="{63113D3E-83F3-4A52-BAD6-246138FEC15C}" type="presParOf" srcId="{3B158D6E-E3AA-49BB-988A-758B59ED8F3B}" destId="{E4FD5043-5612-43C5-B6AE-CCD431549399}" srcOrd="1" destOrd="0" presId="urn:microsoft.com/office/officeart/2005/8/layout/hList1"/>
    <dgm:cxn modelId="{6DF49720-E4F0-4625-B768-1FADCBFE92E0}" type="presParOf" srcId="{DE3F77CF-6A8C-4783-A2CE-00E88C4199CB}" destId="{3E20F600-AFBC-427F-8295-F096F694BC17}" srcOrd="3" destOrd="0" presId="urn:microsoft.com/office/officeart/2005/8/layout/hList1"/>
    <dgm:cxn modelId="{C0F7FF12-72ED-4C65-8A42-67FCEE3903CF}" type="presParOf" srcId="{DE3F77CF-6A8C-4783-A2CE-00E88C4199CB}" destId="{173DA3A6-F783-42D4-9ED8-FD330979BCEA}" srcOrd="4" destOrd="0" presId="urn:microsoft.com/office/officeart/2005/8/layout/hList1"/>
    <dgm:cxn modelId="{67AEDA95-4E81-49EB-9136-C42824BC288A}" type="presParOf" srcId="{173DA3A6-F783-42D4-9ED8-FD330979BCEA}" destId="{23D06E36-F688-4B37-8BB8-73015E665B0E}" srcOrd="0" destOrd="0" presId="urn:microsoft.com/office/officeart/2005/8/layout/hList1"/>
    <dgm:cxn modelId="{190091E1-69E5-482F-89E9-B5A6338D6BCD}" type="presParOf" srcId="{173DA3A6-F783-42D4-9ED8-FD330979BCEA}" destId="{EA81ED6A-A7EA-4137-A3DC-D16E79F1B9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279531" y="-2597504"/>
          <a:ext cx="913097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/>
              <a:ea typeface="Tahoma" panose="020B0604030504040204" pitchFamily="34" charset="0"/>
              <a:cs typeface="Times New Roman"/>
            </a:rPr>
            <a:t>Classify food images into 43 categories.</a:t>
          </a:r>
        </a:p>
      </dsp:txBody>
      <dsp:txXfrm rot="-5400000">
        <a:off x="3566160" y="160441"/>
        <a:ext cx="6295266" cy="823949"/>
      </dsp:txXfrm>
    </dsp:sp>
    <dsp:sp modelId="{3230722F-B757-4673-BD2F-9D4BAB5CEE8D}">
      <dsp:nvSpPr>
        <dsp:cNvPr id="0" name=""/>
        <dsp:cNvSpPr/>
      </dsp:nvSpPr>
      <dsp:spPr>
        <a:xfrm>
          <a:off x="0" y="1729"/>
          <a:ext cx="3566160" cy="11413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  <a:latin typeface="Times New Roman"/>
              <a:ea typeface="Tahoma" panose="020B0604030504040204" pitchFamily="34" charset="0"/>
              <a:cs typeface="Times New Roman"/>
            </a:rPr>
            <a:t>What is the problem?</a:t>
          </a:r>
        </a:p>
      </dsp:txBody>
      <dsp:txXfrm>
        <a:off x="55717" y="57446"/>
        <a:ext cx="3454726" cy="1029938"/>
      </dsp:txXfrm>
    </dsp:sp>
    <dsp:sp modelId="{329ECF1A-78BE-41CB-B252-8011825B67CD}">
      <dsp:nvSpPr>
        <dsp:cNvPr id="0" name=""/>
        <dsp:cNvSpPr/>
      </dsp:nvSpPr>
      <dsp:spPr>
        <a:xfrm rot="5400000">
          <a:off x="6279531" y="-1399064"/>
          <a:ext cx="913097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b="0" i="0" kern="1200" dirty="0">
              <a:latin typeface="Times New Roman"/>
              <a:ea typeface="Tahoma" panose="020B0604030504040204" pitchFamily="34" charset="0"/>
              <a:cs typeface="Times New Roman"/>
            </a:rPr>
            <a:t>Rakuten Institute of Technology a dedicated R&amp;D wing of Rakuten Inc.</a:t>
          </a:r>
          <a:endParaRPr lang="en-US" sz="2400" kern="1200" dirty="0">
            <a:latin typeface="Times New Roman"/>
            <a:ea typeface="Tahoma" panose="020B0604030504040204" pitchFamily="34" charset="0"/>
            <a:cs typeface="Times New Roman"/>
          </a:endParaRPr>
        </a:p>
      </dsp:txBody>
      <dsp:txXfrm rot="-5400000">
        <a:off x="3566160" y="1358881"/>
        <a:ext cx="6295266" cy="823949"/>
      </dsp:txXfrm>
    </dsp:sp>
    <dsp:sp modelId="{8A3FE5E4-2689-4041-B2C5-C63BC276A3EF}">
      <dsp:nvSpPr>
        <dsp:cNvPr id="0" name=""/>
        <dsp:cNvSpPr/>
      </dsp:nvSpPr>
      <dsp:spPr>
        <a:xfrm>
          <a:off x="0" y="1200169"/>
          <a:ext cx="3566160" cy="11413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/>
              <a:ea typeface="Tahoma" panose="020B0604030504040204" pitchFamily="34" charset="0"/>
              <a:cs typeface="Times New Roman"/>
            </a:rPr>
            <a:t>Who wants the problem to be solved?</a:t>
          </a:r>
        </a:p>
      </dsp:txBody>
      <dsp:txXfrm>
        <a:off x="55717" y="1255886"/>
        <a:ext cx="3454726" cy="1029938"/>
      </dsp:txXfrm>
    </dsp:sp>
    <dsp:sp modelId="{A66EBD3D-E7C5-421C-B8B5-728648057DDC}">
      <dsp:nvSpPr>
        <dsp:cNvPr id="0" name=""/>
        <dsp:cNvSpPr/>
      </dsp:nvSpPr>
      <dsp:spPr>
        <a:xfrm rot="5400000">
          <a:off x="6279531" y="-200623"/>
          <a:ext cx="913097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/>
              <a:ea typeface="Tahoma" panose="020B0604030504040204" pitchFamily="34" charset="0"/>
              <a:cs typeface="Times New Roman"/>
            </a:rPr>
            <a:t>Enable better taxonomy and improved indexing for search operations.</a:t>
          </a:r>
        </a:p>
      </dsp:txBody>
      <dsp:txXfrm rot="-5400000">
        <a:off x="3566160" y="2557322"/>
        <a:ext cx="6295266" cy="823949"/>
      </dsp:txXfrm>
    </dsp:sp>
    <dsp:sp modelId="{1C763A21-352A-41D1-A2E2-E305DABA275D}">
      <dsp:nvSpPr>
        <dsp:cNvPr id="0" name=""/>
        <dsp:cNvSpPr/>
      </dsp:nvSpPr>
      <dsp:spPr>
        <a:xfrm>
          <a:off x="0" y="2398610"/>
          <a:ext cx="3566160" cy="11413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/>
              <a:ea typeface="Tahoma" panose="020B0604030504040204" pitchFamily="34" charset="0"/>
              <a:cs typeface="Times New Roman"/>
            </a:rPr>
            <a:t>Why should this problem be solved?</a:t>
          </a:r>
        </a:p>
      </dsp:txBody>
      <dsp:txXfrm>
        <a:off x="55717" y="2454327"/>
        <a:ext cx="3454726" cy="10299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3301" y="21557"/>
          <a:ext cx="3219067" cy="662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/>
              <a:ea typeface="Tahoma" panose="020B0604030504040204" pitchFamily="34" charset="0"/>
              <a:cs typeface="Times New Roman"/>
            </a:rPr>
            <a:t>Resnet101</a:t>
          </a:r>
          <a:endParaRPr lang="en-US" sz="2300" kern="1200" dirty="0">
            <a:solidFill>
              <a:srgbClr val="010000"/>
            </a:solidFill>
            <a:latin typeface="Times New Roman"/>
            <a:ea typeface="Tahoma" panose="020B0604030504040204" pitchFamily="34" charset="0"/>
            <a:cs typeface="Times New Roman"/>
          </a:endParaRPr>
        </a:p>
      </dsp:txBody>
      <dsp:txXfrm>
        <a:off x="3301" y="21557"/>
        <a:ext cx="3219067" cy="662400"/>
      </dsp:txXfrm>
    </dsp:sp>
    <dsp:sp modelId="{17CA1487-CDD9-4364-92F6-A11DBDAFE16C}">
      <dsp:nvSpPr>
        <dsp:cNvPr id="0" name=""/>
        <dsp:cNvSpPr/>
      </dsp:nvSpPr>
      <dsp:spPr>
        <a:xfrm>
          <a:off x="3301" y="683957"/>
          <a:ext cx="3219067" cy="37486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300" kern="1200" dirty="0">
              <a:latin typeface="Times New Roman"/>
              <a:ea typeface="Tahoma" panose="020B0604030504040204" pitchFamily="34" charset="0"/>
              <a:cs typeface="Times New Roman"/>
            </a:rPr>
            <a:t>Winner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300" kern="1200" dirty="0">
              <a:latin typeface="Times New Roman"/>
              <a:ea typeface="Tahoma" panose="020B0604030504040204" pitchFamily="34" charset="0"/>
              <a:cs typeface="Times New Roman"/>
            </a:rPr>
            <a:t>Heavy structure, require more memory and power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300" kern="1200" dirty="0">
              <a:latin typeface="Times New Roman"/>
              <a:ea typeface="Tahoma" panose="020B0604030504040204" pitchFamily="34" charset="0"/>
              <a:cs typeface="Times New Roman"/>
            </a:rPr>
            <a:t>Takes a lot more time on each epoch as compared to resnet50, but its accuracy was unbeatable</a:t>
          </a:r>
        </a:p>
      </dsp:txBody>
      <dsp:txXfrm>
        <a:off x="3301" y="683957"/>
        <a:ext cx="3219067" cy="3748640"/>
      </dsp:txXfrm>
    </dsp:sp>
    <dsp:sp modelId="{055A5EAB-EAE0-4501-8649-31F112FF9AD5}">
      <dsp:nvSpPr>
        <dsp:cNvPr id="0" name=""/>
        <dsp:cNvSpPr/>
      </dsp:nvSpPr>
      <dsp:spPr>
        <a:xfrm>
          <a:off x="3673039" y="21557"/>
          <a:ext cx="3219067" cy="662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/>
              <a:ea typeface="Tahoma" panose="020B0604030504040204" pitchFamily="34" charset="0"/>
              <a:cs typeface="Times New Roman"/>
            </a:rPr>
            <a:t>Resnet50</a:t>
          </a:r>
        </a:p>
      </dsp:txBody>
      <dsp:txXfrm>
        <a:off x="3673039" y="21557"/>
        <a:ext cx="3219067" cy="662400"/>
      </dsp:txXfrm>
    </dsp:sp>
    <dsp:sp modelId="{E4FD5043-5612-43C5-B6AE-CCD431549399}">
      <dsp:nvSpPr>
        <dsp:cNvPr id="0" name=""/>
        <dsp:cNvSpPr/>
      </dsp:nvSpPr>
      <dsp:spPr>
        <a:xfrm>
          <a:off x="3673039" y="683957"/>
          <a:ext cx="3219067" cy="37486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300" kern="1200" dirty="0">
              <a:latin typeface="Times New Roman"/>
              <a:ea typeface="Tahoma" panose="020B0604030504040204" pitchFamily="34" charset="0"/>
              <a:cs typeface="Times New Roman"/>
            </a:rPr>
            <a:t>First runner up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300" kern="1200" dirty="0">
              <a:latin typeface="Times New Roman"/>
              <a:ea typeface="Tahoma" panose="020B0604030504040204" pitchFamily="34" charset="0"/>
              <a:cs typeface="Times New Roman"/>
            </a:rPr>
            <a:t>Slightly heavy structure, require moderate memory and power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300" kern="1200" dirty="0">
              <a:latin typeface="Times New Roman"/>
              <a:ea typeface="Tahoma" panose="020B0604030504040204" pitchFamily="34" charset="0"/>
              <a:cs typeface="Times New Roman"/>
            </a:rPr>
            <a:t>Vanilla resnet50 didn’t give me enough good result to reach top 2. It need some techniques to be embedded with it </a:t>
          </a:r>
        </a:p>
      </dsp:txBody>
      <dsp:txXfrm>
        <a:off x="3673039" y="683957"/>
        <a:ext cx="3219067" cy="3748640"/>
      </dsp:txXfrm>
    </dsp:sp>
    <dsp:sp modelId="{23D06E36-F688-4B37-8BB8-73015E665B0E}">
      <dsp:nvSpPr>
        <dsp:cNvPr id="0" name=""/>
        <dsp:cNvSpPr/>
      </dsp:nvSpPr>
      <dsp:spPr>
        <a:xfrm>
          <a:off x="7342776" y="21557"/>
          <a:ext cx="3219067" cy="662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/>
              <a:ea typeface="Tahoma" panose="020B0604030504040204" pitchFamily="34" charset="0"/>
              <a:cs typeface="Times New Roman"/>
            </a:rPr>
            <a:t>Resnet34</a:t>
          </a:r>
        </a:p>
      </dsp:txBody>
      <dsp:txXfrm>
        <a:off x="7342776" y="21557"/>
        <a:ext cx="3219067" cy="662400"/>
      </dsp:txXfrm>
    </dsp:sp>
    <dsp:sp modelId="{EA81ED6A-A7EA-4137-A3DC-D16E79F1B938}">
      <dsp:nvSpPr>
        <dsp:cNvPr id="0" name=""/>
        <dsp:cNvSpPr/>
      </dsp:nvSpPr>
      <dsp:spPr>
        <a:xfrm>
          <a:off x="7342776" y="683957"/>
          <a:ext cx="3219067" cy="37486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300" kern="1200" dirty="0">
              <a:latin typeface="Times New Roman"/>
              <a:ea typeface="Tahoma" panose="020B0604030504040204" pitchFamily="34" charset="0"/>
              <a:cs typeface="Times New Roman"/>
            </a:rPr>
            <a:t>Second runner up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300" kern="1200" dirty="0">
              <a:latin typeface="Times New Roman"/>
              <a:ea typeface="Tahoma" panose="020B0604030504040204" pitchFamily="34" charset="0"/>
              <a:cs typeface="Times New Roman"/>
            </a:rPr>
            <a:t>Light structure, require less memory and power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300" kern="1200" dirty="0">
              <a:latin typeface="Times New Roman"/>
              <a:ea typeface="Tahoma" panose="020B0604030504040204" pitchFamily="34" charset="0"/>
              <a:cs typeface="Times New Roman"/>
            </a:rPr>
            <a:t>Resnet34 results were poor amongst all. It may be due to complex data.</a:t>
          </a:r>
        </a:p>
      </dsp:txBody>
      <dsp:txXfrm>
        <a:off x="7342776" y="683957"/>
        <a:ext cx="3219067" cy="3748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710.0538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1566450"/>
            <a:ext cx="8791575" cy="312751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br>
              <a:rPr lang="en-US" sz="4400" dirty="0">
                <a:latin typeface="Rockwell" panose="02060603020205020403" pitchFamily="18" charset="0"/>
              </a:rPr>
            </a:br>
            <a:br>
              <a:rPr lang="en-US" sz="4400" dirty="0">
                <a:latin typeface="Rockwell" panose="02060603020205020403" pitchFamily="18" charset="0"/>
              </a:rPr>
            </a:br>
            <a:br>
              <a:rPr lang="en-US" sz="4400" dirty="0">
                <a:latin typeface="Rockwell" panose="02060603020205020403" pitchFamily="18" charset="0"/>
              </a:rPr>
            </a:br>
            <a:br>
              <a:rPr lang="en-US" sz="4400" dirty="0">
                <a:latin typeface="Rockwell" panose="02060603020205020403" pitchFamily="18" charset="0"/>
              </a:rPr>
            </a:br>
            <a:br>
              <a:rPr lang="en-US" sz="4400" dirty="0">
                <a:latin typeface="Rockwell" panose="02060603020205020403" pitchFamily="18" charset="0"/>
              </a:rPr>
            </a:br>
            <a:br>
              <a:rPr lang="en-US" sz="4400" dirty="0">
                <a:latin typeface="Rockwell" panose="02060603020205020403" pitchFamily="18" charset="0"/>
              </a:rPr>
            </a:br>
            <a:br>
              <a:rPr lang="en-US" sz="4400" dirty="0">
                <a:latin typeface="Rockwell" panose="02060603020205020403" pitchFamily="18" charset="0"/>
              </a:rPr>
            </a:br>
            <a:r>
              <a:rPr lang="en-US" sz="4400" dirty="0">
                <a:latin typeface="Times New Roman"/>
                <a:cs typeface="Times New Roman"/>
              </a:rPr>
              <a:t>deep learning challenge</a:t>
            </a:r>
            <a:br>
              <a:rPr lang="en-US" sz="4400" dirty="0">
                <a:latin typeface="Times New Roman"/>
                <a:cs typeface="Times New Roman"/>
              </a:rPr>
            </a:br>
            <a:r>
              <a:rPr lang="ja-JP" altLang="en-US" sz="4400" dirty="0">
                <a:latin typeface="Times New Roman"/>
                <a:cs typeface="Times New Roman"/>
              </a:rPr>
              <a:t>深い学習課題</a:t>
            </a:r>
            <a:br>
              <a:rPr lang="ja-JP" altLang="en-US" sz="4400" dirty="0">
                <a:latin typeface="ＭＳ Ｐゴシック"/>
                <a:ea typeface="ＭＳ Ｐゴシック"/>
                <a:cs typeface="Times New Roman"/>
              </a:rPr>
            </a:br>
            <a:r>
              <a:rPr lang="en-IN" altLang="ja-JP" sz="4400" dirty="0" err="1">
                <a:latin typeface="Times New Roman"/>
                <a:cs typeface="Times New Roman"/>
              </a:rPr>
              <a:t>Fukai</a:t>
            </a:r>
            <a:r>
              <a:rPr lang="en-IN" altLang="ja-JP" sz="4400" dirty="0">
                <a:latin typeface="Times New Roman"/>
                <a:cs typeface="Times New Roman"/>
              </a:rPr>
              <a:t> </a:t>
            </a:r>
            <a:r>
              <a:rPr lang="en-IN" altLang="ja-JP" sz="4400" dirty="0" err="1">
                <a:latin typeface="Times New Roman"/>
                <a:cs typeface="Times New Roman"/>
              </a:rPr>
              <a:t>gakushū</a:t>
            </a:r>
            <a:r>
              <a:rPr lang="en-IN" altLang="ja-JP" sz="4400" dirty="0">
                <a:latin typeface="Times New Roman"/>
                <a:cs typeface="Times New Roman"/>
              </a:rPr>
              <a:t> </a:t>
            </a:r>
            <a:r>
              <a:rPr lang="en-IN" altLang="ja-JP" sz="4400" dirty="0" err="1">
                <a:latin typeface="Times New Roman"/>
                <a:cs typeface="Times New Roman"/>
              </a:rPr>
              <a:t>kadai</a:t>
            </a:r>
            <a:endParaRPr lang="en-US" sz="4400" dirty="0">
              <a:latin typeface="Times New Roman"/>
              <a:cs typeface="Times New Roman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9190" y="4608443"/>
            <a:ext cx="8791575" cy="22495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400" dirty="0">
                <a:latin typeface="Times New Roman"/>
                <a:ea typeface="Tahoma" panose="020B0604030504040204" pitchFamily="34" charset="0"/>
                <a:cs typeface="Times New Roman"/>
              </a:rPr>
              <a:t>Yash </a:t>
            </a:r>
            <a:r>
              <a:rPr lang="en-US" sz="2400" dirty="0" err="1">
                <a:latin typeface="Times New Roman"/>
                <a:ea typeface="Tahoma" panose="020B0604030504040204" pitchFamily="34" charset="0"/>
                <a:cs typeface="Times New Roman"/>
              </a:rPr>
              <a:t>mittal</a:t>
            </a:r>
            <a:endParaRPr lang="en-US" sz="2400" dirty="0">
              <a:latin typeface="Times New Roman"/>
              <a:ea typeface="Tahoma" panose="020B0604030504040204" pitchFamily="34" charset="0"/>
              <a:cs typeface="Times New Roman"/>
            </a:endParaRPr>
          </a:p>
          <a:p>
            <a:pPr algn="ctr"/>
            <a:r>
              <a:rPr lang="ja-JP" altLang="en-US" sz="2400" dirty="0">
                <a:latin typeface="Times New Roman"/>
                <a:ea typeface="Tahoma" panose="020B0604030504040204" pitchFamily="34" charset="0"/>
                <a:cs typeface="Times New Roman"/>
              </a:rPr>
              <a:t>ヤッシュミタル</a:t>
            </a:r>
            <a:endParaRPr lang="en-IN" altLang="ja-JP" sz="2400">
              <a:latin typeface="Times New Roman"/>
              <a:ea typeface="Tahoma" panose="020B0604030504040204" pitchFamily="34" charset="0"/>
              <a:cs typeface="Times New Roman"/>
            </a:endParaRPr>
          </a:p>
          <a:p>
            <a:pPr algn="ctr"/>
            <a:r>
              <a:rPr lang="en-US" sz="2400" dirty="0" err="1">
                <a:latin typeface="Times New Roman"/>
                <a:ea typeface="Tahoma" panose="020B0604030504040204" pitchFamily="34" charset="0"/>
                <a:cs typeface="Times New Roman"/>
              </a:rPr>
              <a:t>Yasshumitaru</a:t>
            </a:r>
            <a:endParaRPr lang="en-US" sz="2400" dirty="0">
              <a:latin typeface="Times New Roman"/>
              <a:ea typeface="Tahoma" panose="020B0604030504040204" pitchFamily="34" charset="0"/>
              <a:cs typeface="Times New Roman"/>
            </a:endParaRPr>
          </a:p>
          <a:p>
            <a:pPr algn="ctr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273D69BB-04D2-4F7B-8E5E-58A5C1299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962" y="414752"/>
            <a:ext cx="2640496" cy="202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Result</a:t>
            </a:r>
          </a:p>
        </p:txBody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C293C7-FB2E-4E48-B200-E08FFD4B8E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755820"/>
            <a:ext cx="9959159" cy="4340179"/>
          </a:xfrm>
        </p:spPr>
      </p:pic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The Problem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3383235"/>
              </p:ext>
            </p:extLst>
          </p:nvPr>
        </p:nvGraphicFramePr>
        <p:xfrm>
          <a:off x="1141413" y="2209732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43C44-B980-4E74-95DF-C321EB8DE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/>
                <a:cs typeface="Times New Roman"/>
              </a:rPr>
              <a:t>Framework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2F885-15FD-4F2E-83CC-9BF77C153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sz="2200" dirty="0" err="1">
                <a:latin typeface="Times New Roman"/>
                <a:cs typeface="Times New Roman"/>
              </a:rPr>
              <a:t>Fastai</a:t>
            </a:r>
            <a:r>
              <a:rPr lang="en-IN" sz="2200" dirty="0">
                <a:latin typeface="Times New Roman"/>
                <a:cs typeface="Times New Roman"/>
              </a:rPr>
              <a:t> 1.0 </a:t>
            </a:r>
          </a:p>
          <a:p>
            <a:r>
              <a:rPr lang="en-IN" sz="2200" dirty="0" err="1">
                <a:latin typeface="Times New Roman"/>
                <a:cs typeface="Times New Roman"/>
              </a:rPr>
              <a:t>Pytorch</a:t>
            </a:r>
            <a:r>
              <a:rPr lang="en-IN" sz="2200" dirty="0">
                <a:latin typeface="Times New Roman"/>
                <a:cs typeface="Times New Roman"/>
              </a:rPr>
              <a:t> 1.0</a:t>
            </a:r>
          </a:p>
          <a:p>
            <a:r>
              <a:rPr lang="en-IN" sz="2200" dirty="0">
                <a:latin typeface="Times New Roman"/>
                <a:cs typeface="Times New Roman"/>
              </a:rPr>
              <a:t>Python 3.6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0939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408FF-CB5A-4D55-8280-0EB46CC8A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/>
                <a:cs typeface="Times New Roman"/>
              </a:rPr>
              <a:t>GPU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29F7B-80A0-4DF1-9AC7-A34AA6087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sz="2200" dirty="0">
                <a:latin typeface="Times New Roman"/>
                <a:cs typeface="Times New Roman"/>
              </a:rPr>
              <a:t>Nvidia Titan XP</a:t>
            </a:r>
          </a:p>
          <a:p>
            <a:r>
              <a:rPr lang="en-IN" sz="2200" dirty="0">
                <a:latin typeface="Times New Roman"/>
                <a:cs typeface="Times New Roman"/>
              </a:rPr>
              <a:t>GCP Nvidia Tesla K80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" name="Picture 8" descr="A close up of a camera&#10;&#10;Description automatically generated">
            <a:extLst>
              <a:ext uri="{FF2B5EF4-FFF2-40B4-BE49-F238E27FC236}">
                <a16:creationId xmlns:a16="http://schemas.microsoft.com/office/drawing/2014/main" id="{E106AEFD-16F2-4BFE-BB66-272C57B2C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740" y="1761661"/>
            <a:ext cx="3661676" cy="29992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23C8C3-A763-4A7E-B310-49CF10AF8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7952" y="1761660"/>
            <a:ext cx="3329892" cy="299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525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B5AD1-66A5-4BB3-A9E0-AD7D7540F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/>
                <a:cs typeface="Times New Roman"/>
              </a:rPr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D2815-AB65-4691-B608-BE5F21A1F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sz="2200" dirty="0">
                <a:latin typeface="Times New Roman"/>
                <a:cs typeface="Times New Roman"/>
              </a:rPr>
              <a:t>Training data – 554656 images.</a:t>
            </a:r>
          </a:p>
          <a:p>
            <a:r>
              <a:rPr lang="en-IN" sz="2200" dirty="0">
                <a:latin typeface="Times New Roman"/>
                <a:cs typeface="Times New Roman"/>
              </a:rPr>
              <a:t>Test data –   118864 images in phase1 and 118875 in phase 2.</a:t>
            </a:r>
          </a:p>
          <a:p>
            <a:r>
              <a:rPr lang="en-IN" sz="2200" dirty="0">
                <a:latin typeface="Times New Roman"/>
                <a:cs typeface="Times New Roman"/>
              </a:rPr>
              <a:t>Data was imbalanced but who cares??</a:t>
            </a:r>
          </a:p>
          <a:p>
            <a:pPr marL="0" indent="0">
              <a:buNone/>
            </a:pPr>
            <a:r>
              <a:rPr lang="en-IN" sz="2000" dirty="0">
                <a:latin typeface="Times New Roman"/>
                <a:cs typeface="Times New Roman"/>
                <a:hlinkClick r:id="rId2"/>
              </a:rPr>
              <a:t>Systematic study of the class imbalance problem in convolutional neural networks</a:t>
            </a:r>
            <a:endParaRPr lang="en-IN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IN" sz="2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3112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The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sz="2200" dirty="0">
                <a:latin typeface="Times New Roman"/>
                <a:ea typeface="Tahoma" panose="020B0604030504040204" pitchFamily="34" charset="0"/>
                <a:cs typeface="Times New Roman"/>
              </a:rPr>
              <a:t>Used transfer learning. </a:t>
            </a:r>
          </a:p>
          <a:p>
            <a:pPr lvl="1"/>
            <a:r>
              <a:rPr lang="en-US" sz="2200" dirty="0">
                <a:latin typeface="Times New Roman"/>
                <a:ea typeface="Tahoma" panose="020B0604030504040204" pitchFamily="34" charset="0"/>
                <a:cs typeface="Times New Roman"/>
              </a:rPr>
              <a:t>Trained by just removing the last layer of pre-trained model and adding layers according to the output.</a:t>
            </a:r>
          </a:p>
          <a:p>
            <a:pPr lvl="1"/>
            <a:r>
              <a:rPr lang="en-US" sz="2200" dirty="0">
                <a:latin typeface="Times New Roman"/>
                <a:ea typeface="Tahoma" panose="020B0604030504040204" pitchFamily="34" charset="0"/>
                <a:cs typeface="Times New Roman"/>
              </a:rPr>
              <a:t>Found suitable learning rate, unfreeze the model and trained all layers in the model.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FE979B-998D-4F56-B7BC-CE61EB544F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2334" r="2334"/>
          <a:stretch/>
        </p:blipFill>
        <p:spPr>
          <a:xfrm>
            <a:off x="5907157" y="2411896"/>
            <a:ext cx="5669202" cy="2798459"/>
          </a:xfrm>
        </p:spPr>
      </p:pic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1977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Workable Solutions 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3425249"/>
              </p:ext>
            </p:extLst>
          </p:nvPr>
        </p:nvGraphicFramePr>
        <p:xfrm>
          <a:off x="845361" y="1731631"/>
          <a:ext cx="10565146" cy="4454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Techniques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/>
            <a:endParaRPr lang="en-US" sz="2200" dirty="0">
              <a:latin typeface="Times New Roman"/>
              <a:ea typeface="Tahoma" panose="020B0604030504040204" pitchFamily="34" charset="0"/>
              <a:cs typeface="Times New Roman"/>
            </a:endParaRPr>
          </a:p>
          <a:p>
            <a:pPr lvl="1"/>
            <a:r>
              <a:rPr lang="en-US" sz="2200" dirty="0">
                <a:latin typeface="Times New Roman"/>
                <a:ea typeface="Tahoma" panose="020B0604030504040204" pitchFamily="34" charset="0"/>
                <a:cs typeface="Times New Roman"/>
              </a:rPr>
              <a:t>1 cycle policy to beat old optimizers like SGD with restart(SGDR). </a:t>
            </a:r>
          </a:p>
          <a:p>
            <a:pPr lvl="1"/>
            <a:r>
              <a:rPr lang="en-US" sz="2200" dirty="0">
                <a:latin typeface="Times New Roman"/>
                <a:ea typeface="Tahoma" panose="020B0604030504040204" pitchFamily="34" charset="0"/>
                <a:cs typeface="Times New Roman"/>
              </a:rPr>
              <a:t>Deeper structure of resnet101 gave best results.</a:t>
            </a:r>
          </a:p>
          <a:p>
            <a:pPr lvl="1"/>
            <a:r>
              <a:rPr lang="en-US" sz="2200" dirty="0">
                <a:latin typeface="Times New Roman"/>
                <a:ea typeface="Tahoma" panose="020B0604030504040204" pitchFamily="34" charset="0"/>
                <a:cs typeface="Times New Roman"/>
              </a:rPr>
              <a:t>Test time augmentation.</a:t>
            </a:r>
          </a:p>
          <a:p>
            <a:pPr lvl="1"/>
            <a:r>
              <a:rPr lang="en-US" sz="2200" dirty="0">
                <a:latin typeface="Times New Roman"/>
                <a:ea typeface="Tahoma" panose="020B0604030504040204" pitchFamily="34" charset="0"/>
                <a:cs typeface="Times New Roman"/>
              </a:rPr>
              <a:t>Right learning rate through </a:t>
            </a:r>
            <a:r>
              <a:rPr lang="en-US" sz="2200" dirty="0" err="1">
                <a:latin typeface="Times New Roman"/>
                <a:ea typeface="Tahoma" panose="020B0604030504040204" pitchFamily="34" charset="0"/>
                <a:cs typeface="Times New Roman"/>
              </a:rPr>
              <a:t>fastai</a:t>
            </a:r>
            <a:r>
              <a:rPr lang="en-US" sz="2200" dirty="0">
                <a:latin typeface="Times New Roman"/>
                <a:ea typeface="Tahoma" panose="020B0604030504040204" pitchFamily="34" charset="0"/>
                <a:cs typeface="Times New Roman"/>
              </a:rPr>
              <a:t> utilities.</a:t>
            </a:r>
          </a:p>
          <a:p>
            <a:pPr lvl="1"/>
            <a:r>
              <a:rPr lang="en-US" sz="2200" dirty="0">
                <a:latin typeface="Times New Roman"/>
                <a:ea typeface="Tahoma" panose="020B0604030504040204" pitchFamily="34" charset="0"/>
                <a:cs typeface="Times New Roman"/>
              </a:rPr>
              <a:t>Resizing the images to bigger size didn’t helped.</a:t>
            </a:r>
          </a:p>
          <a:p>
            <a:pPr lvl="1"/>
            <a:endParaRPr lang="en-US" sz="2200" dirty="0">
              <a:latin typeface="Times New Roman"/>
              <a:ea typeface="Tahoma" panose="020B0604030504040204" pitchFamily="34" charset="0"/>
              <a:cs typeface="Times New Roman"/>
            </a:endParaRPr>
          </a:p>
          <a:p>
            <a:pPr lvl="1"/>
            <a:endParaRPr lang="en-US" sz="2200" dirty="0">
              <a:latin typeface="Times New Roman"/>
              <a:ea typeface="Tahoma" panose="020B0604030504040204" pitchFamily="34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Final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lvl="1"/>
            <a:r>
              <a:rPr lang="en-US" sz="2200" dirty="0">
                <a:latin typeface="Times New Roman"/>
                <a:ea typeface="Tahoma" panose="020B0604030504040204" pitchFamily="34" charset="0"/>
                <a:cs typeface="Times New Roman"/>
              </a:rPr>
              <a:t>Trained frozen resnet101 model for 8 epochs</a:t>
            </a:r>
            <a:endParaRPr lang="en-US" sz="2200" dirty="0">
              <a:latin typeface="Tw Cen MT"/>
              <a:ea typeface="Tahoma" panose="020B0604030504040204" pitchFamily="34" charset="0"/>
              <a:cs typeface="Times New Roman"/>
            </a:endParaRPr>
          </a:p>
          <a:p>
            <a:pPr lvl="1"/>
            <a:r>
              <a:rPr lang="en-US" sz="2200" dirty="0">
                <a:latin typeface="Times New Roman"/>
                <a:ea typeface="Tahoma" panose="020B0604030504040204" pitchFamily="34" charset="0"/>
                <a:cs typeface="Times New Roman"/>
              </a:rPr>
              <a:t>Unfreeze the model</a:t>
            </a:r>
            <a:endParaRPr lang="en-US" sz="2200" dirty="0"/>
          </a:p>
          <a:p>
            <a:pPr lvl="1"/>
            <a:r>
              <a:rPr lang="en-US" sz="2200" dirty="0">
                <a:latin typeface="Times New Roman"/>
                <a:ea typeface="Tahoma" panose="020B0604030504040204" pitchFamily="34" charset="0"/>
                <a:cs typeface="Times New Roman"/>
              </a:rPr>
              <a:t>Trained for 8 epochs </a:t>
            </a:r>
            <a:endParaRPr lang="en-US" sz="2200" dirty="0"/>
          </a:p>
          <a:p>
            <a:pPr marL="457200" lvl="1" indent="0">
              <a:buNone/>
            </a:pPr>
            <a:r>
              <a:rPr lang="en-US" sz="2200" dirty="0">
                <a:latin typeface="Times New Roman"/>
                <a:ea typeface="Tahoma" panose="020B0604030504040204" pitchFamily="34" charset="0"/>
                <a:cs typeface="Times New Roman"/>
              </a:rPr>
              <a:t>	Score: 0.8166</a:t>
            </a:r>
          </a:p>
          <a:p>
            <a:pPr marL="457200" lvl="1" indent="0">
              <a:buNone/>
            </a:pPr>
            <a:endParaRPr lang="en-US" sz="2200" dirty="0"/>
          </a:p>
          <a:p>
            <a:pPr lvl="1"/>
            <a:r>
              <a:rPr lang="en-US" sz="2200" dirty="0">
                <a:latin typeface="Times New Roman"/>
                <a:ea typeface="Tahoma" panose="020B0604030504040204" pitchFamily="34" charset="0"/>
                <a:cs typeface="Times New Roman"/>
              </a:rPr>
              <a:t>Trained for 2 more epochs</a:t>
            </a:r>
            <a:endParaRPr lang="en-US" sz="2200" dirty="0"/>
          </a:p>
          <a:p>
            <a:pPr marL="457200" lvl="1" indent="0">
              <a:buNone/>
            </a:pPr>
            <a:r>
              <a:rPr lang="en-US" sz="2200" dirty="0">
                <a:latin typeface="Times New Roman"/>
                <a:ea typeface="Tahoma" panose="020B0604030504040204" pitchFamily="34" charset="0"/>
                <a:cs typeface="Times New Roman"/>
              </a:rPr>
              <a:t>	Score: 0.818 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blem - Solution.potx" id="{618825C9-7A5B-4FD0-8173-05FBE0DDE387}" vid="{0970E009-9DDA-4822-A7D1-BB4C8516F0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218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ＭＳ Ｐゴシック</vt:lpstr>
      <vt:lpstr>Arial</vt:lpstr>
      <vt:lpstr>Rockwell</vt:lpstr>
      <vt:lpstr>Tahoma</vt:lpstr>
      <vt:lpstr>Times New Roman</vt:lpstr>
      <vt:lpstr>Trebuchet MS</vt:lpstr>
      <vt:lpstr>Tw Cen MT</vt:lpstr>
      <vt:lpstr>Wingdings</vt:lpstr>
      <vt:lpstr>Circuit</vt:lpstr>
      <vt:lpstr>       deep learning challenge 深い学習課題 Fukai gakushū kadai</vt:lpstr>
      <vt:lpstr>The Problem</vt:lpstr>
      <vt:lpstr>Framework used</vt:lpstr>
      <vt:lpstr>GPU used</vt:lpstr>
      <vt:lpstr>Data analysis</vt:lpstr>
      <vt:lpstr>The Prototype</vt:lpstr>
      <vt:lpstr>Workable Solutions </vt:lpstr>
      <vt:lpstr>Techniques used</vt:lpstr>
      <vt:lpstr>Final model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deep learning challenge 深い学習課題 Fukai gakushū kadai</dc:title>
  <dc:creator/>
  <cp:lastModifiedBy/>
  <cp:revision>132</cp:revision>
  <dcterms:created xsi:type="dcterms:W3CDTF">2018-11-26T16:27:33Z</dcterms:created>
  <dcterms:modified xsi:type="dcterms:W3CDTF">2018-12-08T15:39:12Z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2018-08-20T22:55:44.5188046Z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