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8" r:id="rId5"/>
    <p:sldId id="261" r:id="rId6"/>
    <p:sldId id="259" r:id="rId7"/>
    <p:sldId id="272" r:id="rId8"/>
    <p:sldId id="270" r:id="rId9"/>
    <p:sldId id="262" r:id="rId10"/>
    <p:sldId id="263" r:id="rId11"/>
    <p:sldId id="264" r:id="rId12"/>
    <p:sldId id="265" r:id="rId13"/>
    <p:sldId id="275"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60" autoAdjust="0"/>
    <p:restoredTop sz="94660"/>
  </p:normalViewPr>
  <p:slideViewPr>
    <p:cSldViewPr snapToGrid="0">
      <p:cViewPr varScale="1">
        <p:scale>
          <a:sx n="63" d="100"/>
          <a:sy n="63" d="100"/>
        </p:scale>
        <p:origin x="60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21/01/2025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21/01/2025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21/01/2025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21/01/2025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21/01/2025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21/01/2025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21/01/2025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8" y="1069102"/>
            <a:ext cx="10789161" cy="1150396"/>
          </a:xfrm>
        </p:spPr>
        <p:txBody>
          <a:bodyPr/>
          <a:lstStyle/>
          <a:p>
            <a:r>
              <a:rPr lang="en-US" dirty="0"/>
              <a:t>PREDICTION OF AUTOMOTIVE COMPONENT FAILURE</a:t>
            </a:r>
            <a:br>
              <a:rPr lang="en-US" dirty="0"/>
            </a:br>
            <a:r>
              <a:rPr lang="en-US" dirty="0"/>
              <a:t>                                    CAUSES</a:t>
            </a:r>
            <a:endParaRPr lang="en-GB" dirty="0"/>
          </a:p>
        </p:txBody>
      </p:sp>
      <p:sp>
        <p:nvSpPr>
          <p:cNvPr id="3" name="Subtitle 2"/>
          <p:cNvSpPr>
            <a:spLocks noGrp="1"/>
          </p:cNvSpPr>
          <p:nvPr>
            <p:ph type="subTitle" idx="1"/>
          </p:nvPr>
        </p:nvSpPr>
        <p:spPr>
          <a:xfrm>
            <a:off x="790469" y="2721956"/>
            <a:ext cx="3970594" cy="552184"/>
          </a:xfrm>
        </p:spPr>
        <p:txBody>
          <a:bodyPr/>
          <a:lstStyle/>
          <a:p>
            <a:pPr algn="l"/>
            <a:r>
              <a:rPr lang="en-GB" dirty="0"/>
              <a:t>Batch Number:</a:t>
            </a:r>
            <a:r>
              <a:rPr lang="en-GB" dirty="0">
                <a:latin typeface="Cambria" panose="02040503050406030204" pitchFamily="18" charset="0"/>
                <a:ea typeface="Cambria" panose="02040503050406030204" pitchFamily="18" charset="0"/>
              </a:rPr>
              <a:t>COM-18</a:t>
            </a:r>
          </a:p>
          <a:p>
            <a:pPr algn="l"/>
            <a:endParaRPr lang="en-GB" dirty="0"/>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2668133573"/>
              </p:ext>
            </p:extLst>
          </p:nvPr>
        </p:nvGraphicFramePr>
        <p:xfrm>
          <a:off x="630904" y="3274141"/>
          <a:ext cx="5418666" cy="148336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endParaRPr lang="en-GB" b="1" dirty="0">
                        <a:solidFill>
                          <a:schemeClr val="tx2">
                            <a:lumMod val="75000"/>
                          </a:schemeClr>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b="1" dirty="0">
                        <a:solidFill>
                          <a:schemeClr val="tx2">
                            <a:lumMod val="75000"/>
                          </a:schemeClr>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r>
                        <a:rPr lang="en-GB" dirty="0"/>
                        <a:t>20211COM0028         </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SRUSHTI N</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r>
                        <a:rPr lang="en-GB" dirty="0"/>
                        <a:t>20211COM0045</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SAMSKRUTH DIXIT</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r>
                        <a:rPr lang="en-GB" dirty="0"/>
                        <a:t>20211COM0021</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T BHAVITHA REDDY</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bl>
          </a:graphicData>
        </a:graphic>
      </p:graphicFrame>
      <p:sp>
        <p:nvSpPr>
          <p:cNvPr id="5" name="Subtitle 2"/>
          <p:cNvSpPr txBox="1">
            <a:spLocks/>
          </p:cNvSpPr>
          <p:nvPr/>
        </p:nvSpPr>
        <p:spPr>
          <a:xfrm>
            <a:off x="6441573" y="27313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Under the Supervision of,</a:t>
            </a:r>
          </a:p>
          <a:p>
            <a:endParaRPr lang="en-GB" dirty="0"/>
          </a:p>
          <a:p>
            <a:pPr algn="l"/>
            <a:r>
              <a:rPr lang="en-GB" sz="1700" dirty="0"/>
              <a:t>Mr. MUTHURAJU V,</a:t>
            </a:r>
          </a:p>
          <a:p>
            <a:pPr algn="l"/>
            <a:r>
              <a:rPr lang="en-GB" sz="1700" dirty="0"/>
              <a:t>Assistant Professor,</a:t>
            </a:r>
          </a:p>
          <a:p>
            <a:pPr algn="l"/>
            <a:r>
              <a:rPr lang="en-GB" sz="1700" dirty="0"/>
              <a:t>School of Computer Science &amp; Engineering</a:t>
            </a:r>
          </a:p>
          <a:p>
            <a:pPr algn="l"/>
            <a:r>
              <a:rPr lang="en-GB" sz="1700" dirty="0"/>
              <a:t>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VIVA-VOCE</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Outcomes/Results Obtained</a:t>
            </a:r>
          </a:p>
        </p:txBody>
      </p:sp>
      <p:sp>
        <p:nvSpPr>
          <p:cNvPr id="5" name="Rectangle 2">
            <a:extLst>
              <a:ext uri="{FF2B5EF4-FFF2-40B4-BE49-F238E27FC236}">
                <a16:creationId xmlns:a16="http://schemas.microsoft.com/office/drawing/2014/main" id="{91338158-3C6E-253F-A980-6023067B94C6}"/>
              </a:ext>
            </a:extLst>
          </p:cNvPr>
          <p:cNvSpPr>
            <a:spLocks noGrp="1" noChangeArrowheads="1"/>
          </p:cNvSpPr>
          <p:nvPr>
            <p:ph idx="1"/>
          </p:nvPr>
        </p:nvSpPr>
        <p:spPr bwMode="auto">
          <a:xfrm>
            <a:off x="812800" y="1494658"/>
            <a:ext cx="10306650" cy="3926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rPr>
              <a:t>Accurate Failure Prediction:</a:t>
            </a:r>
            <a:r>
              <a:rPr kumimoji="0" lang="en-US" altLang="en-US" sz="1400" b="0" i="0" u="none" strike="noStrike" cap="none" normalizeH="0" baseline="0" dirty="0">
                <a:ln>
                  <a:noFill/>
                </a:ln>
                <a:solidFill>
                  <a:schemeClr val="tx1"/>
                </a:solidFill>
                <a:effectLst/>
              </a:rPr>
              <a:t> The developed software successfully predicts the probable causes of automotive component failures by analyzing metallurgical data and micrographs with high accuracy.</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rPr>
              <a:t>Pattern Recognition and Correlation:</a:t>
            </a:r>
            <a:r>
              <a:rPr kumimoji="0" lang="en-US" altLang="en-US" sz="1400" b="0" i="0" u="none" strike="noStrike" cap="none" normalizeH="0" baseline="0" dirty="0">
                <a:ln>
                  <a:noFill/>
                </a:ln>
                <a:solidFill>
                  <a:schemeClr val="tx1"/>
                </a:solidFill>
                <a:effectLst/>
              </a:rPr>
              <a:t> The system identifies patterns and correlations between material properties and failure types, enabling better understanding of component behavior under various conditions.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rPr>
              <a:t>Real-time Analysis:</a:t>
            </a:r>
            <a:r>
              <a:rPr kumimoji="0" lang="en-US" altLang="en-US" sz="1400" b="0" i="0" u="none" strike="noStrike" cap="none" normalizeH="0" baseline="0" dirty="0">
                <a:ln>
                  <a:noFill/>
                </a:ln>
                <a:solidFill>
                  <a:schemeClr val="tx1"/>
                </a:solidFill>
                <a:effectLst/>
              </a:rPr>
              <a:t> The web-based application provides real-time assessment of component integrity, allowing manufacturers to take timely preventive measures.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rPr>
              <a:t>Enhanced Maintenance Planning:</a:t>
            </a:r>
            <a:r>
              <a:rPr kumimoji="0" lang="en-US" altLang="en-US" sz="1400" b="0" i="0" u="none" strike="noStrike" cap="none" normalizeH="0" baseline="0" dirty="0">
                <a:ln>
                  <a:noFill/>
                </a:ln>
                <a:solidFill>
                  <a:schemeClr val="tx1"/>
                </a:solidFill>
                <a:effectLst/>
              </a:rPr>
              <a:t> Predictive insights help optimize maintenance schedules, reducing unexpected failures and minimizing downtime.</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rPr>
              <a:t>Cost Reduction:</a:t>
            </a:r>
            <a:r>
              <a:rPr kumimoji="0" lang="en-US" altLang="en-US" sz="1400" b="0" i="0" u="none" strike="noStrike" cap="none" normalizeH="0" baseline="0" dirty="0">
                <a:ln>
                  <a:noFill/>
                </a:ln>
                <a:solidFill>
                  <a:schemeClr val="tx1"/>
                </a:solidFill>
                <a:effectLst/>
              </a:rPr>
              <a:t> Early detection of potential failures leads to significant cost savings in repairs, replacements, and warranty claims.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rPr>
              <a:t>Improved Component Design:</a:t>
            </a:r>
            <a:r>
              <a:rPr kumimoji="0" lang="en-US" altLang="en-US" sz="1400" b="0" i="0" u="none" strike="noStrike" cap="none" normalizeH="0" baseline="0" dirty="0">
                <a:ln>
                  <a:noFill/>
                </a:ln>
                <a:solidFill>
                  <a:schemeClr val="tx1"/>
                </a:solidFill>
                <a:effectLst/>
              </a:rPr>
              <a:t> Insights gained from failure analysis contribute to the improvement of component design and material selection, enhancing overall product durability and performance.</a:t>
            </a:r>
          </a:p>
        </p:txBody>
      </p:sp>
    </p:spTree>
    <p:extLst>
      <p:ext uri="{BB962C8B-B14F-4D97-AF65-F5344CB8AC3E}">
        <p14:creationId xmlns:p14="http://schemas.microsoft.com/office/powerpoint/2010/main" val="1923928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pPr marL="0" indent="0" algn="just">
              <a:lnSpc>
                <a:spcPct val="150000"/>
              </a:lnSpc>
              <a:buNone/>
            </a:pPr>
            <a:r>
              <a:rPr lang="en-US" sz="1400" dirty="0"/>
              <a:t>The prediction of automotive component failure through metallurgical analysis and micrograph assessment is crucial for enhancing vehicle safety, reliability, and performance. By leveraging advanced software algorithms that incorporate image processing and machine learning techniques, manufacturers can effectively identify potential failure causes and implement proactive measures. This approach not only aids in understanding material behavior under various conditions but also enables the discovery of patterns and correlations within metallurgical data.</a:t>
            </a:r>
          </a:p>
          <a:p>
            <a:pPr marL="0" indent="0" algn="just">
              <a:lnSpc>
                <a:spcPct val="150000"/>
              </a:lnSpc>
              <a:buNone/>
            </a:pPr>
            <a:r>
              <a:rPr lang="en-US" sz="1400" dirty="0"/>
              <a:t> </a:t>
            </a:r>
          </a:p>
          <a:p>
            <a:pPr marL="0" indent="0" algn="just">
              <a:lnSpc>
                <a:spcPct val="150000"/>
              </a:lnSpc>
              <a:buNone/>
            </a:pPr>
            <a:r>
              <a:rPr lang="en-US" sz="1400" dirty="0"/>
              <a:t>               The integration of these predictive tools into a user-friendly web application offers real-time analysis and decision-making support for engineers and designers. This innovation will significantly reduce maintenance costs, prevent unexpected breakdowns, and improve the overall lifespan of automotive components. Furthermore, continuous improvements in data analysis techniques and AI-driven solutions will open new avenues for future research and development, contributing to the advancement of automotive technology and fostering safer, more efficient transportation systems.</a:t>
            </a:r>
            <a:endParaRPr lang="en-GB" sz="1400" dirty="0"/>
          </a:p>
        </p:txBody>
      </p:sp>
    </p:spTree>
    <p:extLst>
      <p:ext uri="{BB962C8B-B14F-4D97-AF65-F5344CB8AC3E}">
        <p14:creationId xmlns:p14="http://schemas.microsoft.com/office/powerpoint/2010/main" val="2238571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812800" y="1143001"/>
            <a:ext cx="10589208" cy="4952997"/>
          </a:xfrm>
        </p:spPr>
        <p:txBody>
          <a:bodyPr>
            <a:normAutofit/>
          </a:bodyPr>
          <a:lstStyle/>
          <a:p>
            <a:pPr marL="0" marR="403225" lvl="0" indent="0" algn="just" fontAlgn="base">
              <a:lnSpc>
                <a:spcPct val="150000"/>
              </a:lnSpc>
              <a:spcAft>
                <a:spcPts val="25"/>
              </a:spcAft>
              <a:buClr>
                <a:srgbClr val="000000"/>
              </a:buClr>
              <a:buSzPts val="1200"/>
              <a:buNone/>
            </a:pP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[1]    F. Campean, A. J. Day and S. Wright, "Camshaft timing belt reliability </a:t>
            </a:r>
            <a:r>
              <a:rPr lang="en-IN" sz="18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modelling,"</a:t>
            </a:r>
            <a:r>
              <a:rPr lang="en-IN" sz="1800" kern="100" dirty="0" err="1">
                <a:solidFill>
                  <a:srgbClr val="000000"/>
                </a:solidFill>
                <a:effectLst/>
                <a:latin typeface="Times New Roman" panose="02020603050405020304" pitchFamily="18" charset="0"/>
                <a:ea typeface="Times New Roman" panose="02020603050405020304" pitchFamily="18" charset="0"/>
              </a:rPr>
              <a:t>Annual</a:t>
            </a:r>
            <a:r>
              <a:rPr lang="en-IN" sz="1800" kern="100" dirty="0">
                <a:solidFill>
                  <a:srgbClr val="000000"/>
                </a:solidFill>
                <a:effectLst/>
                <a:latin typeface="Times New Roman" panose="02020603050405020304" pitchFamily="18" charset="0"/>
                <a:ea typeface="Times New Roman" panose="02020603050405020304" pitchFamily="18" charset="0"/>
              </a:rPr>
              <a:t> Reliability</a:t>
            </a:r>
          </a:p>
          <a:p>
            <a:pPr marL="0" marR="403225" lvl="0" indent="0" algn="just" fontAlgn="base">
              <a:lnSpc>
                <a:spcPct val="150000"/>
              </a:lnSpc>
              <a:spcAft>
                <a:spcPts val="25"/>
              </a:spcAft>
              <a:buClr>
                <a:srgbClr val="000000"/>
              </a:buClr>
              <a:buSzPts val="1200"/>
              <a:buNone/>
            </a:pPr>
            <a:r>
              <a:rPr lang="en-IN" sz="1800" kern="100" dirty="0">
                <a:solidFill>
                  <a:srgbClr val="000000"/>
                </a:solidFill>
                <a:latin typeface="Times New Roman" panose="02020603050405020304" pitchFamily="18" charset="0"/>
                <a:ea typeface="Times New Roman" panose="02020603050405020304" pitchFamily="18" charset="0"/>
              </a:rPr>
              <a:t>         </a:t>
            </a:r>
            <a:r>
              <a:rPr lang="en-IN" sz="1800" kern="100" dirty="0">
                <a:solidFill>
                  <a:srgbClr val="000000"/>
                </a:solidFill>
                <a:effectLst/>
                <a:latin typeface="Times New Roman" panose="02020603050405020304" pitchFamily="18" charset="0"/>
                <a:ea typeface="Times New Roman" panose="02020603050405020304" pitchFamily="18" charset="0"/>
              </a:rPr>
              <a:t>Maintainability Symposium. 2001</a:t>
            </a:r>
          </a:p>
          <a:p>
            <a:pPr marL="0" marR="403225" lvl="0" indent="0" algn="just" fontAlgn="base">
              <a:lnSpc>
                <a:spcPct val="150000"/>
              </a:lnSpc>
              <a:spcAft>
                <a:spcPts val="25"/>
              </a:spcAft>
              <a:buClr>
                <a:srgbClr val="000000"/>
              </a:buClr>
              <a:buSzPts val="1200"/>
              <a:buNone/>
            </a:pP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[2]    Guo and W. Guo, "Process Monitoring and Fault Prediction in Multivariate Time Series Using Bag-</a:t>
            </a:r>
          </a:p>
          <a:p>
            <a:pPr marL="0" marR="403225" indent="0" algn="just" fontAlgn="base">
              <a:lnSpc>
                <a:spcPct val="150000"/>
              </a:lnSpc>
              <a:spcAft>
                <a:spcPts val="25"/>
              </a:spcAft>
              <a:buClr>
                <a:srgbClr val="000000"/>
              </a:buClr>
              <a:buSzPts val="1200"/>
              <a:buNone/>
            </a:pPr>
            <a:r>
              <a:rPr lang="en-IN" sz="1800" kern="1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of-Words," in IEEE, Jan. 2022 </a:t>
            </a:r>
          </a:p>
          <a:p>
            <a:pPr marL="0" marR="403225" lvl="0" indent="0" algn="just" fontAlgn="base">
              <a:lnSpc>
                <a:spcPct val="150000"/>
              </a:lnSpc>
              <a:spcAft>
                <a:spcPts val="25"/>
              </a:spcAft>
              <a:buClr>
                <a:srgbClr val="000000"/>
              </a:buClr>
              <a:buSzPts val="1200"/>
              <a:buNone/>
            </a:pP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[3]    Voronov, E. Frisk and M. Krysander, "Data-Driven Battery Lifetime Prediction and </a:t>
            </a:r>
          </a:p>
          <a:p>
            <a:pPr marL="0" marR="403225" indent="0" algn="just">
              <a:lnSpc>
                <a:spcPct val="150000"/>
              </a:lnSpc>
              <a:spcAft>
                <a:spcPts val="25"/>
              </a:spcAft>
              <a:buNone/>
            </a:pPr>
            <a:r>
              <a:rPr lang="en-IN" sz="1800" kern="100" dirty="0">
                <a:solidFill>
                  <a:srgbClr val="000000"/>
                </a:solidFill>
                <a:effectLst/>
                <a:latin typeface="Times New Roman" panose="02020603050405020304" pitchFamily="18" charset="0"/>
                <a:ea typeface="Times New Roman" panose="02020603050405020304" pitchFamily="18" charset="0"/>
              </a:rPr>
              <a:t>         Confidence Estimation for Heavy-Duty Trucks," in IEEE, June 2018 </a:t>
            </a:r>
          </a:p>
          <a:p>
            <a:pPr marL="0" marR="403225" lvl="0" indent="0" algn="just" fontAlgn="base">
              <a:lnSpc>
                <a:spcPct val="150000"/>
              </a:lnSpc>
              <a:spcAft>
                <a:spcPts val="25"/>
              </a:spcAft>
              <a:buClr>
                <a:srgbClr val="000000"/>
              </a:buClr>
              <a:buSzPts val="1200"/>
              <a:buNone/>
            </a:pP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[4]    Gupta, A. Singh, N. Saxena, G. Ravivarman, P. Gajendran and P. Deshpande, "Increasing Automotive</a:t>
            </a:r>
          </a:p>
          <a:p>
            <a:pPr marL="0" marR="403225" lvl="0" indent="0" algn="just" fontAlgn="base">
              <a:lnSpc>
                <a:spcPct val="150000"/>
              </a:lnSpc>
              <a:spcAft>
                <a:spcPts val="25"/>
              </a:spcAft>
              <a:buClr>
                <a:srgbClr val="000000"/>
              </a:buClr>
              <a:buSzPts val="1200"/>
              <a:buNone/>
            </a:pPr>
            <a:r>
              <a:rPr lang="en-IN" sz="1800" kern="1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Electrical Equipment Effectiveness with Enhanced Iron Loss Estimation Techniques," 2023</a:t>
            </a: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0" marR="403225" lvl="0" indent="0" algn="just" fontAlgn="base">
              <a:lnSpc>
                <a:spcPct val="150000"/>
              </a:lnSpc>
              <a:spcAft>
                <a:spcPts val="25"/>
              </a:spcAft>
              <a:buClr>
                <a:srgbClr val="000000"/>
              </a:buClr>
              <a:buSzPts val="1200"/>
              <a:buNone/>
            </a:pPr>
            <a:r>
              <a:rPr lang="en-IN" sz="1800" kern="1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[5]</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Kim, C. Chun, S. J. Park, S. Yun and Y. H. Sung, "Fault Diagnoses Method Using </a:t>
            </a:r>
          </a:p>
          <a:p>
            <a:pPr marL="0" marR="403225" indent="0" algn="just">
              <a:lnSpc>
                <a:spcPct val="150000"/>
              </a:lnSpc>
              <a:spcAft>
                <a:spcPts val="25"/>
              </a:spcAft>
              <a:buNone/>
            </a:pPr>
            <a:r>
              <a:rPr lang="en-IN" sz="1800" kern="100" dirty="0">
                <a:solidFill>
                  <a:srgbClr val="000000"/>
                </a:solidFill>
                <a:effectLst/>
                <a:latin typeface="Times New Roman" panose="02020603050405020304" pitchFamily="18" charset="0"/>
                <a:ea typeface="Times New Roman" panose="02020603050405020304" pitchFamily="18" charset="0"/>
              </a:rPr>
              <a:t>         Convolutional Recurrent Neural Network for Rotating Machine," 2023 </a:t>
            </a:r>
            <a:r>
              <a:rPr lang="en-IN" sz="1800" b="1" kern="100" dirty="0">
                <a:solidFill>
                  <a:srgbClr val="000000"/>
                </a:solidFill>
                <a:effectLst/>
                <a:latin typeface="Times New Roman" panose="02020603050405020304" pitchFamily="18" charset="0"/>
                <a:ea typeface="Times New Roman" panose="02020603050405020304" pitchFamily="18" charset="0"/>
              </a:rPr>
              <a:t> </a:t>
            </a:r>
            <a:endParaRPr lang="en-GB" dirty="0"/>
          </a:p>
        </p:txBody>
      </p:sp>
    </p:spTree>
    <p:extLst>
      <p:ext uri="{BB962C8B-B14F-4D97-AF65-F5344CB8AC3E}">
        <p14:creationId xmlns:p14="http://schemas.microsoft.com/office/powerpoint/2010/main" val="3613863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1607F-8B68-AA5E-279E-8328F4491924}"/>
              </a:ext>
            </a:extLst>
          </p:cNvPr>
          <p:cNvSpPr>
            <a:spLocks noGrp="1"/>
          </p:cNvSpPr>
          <p:nvPr>
            <p:ph type="title"/>
          </p:nvPr>
        </p:nvSpPr>
        <p:spPr/>
        <p:txBody>
          <a:bodyPr/>
          <a:lstStyle/>
          <a:p>
            <a:r>
              <a:rPr lang="en-US" dirty="0"/>
              <a:t>Publication Details</a:t>
            </a:r>
            <a:endParaRPr lang="en-IN" dirty="0"/>
          </a:p>
        </p:txBody>
      </p:sp>
      <p:pic>
        <p:nvPicPr>
          <p:cNvPr id="7" name="Content Placeholder 6">
            <a:extLst>
              <a:ext uri="{FF2B5EF4-FFF2-40B4-BE49-F238E27FC236}">
                <a16:creationId xmlns:a16="http://schemas.microsoft.com/office/drawing/2014/main" id="{BF0D2A5B-A851-856A-1A51-6DBC44B67D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0203" y="1143000"/>
            <a:ext cx="10490661" cy="4953000"/>
          </a:xfrm>
        </p:spPr>
      </p:pic>
    </p:spTree>
    <p:extLst>
      <p:ext uri="{BB962C8B-B14F-4D97-AF65-F5344CB8AC3E}">
        <p14:creationId xmlns:p14="http://schemas.microsoft.com/office/powerpoint/2010/main" val="4064266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5B136E-A4D4-BEC5-3245-4E13B1636586}"/>
              </a:ext>
            </a:extLst>
          </p:cNvPr>
          <p:cNvSpPr>
            <a:spLocks noGrp="1"/>
          </p:cNvSpPr>
          <p:nvPr>
            <p:ph idx="1"/>
          </p:nvPr>
        </p:nvSpPr>
        <p:spPr>
          <a:xfrm>
            <a:off x="-900496" y="2715930"/>
            <a:ext cx="10668000" cy="4142070"/>
          </a:xfrm>
        </p:spPr>
        <p:txBody>
          <a:bodyPr/>
          <a:lstStyle/>
          <a:p>
            <a:pPr marL="3657600" lvl="8" indent="0" algn="ctr">
              <a:buNone/>
            </a:pPr>
            <a:r>
              <a:rPr lang="en-IN" sz="8800" b="1" dirty="0"/>
              <a:t>Thank You</a:t>
            </a:r>
          </a:p>
        </p:txBody>
      </p:sp>
    </p:spTree>
    <p:extLst>
      <p:ext uri="{BB962C8B-B14F-4D97-AF65-F5344CB8AC3E}">
        <p14:creationId xmlns:p14="http://schemas.microsoft.com/office/powerpoint/2010/main" val="3870536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629920" y="1046749"/>
            <a:ext cx="10668000" cy="4952997"/>
          </a:xfrm>
        </p:spPr>
        <p:txBody>
          <a:bodyPr>
            <a:normAutofit/>
          </a:bodyPr>
          <a:lstStyle/>
          <a:p>
            <a:pPr marL="0" indent="0" algn="just">
              <a:buNone/>
            </a:pPr>
            <a:r>
              <a:rPr lang="en-US" sz="1400" dirty="0"/>
              <a:t>Predicting the failure causes of automotive components is vital for enhancing vehicle safety, reliability, and performance. Metallurgical analysis of automotive parts provides critical insights into material properties and structural integrity. The Automotive Research Association of India (ARAI) holds extensive data on various automobile components, including metallurgical properties and corresponding micrographs. Leveraging this data, the proposed software aims to analyze micrographs to predict potential failure causes in automotive components. </a:t>
            </a:r>
          </a:p>
          <a:p>
            <a:pPr marL="0" indent="0" algn="just">
              <a:buNone/>
            </a:pPr>
            <a:r>
              <a:rPr lang="en-US" sz="1400" dirty="0"/>
              <a:t>                               </a:t>
            </a:r>
          </a:p>
          <a:p>
            <a:pPr marL="0" indent="0" algn="just">
              <a:buNone/>
            </a:pPr>
            <a:r>
              <a:rPr lang="en-US" sz="1400"/>
              <a:t> The </a:t>
            </a:r>
            <a:r>
              <a:rPr lang="en-US" sz="1400" dirty="0"/>
              <a:t>software will incorporate advanced image processing and machine learning algorithms to identify patterns, correlate material characteristics, and detect early signs of failure. This predictive analysis will assist manufacturers in implementing preventive measures, improving component design, and optimizing production processes. By developing a web-based application, the solution will offer a user-friendly interface for real-time assessment and reporting. This project not only addresses current challenges in failure prediction but also sets the foundation for future advancements in automotive component analysis.</a:t>
            </a:r>
          </a:p>
          <a:p>
            <a:pPr marL="0" indent="0" algn="just">
              <a:buNone/>
            </a:pPr>
            <a:endParaRPr lang="en-GB" sz="1400"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graphicFrame>
        <p:nvGraphicFramePr>
          <p:cNvPr id="5" name="Content Placeholder 4">
            <a:extLst>
              <a:ext uri="{FF2B5EF4-FFF2-40B4-BE49-F238E27FC236}">
                <a16:creationId xmlns:a16="http://schemas.microsoft.com/office/drawing/2014/main" id="{56CF1AF0-8478-7B67-CD41-6EFA467B225F}"/>
              </a:ext>
            </a:extLst>
          </p:cNvPr>
          <p:cNvGraphicFramePr>
            <a:graphicFrameLocks noGrp="1"/>
          </p:cNvGraphicFramePr>
          <p:nvPr>
            <p:ph idx="1"/>
            <p:extLst>
              <p:ext uri="{D42A27DB-BD31-4B8C-83A1-F6EECF244321}">
                <p14:modId xmlns:p14="http://schemas.microsoft.com/office/powerpoint/2010/main" val="2843627327"/>
              </p:ext>
            </p:extLst>
          </p:nvPr>
        </p:nvGraphicFramePr>
        <p:xfrm>
          <a:off x="1006549" y="993937"/>
          <a:ext cx="10474251" cy="5320805"/>
        </p:xfrm>
        <a:graphic>
          <a:graphicData uri="http://schemas.openxmlformats.org/drawingml/2006/table">
            <a:tbl>
              <a:tblPr firstRow="1" bandRow="1">
                <a:tableStyleId>{5C22544A-7EE6-4342-B048-85BDC9FD1C3A}</a:tableStyleId>
              </a:tblPr>
              <a:tblGrid>
                <a:gridCol w="674746">
                  <a:extLst>
                    <a:ext uri="{9D8B030D-6E8A-4147-A177-3AD203B41FA5}">
                      <a16:colId xmlns:a16="http://schemas.microsoft.com/office/drawing/2014/main" val="4091039212"/>
                    </a:ext>
                  </a:extLst>
                </a:gridCol>
                <a:gridCol w="3514956">
                  <a:extLst>
                    <a:ext uri="{9D8B030D-6E8A-4147-A177-3AD203B41FA5}">
                      <a16:colId xmlns:a16="http://schemas.microsoft.com/office/drawing/2014/main" val="2804378367"/>
                    </a:ext>
                  </a:extLst>
                </a:gridCol>
                <a:gridCol w="2094849">
                  <a:extLst>
                    <a:ext uri="{9D8B030D-6E8A-4147-A177-3AD203B41FA5}">
                      <a16:colId xmlns:a16="http://schemas.microsoft.com/office/drawing/2014/main" val="3838659957"/>
                    </a:ext>
                  </a:extLst>
                </a:gridCol>
                <a:gridCol w="866409">
                  <a:extLst>
                    <a:ext uri="{9D8B030D-6E8A-4147-A177-3AD203B41FA5}">
                      <a16:colId xmlns:a16="http://schemas.microsoft.com/office/drawing/2014/main" val="2745438521"/>
                    </a:ext>
                  </a:extLst>
                </a:gridCol>
                <a:gridCol w="3323291">
                  <a:extLst>
                    <a:ext uri="{9D8B030D-6E8A-4147-A177-3AD203B41FA5}">
                      <a16:colId xmlns:a16="http://schemas.microsoft.com/office/drawing/2014/main" val="860894466"/>
                    </a:ext>
                  </a:extLst>
                </a:gridCol>
              </a:tblGrid>
              <a:tr h="614162">
                <a:tc>
                  <a:txBody>
                    <a:bodyPr/>
                    <a:lstStyle/>
                    <a:p>
                      <a:pPr algn="ctr"/>
                      <a:r>
                        <a:rPr lang="en-US" dirty="0"/>
                        <a:t>SL.NO</a:t>
                      </a:r>
                    </a:p>
                  </a:txBody>
                  <a:tcPr/>
                </a:tc>
                <a:tc>
                  <a:txBody>
                    <a:bodyPr/>
                    <a:lstStyle/>
                    <a:p>
                      <a:pPr algn="ctr"/>
                      <a:r>
                        <a:rPr lang="en-US" dirty="0"/>
                        <a:t>TITLE</a:t>
                      </a:r>
                    </a:p>
                  </a:txBody>
                  <a:tcPr/>
                </a:tc>
                <a:tc>
                  <a:txBody>
                    <a:bodyPr/>
                    <a:lstStyle/>
                    <a:p>
                      <a:pPr algn="ctr"/>
                      <a:r>
                        <a:rPr lang="en-US" dirty="0"/>
                        <a:t>AUTHOR(s)</a:t>
                      </a:r>
                    </a:p>
                  </a:txBody>
                  <a:tcPr/>
                </a:tc>
                <a:tc>
                  <a:txBody>
                    <a:bodyPr/>
                    <a:lstStyle/>
                    <a:p>
                      <a:pPr algn="ctr"/>
                      <a:r>
                        <a:rPr lang="en-US" dirty="0"/>
                        <a:t>YEAR</a:t>
                      </a:r>
                    </a:p>
                  </a:txBody>
                  <a:tcPr/>
                </a:tc>
                <a:tc>
                  <a:txBody>
                    <a:bodyPr/>
                    <a:lstStyle/>
                    <a:p>
                      <a:pPr algn="ctr"/>
                      <a:r>
                        <a:rPr lang="en-US" dirty="0"/>
                        <a:t>REMARKS</a:t>
                      </a:r>
                    </a:p>
                  </a:txBody>
                  <a:tcPr/>
                </a:tc>
                <a:extLst>
                  <a:ext uri="{0D108BD9-81ED-4DB2-BD59-A6C34878D82A}">
                    <a16:rowId xmlns:a16="http://schemas.microsoft.com/office/drawing/2014/main" val="4046670389"/>
                  </a:ext>
                </a:extLst>
              </a:tr>
              <a:tr h="789637">
                <a:tc>
                  <a:txBody>
                    <a:bodyPr/>
                    <a:lstStyle/>
                    <a:p>
                      <a:r>
                        <a:rPr lang="en-US" sz="1200" dirty="0"/>
                        <a:t>01</a:t>
                      </a:r>
                    </a:p>
                  </a:txBody>
                  <a:tcPr/>
                </a:tc>
                <a:tc>
                  <a:txBody>
                    <a:bodyPr/>
                    <a:lstStyle/>
                    <a:p>
                      <a:pPr algn="just"/>
                      <a:r>
                        <a:rPr lang="en-US" sz="1200" dirty="0"/>
                        <a:t>"</a:t>
                      </a:r>
                      <a:r>
                        <a:rPr lang="en-US" sz="1600" dirty="0"/>
                        <a:t>Microstructural Analysis for Predicting Failure in Automotive Components</a:t>
                      </a:r>
                      <a:r>
                        <a:rPr lang="en-US" sz="1200" dirty="0"/>
                        <a:t>." </a:t>
                      </a:r>
                    </a:p>
                  </a:txBody>
                  <a:tcPr/>
                </a:tc>
                <a:tc>
                  <a:txBody>
                    <a:bodyPr/>
                    <a:lstStyle/>
                    <a:p>
                      <a:pPr algn="just"/>
                      <a:r>
                        <a:rPr lang="en-IN" sz="1400" dirty="0"/>
                        <a:t>Wang, X., &amp; Li, Y</a:t>
                      </a:r>
                      <a:endParaRPr lang="en-US" sz="1400" dirty="0"/>
                    </a:p>
                  </a:txBody>
                  <a:tcPr/>
                </a:tc>
                <a:tc>
                  <a:txBody>
                    <a:bodyPr/>
                    <a:lstStyle/>
                    <a:p>
                      <a:pPr algn="just"/>
                      <a:r>
                        <a:rPr lang="en-IN" sz="1400" dirty="0"/>
                        <a:t>2022</a:t>
                      </a:r>
                      <a:endParaRPr lang="en-US" sz="1400" dirty="0"/>
                    </a:p>
                  </a:txBody>
                  <a:tcPr/>
                </a:tc>
                <a:tc>
                  <a:txBody>
                    <a:bodyPr/>
                    <a:lstStyle/>
                    <a:p>
                      <a:pPr algn="just"/>
                      <a:r>
                        <a:rPr lang="en-IN" sz="1400" dirty="0"/>
                        <a:t>Detailed focus on microstructure</a:t>
                      </a:r>
                      <a:endParaRPr lang="en-US" sz="1400" dirty="0"/>
                    </a:p>
                  </a:txBody>
                  <a:tcPr/>
                </a:tc>
                <a:extLst>
                  <a:ext uri="{0D108BD9-81ED-4DB2-BD59-A6C34878D82A}">
                    <a16:rowId xmlns:a16="http://schemas.microsoft.com/office/drawing/2014/main" val="53284999"/>
                  </a:ext>
                </a:extLst>
              </a:tr>
              <a:tr h="1725504">
                <a:tc>
                  <a:txBody>
                    <a:bodyPr/>
                    <a:lstStyle/>
                    <a:p>
                      <a:r>
                        <a:rPr lang="en-US" sz="1200"/>
                        <a:t>02</a:t>
                      </a:r>
                      <a:endParaRPr lang="en-US" sz="1200" dirty="0"/>
                    </a:p>
                  </a:txBody>
                  <a:tcPr/>
                </a:tc>
                <a:tc>
                  <a:txBody>
                    <a:bodyPr/>
                    <a:lstStyle/>
                    <a:p>
                      <a:pPr algn="just"/>
                      <a:r>
                        <a:rPr lang="en-US" sz="1200" dirty="0"/>
                        <a:t>"</a:t>
                      </a:r>
                      <a:r>
                        <a:rPr lang="en-US" sz="1600" dirty="0"/>
                        <a:t>Machine Learning Approaches for Predicting Material Failures</a:t>
                      </a:r>
                      <a:r>
                        <a:rPr lang="en-US" sz="1200" dirty="0"/>
                        <a:t>." </a:t>
                      </a:r>
                    </a:p>
                  </a:txBody>
                  <a:tcPr/>
                </a:tc>
                <a:tc>
                  <a:txBody>
                    <a:bodyPr/>
                    <a:lstStyle/>
                    <a:p>
                      <a:pPr algn="just"/>
                      <a:r>
                        <a:rPr lang="en-IN" sz="1400" dirty="0"/>
                        <a:t>Zhang, J., &amp; Chen, H </a:t>
                      </a:r>
                      <a:endParaRPr lang="en-US" sz="1400"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latin typeface="Cambria" panose="02040503050406030204" pitchFamily="18" charset="0"/>
                          <a:ea typeface="Cambria" panose="02040503050406030204" pitchFamily="18" charset="0"/>
                        </a:rPr>
                        <a:t> 2023</a:t>
                      </a:r>
                    </a:p>
                    <a:p>
                      <a:pPr algn="just"/>
                      <a:endParaRPr lang="en-US" sz="1400" dirty="0"/>
                    </a:p>
                  </a:txBody>
                  <a:tcPr/>
                </a:tc>
                <a:tc>
                  <a:txBody>
                    <a:bodyPr/>
                    <a:lstStyle/>
                    <a:p>
                      <a:pPr algn="just"/>
                      <a:r>
                        <a:rPr lang="en-US" sz="1400" dirty="0"/>
                        <a:t>Recent research highlights the need for evolving models, multi-event evaluations, and intelligent strategies like renewable integration and storage optimization to enhance power system resilience, while comparing economic benefits of these actions.</a:t>
                      </a:r>
                    </a:p>
                  </a:txBody>
                  <a:tcPr/>
                </a:tc>
                <a:extLst>
                  <a:ext uri="{0D108BD9-81ED-4DB2-BD59-A6C34878D82A}">
                    <a16:rowId xmlns:a16="http://schemas.microsoft.com/office/drawing/2014/main" val="1208937093"/>
                  </a:ext>
                </a:extLst>
              </a:tr>
              <a:tr h="1103274">
                <a:tc>
                  <a:txBody>
                    <a:bodyPr/>
                    <a:lstStyle/>
                    <a:p>
                      <a:r>
                        <a:rPr lang="en-US" sz="1200" dirty="0"/>
                        <a:t>03</a:t>
                      </a:r>
                    </a:p>
                  </a:txBody>
                  <a:tcPr/>
                </a:tc>
                <a:tc>
                  <a:txBody>
                    <a:bodyPr/>
                    <a:lstStyle/>
                    <a:p>
                      <a:r>
                        <a:rPr lang="en-IN" sz="1800" kern="1200" dirty="0">
                          <a:solidFill>
                            <a:schemeClr val="dk1"/>
                          </a:solidFill>
                          <a:effectLst/>
                          <a:latin typeface="+mn-lt"/>
                          <a:ea typeface="+mn-ea"/>
                          <a:cs typeface="+mn-cs"/>
                        </a:rPr>
                        <a:t>"</a:t>
                      </a:r>
                      <a:r>
                        <a:rPr lang="en-IN" sz="1600" kern="1200" dirty="0">
                          <a:solidFill>
                            <a:schemeClr val="dk1"/>
                          </a:solidFill>
                          <a:effectLst/>
                          <a:latin typeface="+mn-lt"/>
                          <a:ea typeface="+mn-ea"/>
                          <a:cs typeface="+mn-cs"/>
                        </a:rPr>
                        <a:t>Predictive Maintenance </a:t>
                      </a:r>
                    </a:p>
                    <a:p>
                      <a:r>
                        <a:rPr lang="en-IN" sz="1600" kern="1200" dirty="0">
                          <a:solidFill>
                            <a:schemeClr val="dk1"/>
                          </a:solidFill>
                          <a:effectLst/>
                          <a:latin typeface="+mn-lt"/>
                          <a:ea typeface="+mn-ea"/>
                          <a:cs typeface="+mn-cs"/>
                        </a:rPr>
                        <a:t>Using Metallurgical Data</a:t>
                      </a:r>
                      <a:r>
                        <a:rPr lang="en-IN" sz="1800" kern="1200" dirty="0">
                          <a:solidFill>
                            <a:schemeClr val="dk1"/>
                          </a:solidFill>
                          <a:effectLst/>
                          <a:latin typeface="+mn-lt"/>
                          <a:ea typeface="+mn-ea"/>
                          <a:cs typeface="+mn-cs"/>
                        </a:rPr>
                        <a:t>."</a:t>
                      </a:r>
                      <a:endParaRPr lang="en-US" sz="1200" dirty="0"/>
                    </a:p>
                  </a:txBody>
                  <a:tcPr/>
                </a:tc>
                <a:tc>
                  <a:txBody>
                    <a:bodyPr/>
                    <a:lstStyle/>
                    <a:p>
                      <a:r>
                        <a:rPr lang="en-IN" sz="1800" kern="1200" dirty="0">
                          <a:solidFill>
                            <a:schemeClr val="dk1"/>
                          </a:solidFill>
                          <a:effectLst/>
                          <a:latin typeface="+mn-lt"/>
                          <a:ea typeface="+mn-ea"/>
                          <a:cs typeface="+mn-cs"/>
                        </a:rPr>
                        <a:t>Kumar, R., &amp;</a:t>
                      </a:r>
                    </a:p>
                    <a:p>
                      <a:r>
                        <a:rPr lang="en-IN" sz="1800" kern="1200" dirty="0">
                          <a:solidFill>
                            <a:schemeClr val="dk1"/>
                          </a:solidFill>
                          <a:effectLst/>
                          <a:latin typeface="+mn-lt"/>
                          <a:ea typeface="+mn-ea"/>
                          <a:cs typeface="+mn-cs"/>
                        </a:rPr>
                        <a:t>Patel, S</a:t>
                      </a:r>
                      <a:endParaRPr lang="en-US" sz="1200" dirty="0"/>
                    </a:p>
                  </a:txBody>
                  <a:tcPr/>
                </a:tc>
                <a:tc>
                  <a:txBody>
                    <a:bodyPr/>
                    <a:lstStyle/>
                    <a:p>
                      <a:pPr algn="just"/>
                      <a:r>
                        <a:rPr lang="en-IN" sz="1800" kern="1200" dirty="0">
                          <a:solidFill>
                            <a:schemeClr val="dk1"/>
                          </a:solidFill>
                          <a:effectLst/>
                          <a:latin typeface="+mn-lt"/>
                          <a:ea typeface="+mn-ea"/>
                          <a:cs typeface="+mn-cs"/>
                        </a:rPr>
                        <a:t>2021</a:t>
                      </a:r>
                      <a:endParaRPr lang="en-US" sz="1200" dirty="0"/>
                    </a:p>
                  </a:txBody>
                  <a:tcPr/>
                </a:tc>
                <a:tc>
                  <a:txBody>
                    <a:bodyPr/>
                    <a:lstStyle/>
                    <a:p>
                      <a:pPr algn="just"/>
                      <a:r>
                        <a:rPr lang="en-IN" sz="1800" kern="1200" dirty="0">
                          <a:solidFill>
                            <a:schemeClr val="dk1"/>
                          </a:solidFill>
                          <a:effectLst/>
                          <a:latin typeface="+mn-lt"/>
                          <a:ea typeface="+mn-ea"/>
                          <a:cs typeface="+mn-cs"/>
                        </a:rPr>
                        <a:t>Practical insights into maintenance strategies.</a:t>
                      </a:r>
                      <a:endParaRPr lang="en-US" sz="1200" dirty="0"/>
                    </a:p>
                  </a:txBody>
                  <a:tcPr/>
                </a:tc>
                <a:extLst>
                  <a:ext uri="{0D108BD9-81ED-4DB2-BD59-A6C34878D82A}">
                    <a16:rowId xmlns:a16="http://schemas.microsoft.com/office/drawing/2014/main" val="2254505242"/>
                  </a:ext>
                </a:extLst>
              </a:tr>
              <a:tr h="956171">
                <a:tc>
                  <a:txBody>
                    <a:bodyPr/>
                    <a:lstStyle/>
                    <a:p>
                      <a:r>
                        <a:rPr lang="en-US" sz="1200" dirty="0"/>
                        <a:t>04</a:t>
                      </a:r>
                    </a:p>
                  </a:txBody>
                  <a:tcPr/>
                </a:tc>
                <a:tc>
                  <a:txBody>
                    <a:bodyPr/>
                    <a:lstStyle/>
                    <a:p>
                      <a:r>
                        <a:rPr lang="en-IN" sz="1800" kern="1200" dirty="0">
                          <a:solidFill>
                            <a:schemeClr val="dk1"/>
                          </a:solidFill>
                          <a:effectLst/>
                          <a:latin typeface="+mn-lt"/>
                          <a:ea typeface="+mn-ea"/>
                          <a:cs typeface="+mn-cs"/>
                        </a:rPr>
                        <a:t>"Material Science and Automotive Component</a:t>
                      </a:r>
                    </a:p>
                    <a:p>
                      <a:r>
                        <a:rPr lang="en-IN" sz="1800" kern="1200" dirty="0">
                          <a:solidFill>
                            <a:schemeClr val="dk1"/>
                          </a:solidFill>
                          <a:effectLst/>
                          <a:latin typeface="+mn-lt"/>
                          <a:ea typeface="+mn-ea"/>
                          <a:cs typeface="+mn-cs"/>
                        </a:rPr>
                        <a:t>Design."</a:t>
                      </a:r>
                      <a:endParaRPr lang="en-US" sz="1200" dirty="0"/>
                    </a:p>
                  </a:txBody>
                  <a:tcPr/>
                </a:tc>
                <a:tc>
                  <a:txBody>
                    <a:bodyPr/>
                    <a:lstStyle/>
                    <a:p>
                      <a:r>
                        <a:rPr lang="en-IN" sz="1800" kern="1200" dirty="0">
                          <a:solidFill>
                            <a:schemeClr val="dk1"/>
                          </a:solidFill>
                          <a:effectLst/>
                          <a:latin typeface="+mn-lt"/>
                          <a:ea typeface="+mn-ea"/>
                          <a:cs typeface="+mn-cs"/>
                        </a:rPr>
                        <a:t>Ahmed, N., &amp; Khan, O.</a:t>
                      </a:r>
                    </a:p>
                  </a:txBody>
                  <a:tcPr/>
                </a:tc>
                <a:tc>
                  <a:txBody>
                    <a:bodyPr/>
                    <a:lstStyle/>
                    <a:p>
                      <a:pPr algn="just"/>
                      <a:r>
                        <a:rPr lang="en-IN" sz="1800" kern="1200" dirty="0">
                          <a:solidFill>
                            <a:schemeClr val="dk1"/>
                          </a:solidFill>
                          <a:effectLst/>
                          <a:latin typeface="+mn-lt"/>
                          <a:ea typeface="+mn-ea"/>
                          <a:cs typeface="+mn-cs"/>
                        </a:rPr>
                        <a:t>2023</a:t>
                      </a:r>
                      <a:endParaRPr lang="en-US" sz="1200"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Design considerations based on materials science.</a:t>
                      </a:r>
                    </a:p>
                    <a:p>
                      <a:pPr algn="just"/>
                      <a:endParaRPr lang="en-US" sz="1200" dirty="0"/>
                    </a:p>
                  </a:txBody>
                  <a:tcPr/>
                </a:tc>
                <a:extLst>
                  <a:ext uri="{0D108BD9-81ED-4DB2-BD59-A6C34878D82A}">
                    <a16:rowId xmlns:a16="http://schemas.microsoft.com/office/drawing/2014/main" val="3792070317"/>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E4AD7-A510-B812-26F7-5EA0117AC7F3}"/>
              </a:ext>
            </a:extLst>
          </p:cNvPr>
          <p:cNvSpPr>
            <a:spLocks noGrp="1"/>
          </p:cNvSpPr>
          <p:nvPr>
            <p:ph type="title"/>
          </p:nvPr>
        </p:nvSpPr>
        <p:spPr/>
        <p:txBody>
          <a:bodyPr/>
          <a:lstStyle/>
          <a:p>
            <a:r>
              <a:rPr lang="en-US" dirty="0"/>
              <a:t>Continued…</a:t>
            </a:r>
            <a:endParaRPr lang="en-IN" dirty="0"/>
          </a:p>
        </p:txBody>
      </p:sp>
      <p:graphicFrame>
        <p:nvGraphicFramePr>
          <p:cNvPr id="4" name="Content Placeholder 3">
            <a:extLst>
              <a:ext uri="{FF2B5EF4-FFF2-40B4-BE49-F238E27FC236}">
                <a16:creationId xmlns:a16="http://schemas.microsoft.com/office/drawing/2014/main" id="{536BB5DD-7EF2-656D-589C-5D177D6FCB69}"/>
              </a:ext>
            </a:extLst>
          </p:cNvPr>
          <p:cNvGraphicFramePr>
            <a:graphicFrameLocks noGrp="1"/>
          </p:cNvGraphicFramePr>
          <p:nvPr>
            <p:ph idx="1"/>
            <p:extLst>
              <p:ext uri="{D42A27DB-BD31-4B8C-83A1-F6EECF244321}">
                <p14:modId xmlns:p14="http://schemas.microsoft.com/office/powerpoint/2010/main" val="376183172"/>
              </p:ext>
            </p:extLst>
          </p:nvPr>
        </p:nvGraphicFramePr>
        <p:xfrm>
          <a:off x="812800" y="1143000"/>
          <a:ext cx="10686395" cy="4294115"/>
        </p:xfrm>
        <a:graphic>
          <a:graphicData uri="http://schemas.openxmlformats.org/drawingml/2006/table">
            <a:tbl>
              <a:tblPr firstRow="1" bandRow="1">
                <a:tableStyleId>{5C22544A-7EE6-4342-B048-85BDC9FD1C3A}</a:tableStyleId>
              </a:tblPr>
              <a:tblGrid>
                <a:gridCol w="661437">
                  <a:extLst>
                    <a:ext uri="{9D8B030D-6E8A-4147-A177-3AD203B41FA5}">
                      <a16:colId xmlns:a16="http://schemas.microsoft.com/office/drawing/2014/main" val="3227839120"/>
                    </a:ext>
                  </a:extLst>
                </a:gridCol>
                <a:gridCol w="3396343">
                  <a:extLst>
                    <a:ext uri="{9D8B030D-6E8A-4147-A177-3AD203B41FA5}">
                      <a16:colId xmlns:a16="http://schemas.microsoft.com/office/drawing/2014/main" val="1289043060"/>
                    </a:ext>
                  </a:extLst>
                </a:gridCol>
                <a:gridCol w="2361415">
                  <a:extLst>
                    <a:ext uri="{9D8B030D-6E8A-4147-A177-3AD203B41FA5}">
                      <a16:colId xmlns:a16="http://schemas.microsoft.com/office/drawing/2014/main" val="774773762"/>
                    </a:ext>
                  </a:extLst>
                </a:gridCol>
                <a:gridCol w="950952">
                  <a:extLst>
                    <a:ext uri="{9D8B030D-6E8A-4147-A177-3AD203B41FA5}">
                      <a16:colId xmlns:a16="http://schemas.microsoft.com/office/drawing/2014/main" val="1563836963"/>
                    </a:ext>
                  </a:extLst>
                </a:gridCol>
                <a:gridCol w="3316248">
                  <a:extLst>
                    <a:ext uri="{9D8B030D-6E8A-4147-A177-3AD203B41FA5}">
                      <a16:colId xmlns:a16="http://schemas.microsoft.com/office/drawing/2014/main" val="945477"/>
                    </a:ext>
                  </a:extLst>
                </a:gridCol>
              </a:tblGrid>
              <a:tr h="667139">
                <a:tc>
                  <a:txBody>
                    <a:bodyPr/>
                    <a:lstStyle/>
                    <a:p>
                      <a:pPr algn="ctr"/>
                      <a:r>
                        <a:rPr lang="en-US" dirty="0"/>
                        <a:t>SL.NO</a:t>
                      </a:r>
                    </a:p>
                  </a:txBody>
                  <a:tcPr/>
                </a:tc>
                <a:tc>
                  <a:txBody>
                    <a:bodyPr/>
                    <a:lstStyle/>
                    <a:p>
                      <a:pPr algn="ctr"/>
                      <a:r>
                        <a:rPr lang="en-US" dirty="0"/>
                        <a:t>TITLE</a:t>
                      </a:r>
                    </a:p>
                  </a:txBody>
                  <a:tcPr/>
                </a:tc>
                <a:tc>
                  <a:txBody>
                    <a:bodyPr/>
                    <a:lstStyle/>
                    <a:p>
                      <a:pPr algn="ctr"/>
                      <a:r>
                        <a:rPr lang="en-US" dirty="0"/>
                        <a:t>AUTHOR(s)</a:t>
                      </a:r>
                    </a:p>
                  </a:txBody>
                  <a:tcPr/>
                </a:tc>
                <a:tc>
                  <a:txBody>
                    <a:bodyPr/>
                    <a:lstStyle/>
                    <a:p>
                      <a:pPr algn="ctr"/>
                      <a:r>
                        <a:rPr lang="en-US" dirty="0"/>
                        <a:t>YEAR</a:t>
                      </a:r>
                    </a:p>
                  </a:txBody>
                  <a:tcPr/>
                </a:tc>
                <a:tc>
                  <a:txBody>
                    <a:bodyPr/>
                    <a:lstStyle/>
                    <a:p>
                      <a:pPr algn="ctr"/>
                      <a:r>
                        <a:rPr lang="en-US" dirty="0"/>
                        <a:t>REMARKS</a:t>
                      </a:r>
                    </a:p>
                  </a:txBody>
                  <a:tcPr/>
                </a:tc>
                <a:extLst>
                  <a:ext uri="{0D108BD9-81ED-4DB2-BD59-A6C34878D82A}">
                    <a16:rowId xmlns:a16="http://schemas.microsoft.com/office/drawing/2014/main" val="1546421254"/>
                  </a:ext>
                </a:extLst>
              </a:tr>
              <a:tr h="1226676">
                <a:tc>
                  <a:txBody>
                    <a:bodyPr/>
                    <a:lstStyle/>
                    <a:p>
                      <a:r>
                        <a:rPr lang="en-US" sz="1200" dirty="0"/>
                        <a:t>05</a:t>
                      </a:r>
                    </a:p>
                  </a:txBody>
                  <a:tcPr/>
                </a:tc>
                <a:tc>
                  <a:txBody>
                    <a:bodyPr/>
                    <a:lstStyle/>
                    <a:p>
                      <a:r>
                        <a:rPr lang="en-IN" sz="1600" kern="1200" dirty="0">
                          <a:solidFill>
                            <a:schemeClr val="dk1"/>
                          </a:solidFill>
                          <a:effectLst/>
                          <a:latin typeface="+mn-lt"/>
                          <a:ea typeface="+mn-ea"/>
                          <a:cs typeface="+mn-cs"/>
                        </a:rPr>
                        <a:t>"Environmental Factors in</a:t>
                      </a:r>
                    </a:p>
                    <a:p>
                      <a:r>
                        <a:rPr lang="en-IN" sz="1600" kern="1200" dirty="0">
                          <a:solidFill>
                            <a:schemeClr val="dk1"/>
                          </a:solidFill>
                          <a:effectLst/>
                          <a:latin typeface="+mn-lt"/>
                          <a:ea typeface="+mn-ea"/>
                          <a:cs typeface="+mn-cs"/>
                        </a:rPr>
                        <a:t>Material Degradation</a:t>
                      </a:r>
                      <a:r>
                        <a:rPr lang="en-IN" sz="1800" kern="1200" dirty="0">
                          <a:solidFill>
                            <a:schemeClr val="dk1"/>
                          </a:solidFill>
                          <a:effectLst/>
                          <a:latin typeface="+mn-lt"/>
                          <a:ea typeface="+mn-ea"/>
                          <a:cs typeface="+mn-cs"/>
                        </a:rPr>
                        <a:t>.”</a:t>
                      </a:r>
                      <a:endParaRPr lang="en-US" sz="1200" dirty="0"/>
                    </a:p>
                  </a:txBody>
                  <a:tcPr/>
                </a:tc>
                <a:tc>
                  <a:txBody>
                    <a:bodyPr/>
                    <a:lstStyle/>
                    <a:p>
                      <a:r>
                        <a:rPr lang="en-IN" sz="1800" kern="1200" dirty="0">
                          <a:solidFill>
                            <a:schemeClr val="dk1"/>
                          </a:solidFill>
                          <a:effectLst/>
                          <a:latin typeface="+mn-lt"/>
                          <a:ea typeface="+mn-ea"/>
                          <a:cs typeface="+mn-cs"/>
                        </a:rPr>
                        <a:t>Taylor, B., &amp;</a:t>
                      </a:r>
                    </a:p>
                    <a:p>
                      <a:r>
                        <a:rPr lang="en-IN" sz="1800" kern="1200" dirty="0">
                          <a:solidFill>
                            <a:schemeClr val="dk1"/>
                          </a:solidFill>
                          <a:effectLst/>
                          <a:latin typeface="+mn-lt"/>
                          <a:ea typeface="+mn-ea"/>
                          <a:cs typeface="+mn-cs"/>
                        </a:rPr>
                        <a:t>Evans, R</a:t>
                      </a:r>
                    </a:p>
                    <a:p>
                      <a:endParaRPr lang="en-US" sz="1200" dirty="0"/>
                    </a:p>
                  </a:txBody>
                  <a:tcPr/>
                </a:tc>
                <a:tc>
                  <a:txBody>
                    <a:bodyPr/>
                    <a:lstStyle/>
                    <a:p>
                      <a:r>
                        <a:rPr lang="en-IN" sz="1800" kern="1200" dirty="0">
                          <a:solidFill>
                            <a:schemeClr val="dk1"/>
                          </a:solidFill>
                          <a:effectLst/>
                          <a:latin typeface="+mn-lt"/>
                          <a:ea typeface="+mn-ea"/>
                          <a:cs typeface="+mn-cs"/>
                        </a:rPr>
                        <a:t>2022</a:t>
                      </a:r>
                      <a:endParaRPr lang="en-US" sz="1200" b="0" dirty="0"/>
                    </a:p>
                  </a:txBody>
                  <a:tcPr/>
                </a:tc>
                <a:tc>
                  <a:txBody>
                    <a:bodyPr/>
                    <a:lstStyle/>
                    <a:p>
                      <a:r>
                        <a:rPr lang="en-IN" sz="1800" kern="1200" dirty="0">
                          <a:solidFill>
                            <a:schemeClr val="dk1"/>
                          </a:solidFill>
                          <a:effectLst/>
                          <a:latin typeface="+mn-lt"/>
                          <a:ea typeface="+mn-ea"/>
                          <a:cs typeface="+mn-cs"/>
                        </a:rPr>
                        <a:t>Impact of environment on automotive materials.</a:t>
                      </a:r>
                    </a:p>
                  </a:txBody>
                  <a:tcPr/>
                </a:tc>
                <a:extLst>
                  <a:ext uri="{0D108BD9-81ED-4DB2-BD59-A6C34878D82A}">
                    <a16:rowId xmlns:a16="http://schemas.microsoft.com/office/drawing/2014/main" val="1705939250"/>
                  </a:ext>
                </a:extLst>
              </a:tr>
              <a:tr h="1200150">
                <a:tc>
                  <a:txBody>
                    <a:bodyPr/>
                    <a:lstStyle/>
                    <a:p>
                      <a:r>
                        <a:rPr lang="en-US" sz="1200" dirty="0"/>
                        <a:t>06</a:t>
                      </a:r>
                    </a:p>
                  </a:txBody>
                  <a:tcPr/>
                </a:tc>
                <a:tc>
                  <a:txBody>
                    <a:bodyPr/>
                    <a:lstStyle/>
                    <a:p>
                      <a:r>
                        <a:rPr lang="en-IN" sz="1800" kern="1200" dirty="0">
                          <a:solidFill>
                            <a:schemeClr val="dk1"/>
                          </a:solidFill>
                          <a:effectLst/>
                          <a:latin typeface="+mn-lt"/>
                          <a:ea typeface="+mn-ea"/>
                          <a:cs typeface="+mn-cs"/>
                        </a:rPr>
                        <a:t>"</a:t>
                      </a:r>
                      <a:r>
                        <a:rPr lang="en-IN" sz="1600" kern="1200" dirty="0">
                          <a:solidFill>
                            <a:schemeClr val="dk1"/>
                          </a:solidFill>
                          <a:effectLst/>
                          <a:latin typeface="+mn-lt"/>
                          <a:ea typeface="+mn-ea"/>
                          <a:cs typeface="+mn-cs"/>
                        </a:rPr>
                        <a:t>Innovative Approaches to</a:t>
                      </a:r>
                    </a:p>
                    <a:p>
                      <a:r>
                        <a:rPr lang="en-IN" sz="1600" kern="1200" dirty="0">
                          <a:solidFill>
                            <a:schemeClr val="dk1"/>
                          </a:solidFill>
                          <a:effectLst/>
                          <a:latin typeface="+mn-lt"/>
                          <a:ea typeface="+mn-ea"/>
                          <a:cs typeface="+mn-cs"/>
                        </a:rPr>
                        <a:t>Predictive Automotive</a:t>
                      </a:r>
                    </a:p>
                    <a:p>
                      <a:r>
                        <a:rPr lang="en-IN" sz="1600" kern="1200" dirty="0">
                          <a:solidFill>
                            <a:schemeClr val="dk1"/>
                          </a:solidFill>
                          <a:effectLst/>
                          <a:latin typeface="+mn-lt"/>
                          <a:ea typeface="+mn-ea"/>
                          <a:cs typeface="+mn-cs"/>
                        </a:rPr>
                        <a:t>Maintenance."</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Roy, A., &amp; Dasgupta, T.</a:t>
                      </a:r>
                    </a:p>
                    <a:p>
                      <a:endParaRPr lang="en-US" sz="1200" dirty="0"/>
                    </a:p>
                  </a:txBody>
                  <a:tcPr/>
                </a:tc>
                <a:tc>
                  <a:txBody>
                    <a:bodyPr/>
                    <a:lstStyle/>
                    <a:p>
                      <a:r>
                        <a:rPr lang="en-IN" sz="1800" kern="1200" dirty="0">
                          <a:solidFill>
                            <a:schemeClr val="dk1"/>
                          </a:solidFill>
                          <a:effectLst/>
                          <a:latin typeface="+mn-lt"/>
                          <a:ea typeface="+mn-ea"/>
                          <a:cs typeface="+mn-cs"/>
                        </a:rPr>
                        <a:t>2023</a:t>
                      </a:r>
                      <a:endParaRPr lang="en-US" sz="1200" dirty="0"/>
                    </a:p>
                  </a:txBody>
                  <a:tcPr/>
                </a:tc>
                <a:tc>
                  <a:txBody>
                    <a:bodyPr/>
                    <a:lstStyle/>
                    <a:p>
                      <a:r>
                        <a:rPr lang="en-IN" sz="1800" kern="1200" dirty="0">
                          <a:solidFill>
                            <a:schemeClr val="dk1"/>
                          </a:solidFill>
                          <a:effectLst/>
                          <a:latin typeface="+mn-lt"/>
                          <a:ea typeface="+mn-ea"/>
                          <a:cs typeface="+mn-cs"/>
                        </a:rPr>
                        <a:t>Cutting-edge methodologies in maintenance.</a:t>
                      </a:r>
                    </a:p>
                  </a:txBody>
                  <a:tcPr/>
                </a:tc>
                <a:extLst>
                  <a:ext uri="{0D108BD9-81ED-4DB2-BD59-A6C34878D82A}">
                    <a16:rowId xmlns:a16="http://schemas.microsoft.com/office/drawing/2014/main" val="2812965131"/>
                  </a:ext>
                </a:extLst>
              </a:tr>
              <a:tr h="1200150">
                <a:tc>
                  <a:txBody>
                    <a:bodyPr/>
                    <a:lstStyle/>
                    <a:p>
                      <a:r>
                        <a:rPr lang="en-US" sz="1200" dirty="0"/>
                        <a:t>07</a:t>
                      </a:r>
                    </a:p>
                  </a:txBody>
                  <a:tcPr/>
                </a:tc>
                <a:tc>
                  <a:txBody>
                    <a:bodyPr/>
                    <a:lstStyle/>
                    <a:p>
                      <a:pPr marL="635" marR="57150" indent="-6350" algn="just">
                        <a:lnSpc>
                          <a:spcPct val="107000"/>
                        </a:lnSpc>
                        <a:spcAft>
                          <a:spcPts val="25"/>
                        </a:spcAft>
                      </a:pP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945" marR="35560" marT="8255" marB="0"/>
                </a:tc>
                <a:tc>
                  <a:txBody>
                    <a:bodyPr/>
                    <a:lstStyle/>
                    <a:p>
                      <a:endParaRPr lang="en-US" sz="1200" dirty="0"/>
                    </a:p>
                  </a:txBody>
                  <a:tcPr/>
                </a:tc>
                <a:tc>
                  <a:txBody>
                    <a:bodyPr/>
                    <a:lstStyle/>
                    <a:p>
                      <a:endParaRPr lang="en-US" sz="1200" b="0" dirty="0"/>
                    </a:p>
                  </a:txBody>
                  <a:tcPr/>
                </a:tc>
                <a:tc>
                  <a:txBody>
                    <a:bodyPr/>
                    <a:lstStyle/>
                    <a:p>
                      <a:pPr algn="just"/>
                      <a:r>
                        <a:rPr lang="en-US" sz="1200" dirty="0"/>
                        <a:t>.</a:t>
                      </a:r>
                    </a:p>
                  </a:txBody>
                  <a:tcPr/>
                </a:tc>
                <a:extLst>
                  <a:ext uri="{0D108BD9-81ED-4DB2-BD59-A6C34878D82A}">
                    <a16:rowId xmlns:a16="http://schemas.microsoft.com/office/drawing/2014/main" val="3541148275"/>
                  </a:ext>
                </a:extLst>
              </a:tr>
            </a:tbl>
          </a:graphicData>
        </a:graphic>
      </p:graphicFrame>
    </p:spTree>
    <p:extLst>
      <p:ext uri="{BB962C8B-B14F-4D97-AF65-F5344CB8AC3E}">
        <p14:creationId xmlns:p14="http://schemas.microsoft.com/office/powerpoint/2010/main" val="1103497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E823BF6-E1A9-E456-D6F8-3FDFD91C7376}"/>
              </a:ext>
            </a:extLst>
          </p:cNvPr>
          <p:cNvSpPr>
            <a:spLocks noGrp="1"/>
          </p:cNvSpPr>
          <p:nvPr>
            <p:ph type="title"/>
          </p:nvPr>
        </p:nvSpPr>
        <p:spPr/>
        <p:txBody>
          <a:bodyPr/>
          <a:lstStyle/>
          <a:p>
            <a:r>
              <a:rPr lang="en-US" dirty="0"/>
              <a:t>Research Gaps Identified</a:t>
            </a:r>
            <a:endParaRPr lang="en-IN" dirty="0"/>
          </a:p>
        </p:txBody>
      </p:sp>
      <p:sp>
        <p:nvSpPr>
          <p:cNvPr id="7" name="Content Placeholder 6">
            <a:extLst>
              <a:ext uri="{FF2B5EF4-FFF2-40B4-BE49-F238E27FC236}">
                <a16:creationId xmlns:a16="http://schemas.microsoft.com/office/drawing/2014/main" id="{714AAA63-205F-1D02-54A0-460809E0F2B8}"/>
              </a:ext>
            </a:extLst>
          </p:cNvPr>
          <p:cNvSpPr>
            <a:spLocks noGrp="1"/>
          </p:cNvSpPr>
          <p:nvPr>
            <p:ph idx="1"/>
          </p:nvPr>
        </p:nvSpPr>
        <p:spPr/>
        <p:txBody>
          <a:bodyPr/>
          <a:lstStyle/>
          <a:p>
            <a:pPr marL="342900" lvl="0" indent="-342900">
              <a:buFont typeface="+mj-lt"/>
              <a:buAutoNum type="arabicPeriod"/>
            </a:pPr>
            <a:r>
              <a:rPr lang="en-US" sz="1800" dirty="0">
                <a:effectLst/>
                <a:latin typeface="Verdana" panose="020B0604030504040204" pitchFamily="34" charset="0"/>
                <a:ea typeface="Calibri Light" panose="020F0302020204030204" pitchFamily="34" charset="0"/>
              </a:rPr>
              <a:t>Predictive Analytics </a:t>
            </a:r>
          </a:p>
          <a:p>
            <a:pPr marL="342900" lvl="0" indent="-342900">
              <a:buFont typeface="+mj-lt"/>
              <a:buAutoNum type="arabicPeriod"/>
            </a:pPr>
            <a:endParaRPr lang="en-IN" sz="1800" dirty="0">
              <a:effectLst/>
              <a:latin typeface="Calibri Light" panose="020F0302020204030204" pitchFamily="34" charset="0"/>
              <a:ea typeface="Calibri Light" panose="020F0302020204030204" pitchFamily="34" charset="0"/>
            </a:endParaRPr>
          </a:p>
          <a:p>
            <a:pPr marL="342900" lvl="0" indent="-342900">
              <a:buFont typeface="+mj-lt"/>
              <a:buAutoNum type="arabicPeriod"/>
            </a:pPr>
            <a:r>
              <a:rPr lang="en-US" sz="1800" dirty="0">
                <a:effectLst/>
                <a:latin typeface="Verdana" panose="020B0604030504040204" pitchFamily="34" charset="0"/>
                <a:ea typeface="Calibri Light" panose="020F0302020204030204" pitchFamily="34" charset="0"/>
              </a:rPr>
              <a:t>Machine Learning (ML) and Deep Learning (DL) </a:t>
            </a:r>
          </a:p>
          <a:p>
            <a:pPr marL="342900" lvl="0" indent="-342900">
              <a:buFont typeface="+mj-lt"/>
              <a:buAutoNum type="arabicPeriod"/>
            </a:pPr>
            <a:endParaRPr lang="en-IN" sz="1800" dirty="0">
              <a:effectLst/>
              <a:latin typeface="Calibri Light" panose="020F0302020204030204" pitchFamily="34" charset="0"/>
              <a:ea typeface="Calibri Light" panose="020F0302020204030204" pitchFamily="34" charset="0"/>
            </a:endParaRPr>
          </a:p>
          <a:p>
            <a:pPr marL="342900" lvl="0" indent="-342900">
              <a:buFont typeface="+mj-lt"/>
              <a:buAutoNum type="arabicPeriod"/>
            </a:pPr>
            <a:r>
              <a:rPr lang="en-US" sz="1800" dirty="0">
                <a:effectLst/>
                <a:latin typeface="Verdana" panose="020B0604030504040204" pitchFamily="34" charset="0"/>
                <a:ea typeface="Calibri Light" panose="020F0302020204030204" pitchFamily="34" charset="0"/>
              </a:rPr>
              <a:t>IoT and Wireless Sensor Networks </a:t>
            </a:r>
          </a:p>
          <a:p>
            <a:pPr marL="342900" lvl="0" indent="-342900">
              <a:buFont typeface="+mj-lt"/>
              <a:buAutoNum type="arabicPeriod"/>
            </a:pPr>
            <a:endParaRPr lang="en-IN" sz="1800" dirty="0">
              <a:effectLst/>
              <a:latin typeface="Calibri Light" panose="020F0302020204030204" pitchFamily="34" charset="0"/>
              <a:ea typeface="Calibri Light" panose="020F0302020204030204" pitchFamily="34" charset="0"/>
            </a:endParaRPr>
          </a:p>
          <a:p>
            <a:pPr marL="342900" lvl="0" indent="-342900">
              <a:buFont typeface="+mj-lt"/>
              <a:buAutoNum type="arabicPeriod"/>
            </a:pPr>
            <a:r>
              <a:rPr lang="en-US" sz="1800" dirty="0">
                <a:effectLst/>
                <a:latin typeface="Verdana" panose="020B0604030504040204" pitchFamily="34" charset="0"/>
                <a:ea typeface="Calibri Light" panose="020F0302020204030204" pitchFamily="34" charset="0"/>
              </a:rPr>
              <a:t>Satellite and Social Media Data</a:t>
            </a:r>
            <a:endParaRPr lang="en-IN" sz="1800" dirty="0">
              <a:effectLst/>
              <a:latin typeface="Calibri Light" panose="020F0302020204030204" pitchFamily="34" charset="0"/>
              <a:ea typeface="Calibri Light" panose="020F0302020204030204" pitchFamily="34" charset="0"/>
            </a:endParaRPr>
          </a:p>
          <a:p>
            <a:pPr marL="0" indent="0">
              <a:buNone/>
            </a:pPr>
            <a:r>
              <a:rPr lang="en-US" sz="1800" dirty="0">
                <a:effectLst/>
                <a:latin typeface="Verdana" panose="020B0604030504040204" pitchFamily="34" charset="0"/>
                <a:ea typeface="Calibri Light" panose="020F0302020204030204" pitchFamily="34" charset="0"/>
              </a:rPr>
              <a:t> </a:t>
            </a:r>
            <a:endParaRPr lang="en-IN" sz="1800" dirty="0">
              <a:effectLst/>
              <a:latin typeface="Calibri Light" panose="020F0302020204030204" pitchFamily="34" charset="0"/>
              <a:ea typeface="Calibri Light" panose="020F0302020204030204" pitchFamily="34" charset="0"/>
            </a:endParaRPr>
          </a:p>
          <a:p>
            <a:endParaRPr lang="en-IN" dirty="0"/>
          </a:p>
        </p:txBody>
      </p:sp>
    </p:spTree>
    <p:extLst>
      <p:ext uri="{BB962C8B-B14F-4D97-AF65-F5344CB8AC3E}">
        <p14:creationId xmlns:p14="http://schemas.microsoft.com/office/powerpoint/2010/main" val="2314944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Methodology</a:t>
            </a:r>
          </a:p>
        </p:txBody>
      </p:sp>
      <p:sp>
        <p:nvSpPr>
          <p:cNvPr id="3" name="Content Placeholder 2"/>
          <p:cNvSpPr>
            <a:spLocks noGrp="1"/>
          </p:cNvSpPr>
          <p:nvPr>
            <p:ph idx="1"/>
          </p:nvPr>
        </p:nvSpPr>
        <p:spPr/>
        <p:txBody>
          <a:bodyPr>
            <a:normAutofit/>
          </a:bodyPr>
          <a:lstStyle/>
          <a:p>
            <a:pPr marL="0" indent="0" algn="just">
              <a:lnSpc>
                <a:spcPct val="170000"/>
              </a:lnSpc>
              <a:buNone/>
            </a:pPr>
            <a:r>
              <a:rPr lang="en-US" sz="1400" dirty="0"/>
              <a:t>Proactive disaster detection has evolved with advancements in AI, machine learning, and IoT technologies. Key methods include :</a:t>
            </a:r>
          </a:p>
          <a:p>
            <a:pPr algn="just">
              <a:lnSpc>
                <a:spcPct val="170000"/>
              </a:lnSpc>
            </a:pPr>
            <a:r>
              <a:rPr lang="en-US" sz="1400" u="sng" dirty="0"/>
              <a:t>Predictive Analytics</a:t>
            </a:r>
            <a:r>
              <a:rPr lang="en-US" sz="1400" dirty="0"/>
              <a:t>: AI models analyze historical and real-time data to predict disasters like earthquakes and floods. Techniques such as logistic regression and generative adversarial networks (GANs) have achieved high accuracy. </a:t>
            </a:r>
          </a:p>
          <a:p>
            <a:pPr algn="just">
              <a:lnSpc>
                <a:spcPct val="170000"/>
              </a:lnSpc>
            </a:pPr>
            <a:r>
              <a:rPr lang="en-US" sz="1400" u="sng" dirty="0"/>
              <a:t>Machine Learning (ML) and Deep Learning (DL): </a:t>
            </a:r>
            <a:r>
              <a:rPr lang="en-US" sz="1400" dirty="0"/>
              <a:t>Techniques like logistic regression, support vector machines (SVMs), and convolutional neural networks (CNNs) help predict natural disasters based on historical data. GANs are also used for tsunami prediction and meteorological analysis.</a:t>
            </a:r>
          </a:p>
          <a:p>
            <a:pPr algn="just">
              <a:lnSpc>
                <a:spcPct val="170000"/>
              </a:lnSpc>
            </a:pPr>
            <a:r>
              <a:rPr lang="en-US" sz="1400" u="sng" dirty="0"/>
              <a:t>IoT and Wireless Sensor Networks</a:t>
            </a:r>
            <a:r>
              <a:rPr lang="en-US" sz="1400" dirty="0"/>
              <a:t>: Networks collect real-time environmental data to monitor flood risks, wildfires, and earthquakes, providing early alerts to minimize damage.</a:t>
            </a:r>
          </a:p>
          <a:p>
            <a:pPr algn="just">
              <a:lnSpc>
                <a:spcPct val="170000"/>
              </a:lnSpc>
            </a:pPr>
            <a:r>
              <a:rPr lang="en-US" sz="1400" u="sng" dirty="0"/>
              <a:t>Satellite and Social Media Data: </a:t>
            </a:r>
            <a:r>
              <a:rPr lang="en-US" sz="1400" dirty="0"/>
              <a:t>Remote sensing and AI-powered social media analytics track events and identify early disaster signals from remote areas.</a:t>
            </a:r>
          </a:p>
          <a:p>
            <a:pPr>
              <a:lnSpc>
                <a:spcPct val="170000"/>
              </a:lnSpc>
            </a:pPr>
            <a:endParaRPr lang="en-US" sz="1500" dirty="0"/>
          </a:p>
          <a:p>
            <a:pPr marL="0" indent="0">
              <a:buNone/>
            </a:pPr>
            <a:endParaRPr lang="en-US" sz="1400" dirty="0"/>
          </a:p>
        </p:txBody>
      </p:sp>
      <p:sp>
        <p:nvSpPr>
          <p:cNvPr id="5" name="Content Placeholder 2">
            <a:extLst>
              <a:ext uri="{FF2B5EF4-FFF2-40B4-BE49-F238E27FC236}">
                <a16:creationId xmlns:a16="http://schemas.microsoft.com/office/drawing/2014/main" id="{00F17BF5-C9A4-7D36-1B6A-D426C48521F1}"/>
              </a:ext>
            </a:extLst>
          </p:cNvPr>
          <p:cNvSpPr txBox="1">
            <a:spLocks/>
          </p:cNvSpPr>
          <p:nvPr/>
        </p:nvSpPr>
        <p:spPr>
          <a:xfrm>
            <a:off x="411583" y="1105679"/>
            <a:ext cx="10668000" cy="495299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GB" dirty="0"/>
          </a:p>
        </p:txBody>
      </p:sp>
      <p:sp>
        <p:nvSpPr>
          <p:cNvPr id="6" name="Content Placeholder 2">
            <a:extLst>
              <a:ext uri="{FF2B5EF4-FFF2-40B4-BE49-F238E27FC236}">
                <a16:creationId xmlns:a16="http://schemas.microsoft.com/office/drawing/2014/main" id="{56AD8C1C-83DB-D700-E164-900D758E7B25}"/>
              </a:ext>
            </a:extLst>
          </p:cNvPr>
          <p:cNvSpPr txBox="1">
            <a:spLocks/>
          </p:cNvSpPr>
          <p:nvPr/>
        </p:nvSpPr>
        <p:spPr>
          <a:xfrm>
            <a:off x="563983" y="1258079"/>
            <a:ext cx="10668000" cy="495299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GB" dirty="0"/>
          </a:p>
        </p:txBody>
      </p:sp>
      <p:sp>
        <p:nvSpPr>
          <p:cNvPr id="7" name="Content Placeholder 2">
            <a:extLst>
              <a:ext uri="{FF2B5EF4-FFF2-40B4-BE49-F238E27FC236}">
                <a16:creationId xmlns:a16="http://schemas.microsoft.com/office/drawing/2014/main" id="{156EC014-EDC8-797D-DF29-54C69BBC5F73}"/>
              </a:ext>
            </a:extLst>
          </p:cNvPr>
          <p:cNvSpPr txBox="1">
            <a:spLocks/>
          </p:cNvSpPr>
          <p:nvPr/>
        </p:nvSpPr>
        <p:spPr>
          <a:xfrm>
            <a:off x="716383" y="1410479"/>
            <a:ext cx="10668000" cy="495299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GB" dirty="0"/>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B8D64-E617-4271-F6E1-D41CE0F74541}"/>
              </a:ext>
            </a:extLst>
          </p:cNvPr>
          <p:cNvSpPr>
            <a:spLocks noGrp="1"/>
          </p:cNvSpPr>
          <p:nvPr>
            <p:ph type="title"/>
          </p:nvPr>
        </p:nvSpPr>
        <p:spPr/>
        <p:txBody>
          <a:bodyPr/>
          <a:lstStyle/>
          <a:p>
            <a:r>
              <a:rPr lang="en-US" dirty="0"/>
              <a:t>Objectives</a:t>
            </a:r>
            <a:endParaRPr lang="en-IN" dirty="0"/>
          </a:p>
        </p:txBody>
      </p:sp>
      <p:sp>
        <p:nvSpPr>
          <p:cNvPr id="5" name="Rectangle 2">
            <a:extLst>
              <a:ext uri="{FF2B5EF4-FFF2-40B4-BE49-F238E27FC236}">
                <a16:creationId xmlns:a16="http://schemas.microsoft.com/office/drawing/2014/main" id="{68869559-FBF9-D686-6F94-6397EC06095C}"/>
              </a:ext>
            </a:extLst>
          </p:cNvPr>
          <p:cNvSpPr>
            <a:spLocks noGrp="1" noChangeArrowheads="1"/>
          </p:cNvSpPr>
          <p:nvPr>
            <p:ph idx="1"/>
          </p:nvPr>
        </p:nvSpPr>
        <p:spPr bwMode="auto">
          <a:xfrm>
            <a:off x="812800" y="1255648"/>
            <a:ext cx="9706994"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a:ln>
                  <a:noFill/>
                </a:ln>
                <a:solidFill>
                  <a:schemeClr val="tx1"/>
                </a:solidFill>
                <a:effectLst/>
              </a:rPr>
              <a:t>Develop a Predictive Software Solution:</a:t>
            </a:r>
            <a:r>
              <a:rPr kumimoji="0" lang="en-US" altLang="en-US" sz="1400" b="0" i="0" u="none" strike="noStrike" cap="none" normalizeH="0" baseline="0">
                <a:ln>
                  <a:noFill/>
                </a:ln>
                <a:solidFill>
                  <a:schemeClr val="tx1"/>
                </a:solidFill>
                <a:effectLst/>
              </a:rPr>
              <a:t> To design and implement a software application that accurately analyzes metallurgical data and micrographs to predict the probable causes of automotive component failures.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a:ln>
                  <a:noFill/>
                </a:ln>
                <a:solidFill>
                  <a:schemeClr val="tx1"/>
                </a:solidFill>
                <a:effectLst/>
              </a:rPr>
              <a:t>Enhance Failure Detection and Prevention:</a:t>
            </a:r>
            <a:r>
              <a:rPr kumimoji="0" lang="en-US" altLang="en-US" sz="1400" b="0" i="0" u="none" strike="noStrike" cap="none" normalizeH="0" baseline="0">
                <a:ln>
                  <a:noFill/>
                </a:ln>
                <a:solidFill>
                  <a:schemeClr val="tx1"/>
                </a:solidFill>
                <a:effectLst/>
              </a:rPr>
              <a:t> To identify patterns and correlations in material properties that contribute to failures, enabling proactive maintenance and reducing unexpected breakdowns.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a:ln>
                  <a:noFill/>
                </a:ln>
                <a:solidFill>
                  <a:schemeClr val="tx1"/>
                </a:solidFill>
                <a:effectLst/>
              </a:rPr>
              <a:t>Improve Component Design and Reliability:</a:t>
            </a:r>
            <a:r>
              <a:rPr kumimoji="0" lang="en-US" altLang="en-US" sz="1400" b="0" i="0" u="none" strike="noStrike" cap="none" normalizeH="0" baseline="0">
                <a:ln>
                  <a:noFill/>
                </a:ln>
                <a:solidFill>
                  <a:schemeClr val="tx1"/>
                </a:solidFill>
                <a:effectLst/>
              </a:rPr>
              <a:t> To provide actionable insights that assist manufacturers in improving material selection and component design, ultimately enhancing the durability and performance of automotive parts.</a:t>
            </a:r>
          </a:p>
        </p:txBody>
      </p:sp>
    </p:spTree>
    <p:extLst>
      <p:ext uri="{BB962C8B-B14F-4D97-AF65-F5344CB8AC3E}">
        <p14:creationId xmlns:p14="http://schemas.microsoft.com/office/powerpoint/2010/main" val="829710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96B91-717C-8B95-02F1-47A9AF5EB32C}"/>
              </a:ext>
            </a:extLst>
          </p:cNvPr>
          <p:cNvSpPr>
            <a:spLocks noGrp="1"/>
          </p:cNvSpPr>
          <p:nvPr>
            <p:ph type="title"/>
          </p:nvPr>
        </p:nvSpPr>
        <p:spPr/>
        <p:txBody>
          <a:bodyPr/>
          <a:lstStyle/>
          <a:p>
            <a:r>
              <a:rPr lang="en-US" dirty="0"/>
              <a:t>System Design and Implementation</a:t>
            </a:r>
            <a:endParaRPr lang="en-IN" dirty="0"/>
          </a:p>
        </p:txBody>
      </p:sp>
      <p:pic>
        <p:nvPicPr>
          <p:cNvPr id="6" name="Content Placeholder 5">
            <a:extLst>
              <a:ext uri="{FF2B5EF4-FFF2-40B4-BE49-F238E27FC236}">
                <a16:creationId xmlns:a16="http://schemas.microsoft.com/office/drawing/2014/main" id="{C8085D19-3560-065E-AB9C-C4BB88214910}"/>
              </a:ext>
            </a:extLst>
          </p:cNvPr>
          <p:cNvPicPr>
            <a:picLocks noGrp="1"/>
          </p:cNvPicPr>
          <p:nvPr>
            <p:ph idx="1"/>
          </p:nvPr>
        </p:nvPicPr>
        <p:blipFill>
          <a:blip r:embed="rId2"/>
          <a:stretch>
            <a:fillRect/>
          </a:stretch>
        </p:blipFill>
        <p:spPr>
          <a:xfrm>
            <a:off x="3349424" y="1015068"/>
            <a:ext cx="5677130" cy="5159229"/>
          </a:xfrm>
          <a:prstGeom prst="rect">
            <a:avLst/>
          </a:prstGeom>
        </p:spPr>
      </p:pic>
    </p:spTree>
    <p:extLst>
      <p:ext uri="{BB962C8B-B14F-4D97-AF65-F5344CB8AC3E}">
        <p14:creationId xmlns:p14="http://schemas.microsoft.com/office/powerpoint/2010/main" val="92213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6" name="Image 11">
            <a:extLst>
              <a:ext uri="{FF2B5EF4-FFF2-40B4-BE49-F238E27FC236}">
                <a16:creationId xmlns:a16="http://schemas.microsoft.com/office/drawing/2014/main" id="{88280728-4147-382E-567E-E95DC29BFA9D}"/>
              </a:ext>
            </a:extLst>
          </p:cNvPr>
          <p:cNvPicPr>
            <a:picLocks noGrp="1"/>
          </p:cNvPicPr>
          <p:nvPr>
            <p:ph idx="1"/>
          </p:nvPr>
        </p:nvPicPr>
        <p:blipFill>
          <a:blip r:embed="rId2" cstate="print"/>
          <a:stretch>
            <a:fillRect/>
          </a:stretch>
        </p:blipFill>
        <p:spPr>
          <a:xfrm>
            <a:off x="2614213" y="1143000"/>
            <a:ext cx="7065173" cy="4953000"/>
          </a:xfrm>
          <a:prstGeom prst="rect">
            <a:avLst/>
          </a:prstGeom>
        </p:spPr>
      </p:pic>
    </p:spTree>
    <p:extLst>
      <p:ext uri="{BB962C8B-B14F-4D97-AF65-F5344CB8AC3E}">
        <p14:creationId xmlns:p14="http://schemas.microsoft.com/office/powerpoint/2010/main" val="367733288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573</TotalTime>
  <Words>1178</Words>
  <Application>Microsoft Office PowerPoint</Application>
  <PresentationFormat>Widescreen</PresentationFormat>
  <Paragraphs>115</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Bookman Old Style</vt:lpstr>
      <vt:lpstr>Calibri Light</vt:lpstr>
      <vt:lpstr>Cambria</vt:lpstr>
      <vt:lpstr>Times New Roman</vt:lpstr>
      <vt:lpstr>Verdana</vt:lpstr>
      <vt:lpstr>Bioinformatics</vt:lpstr>
      <vt:lpstr>PREDICTION OF AUTOMOTIVE COMPONENT FAILURE                                     CAUSES</vt:lpstr>
      <vt:lpstr>Introduction</vt:lpstr>
      <vt:lpstr>Literature Review</vt:lpstr>
      <vt:lpstr>Continued…</vt:lpstr>
      <vt:lpstr>Research Gaps Identified</vt:lpstr>
      <vt:lpstr>Proposed Methodology</vt:lpstr>
      <vt:lpstr>Objectives</vt:lpstr>
      <vt:lpstr>System Design and Implementation</vt:lpstr>
      <vt:lpstr>Timeline of Project</vt:lpstr>
      <vt:lpstr>Outcomes/Results Obtained</vt:lpstr>
      <vt:lpstr>Conclusion</vt:lpstr>
      <vt:lpstr>References</vt:lpstr>
      <vt:lpstr>Publication Details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Samskruth Dixit</cp:lastModifiedBy>
  <cp:revision>28</cp:revision>
  <dcterms:created xsi:type="dcterms:W3CDTF">2023-03-16T03:26:27Z</dcterms:created>
  <dcterms:modified xsi:type="dcterms:W3CDTF">2025-01-21T11:26:42Z</dcterms:modified>
</cp:coreProperties>
</file>