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01987" y="6112002"/>
            <a:ext cx="890269" cy="137160"/>
          </a:xfrm>
          <a:custGeom>
            <a:avLst/>
            <a:gdLst/>
            <a:ahLst/>
            <a:cxnLst/>
            <a:rect l="l" t="t" r="r" b="b"/>
            <a:pathLst>
              <a:path w="890270" h="137160">
                <a:moveTo>
                  <a:pt x="890012" y="136799"/>
                </a:moveTo>
                <a:lnTo>
                  <a:pt x="93574" y="136799"/>
                </a:lnTo>
                <a:lnTo>
                  <a:pt x="0" y="0"/>
                </a:lnTo>
                <a:lnTo>
                  <a:pt x="890012" y="0"/>
                </a:lnTo>
                <a:lnTo>
                  <a:pt x="890012" y="1367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642" y="1956809"/>
            <a:ext cx="5266690" cy="59055"/>
          </a:xfrm>
          <a:custGeom>
            <a:avLst/>
            <a:gdLst/>
            <a:ahLst/>
            <a:cxnLst/>
            <a:rect l="l" t="t" r="r" b="b"/>
            <a:pathLst>
              <a:path w="5266690" h="59055">
                <a:moveTo>
                  <a:pt x="5225708" y="58480"/>
                </a:moveTo>
                <a:lnTo>
                  <a:pt x="0" y="58480"/>
                </a:lnTo>
                <a:lnTo>
                  <a:pt x="0" y="0"/>
                </a:lnTo>
                <a:lnTo>
                  <a:pt x="5266374" y="0"/>
                </a:lnTo>
                <a:lnTo>
                  <a:pt x="5225708" y="58480"/>
                </a:lnTo>
                <a:close/>
              </a:path>
            </a:pathLst>
          </a:custGeom>
          <a:solidFill>
            <a:srgbClr val="E7E6E6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57" y="2195521"/>
            <a:ext cx="1049788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450" y="3019664"/>
            <a:ext cx="10595099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514" y="6681077"/>
            <a:ext cx="52768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491" y="6466776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55" y="3378468"/>
            <a:ext cx="3710304" cy="137160"/>
          </a:xfrm>
          <a:custGeom>
            <a:avLst/>
            <a:gdLst/>
            <a:ahLst/>
            <a:cxnLst/>
            <a:rect l="l" t="t" r="r" b="b"/>
            <a:pathLst>
              <a:path w="3710304" h="137160">
                <a:moveTo>
                  <a:pt x="3614778" y="136799"/>
                </a:moveTo>
                <a:lnTo>
                  <a:pt x="0" y="136799"/>
                </a:lnTo>
                <a:lnTo>
                  <a:pt x="0" y="0"/>
                </a:lnTo>
                <a:lnTo>
                  <a:pt x="3709738" y="0"/>
                </a:lnTo>
                <a:lnTo>
                  <a:pt x="3614778" y="136799"/>
                </a:lnTo>
                <a:close/>
              </a:path>
            </a:pathLst>
          </a:custGeom>
          <a:solidFill>
            <a:srgbClr val="E7E6E6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046" y="3738502"/>
            <a:ext cx="6022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/>
              <a:t>Home</a:t>
            </a:r>
            <a:r>
              <a:rPr sz="3500" spc="-20" dirty="0"/>
              <a:t> </a:t>
            </a:r>
            <a:r>
              <a:rPr sz="3500" spc="-5" dirty="0"/>
              <a:t>Loans</a:t>
            </a:r>
            <a:r>
              <a:rPr sz="3500" spc="-20" dirty="0"/>
              <a:t> </a:t>
            </a:r>
            <a:r>
              <a:rPr sz="3500" spc="-25" dirty="0"/>
              <a:t>Data</a:t>
            </a:r>
            <a:r>
              <a:rPr sz="3500" spc="-20" dirty="0"/>
              <a:t> </a:t>
            </a:r>
            <a:r>
              <a:rPr sz="3500" spc="-5" dirty="0"/>
              <a:t>Science</a:t>
            </a:r>
            <a:r>
              <a:rPr sz="3500" spc="-20" dirty="0"/>
              <a:t> </a:t>
            </a:r>
            <a:r>
              <a:rPr sz="3500" spc="-15" dirty="0"/>
              <a:t>Project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450" y="3019664"/>
            <a:ext cx="8497950" cy="166199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459"/>
              </a:spcBef>
              <a:buClr>
                <a:srgbClr val="E7E6E6"/>
              </a:buClr>
              <a:buFont typeface="Lucida Sans Unicode"/>
              <a:buChar char="▪"/>
              <a:tabLst>
                <a:tab pos="156210" algn="l"/>
              </a:tabLst>
            </a:pPr>
            <a:r>
              <a:rPr lang="en-GB" sz="2000" spc="-15" dirty="0">
                <a:latin typeface="Calibri"/>
                <a:cs typeface="Calibri"/>
              </a:rPr>
              <a:t>Bespoke ML trumps </a:t>
            </a:r>
            <a:r>
              <a:rPr lang="en-GB" sz="2000" spc="-15" dirty="0" err="1">
                <a:latin typeface="Calibri"/>
                <a:cs typeface="Calibri"/>
              </a:rPr>
              <a:t>AutoML</a:t>
            </a:r>
            <a:r>
              <a:rPr lang="en-GB" sz="2000" spc="-15" dirty="0">
                <a:latin typeface="Calibri"/>
                <a:cs typeface="Calibri"/>
              </a:rPr>
              <a:t> We are fully aware of what was used, how it was used, and what algorithm was employed to accomplish the goal.</a:t>
            </a:r>
          </a:p>
          <a:p>
            <a:pPr marL="155575" indent="-143510">
              <a:lnSpc>
                <a:spcPct val="100000"/>
              </a:lnSpc>
              <a:spcBef>
                <a:spcPts val="459"/>
              </a:spcBef>
              <a:buClr>
                <a:srgbClr val="E7E6E6"/>
              </a:buClr>
              <a:buFont typeface="Lucida Sans Unicode"/>
              <a:buChar char="▪"/>
              <a:tabLst>
                <a:tab pos="156210" algn="l"/>
              </a:tabLst>
            </a:pPr>
            <a:r>
              <a:rPr lang="en-GB" sz="2000" spc="-15" dirty="0">
                <a:latin typeface="Calibri"/>
                <a:cs typeface="Calibri"/>
              </a:rPr>
              <a:t>Less training time (works in our favour if we train and predict in real time – maybe not applicable in this use case)It is advisable to utilise </a:t>
            </a:r>
            <a:r>
              <a:rPr lang="en-GB" sz="2000" spc="-15" dirty="0" err="1">
                <a:latin typeface="Calibri"/>
                <a:cs typeface="Calibri"/>
              </a:rPr>
              <a:t>AutoML</a:t>
            </a:r>
            <a:r>
              <a:rPr lang="en-GB" sz="2000" spc="-15" dirty="0">
                <a:latin typeface="Calibri"/>
                <a:cs typeface="Calibri"/>
              </a:rPr>
              <a:t> as a foundational model.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3106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706" y="3020071"/>
            <a:ext cx="2189480" cy="2610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484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Science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Lifecycle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0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0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5" dirty="0">
                <a:latin typeface="Calibri"/>
                <a:cs typeface="Calibri"/>
              </a:rPr>
              <a:t>Modeling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Evaluation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Recommendations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1271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spc="-30" dirty="0"/>
              <a:t>g</a:t>
            </a:r>
            <a:r>
              <a:rPr spc="-5" dirty="0"/>
              <a:t>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3611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</a:t>
            </a:r>
            <a:r>
              <a:rPr spc="-40" dirty="0"/>
              <a:t> </a:t>
            </a:r>
            <a:r>
              <a:rPr spc="-5" dirty="0"/>
              <a:t>Science</a:t>
            </a:r>
            <a:r>
              <a:rPr spc="-40" dirty="0"/>
              <a:t> </a:t>
            </a:r>
            <a:r>
              <a:rPr spc="-20" dirty="0"/>
              <a:t>Lifecycle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9723492-AA67-FB57-FE23-E9245E868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32" y="3077886"/>
            <a:ext cx="6248136" cy="351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331" y="3072293"/>
            <a:ext cx="9650730" cy="21107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spc="-5" dirty="0">
                <a:latin typeface="Calibri"/>
                <a:cs typeface="Calibri"/>
              </a:rPr>
              <a:t>Business </a:t>
            </a:r>
            <a:r>
              <a:rPr sz="1600" spc="-10" dirty="0">
                <a:latin typeface="Calibri"/>
                <a:cs typeface="Calibri"/>
              </a:rPr>
              <a:t>Problem: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Currently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home loan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</a:t>
            </a:r>
            <a:r>
              <a:rPr sz="1600" spc="-10" dirty="0">
                <a:latin typeface="Calibri"/>
                <a:cs typeface="Calibri"/>
              </a:rPr>
              <a:t>process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manual one.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which </a:t>
            </a:r>
            <a:r>
              <a:rPr sz="1600" spc="-20" dirty="0">
                <a:latin typeface="Calibri"/>
                <a:cs typeface="Calibri"/>
              </a:rPr>
              <a:t>takes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2-3 </a:t>
            </a:r>
            <a:r>
              <a:rPr sz="1600" spc="-15" dirty="0">
                <a:latin typeface="Calibri"/>
                <a:cs typeface="Calibri"/>
              </a:rPr>
              <a:t>days,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 mean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the applicant will only be notified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spc="-5" dirty="0">
                <a:latin typeface="Calibri"/>
                <a:cs typeface="Calibri"/>
              </a:rPr>
              <a:t> 2-3 </a:t>
            </a:r>
            <a:r>
              <a:rPr sz="1600" spc="-15" dirty="0">
                <a:latin typeface="Calibri"/>
                <a:cs typeface="Calibri"/>
              </a:rPr>
              <a:t>days</a:t>
            </a:r>
            <a:r>
              <a:rPr sz="1600" spc="-5" dirty="0">
                <a:latin typeface="Calibri"/>
                <a:cs typeface="Calibri"/>
              </a:rPr>
              <a:t> of the application </a:t>
            </a:r>
            <a:r>
              <a:rPr sz="1600" spc="-10" dirty="0">
                <a:latin typeface="Calibri"/>
                <a:cs typeface="Calibri"/>
              </a:rPr>
              <a:t>outcome.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26162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Business </a:t>
            </a:r>
            <a:r>
              <a:rPr sz="1600" spc="-10" dirty="0">
                <a:latin typeface="Calibri"/>
                <a:cs typeface="Calibri"/>
              </a:rPr>
              <a:t>Objective: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Reduce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amount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time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20" dirty="0">
                <a:latin typeface="Calibri"/>
                <a:cs typeface="Calibri"/>
              </a:rPr>
              <a:t>takes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applicants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notified</a:t>
            </a:r>
            <a:r>
              <a:rPr sz="1600" dirty="0">
                <a:latin typeface="Calibri"/>
                <a:cs typeface="Calibri"/>
              </a:rPr>
              <a:t> about </a:t>
            </a:r>
            <a:r>
              <a:rPr sz="1600" spc="-5" dirty="0">
                <a:latin typeface="Calibri"/>
                <a:cs typeface="Calibri"/>
              </a:rPr>
              <a:t>their loan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statuses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(to</a:t>
            </a:r>
            <a:r>
              <a:rPr sz="1600" dirty="0">
                <a:latin typeface="Calibri"/>
                <a:cs typeface="Calibri"/>
              </a:rPr>
              <a:t> 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matter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seconds).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159385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Hypothesis: Based 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historical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 machine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learning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loan </a:t>
            </a:r>
            <a:r>
              <a:rPr sz="1600" spc="-15" dirty="0">
                <a:latin typeface="Calibri"/>
                <a:cs typeface="Calibri"/>
              </a:rPr>
              <a:t>status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potential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borrower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the time </a:t>
            </a:r>
            <a:r>
              <a:rPr sz="1600" spc="-20" dirty="0">
                <a:latin typeface="Calibri"/>
                <a:cs typeface="Calibri"/>
              </a:rPr>
              <a:t>taken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them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</a:t>
            </a:r>
            <a:r>
              <a:rPr sz="1600" spc="-5" dirty="0">
                <a:latin typeface="Calibri"/>
                <a:cs typeface="Calibri"/>
              </a:rPr>
              <a:t> 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respective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statuses</a:t>
            </a:r>
            <a:r>
              <a:rPr sz="1600" spc="-5" dirty="0">
                <a:latin typeface="Calibri"/>
                <a:cs typeface="Calibri"/>
              </a:rPr>
              <a:t> is </a:t>
            </a:r>
            <a:r>
              <a:rPr sz="1600" spc="-10" dirty="0">
                <a:latin typeface="Calibri"/>
                <a:cs typeface="Calibri"/>
              </a:rPr>
              <a:t>reduced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significantly.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70" y="381000"/>
            <a:ext cx="3779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Project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57" y="2127490"/>
            <a:ext cx="2941955" cy="7924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>
              <a:lnSpc>
                <a:spcPct val="70200"/>
              </a:lnSpc>
              <a:spcBef>
                <a:spcPts val="1165"/>
              </a:spcBef>
            </a:pPr>
            <a:r>
              <a:rPr sz="2950" spc="-10" dirty="0"/>
              <a:t>Process </a:t>
            </a:r>
            <a:r>
              <a:rPr sz="2950" spc="-5" dirty="0"/>
              <a:t>Overview </a:t>
            </a:r>
            <a:r>
              <a:rPr sz="2950" dirty="0"/>
              <a:t>/ </a:t>
            </a:r>
            <a:r>
              <a:rPr sz="2950" spc="-655" dirty="0"/>
              <a:t> </a:t>
            </a:r>
            <a:r>
              <a:rPr sz="2950" spc="-5" dirty="0"/>
              <a:t>Solution</a:t>
            </a:r>
            <a:endParaRPr sz="2950"/>
          </a:p>
        </p:txBody>
      </p:sp>
      <p:sp>
        <p:nvSpPr>
          <p:cNvPr id="21" name="object 21"/>
          <p:cNvSpPr txBox="1"/>
          <p:nvPr/>
        </p:nvSpPr>
        <p:spPr>
          <a:xfrm>
            <a:off x="1066800" y="3429000"/>
            <a:ext cx="10468443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sz="2800" dirty="0"/>
              <a:t>Applicants fill out their information on any device (Gender, Marital Status, Income, etc.). The machine learning model will then make a prediction based on historical data. The prediction will appear on the device as Accept or Decline on the same device in a matter of seconds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831" y="3018852"/>
            <a:ext cx="4953000" cy="20523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409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614</a:t>
            </a:r>
            <a:endParaRPr sz="2400" dirty="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spcBef>
                <a:spcPts val="310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13</a:t>
            </a:r>
            <a:endParaRPr sz="2400" dirty="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numerical columns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</a:p>
          <a:p>
            <a:pPr marL="147955" indent="-135890">
              <a:lnSpc>
                <a:spcPct val="100000"/>
              </a:lnSpc>
              <a:spcBef>
                <a:spcPts val="310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categorical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</a:p>
          <a:p>
            <a:pPr marL="147955" indent="-135890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30" dirty="0">
                <a:latin typeface="Calibri"/>
                <a:cs typeface="Calibri"/>
              </a:rPr>
              <a:t>Target/Loan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(422) </a:t>
            </a:r>
            <a:r>
              <a:rPr sz="2400" spc="-10" dirty="0">
                <a:latin typeface="Calibri"/>
                <a:cs typeface="Calibri"/>
              </a:rPr>
              <a:t>vs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(192)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791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83" y="66761"/>
            <a:ext cx="22009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</a:t>
            </a:r>
            <a:r>
              <a:rPr spc="-35" dirty="0"/>
              <a:t>y</a:t>
            </a:r>
            <a:r>
              <a:rPr spc="-5" dirty="0"/>
              <a:t>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19AA1508-307A-67B7-FD68-331E1683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16281"/>
            <a:ext cx="9861327" cy="57367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330" y="3058476"/>
            <a:ext cx="8611269" cy="272189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A device getting to know version changed into skilled and </a:t>
            </a:r>
            <a:r>
              <a:rPr lang="en-GB" sz="2400" b="0" i="0" dirty="0" err="1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AutoML</a:t>
            </a: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 was used as nicely.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- Bespoke models require </a:t>
            </a:r>
            <a:r>
              <a:rPr lang="en-GB" sz="2400" b="0" i="0" dirty="0" err="1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preprocessing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- </a:t>
            </a:r>
            <a:r>
              <a:rPr lang="en-GB" sz="2400" b="0" i="0" dirty="0" err="1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AutoML</a:t>
            </a: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 did now not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- outcomes are pretty similar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1591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2898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</a:t>
            </a:r>
            <a:r>
              <a:rPr spc="-65" dirty="0"/>
              <a:t> </a:t>
            </a:r>
            <a:r>
              <a:rPr spc="-20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3005" y="3111213"/>
            <a:ext cx="8140700" cy="755015"/>
            <a:chOff x="1323005" y="3111213"/>
            <a:chExt cx="8140700" cy="755015"/>
          </a:xfrm>
        </p:grpSpPr>
        <p:sp>
          <p:nvSpPr>
            <p:cNvPr id="4" name="object 4"/>
            <p:cNvSpPr/>
            <p:nvPr/>
          </p:nvSpPr>
          <p:spPr>
            <a:xfrm>
              <a:off x="1329347" y="3117570"/>
              <a:ext cx="8128000" cy="371475"/>
            </a:xfrm>
            <a:custGeom>
              <a:avLst/>
              <a:gdLst/>
              <a:ahLst/>
              <a:cxnLst/>
              <a:rect l="l" t="t" r="r" b="b"/>
              <a:pathLst>
                <a:path w="8128000" h="371475">
                  <a:moveTo>
                    <a:pt x="8127974" y="0"/>
                  </a:moveTo>
                  <a:lnTo>
                    <a:pt x="5418645" y="0"/>
                  </a:lnTo>
                  <a:lnTo>
                    <a:pt x="2709329" y="0"/>
                  </a:lnTo>
                  <a:lnTo>
                    <a:pt x="0" y="0"/>
                  </a:lnTo>
                  <a:lnTo>
                    <a:pt x="0" y="370852"/>
                  </a:lnTo>
                  <a:lnTo>
                    <a:pt x="2709329" y="370852"/>
                  </a:lnTo>
                  <a:lnTo>
                    <a:pt x="5418645" y="370852"/>
                  </a:lnTo>
                  <a:lnTo>
                    <a:pt x="8127974" y="370852"/>
                  </a:lnTo>
                  <a:lnTo>
                    <a:pt x="812797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9347" y="3488423"/>
              <a:ext cx="8128000" cy="370840"/>
            </a:xfrm>
            <a:custGeom>
              <a:avLst/>
              <a:gdLst/>
              <a:ahLst/>
              <a:cxnLst/>
              <a:rect l="l" t="t" r="r" b="b"/>
              <a:pathLst>
                <a:path w="8128000" h="370839">
                  <a:moveTo>
                    <a:pt x="8127974" y="0"/>
                  </a:moveTo>
                  <a:lnTo>
                    <a:pt x="5418645" y="0"/>
                  </a:lnTo>
                  <a:lnTo>
                    <a:pt x="2709329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709329" y="370840"/>
                  </a:lnTo>
                  <a:lnTo>
                    <a:pt x="5418645" y="370840"/>
                  </a:lnTo>
                  <a:lnTo>
                    <a:pt x="8127974" y="370840"/>
                  </a:lnTo>
                  <a:lnTo>
                    <a:pt x="8127974" y="0"/>
                  </a:lnTo>
                  <a:close/>
                </a:path>
              </a:pathLst>
            </a:custGeom>
            <a:solidFill>
              <a:srgbClr val="FCE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4605" y="3112813"/>
              <a:ext cx="8137525" cy="751205"/>
            </a:xfrm>
            <a:custGeom>
              <a:avLst/>
              <a:gdLst/>
              <a:ahLst/>
              <a:cxnLst/>
              <a:rect l="l" t="t" r="r" b="b"/>
              <a:pathLst>
                <a:path w="8137525" h="751204">
                  <a:moveTo>
                    <a:pt x="4749" y="0"/>
                  </a:moveTo>
                  <a:lnTo>
                    <a:pt x="4749" y="751199"/>
                  </a:lnTo>
                </a:path>
                <a:path w="8137525" h="751204">
                  <a:moveTo>
                    <a:pt x="8132724" y="0"/>
                  </a:moveTo>
                  <a:lnTo>
                    <a:pt x="8132724" y="751199"/>
                  </a:lnTo>
                </a:path>
                <a:path w="8137525" h="751204">
                  <a:moveTo>
                    <a:pt x="0" y="4749"/>
                  </a:moveTo>
                  <a:lnTo>
                    <a:pt x="8137474" y="4749"/>
                  </a:lnTo>
                </a:path>
                <a:path w="8137525" h="751204">
                  <a:moveTo>
                    <a:pt x="0" y="375599"/>
                  </a:moveTo>
                  <a:lnTo>
                    <a:pt x="8137474" y="375599"/>
                  </a:lnTo>
                </a:path>
                <a:path w="8137525" h="751204">
                  <a:moveTo>
                    <a:pt x="0" y="746449"/>
                  </a:moveTo>
                  <a:lnTo>
                    <a:pt x="8137474" y="746449"/>
                  </a:lnTo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11705" y="3133819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21030" y="3133819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Bespoke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380" y="3504669"/>
            <a:ext cx="855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Accu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1705" y="3504669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79%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1030" y="3504669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77%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2380" y="4395751"/>
            <a:ext cx="8926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1800" dirty="0">
                <a:latin typeface="Calibri"/>
                <a:cs typeface="Calibri"/>
              </a:rPr>
              <a:t>- where accuracy is the total of all the right predictions produced by the model over all forecasts.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372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Lucida Sans Unicode</vt:lpstr>
      <vt:lpstr>open sans</vt:lpstr>
      <vt:lpstr>Office Theme</vt:lpstr>
      <vt:lpstr>Home Loans Data Science Project</vt:lpstr>
      <vt:lpstr>Agenda</vt:lpstr>
      <vt:lpstr>Data Science Lifecycle</vt:lpstr>
      <vt:lpstr>Project Overview</vt:lpstr>
      <vt:lpstr>Process Overview /  Solution</vt:lpstr>
      <vt:lpstr>Data</vt:lpstr>
      <vt:lpstr>Analysis</vt:lpstr>
      <vt:lpstr>Modeling</vt:lpstr>
      <vt:lpstr>Model Evaluation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Loans Data Science Project</dc:title>
  <cp:lastModifiedBy>yash sahu</cp:lastModifiedBy>
  <cp:revision>1</cp:revision>
  <dcterms:created xsi:type="dcterms:W3CDTF">2022-12-24T21:40:24Z</dcterms:created>
  <dcterms:modified xsi:type="dcterms:W3CDTF">2022-12-24T21:54:22Z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2022-05-20T00:00:00Z</vt:filetime>
  </property>
  <property fmtid="{D5CDD505-2E9C-101B-9397-08002B2CF9AE}" pid="3" name="Creator">
    <vt:lpwstr>PDFium</vt:lpwstr>
  </property>
  <property fmtid="{D5CDD505-2E9C-101B-9397-08002B2CF9AE}" pid="4" name="LastSaved">
    <vt:filetime>2022-05-20T00:00:00Z</vt:filetime>
  </property>
</Properties>
</file>