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1074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5" dirty="0"/>
              <a:t>INTERNAL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44546A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5" dirty="0"/>
              <a:t>INTERNAL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44546A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5" dirty="0"/>
              <a:t>INTERNAL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12/25/2022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44546A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5" dirty="0"/>
              <a:t>INTERNAL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12/25/2022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5" dirty="0"/>
              <a:t>INTERNAL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12/25/2022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1301987" y="6112002"/>
            <a:ext cx="890269" cy="137160"/>
          </a:xfrm>
          <a:custGeom>
            <a:avLst/>
            <a:gdLst/>
            <a:ahLst/>
            <a:cxnLst/>
            <a:rect l="l" t="t" r="r" b="b"/>
            <a:pathLst>
              <a:path w="890270" h="137160">
                <a:moveTo>
                  <a:pt x="890012" y="136799"/>
                </a:moveTo>
                <a:lnTo>
                  <a:pt x="93574" y="136799"/>
                </a:lnTo>
                <a:lnTo>
                  <a:pt x="0" y="0"/>
                </a:lnTo>
                <a:lnTo>
                  <a:pt x="890012" y="0"/>
                </a:lnTo>
                <a:lnTo>
                  <a:pt x="890012" y="136799"/>
                </a:lnTo>
                <a:close/>
              </a:path>
            </a:pathLst>
          </a:custGeom>
          <a:solidFill>
            <a:srgbClr val="E7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-1642" y="1956809"/>
            <a:ext cx="5266690" cy="59055"/>
          </a:xfrm>
          <a:custGeom>
            <a:avLst/>
            <a:gdLst/>
            <a:ahLst/>
            <a:cxnLst/>
            <a:rect l="l" t="t" r="r" b="b"/>
            <a:pathLst>
              <a:path w="5266690" h="59055">
                <a:moveTo>
                  <a:pt x="5225708" y="58480"/>
                </a:moveTo>
                <a:lnTo>
                  <a:pt x="0" y="58480"/>
                </a:lnTo>
                <a:lnTo>
                  <a:pt x="0" y="0"/>
                </a:lnTo>
                <a:lnTo>
                  <a:pt x="5266374" y="0"/>
                </a:lnTo>
                <a:lnTo>
                  <a:pt x="5225708" y="58480"/>
                </a:lnTo>
                <a:close/>
              </a:path>
            </a:pathLst>
          </a:custGeom>
          <a:solidFill>
            <a:srgbClr val="E7E6E6">
              <a:alpha val="6980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47057" y="2195521"/>
            <a:ext cx="10497885" cy="5130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44546A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98450" y="3019664"/>
            <a:ext cx="10595099" cy="1976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08514" y="6681077"/>
            <a:ext cx="527685" cy="1390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5" dirty="0"/>
              <a:t>INTERNAL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075491" y="6466776"/>
            <a:ext cx="231140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355" y="3378468"/>
            <a:ext cx="3710304" cy="137160"/>
          </a:xfrm>
          <a:custGeom>
            <a:avLst/>
            <a:gdLst/>
            <a:ahLst/>
            <a:cxnLst/>
            <a:rect l="l" t="t" r="r" b="b"/>
            <a:pathLst>
              <a:path w="3710304" h="137160">
                <a:moveTo>
                  <a:pt x="3614778" y="136799"/>
                </a:moveTo>
                <a:lnTo>
                  <a:pt x="0" y="136799"/>
                </a:lnTo>
                <a:lnTo>
                  <a:pt x="0" y="0"/>
                </a:lnTo>
                <a:lnTo>
                  <a:pt x="3709738" y="0"/>
                </a:lnTo>
                <a:lnTo>
                  <a:pt x="3614778" y="136799"/>
                </a:lnTo>
                <a:close/>
              </a:path>
            </a:pathLst>
          </a:custGeom>
          <a:solidFill>
            <a:srgbClr val="E7E6E6">
              <a:alpha val="6980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3046" y="3738502"/>
            <a:ext cx="6022975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spc="-5" dirty="0"/>
              <a:t>Home</a:t>
            </a:r>
            <a:r>
              <a:rPr sz="3500" spc="-20" dirty="0"/>
              <a:t> </a:t>
            </a:r>
            <a:r>
              <a:rPr sz="3500" spc="-5" dirty="0"/>
              <a:t>Loans</a:t>
            </a:r>
            <a:r>
              <a:rPr sz="3500" spc="-20" dirty="0"/>
              <a:t> </a:t>
            </a:r>
            <a:r>
              <a:rPr sz="3500" spc="-25" dirty="0"/>
              <a:t>Data</a:t>
            </a:r>
            <a:r>
              <a:rPr sz="3500" spc="-20" dirty="0"/>
              <a:t> </a:t>
            </a:r>
            <a:r>
              <a:rPr sz="3500" spc="-5" dirty="0"/>
              <a:t>Science</a:t>
            </a:r>
            <a:r>
              <a:rPr sz="3500" spc="-20" dirty="0"/>
              <a:t> </a:t>
            </a:r>
            <a:r>
              <a:rPr sz="3500" spc="-15" dirty="0"/>
              <a:t>Project</a:t>
            </a:r>
            <a:endParaRPr sz="35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5" dirty="0"/>
              <a:t>INTERNAL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8450" y="3019664"/>
            <a:ext cx="8497950" cy="1661992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55575" indent="-143510">
              <a:lnSpc>
                <a:spcPct val="100000"/>
              </a:lnSpc>
              <a:spcBef>
                <a:spcPts val="459"/>
              </a:spcBef>
              <a:buClr>
                <a:srgbClr val="E7E6E6"/>
              </a:buClr>
              <a:buFont typeface="Lucida Sans Unicode"/>
              <a:buChar char="▪"/>
              <a:tabLst>
                <a:tab pos="156210" algn="l"/>
              </a:tabLst>
            </a:pPr>
            <a:r>
              <a:rPr lang="en-GB" sz="2000" spc="-15" dirty="0">
                <a:latin typeface="Calibri"/>
                <a:cs typeface="Calibri"/>
              </a:rPr>
              <a:t>Bespoke ML trumps </a:t>
            </a:r>
            <a:r>
              <a:rPr lang="en-GB" sz="2000" spc="-15" dirty="0" err="1">
                <a:latin typeface="Calibri"/>
                <a:cs typeface="Calibri"/>
              </a:rPr>
              <a:t>AutoML</a:t>
            </a:r>
            <a:r>
              <a:rPr lang="en-GB" sz="2000" spc="-15" dirty="0">
                <a:latin typeface="Calibri"/>
                <a:cs typeface="Calibri"/>
              </a:rPr>
              <a:t> We are fully aware of what was used, how it was used, and what algorithm was employed to accomplish the goal.</a:t>
            </a:r>
          </a:p>
          <a:p>
            <a:pPr marL="155575" indent="-143510">
              <a:lnSpc>
                <a:spcPct val="100000"/>
              </a:lnSpc>
              <a:spcBef>
                <a:spcPts val="459"/>
              </a:spcBef>
              <a:buClr>
                <a:srgbClr val="E7E6E6"/>
              </a:buClr>
              <a:buFont typeface="Lucida Sans Unicode"/>
              <a:buChar char="▪"/>
              <a:tabLst>
                <a:tab pos="156210" algn="l"/>
              </a:tabLst>
            </a:pPr>
            <a:r>
              <a:rPr lang="en-GB" sz="2000" spc="-15" dirty="0">
                <a:latin typeface="Calibri"/>
                <a:cs typeface="Calibri"/>
              </a:rPr>
              <a:t>Less training time (works in our favour if we train and predict in real time – maybe not applicable in this use case)It is advisable to utilise </a:t>
            </a:r>
            <a:r>
              <a:rPr lang="en-GB" sz="2000" spc="-15" dirty="0" err="1">
                <a:latin typeface="Calibri"/>
                <a:cs typeface="Calibri"/>
              </a:rPr>
              <a:t>AutoML</a:t>
            </a:r>
            <a:r>
              <a:rPr lang="en-GB" sz="2000" spc="-15" dirty="0">
                <a:latin typeface="Calibri"/>
                <a:cs typeface="Calibri"/>
              </a:rPr>
              <a:t> as a foundational model.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5" dirty="0"/>
              <a:t>INTERNAL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7057" y="2195521"/>
            <a:ext cx="310642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Recommendations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4706" y="3020071"/>
            <a:ext cx="2189480" cy="261048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58750" indent="-146685">
              <a:lnSpc>
                <a:spcPct val="100000"/>
              </a:lnSpc>
              <a:spcBef>
                <a:spcPts val="484"/>
              </a:spcBef>
              <a:buClr>
                <a:srgbClr val="E7E6E6"/>
              </a:buClr>
              <a:buFont typeface="Lucida Sans Unicode"/>
              <a:buChar char="▪"/>
              <a:tabLst>
                <a:tab pos="159385" algn="l"/>
              </a:tabLst>
            </a:pPr>
            <a:r>
              <a:rPr sz="1800" spc="-15" dirty="0">
                <a:latin typeface="Calibri"/>
                <a:cs typeface="Calibri"/>
              </a:rPr>
              <a:t>Data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Science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Lifecycle</a:t>
            </a:r>
            <a:endParaRPr sz="1800">
              <a:latin typeface="Calibri"/>
              <a:cs typeface="Calibri"/>
            </a:endParaRPr>
          </a:p>
          <a:p>
            <a:pPr marL="158750" indent="-146685">
              <a:lnSpc>
                <a:spcPct val="100000"/>
              </a:lnSpc>
              <a:spcBef>
                <a:spcPts val="380"/>
              </a:spcBef>
              <a:buClr>
                <a:srgbClr val="E7E6E6"/>
              </a:buClr>
              <a:buFont typeface="Lucida Sans Unicode"/>
              <a:buChar char="▪"/>
              <a:tabLst>
                <a:tab pos="159385" algn="l"/>
              </a:tabLst>
            </a:pPr>
            <a:r>
              <a:rPr sz="1800" spc="-10" dirty="0">
                <a:latin typeface="Calibri"/>
                <a:cs typeface="Calibri"/>
              </a:rPr>
              <a:t>Project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Overview</a:t>
            </a:r>
            <a:endParaRPr sz="1800">
              <a:latin typeface="Calibri"/>
              <a:cs typeface="Calibri"/>
            </a:endParaRPr>
          </a:p>
          <a:p>
            <a:pPr marL="158750" indent="-146685">
              <a:lnSpc>
                <a:spcPct val="100000"/>
              </a:lnSpc>
              <a:spcBef>
                <a:spcPts val="385"/>
              </a:spcBef>
              <a:buClr>
                <a:srgbClr val="E7E6E6"/>
              </a:buClr>
              <a:buFont typeface="Lucida Sans Unicode"/>
              <a:buChar char="▪"/>
              <a:tabLst>
                <a:tab pos="159385" algn="l"/>
              </a:tabLst>
            </a:pPr>
            <a:r>
              <a:rPr sz="1800" spc="-10" dirty="0">
                <a:latin typeface="Calibri"/>
                <a:cs typeface="Calibri"/>
              </a:rPr>
              <a:t>Process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Overview</a:t>
            </a:r>
            <a:endParaRPr sz="1800">
              <a:latin typeface="Calibri"/>
              <a:cs typeface="Calibri"/>
            </a:endParaRPr>
          </a:p>
          <a:p>
            <a:pPr marL="158750" indent="-146685">
              <a:lnSpc>
                <a:spcPct val="100000"/>
              </a:lnSpc>
              <a:spcBef>
                <a:spcPts val="385"/>
              </a:spcBef>
              <a:buClr>
                <a:srgbClr val="E7E6E6"/>
              </a:buClr>
              <a:buFont typeface="Lucida Sans Unicode"/>
              <a:buChar char="▪"/>
              <a:tabLst>
                <a:tab pos="159385" algn="l"/>
              </a:tabLst>
            </a:pPr>
            <a:r>
              <a:rPr sz="1800" spc="-15" dirty="0">
                <a:latin typeface="Calibri"/>
                <a:cs typeface="Calibri"/>
              </a:rPr>
              <a:t>Data</a:t>
            </a:r>
            <a:endParaRPr sz="1800">
              <a:latin typeface="Calibri"/>
              <a:cs typeface="Calibri"/>
            </a:endParaRPr>
          </a:p>
          <a:p>
            <a:pPr marL="158750" indent="-146685">
              <a:lnSpc>
                <a:spcPct val="100000"/>
              </a:lnSpc>
              <a:spcBef>
                <a:spcPts val="385"/>
              </a:spcBef>
              <a:buClr>
                <a:srgbClr val="E7E6E6"/>
              </a:buClr>
              <a:buFont typeface="Lucida Sans Unicode"/>
              <a:buChar char="▪"/>
              <a:tabLst>
                <a:tab pos="159385" algn="l"/>
              </a:tabLst>
            </a:pPr>
            <a:r>
              <a:rPr sz="1800" spc="-10" dirty="0">
                <a:latin typeface="Calibri"/>
                <a:cs typeface="Calibri"/>
              </a:rPr>
              <a:t>Analysis</a:t>
            </a:r>
            <a:endParaRPr sz="1800">
              <a:latin typeface="Calibri"/>
              <a:cs typeface="Calibri"/>
            </a:endParaRPr>
          </a:p>
          <a:p>
            <a:pPr marL="158750" indent="-146685">
              <a:lnSpc>
                <a:spcPct val="100000"/>
              </a:lnSpc>
              <a:spcBef>
                <a:spcPts val="380"/>
              </a:spcBef>
              <a:buClr>
                <a:srgbClr val="E7E6E6"/>
              </a:buClr>
              <a:buFont typeface="Lucida Sans Unicode"/>
              <a:buChar char="▪"/>
              <a:tabLst>
                <a:tab pos="159385" algn="l"/>
              </a:tabLst>
            </a:pPr>
            <a:r>
              <a:rPr sz="1800" spc="-5" dirty="0">
                <a:latin typeface="Calibri"/>
                <a:cs typeface="Calibri"/>
              </a:rPr>
              <a:t>Modeling</a:t>
            </a:r>
            <a:endParaRPr sz="1800">
              <a:latin typeface="Calibri"/>
              <a:cs typeface="Calibri"/>
            </a:endParaRPr>
          </a:p>
          <a:p>
            <a:pPr marL="158750" indent="-146685">
              <a:lnSpc>
                <a:spcPct val="100000"/>
              </a:lnSpc>
              <a:spcBef>
                <a:spcPts val="385"/>
              </a:spcBef>
              <a:buClr>
                <a:srgbClr val="E7E6E6"/>
              </a:buClr>
              <a:buFont typeface="Lucida Sans Unicode"/>
              <a:buChar char="▪"/>
              <a:tabLst>
                <a:tab pos="159385" algn="l"/>
              </a:tabLst>
            </a:pPr>
            <a:r>
              <a:rPr sz="1800" spc="-5" dirty="0">
                <a:latin typeface="Calibri"/>
                <a:cs typeface="Calibri"/>
              </a:rPr>
              <a:t>Model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Evaluation</a:t>
            </a:r>
            <a:endParaRPr sz="1800">
              <a:latin typeface="Calibri"/>
              <a:cs typeface="Calibri"/>
            </a:endParaRPr>
          </a:p>
          <a:p>
            <a:pPr marL="158750" indent="-146685">
              <a:lnSpc>
                <a:spcPct val="100000"/>
              </a:lnSpc>
              <a:spcBef>
                <a:spcPts val="385"/>
              </a:spcBef>
              <a:buClr>
                <a:srgbClr val="E7E6E6"/>
              </a:buClr>
              <a:buFont typeface="Lucida Sans Unicode"/>
              <a:buChar char="▪"/>
              <a:tabLst>
                <a:tab pos="159385" algn="l"/>
              </a:tabLst>
            </a:pPr>
            <a:r>
              <a:rPr sz="1800" spc="-10" dirty="0">
                <a:latin typeface="Calibri"/>
                <a:cs typeface="Calibri"/>
              </a:rPr>
              <a:t>Recommendations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5" dirty="0"/>
              <a:t>INTERNAL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7057" y="2195521"/>
            <a:ext cx="127127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</a:t>
            </a:r>
            <a:r>
              <a:rPr spc="-30" dirty="0"/>
              <a:t>g</a:t>
            </a:r>
            <a:r>
              <a:rPr spc="-5" dirty="0"/>
              <a:t>enda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7057" y="2195521"/>
            <a:ext cx="361124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Data</a:t>
            </a:r>
            <a:r>
              <a:rPr spc="-40" dirty="0"/>
              <a:t> </a:t>
            </a:r>
            <a:r>
              <a:rPr spc="-5" dirty="0"/>
              <a:t>Science</a:t>
            </a:r>
            <a:r>
              <a:rPr spc="-40" dirty="0"/>
              <a:t> </a:t>
            </a:r>
            <a:r>
              <a:rPr spc="-20" dirty="0"/>
              <a:t>Lifecycle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5" dirty="0"/>
              <a:t>INTERNAL</a:t>
            </a:r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A9723492-AA67-FB57-FE23-E9245E86887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932" y="3077886"/>
            <a:ext cx="6248136" cy="351457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1331" y="3072293"/>
            <a:ext cx="9650730" cy="2110740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 marR="5080">
              <a:lnSpc>
                <a:spcPts val="1730"/>
              </a:lnSpc>
              <a:spcBef>
                <a:spcPts val="315"/>
              </a:spcBef>
            </a:pPr>
            <a:r>
              <a:rPr sz="1600" spc="-5" dirty="0">
                <a:latin typeface="Calibri"/>
                <a:cs typeface="Calibri"/>
              </a:rPr>
              <a:t>Business </a:t>
            </a:r>
            <a:r>
              <a:rPr sz="1600" spc="-10" dirty="0">
                <a:latin typeface="Calibri"/>
                <a:cs typeface="Calibri"/>
              </a:rPr>
              <a:t>Problem: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Currently</a:t>
            </a:r>
            <a:r>
              <a:rPr sz="1600" spc="-5" dirty="0">
                <a:latin typeface="Calibri"/>
                <a:cs typeface="Calibri"/>
              </a:rPr>
              <a:t> the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home loan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application </a:t>
            </a:r>
            <a:r>
              <a:rPr sz="1600" spc="-10" dirty="0">
                <a:latin typeface="Calibri"/>
                <a:cs typeface="Calibri"/>
              </a:rPr>
              <a:t>process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is </a:t>
            </a:r>
            <a:r>
              <a:rPr sz="1600" dirty="0">
                <a:latin typeface="Calibri"/>
                <a:cs typeface="Calibri"/>
              </a:rPr>
              <a:t>a </a:t>
            </a:r>
            <a:r>
              <a:rPr sz="1600" spc="-5" dirty="0">
                <a:latin typeface="Calibri"/>
                <a:cs typeface="Calibri"/>
              </a:rPr>
              <a:t>manual one.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It which </a:t>
            </a:r>
            <a:r>
              <a:rPr sz="1600" spc="-20" dirty="0">
                <a:latin typeface="Calibri"/>
                <a:cs typeface="Calibri"/>
              </a:rPr>
              <a:t>takes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2-3 </a:t>
            </a:r>
            <a:r>
              <a:rPr sz="1600" spc="-15" dirty="0">
                <a:latin typeface="Calibri"/>
                <a:cs typeface="Calibri"/>
              </a:rPr>
              <a:t>days,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which mean </a:t>
            </a:r>
            <a:r>
              <a:rPr sz="1600" spc="-35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that</a:t>
            </a:r>
            <a:r>
              <a:rPr sz="1600" spc="-5" dirty="0">
                <a:latin typeface="Calibri"/>
                <a:cs typeface="Calibri"/>
              </a:rPr>
              <a:t> the applicant will only be notified </a:t>
            </a:r>
            <a:r>
              <a:rPr sz="1600" spc="-10" dirty="0">
                <a:latin typeface="Calibri"/>
                <a:cs typeface="Calibri"/>
              </a:rPr>
              <a:t>after</a:t>
            </a:r>
            <a:r>
              <a:rPr sz="1600" spc="-5" dirty="0">
                <a:latin typeface="Calibri"/>
                <a:cs typeface="Calibri"/>
              </a:rPr>
              <a:t> 2-3 </a:t>
            </a:r>
            <a:r>
              <a:rPr sz="1600" spc="-15" dirty="0">
                <a:latin typeface="Calibri"/>
                <a:cs typeface="Calibri"/>
              </a:rPr>
              <a:t>days</a:t>
            </a:r>
            <a:r>
              <a:rPr sz="1600" spc="-5" dirty="0">
                <a:latin typeface="Calibri"/>
                <a:cs typeface="Calibri"/>
              </a:rPr>
              <a:t> of the application </a:t>
            </a:r>
            <a:r>
              <a:rPr sz="1600" spc="-10" dirty="0">
                <a:latin typeface="Calibri"/>
                <a:cs typeface="Calibri"/>
              </a:rPr>
              <a:t>outcome.</a:t>
            </a:r>
            <a:endParaRPr sz="16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350" dirty="0">
              <a:latin typeface="Calibri"/>
              <a:cs typeface="Calibri"/>
            </a:endParaRPr>
          </a:p>
          <a:p>
            <a:pPr marL="12700" marR="261620">
              <a:lnSpc>
                <a:spcPts val="1730"/>
              </a:lnSpc>
            </a:pPr>
            <a:r>
              <a:rPr sz="1600" spc="-5" dirty="0">
                <a:latin typeface="Calibri"/>
                <a:cs typeface="Calibri"/>
              </a:rPr>
              <a:t>Business </a:t>
            </a:r>
            <a:r>
              <a:rPr sz="1600" spc="-10" dirty="0">
                <a:latin typeface="Calibri"/>
                <a:cs typeface="Calibri"/>
              </a:rPr>
              <a:t>Objective: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Reduce</a:t>
            </a:r>
            <a:r>
              <a:rPr sz="1600" spc="-5" dirty="0">
                <a:latin typeface="Calibri"/>
                <a:cs typeface="Calibri"/>
              </a:rPr>
              <a:t> the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amount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of time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it </a:t>
            </a:r>
            <a:r>
              <a:rPr sz="1600" spc="-20" dirty="0">
                <a:latin typeface="Calibri"/>
                <a:cs typeface="Calibri"/>
              </a:rPr>
              <a:t>takes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for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applicants </a:t>
            </a:r>
            <a:r>
              <a:rPr sz="1600" spc="-10" dirty="0">
                <a:latin typeface="Calibri"/>
                <a:cs typeface="Calibri"/>
              </a:rPr>
              <a:t>to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be notified</a:t>
            </a:r>
            <a:r>
              <a:rPr sz="1600" dirty="0">
                <a:latin typeface="Calibri"/>
                <a:cs typeface="Calibri"/>
              </a:rPr>
              <a:t> about </a:t>
            </a:r>
            <a:r>
              <a:rPr sz="1600" spc="-5" dirty="0">
                <a:latin typeface="Calibri"/>
                <a:cs typeface="Calibri"/>
              </a:rPr>
              <a:t>their loan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statuses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(to</a:t>
            </a:r>
            <a:r>
              <a:rPr sz="1600" dirty="0">
                <a:latin typeface="Calibri"/>
                <a:cs typeface="Calibri"/>
              </a:rPr>
              <a:t> a </a:t>
            </a:r>
            <a:r>
              <a:rPr sz="1600" spc="-34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matter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of </a:t>
            </a:r>
            <a:r>
              <a:rPr sz="1600" spc="-10" dirty="0">
                <a:latin typeface="Calibri"/>
                <a:cs typeface="Calibri"/>
              </a:rPr>
              <a:t>seconds).</a:t>
            </a:r>
            <a:endParaRPr sz="16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350" dirty="0">
              <a:latin typeface="Calibri"/>
              <a:cs typeface="Calibri"/>
            </a:endParaRPr>
          </a:p>
          <a:p>
            <a:pPr marL="12700" marR="159385">
              <a:lnSpc>
                <a:spcPts val="1730"/>
              </a:lnSpc>
            </a:pPr>
            <a:r>
              <a:rPr sz="1600" spc="-5" dirty="0">
                <a:latin typeface="Calibri"/>
                <a:cs typeface="Calibri"/>
              </a:rPr>
              <a:t>Hypothesis: Based on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historical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data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we</a:t>
            </a:r>
            <a:r>
              <a:rPr sz="1600" spc="-5" dirty="0">
                <a:latin typeface="Calibri"/>
                <a:cs typeface="Calibri"/>
              </a:rPr>
              <a:t> can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use machine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learning </a:t>
            </a:r>
            <a:r>
              <a:rPr sz="1600" spc="-10" dirty="0">
                <a:latin typeface="Calibri"/>
                <a:cs typeface="Calibri"/>
              </a:rPr>
              <a:t>to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predict</a:t>
            </a:r>
            <a:r>
              <a:rPr sz="1600" spc="-5" dirty="0">
                <a:latin typeface="Calibri"/>
                <a:cs typeface="Calibri"/>
              </a:rPr>
              <a:t> the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loan </a:t>
            </a:r>
            <a:r>
              <a:rPr sz="1600" spc="-15" dirty="0">
                <a:latin typeface="Calibri"/>
                <a:cs typeface="Calibri"/>
              </a:rPr>
              <a:t>status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of </a:t>
            </a:r>
            <a:r>
              <a:rPr sz="1600" dirty="0">
                <a:latin typeface="Calibri"/>
                <a:cs typeface="Calibri"/>
              </a:rPr>
              <a:t>a </a:t>
            </a:r>
            <a:r>
              <a:rPr sz="1600" spc="-10" dirty="0">
                <a:latin typeface="Calibri"/>
                <a:cs typeface="Calibri"/>
              </a:rPr>
              <a:t>potential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borrower </a:t>
            </a:r>
            <a:r>
              <a:rPr sz="1600" spc="-34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such </a:t>
            </a:r>
            <a:r>
              <a:rPr sz="1600" spc="-10" dirty="0">
                <a:latin typeface="Calibri"/>
                <a:cs typeface="Calibri"/>
              </a:rPr>
              <a:t>that</a:t>
            </a:r>
            <a:r>
              <a:rPr sz="1600" spc="-5" dirty="0">
                <a:latin typeface="Calibri"/>
                <a:cs typeface="Calibri"/>
              </a:rPr>
              <a:t> the time </a:t>
            </a:r>
            <a:r>
              <a:rPr sz="1600" spc="-20" dirty="0">
                <a:latin typeface="Calibri"/>
                <a:cs typeface="Calibri"/>
              </a:rPr>
              <a:t>taken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for</a:t>
            </a:r>
            <a:r>
              <a:rPr sz="1600" spc="-5" dirty="0">
                <a:latin typeface="Calibri"/>
                <a:cs typeface="Calibri"/>
              </a:rPr>
              <a:t> them </a:t>
            </a:r>
            <a:r>
              <a:rPr sz="1600" spc="-10" dirty="0">
                <a:latin typeface="Calibri"/>
                <a:cs typeface="Calibri"/>
              </a:rPr>
              <a:t>to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receive</a:t>
            </a:r>
            <a:r>
              <a:rPr sz="1600" spc="-5" dirty="0">
                <a:latin typeface="Calibri"/>
                <a:cs typeface="Calibri"/>
              </a:rPr>
              <a:t> their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respective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statuses</a:t>
            </a:r>
            <a:r>
              <a:rPr sz="1600" spc="-5" dirty="0">
                <a:latin typeface="Calibri"/>
                <a:cs typeface="Calibri"/>
              </a:rPr>
              <a:t> is </a:t>
            </a:r>
            <a:r>
              <a:rPr sz="1600" spc="-10" dirty="0">
                <a:latin typeface="Calibri"/>
                <a:cs typeface="Calibri"/>
              </a:rPr>
              <a:t>reduced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significantly.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5" dirty="0"/>
              <a:t>INTERNAL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35570" y="381000"/>
            <a:ext cx="377923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Project</a:t>
            </a:r>
            <a:r>
              <a:rPr spc="-70" dirty="0"/>
              <a:t> </a:t>
            </a:r>
            <a:r>
              <a:rPr spc="-5" dirty="0"/>
              <a:t>Overview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7057" y="2127490"/>
            <a:ext cx="2941955" cy="792480"/>
          </a:xfrm>
          <a:prstGeom prst="rect">
            <a:avLst/>
          </a:prstGeom>
        </p:spPr>
        <p:txBody>
          <a:bodyPr vert="horz" wrap="square" lIns="0" tIns="147955" rIns="0" bIns="0" rtlCol="0">
            <a:spAutoFit/>
          </a:bodyPr>
          <a:lstStyle/>
          <a:p>
            <a:pPr marL="12700" marR="5080">
              <a:lnSpc>
                <a:spcPct val="70200"/>
              </a:lnSpc>
              <a:spcBef>
                <a:spcPts val="1165"/>
              </a:spcBef>
            </a:pPr>
            <a:r>
              <a:rPr sz="2950" spc="-10" dirty="0"/>
              <a:t>Process </a:t>
            </a:r>
            <a:r>
              <a:rPr sz="2950" spc="-5" dirty="0"/>
              <a:t>Overview </a:t>
            </a:r>
            <a:r>
              <a:rPr sz="2950" dirty="0"/>
              <a:t>/ </a:t>
            </a:r>
            <a:r>
              <a:rPr sz="2950" spc="-655" dirty="0"/>
              <a:t> </a:t>
            </a:r>
            <a:r>
              <a:rPr sz="2950" spc="-5" dirty="0"/>
              <a:t>Solution</a:t>
            </a:r>
            <a:endParaRPr sz="2950"/>
          </a:p>
        </p:txBody>
      </p:sp>
      <p:sp>
        <p:nvSpPr>
          <p:cNvPr id="21" name="object 21"/>
          <p:cNvSpPr txBox="1"/>
          <p:nvPr/>
        </p:nvSpPr>
        <p:spPr>
          <a:xfrm>
            <a:off x="1066800" y="3429000"/>
            <a:ext cx="10468443" cy="17363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rPr lang="en-GB" sz="2800" dirty="0"/>
              <a:t>Applicants fill out their information on any device (Gender, Marital Status, Income, etc.). The machine learning model will then make a prediction based on historical data. The prediction will appear on the device as Accept or Decline on the same device in a matter of seconds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  <p:sp>
        <p:nvSpPr>
          <p:cNvPr id="23" name="object 2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5" dirty="0"/>
              <a:t>INTERNAL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05831" y="3018852"/>
            <a:ext cx="4953000" cy="2052320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147955" indent="-135890">
              <a:lnSpc>
                <a:spcPct val="100000"/>
              </a:lnSpc>
              <a:spcBef>
                <a:spcPts val="409"/>
              </a:spcBef>
              <a:buClr>
                <a:srgbClr val="E7E6E6"/>
              </a:buClr>
              <a:buFont typeface="Lucida Sans Unicode"/>
              <a:buChar char="▪"/>
              <a:tabLst>
                <a:tab pos="148590" algn="l"/>
              </a:tabLst>
            </a:pP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number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records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–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614</a:t>
            </a:r>
            <a:endParaRPr sz="2400" dirty="0">
              <a:latin typeface="Calibri"/>
              <a:cs typeface="Calibri"/>
            </a:endParaRPr>
          </a:p>
          <a:p>
            <a:pPr marL="147955" indent="-135890">
              <a:lnSpc>
                <a:spcPct val="100000"/>
              </a:lnSpc>
              <a:spcBef>
                <a:spcPts val="310"/>
              </a:spcBef>
              <a:buClr>
                <a:srgbClr val="E7E6E6"/>
              </a:buClr>
              <a:buFont typeface="Lucida Sans Unicode"/>
              <a:buChar char="▪"/>
              <a:tabLst>
                <a:tab pos="148590" algn="l"/>
              </a:tabLst>
            </a:pP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number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columns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–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13</a:t>
            </a:r>
            <a:endParaRPr sz="2400" dirty="0">
              <a:latin typeface="Calibri"/>
              <a:cs typeface="Calibri"/>
            </a:endParaRPr>
          </a:p>
          <a:p>
            <a:pPr marL="147955" indent="-135890">
              <a:lnSpc>
                <a:spcPct val="100000"/>
              </a:lnSpc>
              <a:spcBef>
                <a:spcPts val="315"/>
              </a:spcBef>
              <a:buClr>
                <a:srgbClr val="E7E6E6"/>
              </a:buClr>
              <a:buFont typeface="Lucida Sans Unicode"/>
              <a:buChar char="▪"/>
              <a:tabLst>
                <a:tab pos="148590" algn="l"/>
              </a:tabLst>
            </a:pP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number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-10" dirty="0">
                <a:latin typeface="Calibri"/>
                <a:cs typeface="Calibri"/>
              </a:rPr>
              <a:t> numerical columns </a:t>
            </a:r>
            <a:r>
              <a:rPr sz="2400" dirty="0">
                <a:latin typeface="Calibri"/>
                <a:cs typeface="Calibri"/>
              </a:rPr>
              <a:t>–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5</a:t>
            </a:r>
          </a:p>
          <a:p>
            <a:pPr marL="147955" indent="-135890">
              <a:lnSpc>
                <a:spcPct val="100000"/>
              </a:lnSpc>
              <a:spcBef>
                <a:spcPts val="310"/>
              </a:spcBef>
              <a:buClr>
                <a:srgbClr val="E7E6E6"/>
              </a:buClr>
              <a:buFont typeface="Lucida Sans Unicode"/>
              <a:buChar char="▪"/>
              <a:tabLst>
                <a:tab pos="148590" algn="l"/>
              </a:tabLst>
            </a:pP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number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categorical </a:t>
            </a:r>
            <a:r>
              <a:rPr sz="2400" spc="-10" dirty="0">
                <a:latin typeface="Calibri"/>
                <a:cs typeface="Calibri"/>
              </a:rPr>
              <a:t>columns </a:t>
            </a:r>
            <a:r>
              <a:rPr sz="2400" dirty="0">
                <a:latin typeface="Calibri"/>
                <a:cs typeface="Calibri"/>
              </a:rPr>
              <a:t>–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8</a:t>
            </a:r>
          </a:p>
          <a:p>
            <a:pPr marL="147955" indent="-135890">
              <a:lnSpc>
                <a:spcPct val="100000"/>
              </a:lnSpc>
              <a:spcBef>
                <a:spcPts val="315"/>
              </a:spcBef>
              <a:buClr>
                <a:srgbClr val="E7E6E6"/>
              </a:buClr>
              <a:buFont typeface="Lucida Sans Unicode"/>
              <a:buChar char="▪"/>
              <a:tabLst>
                <a:tab pos="148590" algn="l"/>
              </a:tabLst>
            </a:pPr>
            <a:r>
              <a:rPr sz="2400" spc="-30" dirty="0">
                <a:latin typeface="Calibri"/>
                <a:cs typeface="Calibri"/>
              </a:rPr>
              <a:t>Target/Loan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Status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–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Y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(422) </a:t>
            </a:r>
            <a:r>
              <a:rPr sz="2400" spc="-10" dirty="0">
                <a:latin typeface="Calibri"/>
                <a:cs typeface="Calibri"/>
              </a:rPr>
              <a:t>vs 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(192)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5" dirty="0"/>
              <a:t>INTERNAL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7057" y="2195521"/>
            <a:ext cx="79184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</a:t>
            </a:r>
            <a:r>
              <a:rPr spc="-30" dirty="0"/>
              <a:t>a</a:t>
            </a:r>
            <a:r>
              <a:rPr spc="-45" dirty="0"/>
              <a:t>t</a:t>
            </a:r>
            <a:r>
              <a:rPr dirty="0"/>
              <a:t>a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983" y="66761"/>
            <a:ext cx="2200943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Anal</a:t>
            </a:r>
            <a:r>
              <a:rPr spc="-35" dirty="0"/>
              <a:t>y</a:t>
            </a:r>
            <a:r>
              <a:rPr spc="-5" dirty="0"/>
              <a:t>sis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5" dirty="0"/>
              <a:t>INTERNAL</a:t>
            </a:r>
          </a:p>
        </p:txBody>
      </p:sp>
      <p:pic>
        <p:nvPicPr>
          <p:cNvPr id="8" name="Picture 7" descr="Graphical user interface, application">
            <a:extLst>
              <a:ext uri="{FF2B5EF4-FFF2-40B4-BE49-F238E27FC236}">
                <a16:creationId xmlns:a16="http://schemas.microsoft.com/office/drawing/2014/main" id="{19AA1508-307A-67B7-FD68-331E16835D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816281"/>
            <a:ext cx="9861327" cy="573676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1330" y="3058476"/>
            <a:ext cx="8611269" cy="2721899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 marR="5080">
              <a:lnSpc>
                <a:spcPts val="2590"/>
              </a:lnSpc>
              <a:spcBef>
                <a:spcPts val="425"/>
              </a:spcBef>
            </a:pPr>
            <a:r>
              <a:rPr lang="en-GB" sz="2400" b="0" i="0" dirty="0">
                <a:solidFill>
                  <a:srgbClr val="111111"/>
                </a:solidFill>
                <a:effectLst/>
                <a:latin typeface="open sans" panose="020B0604020202020204" pitchFamily="34" charset="0"/>
              </a:rPr>
              <a:t>A device getting to know version changed into skilled and </a:t>
            </a:r>
            <a:r>
              <a:rPr lang="en-GB" sz="2400" b="0" i="0" dirty="0" err="1">
                <a:solidFill>
                  <a:srgbClr val="111111"/>
                </a:solidFill>
                <a:effectLst/>
                <a:latin typeface="open sans" panose="020B0604020202020204" pitchFamily="34" charset="0"/>
              </a:rPr>
              <a:t>AutoML</a:t>
            </a:r>
            <a:r>
              <a:rPr lang="en-GB" sz="2400" b="0" i="0" dirty="0">
                <a:solidFill>
                  <a:srgbClr val="111111"/>
                </a:solidFill>
                <a:effectLst/>
                <a:latin typeface="open sans" panose="020B0604020202020204" pitchFamily="34" charset="0"/>
              </a:rPr>
              <a:t> was used as nicely.</a:t>
            </a:r>
            <a:br>
              <a:rPr lang="en-GB" sz="2400" dirty="0"/>
            </a:br>
            <a:br>
              <a:rPr lang="en-GB" sz="2400" dirty="0"/>
            </a:br>
            <a:r>
              <a:rPr lang="en-GB" sz="2400" b="0" i="0" dirty="0">
                <a:solidFill>
                  <a:srgbClr val="111111"/>
                </a:solidFill>
                <a:effectLst/>
                <a:latin typeface="open sans" panose="020B0604020202020204" pitchFamily="34" charset="0"/>
              </a:rPr>
              <a:t>- Bespoke models require </a:t>
            </a:r>
            <a:r>
              <a:rPr lang="en-GB" sz="2400" b="0" i="0" dirty="0" err="1">
                <a:solidFill>
                  <a:srgbClr val="111111"/>
                </a:solidFill>
                <a:effectLst/>
                <a:latin typeface="open sans" panose="020B0604020202020204" pitchFamily="34" charset="0"/>
              </a:rPr>
              <a:t>preprocessing</a:t>
            </a:r>
            <a:br>
              <a:rPr lang="en-GB" sz="2400" dirty="0"/>
            </a:br>
            <a:br>
              <a:rPr lang="en-GB" sz="2400" dirty="0"/>
            </a:br>
            <a:r>
              <a:rPr lang="en-GB" sz="2400" b="0" i="0" dirty="0">
                <a:solidFill>
                  <a:srgbClr val="111111"/>
                </a:solidFill>
                <a:effectLst/>
                <a:latin typeface="open sans" panose="020B0604020202020204" pitchFamily="34" charset="0"/>
              </a:rPr>
              <a:t>- </a:t>
            </a:r>
            <a:r>
              <a:rPr lang="en-GB" sz="2400" b="0" i="0" dirty="0" err="1">
                <a:solidFill>
                  <a:srgbClr val="111111"/>
                </a:solidFill>
                <a:effectLst/>
                <a:latin typeface="open sans" panose="020B0604020202020204" pitchFamily="34" charset="0"/>
              </a:rPr>
              <a:t>AutoML</a:t>
            </a:r>
            <a:r>
              <a:rPr lang="en-GB" sz="2400" b="0" i="0" dirty="0">
                <a:solidFill>
                  <a:srgbClr val="111111"/>
                </a:solidFill>
                <a:effectLst/>
                <a:latin typeface="open sans" panose="020B0604020202020204" pitchFamily="34" charset="0"/>
              </a:rPr>
              <a:t> did now not</a:t>
            </a:r>
            <a:br>
              <a:rPr lang="en-GB" sz="2400" dirty="0"/>
            </a:br>
            <a:br>
              <a:rPr lang="en-GB" sz="2400" dirty="0"/>
            </a:br>
            <a:r>
              <a:rPr lang="en-GB" sz="2400" b="0" i="0" dirty="0">
                <a:solidFill>
                  <a:srgbClr val="111111"/>
                </a:solidFill>
                <a:effectLst/>
                <a:latin typeface="open sans" panose="020B0604020202020204" pitchFamily="34" charset="0"/>
              </a:rPr>
              <a:t>- outcomes are pretty similar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5" dirty="0"/>
              <a:t>INTERNAL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7057" y="2195521"/>
            <a:ext cx="159131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Modeling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7057" y="2195521"/>
            <a:ext cx="28987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Model</a:t>
            </a:r>
            <a:r>
              <a:rPr spc="-65" dirty="0"/>
              <a:t> </a:t>
            </a:r>
            <a:r>
              <a:rPr spc="-20" dirty="0"/>
              <a:t>Evaluation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323005" y="3111213"/>
            <a:ext cx="8140700" cy="755015"/>
            <a:chOff x="1323005" y="3111213"/>
            <a:chExt cx="8140700" cy="755015"/>
          </a:xfrm>
        </p:grpSpPr>
        <p:sp>
          <p:nvSpPr>
            <p:cNvPr id="4" name="object 4"/>
            <p:cNvSpPr/>
            <p:nvPr/>
          </p:nvSpPr>
          <p:spPr>
            <a:xfrm>
              <a:off x="1329347" y="3117570"/>
              <a:ext cx="8128000" cy="371475"/>
            </a:xfrm>
            <a:custGeom>
              <a:avLst/>
              <a:gdLst/>
              <a:ahLst/>
              <a:cxnLst/>
              <a:rect l="l" t="t" r="r" b="b"/>
              <a:pathLst>
                <a:path w="8128000" h="371475">
                  <a:moveTo>
                    <a:pt x="8127974" y="0"/>
                  </a:moveTo>
                  <a:lnTo>
                    <a:pt x="5418645" y="0"/>
                  </a:lnTo>
                  <a:lnTo>
                    <a:pt x="2709329" y="0"/>
                  </a:lnTo>
                  <a:lnTo>
                    <a:pt x="0" y="0"/>
                  </a:lnTo>
                  <a:lnTo>
                    <a:pt x="0" y="370852"/>
                  </a:lnTo>
                  <a:lnTo>
                    <a:pt x="2709329" y="370852"/>
                  </a:lnTo>
                  <a:lnTo>
                    <a:pt x="5418645" y="370852"/>
                  </a:lnTo>
                  <a:lnTo>
                    <a:pt x="8127974" y="370852"/>
                  </a:lnTo>
                  <a:lnTo>
                    <a:pt x="8127974" y="0"/>
                  </a:lnTo>
                  <a:close/>
                </a:path>
              </a:pathLst>
            </a:custGeom>
            <a:solidFill>
              <a:srgbClr val="ED7D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29347" y="3488423"/>
              <a:ext cx="8128000" cy="370840"/>
            </a:xfrm>
            <a:custGeom>
              <a:avLst/>
              <a:gdLst/>
              <a:ahLst/>
              <a:cxnLst/>
              <a:rect l="l" t="t" r="r" b="b"/>
              <a:pathLst>
                <a:path w="8128000" h="370839">
                  <a:moveTo>
                    <a:pt x="8127974" y="0"/>
                  </a:moveTo>
                  <a:lnTo>
                    <a:pt x="5418645" y="0"/>
                  </a:lnTo>
                  <a:lnTo>
                    <a:pt x="2709329" y="0"/>
                  </a:lnTo>
                  <a:lnTo>
                    <a:pt x="0" y="0"/>
                  </a:lnTo>
                  <a:lnTo>
                    <a:pt x="0" y="370840"/>
                  </a:lnTo>
                  <a:lnTo>
                    <a:pt x="2709329" y="370840"/>
                  </a:lnTo>
                  <a:lnTo>
                    <a:pt x="5418645" y="370840"/>
                  </a:lnTo>
                  <a:lnTo>
                    <a:pt x="8127974" y="370840"/>
                  </a:lnTo>
                  <a:lnTo>
                    <a:pt x="8127974" y="0"/>
                  </a:lnTo>
                  <a:close/>
                </a:path>
              </a:pathLst>
            </a:custGeom>
            <a:solidFill>
              <a:srgbClr val="FCEC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324605" y="3112813"/>
              <a:ext cx="8137525" cy="751205"/>
            </a:xfrm>
            <a:custGeom>
              <a:avLst/>
              <a:gdLst/>
              <a:ahLst/>
              <a:cxnLst/>
              <a:rect l="l" t="t" r="r" b="b"/>
              <a:pathLst>
                <a:path w="8137525" h="751204">
                  <a:moveTo>
                    <a:pt x="4749" y="0"/>
                  </a:moveTo>
                  <a:lnTo>
                    <a:pt x="4749" y="751199"/>
                  </a:lnTo>
                </a:path>
                <a:path w="8137525" h="751204">
                  <a:moveTo>
                    <a:pt x="8132724" y="0"/>
                  </a:moveTo>
                  <a:lnTo>
                    <a:pt x="8132724" y="751199"/>
                  </a:lnTo>
                </a:path>
                <a:path w="8137525" h="751204">
                  <a:moveTo>
                    <a:pt x="0" y="4749"/>
                  </a:moveTo>
                  <a:lnTo>
                    <a:pt x="8137474" y="4749"/>
                  </a:lnTo>
                </a:path>
                <a:path w="8137525" h="751204">
                  <a:moveTo>
                    <a:pt x="0" y="375599"/>
                  </a:moveTo>
                  <a:lnTo>
                    <a:pt x="8137474" y="375599"/>
                  </a:lnTo>
                </a:path>
                <a:path w="8137525" h="751204">
                  <a:moveTo>
                    <a:pt x="0" y="746449"/>
                  </a:moveTo>
                  <a:lnTo>
                    <a:pt x="8137474" y="746449"/>
                  </a:lnTo>
                </a:path>
              </a:pathLst>
            </a:custGeom>
            <a:ln w="12699">
              <a:solidFill>
                <a:srgbClr val="ED7D3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4111705" y="3133819"/>
            <a:ext cx="7823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</a:rPr>
              <a:t>Au</a:t>
            </a:r>
            <a:r>
              <a:rPr sz="1800" b="1" spc="-2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</a:rPr>
              <a:t>oML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5" dirty="0"/>
              <a:t>INTERNAL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821030" y="3133819"/>
            <a:ext cx="11715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5" dirty="0">
                <a:solidFill>
                  <a:srgbClr val="FFFFFF"/>
                </a:solidFill>
                <a:latin typeface="Calibri"/>
                <a:cs typeface="Calibri"/>
              </a:rPr>
              <a:t>Bespoke</a:t>
            </a:r>
            <a:r>
              <a:rPr sz="1800" b="1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ML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02380" y="3504669"/>
            <a:ext cx="85534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Accu</a:t>
            </a:r>
            <a:r>
              <a:rPr sz="1800" spc="-40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acy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111705" y="3504669"/>
            <a:ext cx="4203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79%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821030" y="3504669"/>
            <a:ext cx="4203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77%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402380" y="4395751"/>
            <a:ext cx="89261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GB" sz="1800" dirty="0">
                <a:latin typeface="Calibri"/>
                <a:cs typeface="Calibri"/>
              </a:rPr>
              <a:t>- where accuracy is the total of all the right predictions produced by the model over all forecasts.</a:t>
            </a:r>
            <a:endParaRPr sz="1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</TotalTime>
  <Words>372</Words>
  <Application>Microsoft Office PowerPoint</Application>
  <PresentationFormat>Widescreen</PresentationFormat>
  <Paragraphs>57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 MT</vt:lpstr>
      <vt:lpstr>Calibri</vt:lpstr>
      <vt:lpstr>Lucida Sans Unicode</vt:lpstr>
      <vt:lpstr>open sans</vt:lpstr>
      <vt:lpstr>Office Theme</vt:lpstr>
      <vt:lpstr>Home Loans Data Science Project</vt:lpstr>
      <vt:lpstr>Agenda</vt:lpstr>
      <vt:lpstr>Data Science Lifecycle</vt:lpstr>
      <vt:lpstr>Project Overview</vt:lpstr>
      <vt:lpstr>Process Overview /  Solution</vt:lpstr>
      <vt:lpstr>Data</vt:lpstr>
      <vt:lpstr>Analysis</vt:lpstr>
      <vt:lpstr>Modeling</vt:lpstr>
      <vt:lpstr>Model Evaluation</vt:lpstr>
      <vt:lpstr>Recommendations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 Loans Data Science Project</dc:title>
  <cp:lastModifiedBy>yash sahu</cp:lastModifiedBy>
  <cp:revision>1</cp:revision>
  <dcterms:created xsi:type="dcterms:W3CDTF">2022-12-24T21:40:24Z</dcterms:created>
  <dcterms:modified xsi:type="dcterms:W3CDTF">2022-12-24T22:51:38Z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2022-05-20T00:00:00Z</vt:filetime>
  </property>
  <property fmtid="{D5CDD505-2E9C-101B-9397-08002B2CF9AE}" pid="3" name="Creator">
    <vt:lpwstr>PDFium</vt:lpwstr>
  </property>
  <property fmtid="{D5CDD505-2E9C-101B-9397-08002B2CF9AE}" pid="4" name="LastSaved">
    <vt:filetime>2022-05-20T00:00:00Z</vt:filetime>
  </property>
</Properties>
</file>