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8" r:id="rId3"/>
    <p:sldId id="266" r:id="rId4"/>
    <p:sldId id="280" r:id="rId5"/>
    <p:sldId id="259" r:id="rId6"/>
    <p:sldId id="283" r:id="rId7"/>
    <p:sldId id="284" r:id="rId8"/>
    <p:sldId id="267" r:id="rId9"/>
    <p:sldId id="268" r:id="rId10"/>
    <p:sldId id="271" r:id="rId11"/>
    <p:sldId id="272" r:id="rId12"/>
    <p:sldId id="273" r:id="rId13"/>
    <p:sldId id="274" r:id="rId14"/>
    <p:sldId id="264" r:id="rId15"/>
    <p:sldId id="265" r:id="rId16"/>
    <p:sldId id="275" r:id="rId17"/>
    <p:sldId id="279" r:id="rId18"/>
    <p:sldId id="276" r:id="rId19"/>
    <p:sldId id="278" r:id="rId20"/>
    <p:sldId id="28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E0364F-830B-4957-85FC-9D4D6FBE6769}">
          <p14:sldIdLst>
            <p14:sldId id="256"/>
          </p14:sldIdLst>
        </p14:section>
        <p14:section name="Untitled Section" id="{B74FF543-A38B-4CB9-900C-FBC7B4AB6D22}">
          <p14:sldIdLst>
            <p14:sldId id="258"/>
            <p14:sldId id="266"/>
            <p14:sldId id="280"/>
            <p14:sldId id="259"/>
            <p14:sldId id="283"/>
            <p14:sldId id="284"/>
            <p14:sldId id="267"/>
            <p14:sldId id="268"/>
            <p14:sldId id="271"/>
            <p14:sldId id="272"/>
            <p14:sldId id="273"/>
            <p14:sldId id="274"/>
            <p14:sldId id="264"/>
            <p14:sldId id="265"/>
            <p14:sldId id="275"/>
            <p14:sldId id="279"/>
            <p14:sldId id="276"/>
            <p14:sldId id="278"/>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2B8AC9-ADBD-4091-90B9-A9E34124A8B1}"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B8513881-224E-462F-AB3E-38D024A49712}">
      <dgm:prSet/>
      <dgm:spPr/>
      <dgm:t>
        <a:bodyPr/>
        <a:lstStyle/>
        <a:p>
          <a:r>
            <a:rPr lang="en-IN"/>
            <a:t>Project Goal &amp; Insurance Analytics</a:t>
          </a:r>
          <a:endParaRPr lang="en-US"/>
        </a:p>
      </dgm:t>
    </dgm:pt>
    <dgm:pt modelId="{5B324092-AF72-47AE-802A-0CFF504F6F0E}" type="parTrans" cxnId="{BAD2C83A-D1AC-42B2-BC67-82B14E6F115E}">
      <dgm:prSet/>
      <dgm:spPr/>
      <dgm:t>
        <a:bodyPr/>
        <a:lstStyle/>
        <a:p>
          <a:endParaRPr lang="en-US"/>
        </a:p>
      </dgm:t>
    </dgm:pt>
    <dgm:pt modelId="{1407A855-1FE1-443B-867B-5100130D880F}" type="sibTrans" cxnId="{BAD2C83A-D1AC-42B2-BC67-82B14E6F115E}">
      <dgm:prSet/>
      <dgm:spPr/>
      <dgm:t>
        <a:bodyPr/>
        <a:lstStyle/>
        <a:p>
          <a:endParaRPr lang="en-US"/>
        </a:p>
      </dgm:t>
    </dgm:pt>
    <dgm:pt modelId="{5C76B647-C59E-42F6-B457-666EADA6EAF2}">
      <dgm:prSet/>
      <dgm:spPr/>
      <dgm:t>
        <a:bodyPr/>
        <a:lstStyle/>
        <a:p>
          <a:r>
            <a:rPr lang="en-IN"/>
            <a:t>Dataset Description</a:t>
          </a:r>
          <a:endParaRPr lang="en-US"/>
        </a:p>
      </dgm:t>
    </dgm:pt>
    <dgm:pt modelId="{5DBCC69D-D22F-4AA1-8145-50C3381C681E}" type="parTrans" cxnId="{D8B7DC39-53AC-4847-8C7A-BDCEC1030A5D}">
      <dgm:prSet/>
      <dgm:spPr/>
      <dgm:t>
        <a:bodyPr/>
        <a:lstStyle/>
        <a:p>
          <a:endParaRPr lang="en-US"/>
        </a:p>
      </dgm:t>
    </dgm:pt>
    <dgm:pt modelId="{1B256F1E-B99E-4F66-A27C-0AF33593BAD4}" type="sibTrans" cxnId="{D8B7DC39-53AC-4847-8C7A-BDCEC1030A5D}">
      <dgm:prSet/>
      <dgm:spPr/>
      <dgm:t>
        <a:bodyPr/>
        <a:lstStyle/>
        <a:p>
          <a:endParaRPr lang="en-US"/>
        </a:p>
      </dgm:t>
    </dgm:pt>
    <dgm:pt modelId="{F24A9995-2616-407A-80F3-8F03C422E375}">
      <dgm:prSet/>
      <dgm:spPr/>
      <dgm:t>
        <a:bodyPr/>
        <a:lstStyle/>
        <a:p>
          <a:r>
            <a:rPr lang="en-IN"/>
            <a:t>KPI Analysis</a:t>
          </a:r>
          <a:endParaRPr lang="en-US"/>
        </a:p>
      </dgm:t>
    </dgm:pt>
    <dgm:pt modelId="{19AE244E-C454-460F-BFEE-AC7EF6CB5699}" type="parTrans" cxnId="{27BA5112-E155-438D-95D6-F92E021B7EF1}">
      <dgm:prSet/>
      <dgm:spPr/>
      <dgm:t>
        <a:bodyPr/>
        <a:lstStyle/>
        <a:p>
          <a:endParaRPr lang="en-US"/>
        </a:p>
      </dgm:t>
    </dgm:pt>
    <dgm:pt modelId="{2791C1F4-72B9-450A-B3C6-815637F0FB69}" type="sibTrans" cxnId="{27BA5112-E155-438D-95D6-F92E021B7EF1}">
      <dgm:prSet/>
      <dgm:spPr/>
      <dgm:t>
        <a:bodyPr/>
        <a:lstStyle/>
        <a:p>
          <a:endParaRPr lang="en-US"/>
        </a:p>
      </dgm:t>
    </dgm:pt>
    <dgm:pt modelId="{6C87AEF4-4C25-48E3-93D9-95B12952FA8A}">
      <dgm:prSet/>
      <dgm:spPr/>
      <dgm:t>
        <a:bodyPr/>
        <a:lstStyle/>
        <a:p>
          <a:r>
            <a:rPr lang="en-IN"/>
            <a:t>Dashboard Design</a:t>
          </a:r>
          <a:endParaRPr lang="en-US"/>
        </a:p>
      </dgm:t>
    </dgm:pt>
    <dgm:pt modelId="{639025CF-7659-4D12-8802-C3A59BE7E28D}" type="parTrans" cxnId="{E1B05E21-48FD-4AE7-B2D5-E09182D5C6AD}">
      <dgm:prSet/>
      <dgm:spPr/>
      <dgm:t>
        <a:bodyPr/>
        <a:lstStyle/>
        <a:p>
          <a:endParaRPr lang="en-US"/>
        </a:p>
      </dgm:t>
    </dgm:pt>
    <dgm:pt modelId="{0DBD95A3-4FD8-4A48-AF7A-BB8774191B10}" type="sibTrans" cxnId="{E1B05E21-48FD-4AE7-B2D5-E09182D5C6AD}">
      <dgm:prSet/>
      <dgm:spPr/>
      <dgm:t>
        <a:bodyPr/>
        <a:lstStyle/>
        <a:p>
          <a:endParaRPr lang="en-US"/>
        </a:p>
      </dgm:t>
    </dgm:pt>
    <dgm:pt modelId="{F32C8D21-FD0D-4380-9168-30DA6F6ECA65}">
      <dgm:prSet/>
      <dgm:spPr/>
      <dgm:t>
        <a:bodyPr/>
        <a:lstStyle/>
        <a:p>
          <a:r>
            <a:rPr lang="en-IN"/>
            <a:t>Recommendation</a:t>
          </a:r>
          <a:endParaRPr lang="en-US"/>
        </a:p>
      </dgm:t>
    </dgm:pt>
    <dgm:pt modelId="{7D508459-5AB9-4BC2-98AA-00E71BEFA75A}" type="parTrans" cxnId="{6B04D449-40EC-4EF8-88AE-AB1E71AACFB9}">
      <dgm:prSet/>
      <dgm:spPr/>
      <dgm:t>
        <a:bodyPr/>
        <a:lstStyle/>
        <a:p>
          <a:endParaRPr lang="en-US"/>
        </a:p>
      </dgm:t>
    </dgm:pt>
    <dgm:pt modelId="{D3CD7A8E-0777-4865-8D42-DADFAF4903F5}" type="sibTrans" cxnId="{6B04D449-40EC-4EF8-88AE-AB1E71AACFB9}">
      <dgm:prSet/>
      <dgm:spPr/>
      <dgm:t>
        <a:bodyPr/>
        <a:lstStyle/>
        <a:p>
          <a:endParaRPr lang="en-US"/>
        </a:p>
      </dgm:t>
    </dgm:pt>
    <dgm:pt modelId="{0C519614-4C54-46ED-ADDE-5D431E119B51}">
      <dgm:prSet/>
      <dgm:spPr/>
      <dgm:t>
        <a:bodyPr/>
        <a:lstStyle/>
        <a:p>
          <a:r>
            <a:rPr lang="en-IN"/>
            <a:t>Conclusion</a:t>
          </a:r>
          <a:endParaRPr lang="en-US"/>
        </a:p>
      </dgm:t>
    </dgm:pt>
    <dgm:pt modelId="{65626870-27BF-4F60-BB4E-E30E67DD8E9D}" type="parTrans" cxnId="{F6795C25-5143-4C6D-BC57-98D729AE2F18}">
      <dgm:prSet/>
      <dgm:spPr/>
      <dgm:t>
        <a:bodyPr/>
        <a:lstStyle/>
        <a:p>
          <a:endParaRPr lang="en-US"/>
        </a:p>
      </dgm:t>
    </dgm:pt>
    <dgm:pt modelId="{7AE8C084-A56D-485D-8ADA-CC34AE72C8AC}" type="sibTrans" cxnId="{F6795C25-5143-4C6D-BC57-98D729AE2F18}">
      <dgm:prSet/>
      <dgm:spPr/>
      <dgm:t>
        <a:bodyPr/>
        <a:lstStyle/>
        <a:p>
          <a:endParaRPr lang="en-US"/>
        </a:p>
      </dgm:t>
    </dgm:pt>
    <dgm:pt modelId="{058DE068-2D22-4880-A5D2-754733F2314D}">
      <dgm:prSet/>
      <dgm:spPr/>
      <dgm:t>
        <a:bodyPr/>
        <a:lstStyle/>
        <a:p>
          <a:r>
            <a:rPr lang="en-IN"/>
            <a:t>Closure</a:t>
          </a:r>
          <a:endParaRPr lang="en-US"/>
        </a:p>
      </dgm:t>
    </dgm:pt>
    <dgm:pt modelId="{D14C1FCE-3362-4D14-8D42-6FD19A8E8B8C}" type="parTrans" cxnId="{F5D2DE50-F1B6-4EE4-8851-E3C72F4983F1}">
      <dgm:prSet/>
      <dgm:spPr/>
      <dgm:t>
        <a:bodyPr/>
        <a:lstStyle/>
        <a:p>
          <a:endParaRPr lang="en-US"/>
        </a:p>
      </dgm:t>
    </dgm:pt>
    <dgm:pt modelId="{490C2AB7-D669-482D-9757-BB76C1200A8B}" type="sibTrans" cxnId="{F5D2DE50-F1B6-4EE4-8851-E3C72F4983F1}">
      <dgm:prSet/>
      <dgm:spPr/>
      <dgm:t>
        <a:bodyPr/>
        <a:lstStyle/>
        <a:p>
          <a:endParaRPr lang="en-US"/>
        </a:p>
      </dgm:t>
    </dgm:pt>
    <dgm:pt modelId="{08E85677-83B6-4CD8-844F-32A45073B5D5}" type="pres">
      <dgm:prSet presAssocID="{412B8AC9-ADBD-4091-90B9-A9E34124A8B1}" presName="linear" presStyleCnt="0">
        <dgm:presLayoutVars>
          <dgm:dir/>
          <dgm:animLvl val="lvl"/>
          <dgm:resizeHandles val="exact"/>
        </dgm:presLayoutVars>
      </dgm:prSet>
      <dgm:spPr/>
    </dgm:pt>
    <dgm:pt modelId="{727D5C57-301A-40DA-9089-EDE4FCB5D956}" type="pres">
      <dgm:prSet presAssocID="{B8513881-224E-462F-AB3E-38D024A49712}" presName="parentLin" presStyleCnt="0"/>
      <dgm:spPr/>
    </dgm:pt>
    <dgm:pt modelId="{AB6F62A3-DB89-4A6C-966E-9AC84594C896}" type="pres">
      <dgm:prSet presAssocID="{B8513881-224E-462F-AB3E-38D024A49712}" presName="parentLeftMargin" presStyleLbl="node1" presStyleIdx="0" presStyleCnt="7"/>
      <dgm:spPr/>
    </dgm:pt>
    <dgm:pt modelId="{42F55BC4-83FC-4789-A2E2-ECDE19E7595C}" type="pres">
      <dgm:prSet presAssocID="{B8513881-224E-462F-AB3E-38D024A49712}" presName="parentText" presStyleLbl="node1" presStyleIdx="0" presStyleCnt="7">
        <dgm:presLayoutVars>
          <dgm:chMax val="0"/>
          <dgm:bulletEnabled val="1"/>
        </dgm:presLayoutVars>
      </dgm:prSet>
      <dgm:spPr/>
    </dgm:pt>
    <dgm:pt modelId="{373234B1-D93B-4B67-A5A4-3B7569D4FFA9}" type="pres">
      <dgm:prSet presAssocID="{B8513881-224E-462F-AB3E-38D024A49712}" presName="negativeSpace" presStyleCnt="0"/>
      <dgm:spPr/>
    </dgm:pt>
    <dgm:pt modelId="{481BFFE4-63D0-4586-90F1-926AEB030BC6}" type="pres">
      <dgm:prSet presAssocID="{B8513881-224E-462F-AB3E-38D024A49712}" presName="childText" presStyleLbl="conFgAcc1" presStyleIdx="0" presStyleCnt="7">
        <dgm:presLayoutVars>
          <dgm:bulletEnabled val="1"/>
        </dgm:presLayoutVars>
      </dgm:prSet>
      <dgm:spPr/>
    </dgm:pt>
    <dgm:pt modelId="{259CFF29-F516-467C-B407-93CB723C336C}" type="pres">
      <dgm:prSet presAssocID="{1407A855-1FE1-443B-867B-5100130D880F}" presName="spaceBetweenRectangles" presStyleCnt="0"/>
      <dgm:spPr/>
    </dgm:pt>
    <dgm:pt modelId="{F11CD0F1-B50E-4D5D-9011-692A90C3313B}" type="pres">
      <dgm:prSet presAssocID="{5C76B647-C59E-42F6-B457-666EADA6EAF2}" presName="parentLin" presStyleCnt="0"/>
      <dgm:spPr/>
    </dgm:pt>
    <dgm:pt modelId="{7BD64EBA-2B01-4926-8451-56D8EC35BD8C}" type="pres">
      <dgm:prSet presAssocID="{5C76B647-C59E-42F6-B457-666EADA6EAF2}" presName="parentLeftMargin" presStyleLbl="node1" presStyleIdx="0" presStyleCnt="7"/>
      <dgm:spPr/>
    </dgm:pt>
    <dgm:pt modelId="{3AA3CC10-ECF8-4964-9A5E-B315F1898421}" type="pres">
      <dgm:prSet presAssocID="{5C76B647-C59E-42F6-B457-666EADA6EAF2}" presName="parentText" presStyleLbl="node1" presStyleIdx="1" presStyleCnt="7">
        <dgm:presLayoutVars>
          <dgm:chMax val="0"/>
          <dgm:bulletEnabled val="1"/>
        </dgm:presLayoutVars>
      </dgm:prSet>
      <dgm:spPr/>
    </dgm:pt>
    <dgm:pt modelId="{67DB5064-EAFB-466C-A7E0-5CD33E732DBE}" type="pres">
      <dgm:prSet presAssocID="{5C76B647-C59E-42F6-B457-666EADA6EAF2}" presName="negativeSpace" presStyleCnt="0"/>
      <dgm:spPr/>
    </dgm:pt>
    <dgm:pt modelId="{7DF846E5-C4EB-4612-869D-B01DE8783353}" type="pres">
      <dgm:prSet presAssocID="{5C76B647-C59E-42F6-B457-666EADA6EAF2}" presName="childText" presStyleLbl="conFgAcc1" presStyleIdx="1" presStyleCnt="7">
        <dgm:presLayoutVars>
          <dgm:bulletEnabled val="1"/>
        </dgm:presLayoutVars>
      </dgm:prSet>
      <dgm:spPr/>
    </dgm:pt>
    <dgm:pt modelId="{589F845B-FD29-487B-AC58-FED0A434C9E9}" type="pres">
      <dgm:prSet presAssocID="{1B256F1E-B99E-4F66-A27C-0AF33593BAD4}" presName="spaceBetweenRectangles" presStyleCnt="0"/>
      <dgm:spPr/>
    </dgm:pt>
    <dgm:pt modelId="{D9D1D3E5-8FA7-4DF6-8C41-8C6D1770D480}" type="pres">
      <dgm:prSet presAssocID="{F24A9995-2616-407A-80F3-8F03C422E375}" presName="parentLin" presStyleCnt="0"/>
      <dgm:spPr/>
    </dgm:pt>
    <dgm:pt modelId="{FB2EF722-35DB-46F6-B7EB-6E664BC7A5F2}" type="pres">
      <dgm:prSet presAssocID="{F24A9995-2616-407A-80F3-8F03C422E375}" presName="parentLeftMargin" presStyleLbl="node1" presStyleIdx="1" presStyleCnt="7"/>
      <dgm:spPr/>
    </dgm:pt>
    <dgm:pt modelId="{E90CCA78-58B1-45F8-9506-E25673BFCADA}" type="pres">
      <dgm:prSet presAssocID="{F24A9995-2616-407A-80F3-8F03C422E375}" presName="parentText" presStyleLbl="node1" presStyleIdx="2" presStyleCnt="7">
        <dgm:presLayoutVars>
          <dgm:chMax val="0"/>
          <dgm:bulletEnabled val="1"/>
        </dgm:presLayoutVars>
      </dgm:prSet>
      <dgm:spPr/>
    </dgm:pt>
    <dgm:pt modelId="{42CED696-BF6E-4EFC-AE01-E9EEF9BD4CE1}" type="pres">
      <dgm:prSet presAssocID="{F24A9995-2616-407A-80F3-8F03C422E375}" presName="negativeSpace" presStyleCnt="0"/>
      <dgm:spPr/>
    </dgm:pt>
    <dgm:pt modelId="{1B15BEBD-3616-478D-A6F7-A949F26B0B05}" type="pres">
      <dgm:prSet presAssocID="{F24A9995-2616-407A-80F3-8F03C422E375}" presName="childText" presStyleLbl="conFgAcc1" presStyleIdx="2" presStyleCnt="7">
        <dgm:presLayoutVars>
          <dgm:bulletEnabled val="1"/>
        </dgm:presLayoutVars>
      </dgm:prSet>
      <dgm:spPr/>
    </dgm:pt>
    <dgm:pt modelId="{671F27E5-639E-4CF1-925E-D6E6FA91E991}" type="pres">
      <dgm:prSet presAssocID="{2791C1F4-72B9-450A-B3C6-815637F0FB69}" presName="spaceBetweenRectangles" presStyleCnt="0"/>
      <dgm:spPr/>
    </dgm:pt>
    <dgm:pt modelId="{28B6EDC6-A00C-40BE-91B2-82BE6EED981F}" type="pres">
      <dgm:prSet presAssocID="{6C87AEF4-4C25-48E3-93D9-95B12952FA8A}" presName="parentLin" presStyleCnt="0"/>
      <dgm:spPr/>
    </dgm:pt>
    <dgm:pt modelId="{79A5E91A-59B9-4160-9929-A59ABC3997B0}" type="pres">
      <dgm:prSet presAssocID="{6C87AEF4-4C25-48E3-93D9-95B12952FA8A}" presName="parentLeftMargin" presStyleLbl="node1" presStyleIdx="2" presStyleCnt="7"/>
      <dgm:spPr/>
    </dgm:pt>
    <dgm:pt modelId="{646409BA-B99B-43C8-97A5-1C3A400CF295}" type="pres">
      <dgm:prSet presAssocID="{6C87AEF4-4C25-48E3-93D9-95B12952FA8A}" presName="parentText" presStyleLbl="node1" presStyleIdx="3" presStyleCnt="7">
        <dgm:presLayoutVars>
          <dgm:chMax val="0"/>
          <dgm:bulletEnabled val="1"/>
        </dgm:presLayoutVars>
      </dgm:prSet>
      <dgm:spPr/>
    </dgm:pt>
    <dgm:pt modelId="{976C8A11-5970-41CC-8605-FF30A554398D}" type="pres">
      <dgm:prSet presAssocID="{6C87AEF4-4C25-48E3-93D9-95B12952FA8A}" presName="negativeSpace" presStyleCnt="0"/>
      <dgm:spPr/>
    </dgm:pt>
    <dgm:pt modelId="{E9B5BBF7-2051-498E-BB67-082A6E62FBE8}" type="pres">
      <dgm:prSet presAssocID="{6C87AEF4-4C25-48E3-93D9-95B12952FA8A}" presName="childText" presStyleLbl="conFgAcc1" presStyleIdx="3" presStyleCnt="7">
        <dgm:presLayoutVars>
          <dgm:bulletEnabled val="1"/>
        </dgm:presLayoutVars>
      </dgm:prSet>
      <dgm:spPr/>
    </dgm:pt>
    <dgm:pt modelId="{69119A46-4E9F-4DA3-B807-0BA082388F5A}" type="pres">
      <dgm:prSet presAssocID="{0DBD95A3-4FD8-4A48-AF7A-BB8774191B10}" presName="spaceBetweenRectangles" presStyleCnt="0"/>
      <dgm:spPr/>
    </dgm:pt>
    <dgm:pt modelId="{A4328DFD-B1DA-4F35-B880-C80AB5E9E926}" type="pres">
      <dgm:prSet presAssocID="{F32C8D21-FD0D-4380-9168-30DA6F6ECA65}" presName="parentLin" presStyleCnt="0"/>
      <dgm:spPr/>
    </dgm:pt>
    <dgm:pt modelId="{82F891FB-18F9-4381-A9DB-2A48911666D0}" type="pres">
      <dgm:prSet presAssocID="{F32C8D21-FD0D-4380-9168-30DA6F6ECA65}" presName="parentLeftMargin" presStyleLbl="node1" presStyleIdx="3" presStyleCnt="7"/>
      <dgm:spPr/>
    </dgm:pt>
    <dgm:pt modelId="{B37E9840-49F6-4237-A60C-DE7E3199EFFB}" type="pres">
      <dgm:prSet presAssocID="{F32C8D21-FD0D-4380-9168-30DA6F6ECA65}" presName="parentText" presStyleLbl="node1" presStyleIdx="4" presStyleCnt="7">
        <dgm:presLayoutVars>
          <dgm:chMax val="0"/>
          <dgm:bulletEnabled val="1"/>
        </dgm:presLayoutVars>
      </dgm:prSet>
      <dgm:spPr/>
    </dgm:pt>
    <dgm:pt modelId="{277A20D1-03AE-40D0-9B00-23F41C05DE86}" type="pres">
      <dgm:prSet presAssocID="{F32C8D21-FD0D-4380-9168-30DA6F6ECA65}" presName="negativeSpace" presStyleCnt="0"/>
      <dgm:spPr/>
    </dgm:pt>
    <dgm:pt modelId="{3F76D9C2-1A64-44EB-93EE-9067EC5F90E0}" type="pres">
      <dgm:prSet presAssocID="{F32C8D21-FD0D-4380-9168-30DA6F6ECA65}" presName="childText" presStyleLbl="conFgAcc1" presStyleIdx="4" presStyleCnt="7">
        <dgm:presLayoutVars>
          <dgm:bulletEnabled val="1"/>
        </dgm:presLayoutVars>
      </dgm:prSet>
      <dgm:spPr/>
    </dgm:pt>
    <dgm:pt modelId="{D3ED532B-E7B2-4E4C-8F87-FE323707ADC0}" type="pres">
      <dgm:prSet presAssocID="{D3CD7A8E-0777-4865-8D42-DADFAF4903F5}" presName="spaceBetweenRectangles" presStyleCnt="0"/>
      <dgm:spPr/>
    </dgm:pt>
    <dgm:pt modelId="{E1EC1865-6C1B-429E-A3A4-E5A4EBCC97F9}" type="pres">
      <dgm:prSet presAssocID="{0C519614-4C54-46ED-ADDE-5D431E119B51}" presName="parentLin" presStyleCnt="0"/>
      <dgm:spPr/>
    </dgm:pt>
    <dgm:pt modelId="{4557DBF7-5302-4E3A-B70D-AD8812E9DE16}" type="pres">
      <dgm:prSet presAssocID="{0C519614-4C54-46ED-ADDE-5D431E119B51}" presName="parentLeftMargin" presStyleLbl="node1" presStyleIdx="4" presStyleCnt="7"/>
      <dgm:spPr/>
    </dgm:pt>
    <dgm:pt modelId="{DAC4C64B-405B-40A0-99DC-9ADFF598907D}" type="pres">
      <dgm:prSet presAssocID="{0C519614-4C54-46ED-ADDE-5D431E119B51}" presName="parentText" presStyleLbl="node1" presStyleIdx="5" presStyleCnt="7">
        <dgm:presLayoutVars>
          <dgm:chMax val="0"/>
          <dgm:bulletEnabled val="1"/>
        </dgm:presLayoutVars>
      </dgm:prSet>
      <dgm:spPr/>
    </dgm:pt>
    <dgm:pt modelId="{32A04A21-1CC7-4C0E-A65B-1573FC44AE61}" type="pres">
      <dgm:prSet presAssocID="{0C519614-4C54-46ED-ADDE-5D431E119B51}" presName="negativeSpace" presStyleCnt="0"/>
      <dgm:spPr/>
    </dgm:pt>
    <dgm:pt modelId="{2C6F9421-83E6-4132-A123-0D6431D54320}" type="pres">
      <dgm:prSet presAssocID="{0C519614-4C54-46ED-ADDE-5D431E119B51}" presName="childText" presStyleLbl="conFgAcc1" presStyleIdx="5" presStyleCnt="7">
        <dgm:presLayoutVars>
          <dgm:bulletEnabled val="1"/>
        </dgm:presLayoutVars>
      </dgm:prSet>
      <dgm:spPr/>
    </dgm:pt>
    <dgm:pt modelId="{3AEE4669-60FB-4135-BAB9-EEE61ABED70B}" type="pres">
      <dgm:prSet presAssocID="{7AE8C084-A56D-485D-8ADA-CC34AE72C8AC}" presName="spaceBetweenRectangles" presStyleCnt="0"/>
      <dgm:spPr/>
    </dgm:pt>
    <dgm:pt modelId="{216C02AD-2D5F-4EC7-A33A-359CD4090D77}" type="pres">
      <dgm:prSet presAssocID="{058DE068-2D22-4880-A5D2-754733F2314D}" presName="parentLin" presStyleCnt="0"/>
      <dgm:spPr/>
    </dgm:pt>
    <dgm:pt modelId="{41F2CA64-2311-44C2-AC1E-5FB52A70216A}" type="pres">
      <dgm:prSet presAssocID="{058DE068-2D22-4880-A5D2-754733F2314D}" presName="parentLeftMargin" presStyleLbl="node1" presStyleIdx="5" presStyleCnt="7"/>
      <dgm:spPr/>
    </dgm:pt>
    <dgm:pt modelId="{3E283321-D006-4F4F-9044-C53C56A958DF}" type="pres">
      <dgm:prSet presAssocID="{058DE068-2D22-4880-A5D2-754733F2314D}" presName="parentText" presStyleLbl="node1" presStyleIdx="6" presStyleCnt="7">
        <dgm:presLayoutVars>
          <dgm:chMax val="0"/>
          <dgm:bulletEnabled val="1"/>
        </dgm:presLayoutVars>
      </dgm:prSet>
      <dgm:spPr/>
    </dgm:pt>
    <dgm:pt modelId="{31A8CDCB-100F-41E5-B347-9CB9E90B3CCE}" type="pres">
      <dgm:prSet presAssocID="{058DE068-2D22-4880-A5D2-754733F2314D}" presName="negativeSpace" presStyleCnt="0"/>
      <dgm:spPr/>
    </dgm:pt>
    <dgm:pt modelId="{72B5D1AA-0D8C-4D1E-8CF1-E2A29B9EF725}" type="pres">
      <dgm:prSet presAssocID="{058DE068-2D22-4880-A5D2-754733F2314D}" presName="childText" presStyleLbl="conFgAcc1" presStyleIdx="6" presStyleCnt="7">
        <dgm:presLayoutVars>
          <dgm:bulletEnabled val="1"/>
        </dgm:presLayoutVars>
      </dgm:prSet>
      <dgm:spPr/>
    </dgm:pt>
  </dgm:ptLst>
  <dgm:cxnLst>
    <dgm:cxn modelId="{3C398204-BD72-4C8C-A87A-6F9A34913E2D}" type="presOf" srcId="{058DE068-2D22-4880-A5D2-754733F2314D}" destId="{3E283321-D006-4F4F-9044-C53C56A958DF}" srcOrd="1" destOrd="0" presId="urn:microsoft.com/office/officeart/2005/8/layout/list1"/>
    <dgm:cxn modelId="{D7AC7111-DB90-43A7-91FA-BD6AB64DCF0E}" type="presOf" srcId="{5C76B647-C59E-42F6-B457-666EADA6EAF2}" destId="{7BD64EBA-2B01-4926-8451-56D8EC35BD8C}" srcOrd="0" destOrd="0" presId="urn:microsoft.com/office/officeart/2005/8/layout/list1"/>
    <dgm:cxn modelId="{27BA5112-E155-438D-95D6-F92E021B7EF1}" srcId="{412B8AC9-ADBD-4091-90B9-A9E34124A8B1}" destId="{F24A9995-2616-407A-80F3-8F03C422E375}" srcOrd="2" destOrd="0" parTransId="{19AE244E-C454-460F-BFEE-AC7EF6CB5699}" sibTransId="{2791C1F4-72B9-450A-B3C6-815637F0FB69}"/>
    <dgm:cxn modelId="{3E507A16-36FE-42D6-8B2A-AFCFCD49014B}" type="presOf" srcId="{0C519614-4C54-46ED-ADDE-5D431E119B51}" destId="{4557DBF7-5302-4E3A-B70D-AD8812E9DE16}" srcOrd="0" destOrd="0" presId="urn:microsoft.com/office/officeart/2005/8/layout/list1"/>
    <dgm:cxn modelId="{E1B05E21-48FD-4AE7-B2D5-E09182D5C6AD}" srcId="{412B8AC9-ADBD-4091-90B9-A9E34124A8B1}" destId="{6C87AEF4-4C25-48E3-93D9-95B12952FA8A}" srcOrd="3" destOrd="0" parTransId="{639025CF-7659-4D12-8802-C3A59BE7E28D}" sibTransId="{0DBD95A3-4FD8-4A48-AF7A-BB8774191B10}"/>
    <dgm:cxn modelId="{F6795C25-5143-4C6D-BC57-98D729AE2F18}" srcId="{412B8AC9-ADBD-4091-90B9-A9E34124A8B1}" destId="{0C519614-4C54-46ED-ADDE-5D431E119B51}" srcOrd="5" destOrd="0" parTransId="{65626870-27BF-4F60-BB4E-E30E67DD8E9D}" sibTransId="{7AE8C084-A56D-485D-8ADA-CC34AE72C8AC}"/>
    <dgm:cxn modelId="{AF3B122A-0D87-44ED-97EE-EF461B2C50BA}" type="presOf" srcId="{058DE068-2D22-4880-A5D2-754733F2314D}" destId="{41F2CA64-2311-44C2-AC1E-5FB52A70216A}" srcOrd="0" destOrd="0" presId="urn:microsoft.com/office/officeart/2005/8/layout/list1"/>
    <dgm:cxn modelId="{D8B7DC39-53AC-4847-8C7A-BDCEC1030A5D}" srcId="{412B8AC9-ADBD-4091-90B9-A9E34124A8B1}" destId="{5C76B647-C59E-42F6-B457-666EADA6EAF2}" srcOrd="1" destOrd="0" parTransId="{5DBCC69D-D22F-4AA1-8145-50C3381C681E}" sibTransId="{1B256F1E-B99E-4F66-A27C-0AF33593BAD4}"/>
    <dgm:cxn modelId="{BAD2C83A-D1AC-42B2-BC67-82B14E6F115E}" srcId="{412B8AC9-ADBD-4091-90B9-A9E34124A8B1}" destId="{B8513881-224E-462F-AB3E-38D024A49712}" srcOrd="0" destOrd="0" parTransId="{5B324092-AF72-47AE-802A-0CFF504F6F0E}" sibTransId="{1407A855-1FE1-443B-867B-5100130D880F}"/>
    <dgm:cxn modelId="{2AC7AB60-C131-4DBF-9C13-5FE58B7396EB}" type="presOf" srcId="{5C76B647-C59E-42F6-B457-666EADA6EAF2}" destId="{3AA3CC10-ECF8-4964-9A5E-B315F1898421}" srcOrd="1" destOrd="0" presId="urn:microsoft.com/office/officeart/2005/8/layout/list1"/>
    <dgm:cxn modelId="{6B04D449-40EC-4EF8-88AE-AB1E71AACFB9}" srcId="{412B8AC9-ADBD-4091-90B9-A9E34124A8B1}" destId="{F32C8D21-FD0D-4380-9168-30DA6F6ECA65}" srcOrd="4" destOrd="0" parTransId="{7D508459-5AB9-4BC2-98AA-00E71BEFA75A}" sibTransId="{D3CD7A8E-0777-4865-8D42-DADFAF4903F5}"/>
    <dgm:cxn modelId="{DDDA1450-8D44-4787-9BAD-2E618B126088}" type="presOf" srcId="{6C87AEF4-4C25-48E3-93D9-95B12952FA8A}" destId="{646409BA-B99B-43C8-97A5-1C3A400CF295}" srcOrd="1" destOrd="0" presId="urn:microsoft.com/office/officeart/2005/8/layout/list1"/>
    <dgm:cxn modelId="{F5D2DE50-F1B6-4EE4-8851-E3C72F4983F1}" srcId="{412B8AC9-ADBD-4091-90B9-A9E34124A8B1}" destId="{058DE068-2D22-4880-A5D2-754733F2314D}" srcOrd="6" destOrd="0" parTransId="{D14C1FCE-3362-4D14-8D42-6FD19A8E8B8C}" sibTransId="{490C2AB7-D669-482D-9757-BB76C1200A8B}"/>
    <dgm:cxn modelId="{E1ADB853-8EC2-4DB4-B3B6-18BC390AE844}" type="presOf" srcId="{6C87AEF4-4C25-48E3-93D9-95B12952FA8A}" destId="{79A5E91A-59B9-4160-9929-A59ABC3997B0}" srcOrd="0" destOrd="0" presId="urn:microsoft.com/office/officeart/2005/8/layout/list1"/>
    <dgm:cxn modelId="{145A837C-883E-4042-960E-7F822933BD4D}" type="presOf" srcId="{F24A9995-2616-407A-80F3-8F03C422E375}" destId="{FB2EF722-35DB-46F6-B7EB-6E664BC7A5F2}" srcOrd="0" destOrd="0" presId="urn:microsoft.com/office/officeart/2005/8/layout/list1"/>
    <dgm:cxn modelId="{832C538A-53C4-4060-AB3D-93239D597950}" type="presOf" srcId="{0C519614-4C54-46ED-ADDE-5D431E119B51}" destId="{DAC4C64B-405B-40A0-99DC-9ADFF598907D}" srcOrd="1" destOrd="0" presId="urn:microsoft.com/office/officeart/2005/8/layout/list1"/>
    <dgm:cxn modelId="{6025A198-C79E-461B-B389-3FF4E6BDE7A4}" type="presOf" srcId="{F24A9995-2616-407A-80F3-8F03C422E375}" destId="{E90CCA78-58B1-45F8-9506-E25673BFCADA}" srcOrd="1" destOrd="0" presId="urn:microsoft.com/office/officeart/2005/8/layout/list1"/>
    <dgm:cxn modelId="{857BC4BD-F39A-46DA-8172-6A140FF36044}" type="presOf" srcId="{F32C8D21-FD0D-4380-9168-30DA6F6ECA65}" destId="{B37E9840-49F6-4237-A60C-DE7E3199EFFB}" srcOrd="1" destOrd="0" presId="urn:microsoft.com/office/officeart/2005/8/layout/list1"/>
    <dgm:cxn modelId="{410A79DE-ABB4-4227-93AA-A6FE23C7AFB3}" type="presOf" srcId="{412B8AC9-ADBD-4091-90B9-A9E34124A8B1}" destId="{08E85677-83B6-4CD8-844F-32A45073B5D5}" srcOrd="0" destOrd="0" presId="urn:microsoft.com/office/officeart/2005/8/layout/list1"/>
    <dgm:cxn modelId="{C924D8E1-433C-463B-904A-59DF693710EA}" type="presOf" srcId="{B8513881-224E-462F-AB3E-38D024A49712}" destId="{42F55BC4-83FC-4789-A2E2-ECDE19E7595C}" srcOrd="1" destOrd="0" presId="urn:microsoft.com/office/officeart/2005/8/layout/list1"/>
    <dgm:cxn modelId="{C06E0AEC-DAFE-4AA4-9BF6-C7E866786DE7}" type="presOf" srcId="{B8513881-224E-462F-AB3E-38D024A49712}" destId="{AB6F62A3-DB89-4A6C-966E-9AC84594C896}" srcOrd="0" destOrd="0" presId="urn:microsoft.com/office/officeart/2005/8/layout/list1"/>
    <dgm:cxn modelId="{688F14F3-3A1E-46DF-A4D8-1CCE5814A1CD}" type="presOf" srcId="{F32C8D21-FD0D-4380-9168-30DA6F6ECA65}" destId="{82F891FB-18F9-4381-A9DB-2A48911666D0}" srcOrd="0" destOrd="0" presId="urn:microsoft.com/office/officeart/2005/8/layout/list1"/>
    <dgm:cxn modelId="{3CAF0F28-AE48-45EB-B9DE-1532E7ABCA4C}" type="presParOf" srcId="{08E85677-83B6-4CD8-844F-32A45073B5D5}" destId="{727D5C57-301A-40DA-9089-EDE4FCB5D956}" srcOrd="0" destOrd="0" presId="urn:microsoft.com/office/officeart/2005/8/layout/list1"/>
    <dgm:cxn modelId="{6A0480DB-8B8F-4C05-AA2E-4A3D670E26CE}" type="presParOf" srcId="{727D5C57-301A-40DA-9089-EDE4FCB5D956}" destId="{AB6F62A3-DB89-4A6C-966E-9AC84594C896}" srcOrd="0" destOrd="0" presId="urn:microsoft.com/office/officeart/2005/8/layout/list1"/>
    <dgm:cxn modelId="{50062B77-2B61-499E-B8F0-7BC96340902F}" type="presParOf" srcId="{727D5C57-301A-40DA-9089-EDE4FCB5D956}" destId="{42F55BC4-83FC-4789-A2E2-ECDE19E7595C}" srcOrd="1" destOrd="0" presId="urn:microsoft.com/office/officeart/2005/8/layout/list1"/>
    <dgm:cxn modelId="{C88D7461-6C4E-413D-A489-058F4B668048}" type="presParOf" srcId="{08E85677-83B6-4CD8-844F-32A45073B5D5}" destId="{373234B1-D93B-4B67-A5A4-3B7569D4FFA9}" srcOrd="1" destOrd="0" presId="urn:microsoft.com/office/officeart/2005/8/layout/list1"/>
    <dgm:cxn modelId="{8F2F35B3-A027-47AC-A33D-09B3C22F81D1}" type="presParOf" srcId="{08E85677-83B6-4CD8-844F-32A45073B5D5}" destId="{481BFFE4-63D0-4586-90F1-926AEB030BC6}" srcOrd="2" destOrd="0" presId="urn:microsoft.com/office/officeart/2005/8/layout/list1"/>
    <dgm:cxn modelId="{F66B7986-D5DF-42D8-96EB-2DE872C080A8}" type="presParOf" srcId="{08E85677-83B6-4CD8-844F-32A45073B5D5}" destId="{259CFF29-F516-467C-B407-93CB723C336C}" srcOrd="3" destOrd="0" presId="urn:microsoft.com/office/officeart/2005/8/layout/list1"/>
    <dgm:cxn modelId="{85F813DD-EE95-492A-ACF0-42231384AAE9}" type="presParOf" srcId="{08E85677-83B6-4CD8-844F-32A45073B5D5}" destId="{F11CD0F1-B50E-4D5D-9011-692A90C3313B}" srcOrd="4" destOrd="0" presId="urn:microsoft.com/office/officeart/2005/8/layout/list1"/>
    <dgm:cxn modelId="{50DB915F-BA42-452E-B8F5-3A4F77C91678}" type="presParOf" srcId="{F11CD0F1-B50E-4D5D-9011-692A90C3313B}" destId="{7BD64EBA-2B01-4926-8451-56D8EC35BD8C}" srcOrd="0" destOrd="0" presId="urn:microsoft.com/office/officeart/2005/8/layout/list1"/>
    <dgm:cxn modelId="{118CA29E-42D6-4857-B00A-6B6C97971BF3}" type="presParOf" srcId="{F11CD0F1-B50E-4D5D-9011-692A90C3313B}" destId="{3AA3CC10-ECF8-4964-9A5E-B315F1898421}" srcOrd="1" destOrd="0" presId="urn:microsoft.com/office/officeart/2005/8/layout/list1"/>
    <dgm:cxn modelId="{A8AC4D5E-2422-4C9A-871A-3A65937189EE}" type="presParOf" srcId="{08E85677-83B6-4CD8-844F-32A45073B5D5}" destId="{67DB5064-EAFB-466C-A7E0-5CD33E732DBE}" srcOrd="5" destOrd="0" presId="urn:microsoft.com/office/officeart/2005/8/layout/list1"/>
    <dgm:cxn modelId="{B6850AF9-8EF7-4E5F-979A-21861C5A2496}" type="presParOf" srcId="{08E85677-83B6-4CD8-844F-32A45073B5D5}" destId="{7DF846E5-C4EB-4612-869D-B01DE8783353}" srcOrd="6" destOrd="0" presId="urn:microsoft.com/office/officeart/2005/8/layout/list1"/>
    <dgm:cxn modelId="{79AD6F7C-C23A-4F1C-86DC-E27F11BF23EC}" type="presParOf" srcId="{08E85677-83B6-4CD8-844F-32A45073B5D5}" destId="{589F845B-FD29-487B-AC58-FED0A434C9E9}" srcOrd="7" destOrd="0" presId="urn:microsoft.com/office/officeart/2005/8/layout/list1"/>
    <dgm:cxn modelId="{7D26AB86-8B80-4191-80A7-8E8E0E9ADA6F}" type="presParOf" srcId="{08E85677-83B6-4CD8-844F-32A45073B5D5}" destId="{D9D1D3E5-8FA7-4DF6-8C41-8C6D1770D480}" srcOrd="8" destOrd="0" presId="urn:microsoft.com/office/officeart/2005/8/layout/list1"/>
    <dgm:cxn modelId="{839B0D3D-7955-49C5-A775-BDF392728C48}" type="presParOf" srcId="{D9D1D3E5-8FA7-4DF6-8C41-8C6D1770D480}" destId="{FB2EF722-35DB-46F6-B7EB-6E664BC7A5F2}" srcOrd="0" destOrd="0" presId="urn:microsoft.com/office/officeart/2005/8/layout/list1"/>
    <dgm:cxn modelId="{07DCF9D8-5308-4822-8D6B-B323233A7A3C}" type="presParOf" srcId="{D9D1D3E5-8FA7-4DF6-8C41-8C6D1770D480}" destId="{E90CCA78-58B1-45F8-9506-E25673BFCADA}" srcOrd="1" destOrd="0" presId="urn:microsoft.com/office/officeart/2005/8/layout/list1"/>
    <dgm:cxn modelId="{F3CBBD5B-8540-4276-90E7-4A10D56C1EA0}" type="presParOf" srcId="{08E85677-83B6-4CD8-844F-32A45073B5D5}" destId="{42CED696-BF6E-4EFC-AE01-E9EEF9BD4CE1}" srcOrd="9" destOrd="0" presId="urn:microsoft.com/office/officeart/2005/8/layout/list1"/>
    <dgm:cxn modelId="{553CBC25-8414-4D55-8AFD-70E605167FD9}" type="presParOf" srcId="{08E85677-83B6-4CD8-844F-32A45073B5D5}" destId="{1B15BEBD-3616-478D-A6F7-A949F26B0B05}" srcOrd="10" destOrd="0" presId="urn:microsoft.com/office/officeart/2005/8/layout/list1"/>
    <dgm:cxn modelId="{A074C185-F135-439C-B129-38729DA81C45}" type="presParOf" srcId="{08E85677-83B6-4CD8-844F-32A45073B5D5}" destId="{671F27E5-639E-4CF1-925E-D6E6FA91E991}" srcOrd="11" destOrd="0" presId="urn:microsoft.com/office/officeart/2005/8/layout/list1"/>
    <dgm:cxn modelId="{72BDB98D-DDBB-4EF3-9EB6-9E0CCCA8C00C}" type="presParOf" srcId="{08E85677-83B6-4CD8-844F-32A45073B5D5}" destId="{28B6EDC6-A00C-40BE-91B2-82BE6EED981F}" srcOrd="12" destOrd="0" presId="urn:microsoft.com/office/officeart/2005/8/layout/list1"/>
    <dgm:cxn modelId="{549B2BA3-1D7E-46E8-8795-ABCF012D842B}" type="presParOf" srcId="{28B6EDC6-A00C-40BE-91B2-82BE6EED981F}" destId="{79A5E91A-59B9-4160-9929-A59ABC3997B0}" srcOrd="0" destOrd="0" presId="urn:microsoft.com/office/officeart/2005/8/layout/list1"/>
    <dgm:cxn modelId="{B1C04D0A-909D-4FAA-8E09-0465F77470B4}" type="presParOf" srcId="{28B6EDC6-A00C-40BE-91B2-82BE6EED981F}" destId="{646409BA-B99B-43C8-97A5-1C3A400CF295}" srcOrd="1" destOrd="0" presId="urn:microsoft.com/office/officeart/2005/8/layout/list1"/>
    <dgm:cxn modelId="{C8B9DF3E-2A84-42C2-8694-D5E59168D0FA}" type="presParOf" srcId="{08E85677-83B6-4CD8-844F-32A45073B5D5}" destId="{976C8A11-5970-41CC-8605-FF30A554398D}" srcOrd="13" destOrd="0" presId="urn:microsoft.com/office/officeart/2005/8/layout/list1"/>
    <dgm:cxn modelId="{4E6E72E5-C9B4-4C5A-9F3C-B93BD13528EF}" type="presParOf" srcId="{08E85677-83B6-4CD8-844F-32A45073B5D5}" destId="{E9B5BBF7-2051-498E-BB67-082A6E62FBE8}" srcOrd="14" destOrd="0" presId="urn:microsoft.com/office/officeart/2005/8/layout/list1"/>
    <dgm:cxn modelId="{2F8DCADD-D939-4CF0-BE89-A9609F51F12A}" type="presParOf" srcId="{08E85677-83B6-4CD8-844F-32A45073B5D5}" destId="{69119A46-4E9F-4DA3-B807-0BA082388F5A}" srcOrd="15" destOrd="0" presId="urn:microsoft.com/office/officeart/2005/8/layout/list1"/>
    <dgm:cxn modelId="{ED6264F9-E25E-4062-B891-7DA08EBC2595}" type="presParOf" srcId="{08E85677-83B6-4CD8-844F-32A45073B5D5}" destId="{A4328DFD-B1DA-4F35-B880-C80AB5E9E926}" srcOrd="16" destOrd="0" presId="urn:microsoft.com/office/officeart/2005/8/layout/list1"/>
    <dgm:cxn modelId="{D3847698-A126-4877-A89E-82751F15BF72}" type="presParOf" srcId="{A4328DFD-B1DA-4F35-B880-C80AB5E9E926}" destId="{82F891FB-18F9-4381-A9DB-2A48911666D0}" srcOrd="0" destOrd="0" presId="urn:microsoft.com/office/officeart/2005/8/layout/list1"/>
    <dgm:cxn modelId="{DD9F1823-7BEE-4C59-A284-C676555BE259}" type="presParOf" srcId="{A4328DFD-B1DA-4F35-B880-C80AB5E9E926}" destId="{B37E9840-49F6-4237-A60C-DE7E3199EFFB}" srcOrd="1" destOrd="0" presId="urn:microsoft.com/office/officeart/2005/8/layout/list1"/>
    <dgm:cxn modelId="{A5080C56-F652-4466-8048-F37146FE7341}" type="presParOf" srcId="{08E85677-83B6-4CD8-844F-32A45073B5D5}" destId="{277A20D1-03AE-40D0-9B00-23F41C05DE86}" srcOrd="17" destOrd="0" presId="urn:microsoft.com/office/officeart/2005/8/layout/list1"/>
    <dgm:cxn modelId="{D5BCFEBD-2DF5-427D-9F81-8DD3D6E8B1C0}" type="presParOf" srcId="{08E85677-83B6-4CD8-844F-32A45073B5D5}" destId="{3F76D9C2-1A64-44EB-93EE-9067EC5F90E0}" srcOrd="18" destOrd="0" presId="urn:microsoft.com/office/officeart/2005/8/layout/list1"/>
    <dgm:cxn modelId="{631E4A65-C626-45B4-9394-B20A0BD2D1DA}" type="presParOf" srcId="{08E85677-83B6-4CD8-844F-32A45073B5D5}" destId="{D3ED532B-E7B2-4E4C-8F87-FE323707ADC0}" srcOrd="19" destOrd="0" presId="urn:microsoft.com/office/officeart/2005/8/layout/list1"/>
    <dgm:cxn modelId="{90389868-CB83-4A83-BB56-EAB5A855A169}" type="presParOf" srcId="{08E85677-83B6-4CD8-844F-32A45073B5D5}" destId="{E1EC1865-6C1B-429E-A3A4-E5A4EBCC97F9}" srcOrd="20" destOrd="0" presId="urn:microsoft.com/office/officeart/2005/8/layout/list1"/>
    <dgm:cxn modelId="{A729C02C-8CE0-4A77-8BBE-BEA8906C7703}" type="presParOf" srcId="{E1EC1865-6C1B-429E-A3A4-E5A4EBCC97F9}" destId="{4557DBF7-5302-4E3A-B70D-AD8812E9DE16}" srcOrd="0" destOrd="0" presId="urn:microsoft.com/office/officeart/2005/8/layout/list1"/>
    <dgm:cxn modelId="{72154060-FD9F-4EC2-A2DC-5C0C533CBAA6}" type="presParOf" srcId="{E1EC1865-6C1B-429E-A3A4-E5A4EBCC97F9}" destId="{DAC4C64B-405B-40A0-99DC-9ADFF598907D}" srcOrd="1" destOrd="0" presId="urn:microsoft.com/office/officeart/2005/8/layout/list1"/>
    <dgm:cxn modelId="{1F8215F9-8C2E-488D-9630-D10299151665}" type="presParOf" srcId="{08E85677-83B6-4CD8-844F-32A45073B5D5}" destId="{32A04A21-1CC7-4C0E-A65B-1573FC44AE61}" srcOrd="21" destOrd="0" presId="urn:microsoft.com/office/officeart/2005/8/layout/list1"/>
    <dgm:cxn modelId="{EBB77090-450B-4C09-82BF-2AE02DFF7837}" type="presParOf" srcId="{08E85677-83B6-4CD8-844F-32A45073B5D5}" destId="{2C6F9421-83E6-4132-A123-0D6431D54320}" srcOrd="22" destOrd="0" presId="urn:microsoft.com/office/officeart/2005/8/layout/list1"/>
    <dgm:cxn modelId="{A02E7B95-1466-4886-9B01-7BC66C0CFD3C}" type="presParOf" srcId="{08E85677-83B6-4CD8-844F-32A45073B5D5}" destId="{3AEE4669-60FB-4135-BAB9-EEE61ABED70B}" srcOrd="23" destOrd="0" presId="urn:microsoft.com/office/officeart/2005/8/layout/list1"/>
    <dgm:cxn modelId="{09E1006E-D889-446B-AD28-F4856BF8C41D}" type="presParOf" srcId="{08E85677-83B6-4CD8-844F-32A45073B5D5}" destId="{216C02AD-2D5F-4EC7-A33A-359CD4090D77}" srcOrd="24" destOrd="0" presId="urn:microsoft.com/office/officeart/2005/8/layout/list1"/>
    <dgm:cxn modelId="{9EA0AB7B-98C8-4B03-BDE9-69738C06FFC0}" type="presParOf" srcId="{216C02AD-2D5F-4EC7-A33A-359CD4090D77}" destId="{41F2CA64-2311-44C2-AC1E-5FB52A70216A}" srcOrd="0" destOrd="0" presId="urn:microsoft.com/office/officeart/2005/8/layout/list1"/>
    <dgm:cxn modelId="{94BCC583-77B2-407E-9894-88F621C370B4}" type="presParOf" srcId="{216C02AD-2D5F-4EC7-A33A-359CD4090D77}" destId="{3E283321-D006-4F4F-9044-C53C56A958DF}" srcOrd="1" destOrd="0" presId="urn:microsoft.com/office/officeart/2005/8/layout/list1"/>
    <dgm:cxn modelId="{96CDBB81-584A-45E3-8971-ADD6CE974C41}" type="presParOf" srcId="{08E85677-83B6-4CD8-844F-32A45073B5D5}" destId="{31A8CDCB-100F-41E5-B347-9CB9E90B3CCE}" srcOrd="25" destOrd="0" presId="urn:microsoft.com/office/officeart/2005/8/layout/list1"/>
    <dgm:cxn modelId="{4A6A06A1-B049-4D18-AB26-38E7FA75A999}" type="presParOf" srcId="{08E85677-83B6-4CD8-844F-32A45073B5D5}" destId="{72B5D1AA-0D8C-4D1E-8CF1-E2A29B9EF725}"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71ABE6-514D-4997-848D-9825F2984ED1}"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A5B59047-D64C-42A5-AE51-AA1EBF8C5F62}">
      <dgm:prSet/>
      <dgm:spPr/>
      <dgm:t>
        <a:bodyPr/>
        <a:lstStyle/>
        <a:p>
          <a:r>
            <a:rPr lang="en-US"/>
            <a:t>Insurance analytics is a project aimed at analyzing the performance of various branches and account executives of an insurance company. The goal of the project is to identify areas of improvement and help the company make data-driven decisions to increase revenue and customer satisfaction.</a:t>
          </a:r>
        </a:p>
      </dgm:t>
    </dgm:pt>
    <dgm:pt modelId="{28B4985C-7CA6-4E88-A886-DC0C8AD36168}" type="parTrans" cxnId="{E5F77A25-CCC2-424A-A882-9BE3FBD1175E}">
      <dgm:prSet/>
      <dgm:spPr/>
      <dgm:t>
        <a:bodyPr/>
        <a:lstStyle/>
        <a:p>
          <a:endParaRPr lang="en-US"/>
        </a:p>
      </dgm:t>
    </dgm:pt>
    <dgm:pt modelId="{7287519C-8026-4BB7-AEA3-ED87E3BCD604}" type="sibTrans" cxnId="{E5F77A25-CCC2-424A-A882-9BE3FBD1175E}">
      <dgm:prSet/>
      <dgm:spPr/>
      <dgm:t>
        <a:bodyPr/>
        <a:lstStyle/>
        <a:p>
          <a:endParaRPr lang="en-US"/>
        </a:p>
      </dgm:t>
    </dgm:pt>
    <dgm:pt modelId="{B426C315-5B29-49E0-A782-DE1E60928D03}">
      <dgm:prSet/>
      <dgm:spPr/>
      <dgm:t>
        <a:bodyPr/>
        <a:lstStyle/>
        <a:p>
          <a:r>
            <a:rPr lang="en-US"/>
            <a:t>The problem statement for this project is to identify which branches and account executives are performing well and which ones need improvement. By analyzing various kpi’s such as number of invoices, yearly meeting count, and stage funnel by revenue, we can provide valuable insights to the company.</a:t>
          </a:r>
        </a:p>
      </dgm:t>
    </dgm:pt>
    <dgm:pt modelId="{07E7BD07-7E5B-47EE-84AF-740F3637FE07}" type="parTrans" cxnId="{FD9D7F06-F870-412B-BA11-F64978D8EF4A}">
      <dgm:prSet/>
      <dgm:spPr/>
      <dgm:t>
        <a:bodyPr/>
        <a:lstStyle/>
        <a:p>
          <a:endParaRPr lang="en-US"/>
        </a:p>
      </dgm:t>
    </dgm:pt>
    <dgm:pt modelId="{85E1AB7A-6B0F-44E7-8F01-DD69CCBBE2C4}" type="sibTrans" cxnId="{FD9D7F06-F870-412B-BA11-F64978D8EF4A}">
      <dgm:prSet/>
      <dgm:spPr/>
      <dgm:t>
        <a:bodyPr/>
        <a:lstStyle/>
        <a:p>
          <a:endParaRPr lang="en-US"/>
        </a:p>
      </dgm:t>
    </dgm:pt>
    <dgm:pt modelId="{572394D3-A79C-41F6-89ED-86CE84C24470}" type="pres">
      <dgm:prSet presAssocID="{7571ABE6-514D-4997-848D-9825F2984ED1}" presName="hierChild1" presStyleCnt="0">
        <dgm:presLayoutVars>
          <dgm:chPref val="1"/>
          <dgm:dir/>
          <dgm:animOne val="branch"/>
          <dgm:animLvl val="lvl"/>
          <dgm:resizeHandles/>
        </dgm:presLayoutVars>
      </dgm:prSet>
      <dgm:spPr/>
    </dgm:pt>
    <dgm:pt modelId="{86FD4D43-DAA6-456F-9FDC-820BDD83EA42}" type="pres">
      <dgm:prSet presAssocID="{A5B59047-D64C-42A5-AE51-AA1EBF8C5F62}" presName="hierRoot1" presStyleCnt="0"/>
      <dgm:spPr/>
    </dgm:pt>
    <dgm:pt modelId="{461B65F9-347C-4F5B-BACD-E2AB5F1698A0}" type="pres">
      <dgm:prSet presAssocID="{A5B59047-D64C-42A5-AE51-AA1EBF8C5F62}" presName="composite" presStyleCnt="0"/>
      <dgm:spPr/>
    </dgm:pt>
    <dgm:pt modelId="{C15A847D-17F5-4E21-98EB-D7F20B1DE147}" type="pres">
      <dgm:prSet presAssocID="{A5B59047-D64C-42A5-AE51-AA1EBF8C5F62}" presName="background" presStyleLbl="node0" presStyleIdx="0" presStyleCnt="2"/>
      <dgm:spPr/>
    </dgm:pt>
    <dgm:pt modelId="{6D817B00-2540-4454-8F9E-700DBAC4BF5C}" type="pres">
      <dgm:prSet presAssocID="{A5B59047-D64C-42A5-AE51-AA1EBF8C5F62}" presName="text" presStyleLbl="fgAcc0" presStyleIdx="0" presStyleCnt="2">
        <dgm:presLayoutVars>
          <dgm:chPref val="3"/>
        </dgm:presLayoutVars>
      </dgm:prSet>
      <dgm:spPr/>
    </dgm:pt>
    <dgm:pt modelId="{DF212A0F-0E66-45ED-A88D-00119516F7A4}" type="pres">
      <dgm:prSet presAssocID="{A5B59047-D64C-42A5-AE51-AA1EBF8C5F62}" presName="hierChild2" presStyleCnt="0"/>
      <dgm:spPr/>
    </dgm:pt>
    <dgm:pt modelId="{9382861D-359A-4AE1-8E93-4E04685F4F20}" type="pres">
      <dgm:prSet presAssocID="{B426C315-5B29-49E0-A782-DE1E60928D03}" presName="hierRoot1" presStyleCnt="0"/>
      <dgm:spPr/>
    </dgm:pt>
    <dgm:pt modelId="{2FDBDA6E-DBAE-42BA-9DBB-5494189E9D51}" type="pres">
      <dgm:prSet presAssocID="{B426C315-5B29-49E0-A782-DE1E60928D03}" presName="composite" presStyleCnt="0"/>
      <dgm:spPr/>
    </dgm:pt>
    <dgm:pt modelId="{A0CCAC14-8E8F-46BD-9CD5-15B976B95499}" type="pres">
      <dgm:prSet presAssocID="{B426C315-5B29-49E0-A782-DE1E60928D03}" presName="background" presStyleLbl="node0" presStyleIdx="1" presStyleCnt="2"/>
      <dgm:spPr/>
    </dgm:pt>
    <dgm:pt modelId="{4273F19D-8CC2-4E50-9CCA-D13023A15B2D}" type="pres">
      <dgm:prSet presAssocID="{B426C315-5B29-49E0-A782-DE1E60928D03}" presName="text" presStyleLbl="fgAcc0" presStyleIdx="1" presStyleCnt="2">
        <dgm:presLayoutVars>
          <dgm:chPref val="3"/>
        </dgm:presLayoutVars>
      </dgm:prSet>
      <dgm:spPr/>
    </dgm:pt>
    <dgm:pt modelId="{C385635B-04BB-4D14-B338-F54638ADBBDD}" type="pres">
      <dgm:prSet presAssocID="{B426C315-5B29-49E0-A782-DE1E60928D03}" presName="hierChild2" presStyleCnt="0"/>
      <dgm:spPr/>
    </dgm:pt>
  </dgm:ptLst>
  <dgm:cxnLst>
    <dgm:cxn modelId="{FD9D7F06-F870-412B-BA11-F64978D8EF4A}" srcId="{7571ABE6-514D-4997-848D-9825F2984ED1}" destId="{B426C315-5B29-49E0-A782-DE1E60928D03}" srcOrd="1" destOrd="0" parTransId="{07E7BD07-7E5B-47EE-84AF-740F3637FE07}" sibTransId="{85E1AB7A-6B0F-44E7-8F01-DD69CCBBE2C4}"/>
    <dgm:cxn modelId="{E5F77A25-CCC2-424A-A882-9BE3FBD1175E}" srcId="{7571ABE6-514D-4997-848D-9825F2984ED1}" destId="{A5B59047-D64C-42A5-AE51-AA1EBF8C5F62}" srcOrd="0" destOrd="0" parTransId="{28B4985C-7CA6-4E88-A886-DC0C8AD36168}" sibTransId="{7287519C-8026-4BB7-AEA3-ED87E3BCD604}"/>
    <dgm:cxn modelId="{31E3DB54-2BEA-43C5-97B1-4F8E2417EFFE}" type="presOf" srcId="{B426C315-5B29-49E0-A782-DE1E60928D03}" destId="{4273F19D-8CC2-4E50-9CCA-D13023A15B2D}" srcOrd="0" destOrd="0" presId="urn:microsoft.com/office/officeart/2005/8/layout/hierarchy1"/>
    <dgm:cxn modelId="{0FB22C98-00B7-4F05-BA1A-DE4D6860ED5A}" type="presOf" srcId="{A5B59047-D64C-42A5-AE51-AA1EBF8C5F62}" destId="{6D817B00-2540-4454-8F9E-700DBAC4BF5C}" srcOrd="0" destOrd="0" presId="urn:microsoft.com/office/officeart/2005/8/layout/hierarchy1"/>
    <dgm:cxn modelId="{ACFFA6A4-7EBA-473C-9E3E-B1F03DD976A3}" type="presOf" srcId="{7571ABE6-514D-4997-848D-9825F2984ED1}" destId="{572394D3-A79C-41F6-89ED-86CE84C24470}" srcOrd="0" destOrd="0" presId="urn:microsoft.com/office/officeart/2005/8/layout/hierarchy1"/>
    <dgm:cxn modelId="{64E02ABD-D855-4EB8-AAE2-08784E16BF38}" type="presParOf" srcId="{572394D3-A79C-41F6-89ED-86CE84C24470}" destId="{86FD4D43-DAA6-456F-9FDC-820BDD83EA42}" srcOrd="0" destOrd="0" presId="urn:microsoft.com/office/officeart/2005/8/layout/hierarchy1"/>
    <dgm:cxn modelId="{0CB6DDAB-36D3-48D2-BCEB-EFE5FA32DEB3}" type="presParOf" srcId="{86FD4D43-DAA6-456F-9FDC-820BDD83EA42}" destId="{461B65F9-347C-4F5B-BACD-E2AB5F1698A0}" srcOrd="0" destOrd="0" presId="urn:microsoft.com/office/officeart/2005/8/layout/hierarchy1"/>
    <dgm:cxn modelId="{161F4444-90AC-4D98-8F72-8BCB1915439D}" type="presParOf" srcId="{461B65F9-347C-4F5B-BACD-E2AB5F1698A0}" destId="{C15A847D-17F5-4E21-98EB-D7F20B1DE147}" srcOrd="0" destOrd="0" presId="urn:microsoft.com/office/officeart/2005/8/layout/hierarchy1"/>
    <dgm:cxn modelId="{ADEDFA5C-1063-4C15-B41C-E19BAFB485D4}" type="presParOf" srcId="{461B65F9-347C-4F5B-BACD-E2AB5F1698A0}" destId="{6D817B00-2540-4454-8F9E-700DBAC4BF5C}" srcOrd="1" destOrd="0" presId="urn:microsoft.com/office/officeart/2005/8/layout/hierarchy1"/>
    <dgm:cxn modelId="{FDD1933E-D68E-4562-B6C4-E95381BFE7CC}" type="presParOf" srcId="{86FD4D43-DAA6-456F-9FDC-820BDD83EA42}" destId="{DF212A0F-0E66-45ED-A88D-00119516F7A4}" srcOrd="1" destOrd="0" presId="urn:microsoft.com/office/officeart/2005/8/layout/hierarchy1"/>
    <dgm:cxn modelId="{83AED8F3-A64B-4FAC-ADBB-F2A69BB699CA}" type="presParOf" srcId="{572394D3-A79C-41F6-89ED-86CE84C24470}" destId="{9382861D-359A-4AE1-8E93-4E04685F4F20}" srcOrd="1" destOrd="0" presId="urn:microsoft.com/office/officeart/2005/8/layout/hierarchy1"/>
    <dgm:cxn modelId="{B4105992-2A79-4027-A784-6F9B8F0810E4}" type="presParOf" srcId="{9382861D-359A-4AE1-8E93-4E04685F4F20}" destId="{2FDBDA6E-DBAE-42BA-9DBB-5494189E9D51}" srcOrd="0" destOrd="0" presId="urn:microsoft.com/office/officeart/2005/8/layout/hierarchy1"/>
    <dgm:cxn modelId="{B9B85825-BD9B-4F7C-9FB7-53E42364F30D}" type="presParOf" srcId="{2FDBDA6E-DBAE-42BA-9DBB-5494189E9D51}" destId="{A0CCAC14-8E8F-46BD-9CD5-15B976B95499}" srcOrd="0" destOrd="0" presId="urn:microsoft.com/office/officeart/2005/8/layout/hierarchy1"/>
    <dgm:cxn modelId="{D1304144-DBC1-43DB-97E1-5C299F874CD5}" type="presParOf" srcId="{2FDBDA6E-DBAE-42BA-9DBB-5494189E9D51}" destId="{4273F19D-8CC2-4E50-9CCA-D13023A15B2D}" srcOrd="1" destOrd="0" presId="urn:microsoft.com/office/officeart/2005/8/layout/hierarchy1"/>
    <dgm:cxn modelId="{64B335DA-4702-4BB0-977D-D43C4FCFD3AD}" type="presParOf" srcId="{9382861D-359A-4AE1-8E93-4E04685F4F20}" destId="{C385635B-04BB-4D14-B338-F54638ADBBD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C8032A-41D7-480D-BEDC-3AF90127D530}"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70389565-F90E-42E7-B730-930D16F38CD8}">
      <dgm:prSet/>
      <dgm:spPr/>
      <dgm:t>
        <a:bodyPr/>
        <a:lstStyle/>
        <a:p>
          <a:r>
            <a:rPr lang="en-IN"/>
            <a:t>No of invoice by Account Executive</a:t>
          </a:r>
          <a:endParaRPr lang="en-US"/>
        </a:p>
      </dgm:t>
    </dgm:pt>
    <dgm:pt modelId="{338D223E-1F3B-4F6E-A1F2-7AC300AB40CF}" type="parTrans" cxnId="{4407849E-9881-4FF2-A294-A0295E6397C8}">
      <dgm:prSet/>
      <dgm:spPr/>
      <dgm:t>
        <a:bodyPr/>
        <a:lstStyle/>
        <a:p>
          <a:endParaRPr lang="en-US"/>
        </a:p>
      </dgm:t>
    </dgm:pt>
    <dgm:pt modelId="{B1CC21FB-A897-40DC-8A0B-36B9717C486A}" type="sibTrans" cxnId="{4407849E-9881-4FF2-A294-A0295E6397C8}">
      <dgm:prSet/>
      <dgm:spPr/>
      <dgm:t>
        <a:bodyPr/>
        <a:lstStyle/>
        <a:p>
          <a:endParaRPr lang="en-US"/>
        </a:p>
      </dgm:t>
    </dgm:pt>
    <dgm:pt modelId="{5AEF0349-3DAF-4B21-AB24-780282B658A1}">
      <dgm:prSet/>
      <dgm:spPr/>
      <dgm:t>
        <a:bodyPr/>
        <a:lstStyle/>
        <a:p>
          <a:r>
            <a:rPr lang="en-IN"/>
            <a:t>Yearly Meeting Count</a:t>
          </a:r>
          <a:endParaRPr lang="en-US"/>
        </a:p>
      </dgm:t>
    </dgm:pt>
    <dgm:pt modelId="{90A4E40E-4A68-449A-9021-B17638BC74F5}" type="parTrans" cxnId="{B55042E2-4A17-48DB-AD22-8DB94E815AC9}">
      <dgm:prSet/>
      <dgm:spPr/>
      <dgm:t>
        <a:bodyPr/>
        <a:lstStyle/>
        <a:p>
          <a:endParaRPr lang="en-US"/>
        </a:p>
      </dgm:t>
    </dgm:pt>
    <dgm:pt modelId="{C9C8BDF4-E858-4BD5-B623-C519C07B4B61}" type="sibTrans" cxnId="{B55042E2-4A17-48DB-AD22-8DB94E815AC9}">
      <dgm:prSet/>
      <dgm:spPr/>
      <dgm:t>
        <a:bodyPr/>
        <a:lstStyle/>
        <a:p>
          <a:endParaRPr lang="en-US"/>
        </a:p>
      </dgm:t>
    </dgm:pt>
    <dgm:pt modelId="{49CC3B3D-250C-4BBE-BB94-0A41BD50E69D}">
      <dgm:prSet/>
      <dgm:spPr/>
      <dgm:t>
        <a:bodyPr/>
        <a:lstStyle/>
        <a:p>
          <a:r>
            <a:rPr lang="en-IN"/>
            <a:t>Target, New, Achieve</a:t>
          </a:r>
          <a:endParaRPr lang="en-US"/>
        </a:p>
      </dgm:t>
    </dgm:pt>
    <dgm:pt modelId="{55D637D8-EAE4-4863-A54E-EDDAD25C331E}" type="parTrans" cxnId="{9BF28947-2D2A-432E-8F1A-10233F94C953}">
      <dgm:prSet/>
      <dgm:spPr/>
      <dgm:t>
        <a:bodyPr/>
        <a:lstStyle/>
        <a:p>
          <a:endParaRPr lang="en-US"/>
        </a:p>
      </dgm:t>
    </dgm:pt>
    <dgm:pt modelId="{0E502F33-00C5-4618-B6BF-868BDC4EEB24}" type="sibTrans" cxnId="{9BF28947-2D2A-432E-8F1A-10233F94C953}">
      <dgm:prSet/>
      <dgm:spPr/>
      <dgm:t>
        <a:bodyPr/>
        <a:lstStyle/>
        <a:p>
          <a:endParaRPr lang="en-US"/>
        </a:p>
      </dgm:t>
    </dgm:pt>
    <dgm:pt modelId="{19400786-B138-475D-AF67-8EBD93C6804E}">
      <dgm:prSet/>
      <dgm:spPr/>
      <dgm:t>
        <a:bodyPr/>
        <a:lstStyle/>
        <a:p>
          <a:r>
            <a:rPr lang="en-IN" dirty="0"/>
            <a:t>Cross sell, New, Renewal</a:t>
          </a:r>
          <a:endParaRPr lang="en-US" dirty="0"/>
        </a:p>
      </dgm:t>
    </dgm:pt>
    <dgm:pt modelId="{FAF1B42B-3AF7-4BAF-B3EC-819A0FFBFD03}" type="parTrans" cxnId="{5075B653-C664-4218-AAAA-0FBC59D01098}">
      <dgm:prSet/>
      <dgm:spPr/>
      <dgm:t>
        <a:bodyPr/>
        <a:lstStyle/>
        <a:p>
          <a:endParaRPr lang="en-US"/>
        </a:p>
      </dgm:t>
    </dgm:pt>
    <dgm:pt modelId="{9956EE5C-8C76-4F9F-8041-B2D564C3A411}" type="sibTrans" cxnId="{5075B653-C664-4218-AAAA-0FBC59D01098}">
      <dgm:prSet/>
      <dgm:spPr/>
      <dgm:t>
        <a:bodyPr/>
        <a:lstStyle/>
        <a:p>
          <a:endParaRPr lang="en-US"/>
        </a:p>
      </dgm:t>
    </dgm:pt>
    <dgm:pt modelId="{3D284C07-5EAB-447B-8C65-FC37139B7184}">
      <dgm:prSet/>
      <dgm:spPr/>
      <dgm:t>
        <a:bodyPr/>
        <a:lstStyle/>
        <a:p>
          <a:r>
            <a:rPr lang="en-IN"/>
            <a:t>Stage Funnel by Revenue</a:t>
          </a:r>
          <a:endParaRPr lang="en-US"/>
        </a:p>
      </dgm:t>
    </dgm:pt>
    <dgm:pt modelId="{DA8CB4C3-5177-4B5A-8293-9B8FB97EC22E}" type="parTrans" cxnId="{3704E1D4-F5FC-4239-A2D8-DCC8CB7DFE8B}">
      <dgm:prSet/>
      <dgm:spPr/>
      <dgm:t>
        <a:bodyPr/>
        <a:lstStyle/>
        <a:p>
          <a:endParaRPr lang="en-US"/>
        </a:p>
      </dgm:t>
    </dgm:pt>
    <dgm:pt modelId="{C60A82C3-D076-4D76-BC26-80014DBCFCC5}" type="sibTrans" cxnId="{3704E1D4-F5FC-4239-A2D8-DCC8CB7DFE8B}">
      <dgm:prSet/>
      <dgm:spPr/>
      <dgm:t>
        <a:bodyPr/>
        <a:lstStyle/>
        <a:p>
          <a:endParaRPr lang="en-US"/>
        </a:p>
      </dgm:t>
    </dgm:pt>
    <dgm:pt modelId="{C2CA135A-8C46-418B-81A2-1ECDC0E86338}">
      <dgm:prSet/>
      <dgm:spPr/>
      <dgm:t>
        <a:bodyPr/>
        <a:lstStyle/>
        <a:p>
          <a:r>
            <a:rPr lang="en-IN"/>
            <a:t>No of meeting by Account Executive</a:t>
          </a:r>
          <a:endParaRPr lang="en-US"/>
        </a:p>
      </dgm:t>
    </dgm:pt>
    <dgm:pt modelId="{5649059F-2908-4FAA-92B6-85433F0801B4}" type="parTrans" cxnId="{ECB10283-21EF-4D96-9987-A65CF5D7812E}">
      <dgm:prSet/>
      <dgm:spPr/>
      <dgm:t>
        <a:bodyPr/>
        <a:lstStyle/>
        <a:p>
          <a:endParaRPr lang="en-US"/>
        </a:p>
      </dgm:t>
    </dgm:pt>
    <dgm:pt modelId="{6E32BD62-88A8-4AF9-984E-251C6FDF9886}" type="sibTrans" cxnId="{ECB10283-21EF-4D96-9987-A65CF5D7812E}">
      <dgm:prSet/>
      <dgm:spPr/>
      <dgm:t>
        <a:bodyPr/>
        <a:lstStyle/>
        <a:p>
          <a:endParaRPr lang="en-US"/>
        </a:p>
      </dgm:t>
    </dgm:pt>
    <dgm:pt modelId="{9950554A-DFBD-4750-8CCD-65B927F627D5}">
      <dgm:prSet/>
      <dgm:spPr/>
      <dgm:t>
        <a:bodyPr/>
        <a:lstStyle/>
        <a:p>
          <a:r>
            <a:rPr lang="en-IN"/>
            <a:t>Top open opportunity</a:t>
          </a:r>
          <a:endParaRPr lang="en-US"/>
        </a:p>
      </dgm:t>
    </dgm:pt>
    <dgm:pt modelId="{35716EF6-04F6-4227-9097-936E57A81906}" type="parTrans" cxnId="{5F8C1969-3539-416B-9505-16E8DE569E83}">
      <dgm:prSet/>
      <dgm:spPr/>
      <dgm:t>
        <a:bodyPr/>
        <a:lstStyle/>
        <a:p>
          <a:endParaRPr lang="en-US"/>
        </a:p>
      </dgm:t>
    </dgm:pt>
    <dgm:pt modelId="{EF7F3EA1-9F21-47A8-8658-A39295915E8A}" type="sibTrans" cxnId="{5F8C1969-3539-416B-9505-16E8DE569E83}">
      <dgm:prSet/>
      <dgm:spPr/>
      <dgm:t>
        <a:bodyPr/>
        <a:lstStyle/>
        <a:p>
          <a:endParaRPr lang="en-US"/>
        </a:p>
      </dgm:t>
    </dgm:pt>
    <dgm:pt modelId="{DCA56EFE-E1D7-474E-AD0D-2714E2B44FF1}" type="pres">
      <dgm:prSet presAssocID="{91C8032A-41D7-480D-BEDC-3AF90127D530}" presName="linear" presStyleCnt="0">
        <dgm:presLayoutVars>
          <dgm:dir/>
          <dgm:animLvl val="lvl"/>
          <dgm:resizeHandles val="exact"/>
        </dgm:presLayoutVars>
      </dgm:prSet>
      <dgm:spPr/>
    </dgm:pt>
    <dgm:pt modelId="{B14C42F1-945C-4ED3-86C1-E95CAE2816A0}" type="pres">
      <dgm:prSet presAssocID="{70389565-F90E-42E7-B730-930D16F38CD8}" presName="parentLin" presStyleCnt="0"/>
      <dgm:spPr/>
    </dgm:pt>
    <dgm:pt modelId="{32584622-8FBC-45A7-91B4-BF653EFA2C0B}" type="pres">
      <dgm:prSet presAssocID="{70389565-F90E-42E7-B730-930D16F38CD8}" presName="parentLeftMargin" presStyleLbl="node1" presStyleIdx="0" presStyleCnt="6"/>
      <dgm:spPr/>
    </dgm:pt>
    <dgm:pt modelId="{A58326CF-98D6-4A9C-8CC9-27A723F3EAAA}" type="pres">
      <dgm:prSet presAssocID="{70389565-F90E-42E7-B730-930D16F38CD8}" presName="parentText" presStyleLbl="node1" presStyleIdx="0" presStyleCnt="6">
        <dgm:presLayoutVars>
          <dgm:chMax val="0"/>
          <dgm:bulletEnabled val="1"/>
        </dgm:presLayoutVars>
      </dgm:prSet>
      <dgm:spPr/>
    </dgm:pt>
    <dgm:pt modelId="{31F78165-8405-45D9-A29F-8BB0B4FD53DF}" type="pres">
      <dgm:prSet presAssocID="{70389565-F90E-42E7-B730-930D16F38CD8}" presName="negativeSpace" presStyleCnt="0"/>
      <dgm:spPr/>
    </dgm:pt>
    <dgm:pt modelId="{5D9CD38D-A7D9-401C-AD70-CC4359FF93C6}" type="pres">
      <dgm:prSet presAssocID="{70389565-F90E-42E7-B730-930D16F38CD8}" presName="childText" presStyleLbl="conFgAcc1" presStyleIdx="0" presStyleCnt="6">
        <dgm:presLayoutVars>
          <dgm:bulletEnabled val="1"/>
        </dgm:presLayoutVars>
      </dgm:prSet>
      <dgm:spPr/>
    </dgm:pt>
    <dgm:pt modelId="{6E76EF19-CA15-4528-8C27-589776F1FF62}" type="pres">
      <dgm:prSet presAssocID="{B1CC21FB-A897-40DC-8A0B-36B9717C486A}" presName="spaceBetweenRectangles" presStyleCnt="0"/>
      <dgm:spPr/>
    </dgm:pt>
    <dgm:pt modelId="{8E19EF60-83DB-4827-9EE7-86AEF761DE81}" type="pres">
      <dgm:prSet presAssocID="{5AEF0349-3DAF-4B21-AB24-780282B658A1}" presName="parentLin" presStyleCnt="0"/>
      <dgm:spPr/>
    </dgm:pt>
    <dgm:pt modelId="{7A9EF087-E600-42A0-B6CC-498ADAC0D092}" type="pres">
      <dgm:prSet presAssocID="{5AEF0349-3DAF-4B21-AB24-780282B658A1}" presName="parentLeftMargin" presStyleLbl="node1" presStyleIdx="0" presStyleCnt="6"/>
      <dgm:spPr/>
    </dgm:pt>
    <dgm:pt modelId="{634A2121-6F07-4327-9CB5-04BE0273D995}" type="pres">
      <dgm:prSet presAssocID="{5AEF0349-3DAF-4B21-AB24-780282B658A1}" presName="parentText" presStyleLbl="node1" presStyleIdx="1" presStyleCnt="6">
        <dgm:presLayoutVars>
          <dgm:chMax val="0"/>
          <dgm:bulletEnabled val="1"/>
        </dgm:presLayoutVars>
      </dgm:prSet>
      <dgm:spPr/>
    </dgm:pt>
    <dgm:pt modelId="{A9680C5D-3FAC-4D46-B097-DCFDEBA26567}" type="pres">
      <dgm:prSet presAssocID="{5AEF0349-3DAF-4B21-AB24-780282B658A1}" presName="negativeSpace" presStyleCnt="0"/>
      <dgm:spPr/>
    </dgm:pt>
    <dgm:pt modelId="{B42F694E-63A2-42B9-91C7-AAA5BB09566A}" type="pres">
      <dgm:prSet presAssocID="{5AEF0349-3DAF-4B21-AB24-780282B658A1}" presName="childText" presStyleLbl="conFgAcc1" presStyleIdx="1" presStyleCnt="6">
        <dgm:presLayoutVars>
          <dgm:bulletEnabled val="1"/>
        </dgm:presLayoutVars>
      </dgm:prSet>
      <dgm:spPr/>
    </dgm:pt>
    <dgm:pt modelId="{60A55371-2D4F-469B-87F8-A985A7AC8AE9}" type="pres">
      <dgm:prSet presAssocID="{C9C8BDF4-E858-4BD5-B623-C519C07B4B61}" presName="spaceBetweenRectangles" presStyleCnt="0"/>
      <dgm:spPr/>
    </dgm:pt>
    <dgm:pt modelId="{090C03A7-6833-44B1-9524-D349B94FAAB0}" type="pres">
      <dgm:prSet presAssocID="{49CC3B3D-250C-4BBE-BB94-0A41BD50E69D}" presName="parentLin" presStyleCnt="0"/>
      <dgm:spPr/>
    </dgm:pt>
    <dgm:pt modelId="{77DD41CE-524B-4E05-B666-9A22667EB82B}" type="pres">
      <dgm:prSet presAssocID="{49CC3B3D-250C-4BBE-BB94-0A41BD50E69D}" presName="parentLeftMargin" presStyleLbl="node1" presStyleIdx="1" presStyleCnt="6"/>
      <dgm:spPr/>
    </dgm:pt>
    <dgm:pt modelId="{36C942A7-75B1-4412-BB60-21BF387B4669}" type="pres">
      <dgm:prSet presAssocID="{49CC3B3D-250C-4BBE-BB94-0A41BD50E69D}" presName="parentText" presStyleLbl="node1" presStyleIdx="2" presStyleCnt="6">
        <dgm:presLayoutVars>
          <dgm:chMax val="0"/>
          <dgm:bulletEnabled val="1"/>
        </dgm:presLayoutVars>
      </dgm:prSet>
      <dgm:spPr/>
    </dgm:pt>
    <dgm:pt modelId="{BF29EEA0-493A-4260-9F3B-7D205789369E}" type="pres">
      <dgm:prSet presAssocID="{49CC3B3D-250C-4BBE-BB94-0A41BD50E69D}" presName="negativeSpace" presStyleCnt="0"/>
      <dgm:spPr/>
    </dgm:pt>
    <dgm:pt modelId="{6A237D34-6620-4C7F-AB99-7837B4D0D199}" type="pres">
      <dgm:prSet presAssocID="{49CC3B3D-250C-4BBE-BB94-0A41BD50E69D}" presName="childText" presStyleLbl="conFgAcc1" presStyleIdx="2" presStyleCnt="6">
        <dgm:presLayoutVars>
          <dgm:bulletEnabled val="1"/>
        </dgm:presLayoutVars>
      </dgm:prSet>
      <dgm:spPr/>
    </dgm:pt>
    <dgm:pt modelId="{1694444A-C092-4C70-A9FA-29F1CB7CAD8B}" type="pres">
      <dgm:prSet presAssocID="{0E502F33-00C5-4618-B6BF-868BDC4EEB24}" presName="spaceBetweenRectangles" presStyleCnt="0"/>
      <dgm:spPr/>
    </dgm:pt>
    <dgm:pt modelId="{735B1F4B-AFED-42CA-A47A-034FAC71D6C8}" type="pres">
      <dgm:prSet presAssocID="{3D284C07-5EAB-447B-8C65-FC37139B7184}" presName="parentLin" presStyleCnt="0"/>
      <dgm:spPr/>
    </dgm:pt>
    <dgm:pt modelId="{C4F312CB-967B-4D0C-8120-3D3AAD800DF0}" type="pres">
      <dgm:prSet presAssocID="{3D284C07-5EAB-447B-8C65-FC37139B7184}" presName="parentLeftMargin" presStyleLbl="node1" presStyleIdx="2" presStyleCnt="6"/>
      <dgm:spPr/>
    </dgm:pt>
    <dgm:pt modelId="{6D23DD56-B4E7-4FDA-A4F6-C51E426F206D}" type="pres">
      <dgm:prSet presAssocID="{3D284C07-5EAB-447B-8C65-FC37139B7184}" presName="parentText" presStyleLbl="node1" presStyleIdx="3" presStyleCnt="6">
        <dgm:presLayoutVars>
          <dgm:chMax val="0"/>
          <dgm:bulletEnabled val="1"/>
        </dgm:presLayoutVars>
      </dgm:prSet>
      <dgm:spPr/>
    </dgm:pt>
    <dgm:pt modelId="{8FBB98F1-B9A0-4E5E-AAE7-97C019A5BA08}" type="pres">
      <dgm:prSet presAssocID="{3D284C07-5EAB-447B-8C65-FC37139B7184}" presName="negativeSpace" presStyleCnt="0"/>
      <dgm:spPr/>
    </dgm:pt>
    <dgm:pt modelId="{7CA25204-2715-485C-B2C8-B42C5A02D5EC}" type="pres">
      <dgm:prSet presAssocID="{3D284C07-5EAB-447B-8C65-FC37139B7184}" presName="childText" presStyleLbl="conFgAcc1" presStyleIdx="3" presStyleCnt="6">
        <dgm:presLayoutVars>
          <dgm:bulletEnabled val="1"/>
        </dgm:presLayoutVars>
      </dgm:prSet>
      <dgm:spPr/>
    </dgm:pt>
    <dgm:pt modelId="{3B956422-57CB-4D81-A998-DC3D8E86389F}" type="pres">
      <dgm:prSet presAssocID="{C60A82C3-D076-4D76-BC26-80014DBCFCC5}" presName="spaceBetweenRectangles" presStyleCnt="0"/>
      <dgm:spPr/>
    </dgm:pt>
    <dgm:pt modelId="{1606174C-9D99-4BB3-9A08-5507F71A524E}" type="pres">
      <dgm:prSet presAssocID="{C2CA135A-8C46-418B-81A2-1ECDC0E86338}" presName="parentLin" presStyleCnt="0"/>
      <dgm:spPr/>
    </dgm:pt>
    <dgm:pt modelId="{29D160B8-1BFE-4DF5-8D85-739309F53854}" type="pres">
      <dgm:prSet presAssocID="{C2CA135A-8C46-418B-81A2-1ECDC0E86338}" presName="parentLeftMargin" presStyleLbl="node1" presStyleIdx="3" presStyleCnt="6"/>
      <dgm:spPr/>
    </dgm:pt>
    <dgm:pt modelId="{6FCD7ABD-196B-4DDF-B8DF-AAAD52FD59BB}" type="pres">
      <dgm:prSet presAssocID="{C2CA135A-8C46-418B-81A2-1ECDC0E86338}" presName="parentText" presStyleLbl="node1" presStyleIdx="4" presStyleCnt="6">
        <dgm:presLayoutVars>
          <dgm:chMax val="0"/>
          <dgm:bulletEnabled val="1"/>
        </dgm:presLayoutVars>
      </dgm:prSet>
      <dgm:spPr/>
    </dgm:pt>
    <dgm:pt modelId="{388BA5C8-2BA4-45FC-AC42-53FC9B27D62B}" type="pres">
      <dgm:prSet presAssocID="{C2CA135A-8C46-418B-81A2-1ECDC0E86338}" presName="negativeSpace" presStyleCnt="0"/>
      <dgm:spPr/>
    </dgm:pt>
    <dgm:pt modelId="{43DDC1F9-D7E4-4A91-A011-D3F3179305BB}" type="pres">
      <dgm:prSet presAssocID="{C2CA135A-8C46-418B-81A2-1ECDC0E86338}" presName="childText" presStyleLbl="conFgAcc1" presStyleIdx="4" presStyleCnt="6">
        <dgm:presLayoutVars>
          <dgm:bulletEnabled val="1"/>
        </dgm:presLayoutVars>
      </dgm:prSet>
      <dgm:spPr/>
    </dgm:pt>
    <dgm:pt modelId="{A7859DCC-FC1C-42EE-ABCA-5F0441581632}" type="pres">
      <dgm:prSet presAssocID="{6E32BD62-88A8-4AF9-984E-251C6FDF9886}" presName="spaceBetweenRectangles" presStyleCnt="0"/>
      <dgm:spPr/>
    </dgm:pt>
    <dgm:pt modelId="{E33CFC56-C159-4914-8F54-B0517BB0BED3}" type="pres">
      <dgm:prSet presAssocID="{9950554A-DFBD-4750-8CCD-65B927F627D5}" presName="parentLin" presStyleCnt="0"/>
      <dgm:spPr/>
    </dgm:pt>
    <dgm:pt modelId="{FEF38E3E-E3DA-4A0C-BD90-E6F70CD4F5B1}" type="pres">
      <dgm:prSet presAssocID="{9950554A-DFBD-4750-8CCD-65B927F627D5}" presName="parentLeftMargin" presStyleLbl="node1" presStyleIdx="4" presStyleCnt="6"/>
      <dgm:spPr/>
    </dgm:pt>
    <dgm:pt modelId="{06A48092-673A-45D1-A75A-7AD6C706FD2E}" type="pres">
      <dgm:prSet presAssocID="{9950554A-DFBD-4750-8CCD-65B927F627D5}" presName="parentText" presStyleLbl="node1" presStyleIdx="5" presStyleCnt="6">
        <dgm:presLayoutVars>
          <dgm:chMax val="0"/>
          <dgm:bulletEnabled val="1"/>
        </dgm:presLayoutVars>
      </dgm:prSet>
      <dgm:spPr/>
    </dgm:pt>
    <dgm:pt modelId="{5F06BB5D-46FF-4874-A7D5-29CC06F9BC22}" type="pres">
      <dgm:prSet presAssocID="{9950554A-DFBD-4750-8CCD-65B927F627D5}" presName="negativeSpace" presStyleCnt="0"/>
      <dgm:spPr/>
    </dgm:pt>
    <dgm:pt modelId="{65E9EC8A-5ECC-4EE6-8934-A1E8D4A4A420}" type="pres">
      <dgm:prSet presAssocID="{9950554A-DFBD-4750-8CCD-65B927F627D5}" presName="childText" presStyleLbl="conFgAcc1" presStyleIdx="5" presStyleCnt="6">
        <dgm:presLayoutVars>
          <dgm:bulletEnabled val="1"/>
        </dgm:presLayoutVars>
      </dgm:prSet>
      <dgm:spPr/>
    </dgm:pt>
  </dgm:ptLst>
  <dgm:cxnLst>
    <dgm:cxn modelId="{DFB6C903-9DF9-40B3-919A-4548287EC4FA}" type="presOf" srcId="{70389565-F90E-42E7-B730-930D16F38CD8}" destId="{32584622-8FBC-45A7-91B4-BF653EFA2C0B}" srcOrd="0" destOrd="0" presId="urn:microsoft.com/office/officeart/2005/8/layout/list1"/>
    <dgm:cxn modelId="{D8942019-A4BC-48DD-976E-9429AF1C49AE}" type="presOf" srcId="{C2CA135A-8C46-418B-81A2-1ECDC0E86338}" destId="{29D160B8-1BFE-4DF5-8D85-739309F53854}" srcOrd="0" destOrd="0" presId="urn:microsoft.com/office/officeart/2005/8/layout/list1"/>
    <dgm:cxn modelId="{AAB66D1E-EB9A-4F76-8D12-693A13EBF434}" type="presOf" srcId="{49CC3B3D-250C-4BBE-BB94-0A41BD50E69D}" destId="{36C942A7-75B1-4412-BB60-21BF387B4669}" srcOrd="1" destOrd="0" presId="urn:microsoft.com/office/officeart/2005/8/layout/list1"/>
    <dgm:cxn modelId="{DCB1C625-7A70-480F-8379-1ED85F6C0FF9}" type="presOf" srcId="{3D284C07-5EAB-447B-8C65-FC37139B7184}" destId="{6D23DD56-B4E7-4FDA-A4F6-C51E426F206D}" srcOrd="1" destOrd="0" presId="urn:microsoft.com/office/officeart/2005/8/layout/list1"/>
    <dgm:cxn modelId="{6D31A12A-C4DA-4CE9-8F18-1AB5565BDC1C}" type="presOf" srcId="{49CC3B3D-250C-4BBE-BB94-0A41BD50E69D}" destId="{77DD41CE-524B-4E05-B666-9A22667EB82B}" srcOrd="0" destOrd="0" presId="urn:microsoft.com/office/officeart/2005/8/layout/list1"/>
    <dgm:cxn modelId="{71D7E95D-2C8C-46E8-A4CF-2B39B9B25645}" type="presOf" srcId="{19400786-B138-475D-AF67-8EBD93C6804E}" destId="{6A237D34-6620-4C7F-AB99-7837B4D0D199}" srcOrd="0" destOrd="0" presId="urn:microsoft.com/office/officeart/2005/8/layout/list1"/>
    <dgm:cxn modelId="{3896E846-E68A-41F3-8F09-7F851D96B698}" type="presOf" srcId="{C2CA135A-8C46-418B-81A2-1ECDC0E86338}" destId="{6FCD7ABD-196B-4DDF-B8DF-AAAD52FD59BB}" srcOrd="1" destOrd="0" presId="urn:microsoft.com/office/officeart/2005/8/layout/list1"/>
    <dgm:cxn modelId="{9BF28947-2D2A-432E-8F1A-10233F94C953}" srcId="{91C8032A-41D7-480D-BEDC-3AF90127D530}" destId="{49CC3B3D-250C-4BBE-BB94-0A41BD50E69D}" srcOrd="2" destOrd="0" parTransId="{55D637D8-EAE4-4863-A54E-EDDAD25C331E}" sibTransId="{0E502F33-00C5-4618-B6BF-868BDC4EEB24}"/>
    <dgm:cxn modelId="{4113A848-C3A0-4351-94A3-219B0C41D0BD}" type="presOf" srcId="{70389565-F90E-42E7-B730-930D16F38CD8}" destId="{A58326CF-98D6-4A9C-8CC9-27A723F3EAAA}" srcOrd="1" destOrd="0" presId="urn:microsoft.com/office/officeart/2005/8/layout/list1"/>
    <dgm:cxn modelId="{5F8C1969-3539-416B-9505-16E8DE569E83}" srcId="{91C8032A-41D7-480D-BEDC-3AF90127D530}" destId="{9950554A-DFBD-4750-8CCD-65B927F627D5}" srcOrd="5" destOrd="0" parTransId="{35716EF6-04F6-4227-9097-936E57A81906}" sibTransId="{EF7F3EA1-9F21-47A8-8658-A39295915E8A}"/>
    <dgm:cxn modelId="{D9FD2653-C77A-485B-B043-A1177ADFFAEA}" type="presOf" srcId="{5AEF0349-3DAF-4B21-AB24-780282B658A1}" destId="{7A9EF087-E600-42A0-B6CC-498ADAC0D092}" srcOrd="0" destOrd="0" presId="urn:microsoft.com/office/officeart/2005/8/layout/list1"/>
    <dgm:cxn modelId="{5075B653-C664-4218-AAAA-0FBC59D01098}" srcId="{49CC3B3D-250C-4BBE-BB94-0A41BD50E69D}" destId="{19400786-B138-475D-AF67-8EBD93C6804E}" srcOrd="0" destOrd="0" parTransId="{FAF1B42B-3AF7-4BAF-B3EC-819A0FFBFD03}" sibTransId="{9956EE5C-8C76-4F9F-8041-B2D564C3A411}"/>
    <dgm:cxn modelId="{F5BF4A7A-D2E0-4451-96BD-193E8E927752}" type="presOf" srcId="{3D284C07-5EAB-447B-8C65-FC37139B7184}" destId="{C4F312CB-967B-4D0C-8120-3D3AAD800DF0}" srcOrd="0" destOrd="0" presId="urn:microsoft.com/office/officeart/2005/8/layout/list1"/>
    <dgm:cxn modelId="{ECB10283-21EF-4D96-9987-A65CF5D7812E}" srcId="{91C8032A-41D7-480D-BEDC-3AF90127D530}" destId="{C2CA135A-8C46-418B-81A2-1ECDC0E86338}" srcOrd="4" destOrd="0" parTransId="{5649059F-2908-4FAA-92B6-85433F0801B4}" sibTransId="{6E32BD62-88A8-4AF9-984E-251C6FDF9886}"/>
    <dgm:cxn modelId="{E1B2B29A-9A59-41F1-B072-4053FBCB2707}" type="presOf" srcId="{91C8032A-41D7-480D-BEDC-3AF90127D530}" destId="{DCA56EFE-E1D7-474E-AD0D-2714E2B44FF1}" srcOrd="0" destOrd="0" presId="urn:microsoft.com/office/officeart/2005/8/layout/list1"/>
    <dgm:cxn modelId="{4407849E-9881-4FF2-A294-A0295E6397C8}" srcId="{91C8032A-41D7-480D-BEDC-3AF90127D530}" destId="{70389565-F90E-42E7-B730-930D16F38CD8}" srcOrd="0" destOrd="0" parTransId="{338D223E-1F3B-4F6E-A1F2-7AC300AB40CF}" sibTransId="{B1CC21FB-A897-40DC-8A0B-36B9717C486A}"/>
    <dgm:cxn modelId="{BDB9A7AE-AA19-481D-ACB8-0269F22473D5}" type="presOf" srcId="{9950554A-DFBD-4750-8CCD-65B927F627D5}" destId="{FEF38E3E-E3DA-4A0C-BD90-E6F70CD4F5B1}" srcOrd="0" destOrd="0" presId="urn:microsoft.com/office/officeart/2005/8/layout/list1"/>
    <dgm:cxn modelId="{1D1702B5-128A-4FA7-B507-FDCFE6F55256}" type="presOf" srcId="{5AEF0349-3DAF-4B21-AB24-780282B658A1}" destId="{634A2121-6F07-4327-9CB5-04BE0273D995}" srcOrd="1" destOrd="0" presId="urn:microsoft.com/office/officeart/2005/8/layout/list1"/>
    <dgm:cxn modelId="{3704E1D4-F5FC-4239-A2D8-DCC8CB7DFE8B}" srcId="{91C8032A-41D7-480D-BEDC-3AF90127D530}" destId="{3D284C07-5EAB-447B-8C65-FC37139B7184}" srcOrd="3" destOrd="0" parTransId="{DA8CB4C3-5177-4B5A-8293-9B8FB97EC22E}" sibTransId="{C60A82C3-D076-4D76-BC26-80014DBCFCC5}"/>
    <dgm:cxn modelId="{B55042E2-4A17-48DB-AD22-8DB94E815AC9}" srcId="{91C8032A-41D7-480D-BEDC-3AF90127D530}" destId="{5AEF0349-3DAF-4B21-AB24-780282B658A1}" srcOrd="1" destOrd="0" parTransId="{90A4E40E-4A68-449A-9021-B17638BC74F5}" sibTransId="{C9C8BDF4-E858-4BD5-B623-C519C07B4B61}"/>
    <dgm:cxn modelId="{7EE3D1F6-6AEA-4577-805B-222BF8A20C60}" type="presOf" srcId="{9950554A-DFBD-4750-8CCD-65B927F627D5}" destId="{06A48092-673A-45D1-A75A-7AD6C706FD2E}" srcOrd="1" destOrd="0" presId="urn:microsoft.com/office/officeart/2005/8/layout/list1"/>
    <dgm:cxn modelId="{F864A78A-3F5B-4C09-8DF0-4CA42E0FBE82}" type="presParOf" srcId="{DCA56EFE-E1D7-474E-AD0D-2714E2B44FF1}" destId="{B14C42F1-945C-4ED3-86C1-E95CAE2816A0}" srcOrd="0" destOrd="0" presId="urn:microsoft.com/office/officeart/2005/8/layout/list1"/>
    <dgm:cxn modelId="{6FF0DCB3-4D02-420C-90E7-5BF979F8FF10}" type="presParOf" srcId="{B14C42F1-945C-4ED3-86C1-E95CAE2816A0}" destId="{32584622-8FBC-45A7-91B4-BF653EFA2C0B}" srcOrd="0" destOrd="0" presId="urn:microsoft.com/office/officeart/2005/8/layout/list1"/>
    <dgm:cxn modelId="{2425DC4A-9798-4456-8820-FDC77B996D6D}" type="presParOf" srcId="{B14C42F1-945C-4ED3-86C1-E95CAE2816A0}" destId="{A58326CF-98D6-4A9C-8CC9-27A723F3EAAA}" srcOrd="1" destOrd="0" presId="urn:microsoft.com/office/officeart/2005/8/layout/list1"/>
    <dgm:cxn modelId="{03970824-97AF-448F-B462-114B82BBD9F4}" type="presParOf" srcId="{DCA56EFE-E1D7-474E-AD0D-2714E2B44FF1}" destId="{31F78165-8405-45D9-A29F-8BB0B4FD53DF}" srcOrd="1" destOrd="0" presId="urn:microsoft.com/office/officeart/2005/8/layout/list1"/>
    <dgm:cxn modelId="{FF378A2C-B65E-4D51-9C67-AABD7D689262}" type="presParOf" srcId="{DCA56EFE-E1D7-474E-AD0D-2714E2B44FF1}" destId="{5D9CD38D-A7D9-401C-AD70-CC4359FF93C6}" srcOrd="2" destOrd="0" presId="urn:microsoft.com/office/officeart/2005/8/layout/list1"/>
    <dgm:cxn modelId="{AFD0E9CD-E219-459F-870C-083B5D0328B7}" type="presParOf" srcId="{DCA56EFE-E1D7-474E-AD0D-2714E2B44FF1}" destId="{6E76EF19-CA15-4528-8C27-589776F1FF62}" srcOrd="3" destOrd="0" presId="urn:microsoft.com/office/officeart/2005/8/layout/list1"/>
    <dgm:cxn modelId="{216F2E39-27E4-4D82-AAB0-7F0BEA5E911E}" type="presParOf" srcId="{DCA56EFE-E1D7-474E-AD0D-2714E2B44FF1}" destId="{8E19EF60-83DB-4827-9EE7-86AEF761DE81}" srcOrd="4" destOrd="0" presId="urn:microsoft.com/office/officeart/2005/8/layout/list1"/>
    <dgm:cxn modelId="{0250B166-04FB-4FC4-9067-D114F24059F0}" type="presParOf" srcId="{8E19EF60-83DB-4827-9EE7-86AEF761DE81}" destId="{7A9EF087-E600-42A0-B6CC-498ADAC0D092}" srcOrd="0" destOrd="0" presId="urn:microsoft.com/office/officeart/2005/8/layout/list1"/>
    <dgm:cxn modelId="{679ED9AB-D49C-4A43-BD09-EF361C3EE933}" type="presParOf" srcId="{8E19EF60-83DB-4827-9EE7-86AEF761DE81}" destId="{634A2121-6F07-4327-9CB5-04BE0273D995}" srcOrd="1" destOrd="0" presId="urn:microsoft.com/office/officeart/2005/8/layout/list1"/>
    <dgm:cxn modelId="{1E218A31-18E3-4D3E-AD31-58519BC4EC10}" type="presParOf" srcId="{DCA56EFE-E1D7-474E-AD0D-2714E2B44FF1}" destId="{A9680C5D-3FAC-4D46-B097-DCFDEBA26567}" srcOrd="5" destOrd="0" presId="urn:microsoft.com/office/officeart/2005/8/layout/list1"/>
    <dgm:cxn modelId="{5AF8C603-383A-4DE7-8627-E139C163D135}" type="presParOf" srcId="{DCA56EFE-E1D7-474E-AD0D-2714E2B44FF1}" destId="{B42F694E-63A2-42B9-91C7-AAA5BB09566A}" srcOrd="6" destOrd="0" presId="urn:microsoft.com/office/officeart/2005/8/layout/list1"/>
    <dgm:cxn modelId="{135696FB-45B7-4BB6-AFE1-6AC2E0FF592D}" type="presParOf" srcId="{DCA56EFE-E1D7-474E-AD0D-2714E2B44FF1}" destId="{60A55371-2D4F-469B-87F8-A985A7AC8AE9}" srcOrd="7" destOrd="0" presId="urn:microsoft.com/office/officeart/2005/8/layout/list1"/>
    <dgm:cxn modelId="{899A0FD0-0E88-41F5-B999-CE7B1B2285D7}" type="presParOf" srcId="{DCA56EFE-E1D7-474E-AD0D-2714E2B44FF1}" destId="{090C03A7-6833-44B1-9524-D349B94FAAB0}" srcOrd="8" destOrd="0" presId="urn:microsoft.com/office/officeart/2005/8/layout/list1"/>
    <dgm:cxn modelId="{C73A750A-B5A8-43F0-9FC7-3912E7230299}" type="presParOf" srcId="{090C03A7-6833-44B1-9524-D349B94FAAB0}" destId="{77DD41CE-524B-4E05-B666-9A22667EB82B}" srcOrd="0" destOrd="0" presId="urn:microsoft.com/office/officeart/2005/8/layout/list1"/>
    <dgm:cxn modelId="{EBDCF599-7D84-41BC-AEB8-7D49E25024B0}" type="presParOf" srcId="{090C03A7-6833-44B1-9524-D349B94FAAB0}" destId="{36C942A7-75B1-4412-BB60-21BF387B4669}" srcOrd="1" destOrd="0" presId="urn:microsoft.com/office/officeart/2005/8/layout/list1"/>
    <dgm:cxn modelId="{4DC6E4C9-909D-42D7-B53C-3FEE727CF443}" type="presParOf" srcId="{DCA56EFE-E1D7-474E-AD0D-2714E2B44FF1}" destId="{BF29EEA0-493A-4260-9F3B-7D205789369E}" srcOrd="9" destOrd="0" presId="urn:microsoft.com/office/officeart/2005/8/layout/list1"/>
    <dgm:cxn modelId="{949A7E25-85B0-4A55-9232-DBFA89110982}" type="presParOf" srcId="{DCA56EFE-E1D7-474E-AD0D-2714E2B44FF1}" destId="{6A237D34-6620-4C7F-AB99-7837B4D0D199}" srcOrd="10" destOrd="0" presId="urn:microsoft.com/office/officeart/2005/8/layout/list1"/>
    <dgm:cxn modelId="{F3169E07-E0C6-4E5A-90CD-8B3BE7C6CE17}" type="presParOf" srcId="{DCA56EFE-E1D7-474E-AD0D-2714E2B44FF1}" destId="{1694444A-C092-4C70-A9FA-29F1CB7CAD8B}" srcOrd="11" destOrd="0" presId="urn:microsoft.com/office/officeart/2005/8/layout/list1"/>
    <dgm:cxn modelId="{C1404334-A70B-4594-B93D-587A4A8E90BB}" type="presParOf" srcId="{DCA56EFE-E1D7-474E-AD0D-2714E2B44FF1}" destId="{735B1F4B-AFED-42CA-A47A-034FAC71D6C8}" srcOrd="12" destOrd="0" presId="urn:microsoft.com/office/officeart/2005/8/layout/list1"/>
    <dgm:cxn modelId="{66BBA789-CDEE-4310-832E-6B7D7845674A}" type="presParOf" srcId="{735B1F4B-AFED-42CA-A47A-034FAC71D6C8}" destId="{C4F312CB-967B-4D0C-8120-3D3AAD800DF0}" srcOrd="0" destOrd="0" presId="urn:microsoft.com/office/officeart/2005/8/layout/list1"/>
    <dgm:cxn modelId="{63965D29-72A2-4BBF-B11D-CA80BD6BFE60}" type="presParOf" srcId="{735B1F4B-AFED-42CA-A47A-034FAC71D6C8}" destId="{6D23DD56-B4E7-4FDA-A4F6-C51E426F206D}" srcOrd="1" destOrd="0" presId="urn:microsoft.com/office/officeart/2005/8/layout/list1"/>
    <dgm:cxn modelId="{3E2959DF-1506-441A-93D9-9EFD7396E6C0}" type="presParOf" srcId="{DCA56EFE-E1D7-474E-AD0D-2714E2B44FF1}" destId="{8FBB98F1-B9A0-4E5E-AAE7-97C019A5BA08}" srcOrd="13" destOrd="0" presId="urn:microsoft.com/office/officeart/2005/8/layout/list1"/>
    <dgm:cxn modelId="{087E9635-81B7-4FEA-9D9D-63D023EC83FE}" type="presParOf" srcId="{DCA56EFE-E1D7-474E-AD0D-2714E2B44FF1}" destId="{7CA25204-2715-485C-B2C8-B42C5A02D5EC}" srcOrd="14" destOrd="0" presId="urn:microsoft.com/office/officeart/2005/8/layout/list1"/>
    <dgm:cxn modelId="{3C5E1CB4-49C6-4D3F-8675-6DD48E13DA0F}" type="presParOf" srcId="{DCA56EFE-E1D7-474E-AD0D-2714E2B44FF1}" destId="{3B956422-57CB-4D81-A998-DC3D8E86389F}" srcOrd="15" destOrd="0" presId="urn:microsoft.com/office/officeart/2005/8/layout/list1"/>
    <dgm:cxn modelId="{5E371C67-B901-458B-892C-3D96685B045C}" type="presParOf" srcId="{DCA56EFE-E1D7-474E-AD0D-2714E2B44FF1}" destId="{1606174C-9D99-4BB3-9A08-5507F71A524E}" srcOrd="16" destOrd="0" presId="urn:microsoft.com/office/officeart/2005/8/layout/list1"/>
    <dgm:cxn modelId="{EC42DC1C-E17C-47B2-A0B6-8DA2F8728107}" type="presParOf" srcId="{1606174C-9D99-4BB3-9A08-5507F71A524E}" destId="{29D160B8-1BFE-4DF5-8D85-739309F53854}" srcOrd="0" destOrd="0" presId="urn:microsoft.com/office/officeart/2005/8/layout/list1"/>
    <dgm:cxn modelId="{E18CCBDE-C542-4003-9C23-8445B7156F2A}" type="presParOf" srcId="{1606174C-9D99-4BB3-9A08-5507F71A524E}" destId="{6FCD7ABD-196B-4DDF-B8DF-AAAD52FD59BB}" srcOrd="1" destOrd="0" presId="urn:microsoft.com/office/officeart/2005/8/layout/list1"/>
    <dgm:cxn modelId="{296C85B0-F7D4-49A1-B6FB-D8BF0D6DD350}" type="presParOf" srcId="{DCA56EFE-E1D7-474E-AD0D-2714E2B44FF1}" destId="{388BA5C8-2BA4-45FC-AC42-53FC9B27D62B}" srcOrd="17" destOrd="0" presId="urn:microsoft.com/office/officeart/2005/8/layout/list1"/>
    <dgm:cxn modelId="{1DA7AB34-86C1-402B-BDE8-665A07FCF873}" type="presParOf" srcId="{DCA56EFE-E1D7-474E-AD0D-2714E2B44FF1}" destId="{43DDC1F9-D7E4-4A91-A011-D3F3179305BB}" srcOrd="18" destOrd="0" presId="urn:microsoft.com/office/officeart/2005/8/layout/list1"/>
    <dgm:cxn modelId="{89ED6962-3E86-4DFD-A3C4-7D7B7EA2AAC7}" type="presParOf" srcId="{DCA56EFE-E1D7-474E-AD0D-2714E2B44FF1}" destId="{A7859DCC-FC1C-42EE-ABCA-5F0441581632}" srcOrd="19" destOrd="0" presId="urn:microsoft.com/office/officeart/2005/8/layout/list1"/>
    <dgm:cxn modelId="{5F3BB749-9E42-4EA8-9DB7-C0D2132CF359}" type="presParOf" srcId="{DCA56EFE-E1D7-474E-AD0D-2714E2B44FF1}" destId="{E33CFC56-C159-4914-8F54-B0517BB0BED3}" srcOrd="20" destOrd="0" presId="urn:microsoft.com/office/officeart/2005/8/layout/list1"/>
    <dgm:cxn modelId="{F780BF1E-6E24-4F45-98BA-9BCF80757D8A}" type="presParOf" srcId="{E33CFC56-C159-4914-8F54-B0517BB0BED3}" destId="{FEF38E3E-E3DA-4A0C-BD90-E6F70CD4F5B1}" srcOrd="0" destOrd="0" presId="urn:microsoft.com/office/officeart/2005/8/layout/list1"/>
    <dgm:cxn modelId="{14B2BD89-ECAE-415C-969A-EF2E403CC765}" type="presParOf" srcId="{E33CFC56-C159-4914-8F54-B0517BB0BED3}" destId="{06A48092-673A-45D1-A75A-7AD6C706FD2E}" srcOrd="1" destOrd="0" presId="urn:microsoft.com/office/officeart/2005/8/layout/list1"/>
    <dgm:cxn modelId="{C674DD05-42C2-4485-B087-ADC38D4EA2E2}" type="presParOf" srcId="{DCA56EFE-E1D7-474E-AD0D-2714E2B44FF1}" destId="{5F06BB5D-46FF-4874-A7D5-29CC06F9BC22}" srcOrd="21" destOrd="0" presId="urn:microsoft.com/office/officeart/2005/8/layout/list1"/>
    <dgm:cxn modelId="{617FD49D-119D-4996-B1B0-106263AB1488}" type="presParOf" srcId="{DCA56EFE-E1D7-474E-AD0D-2714E2B44FF1}" destId="{65E9EC8A-5ECC-4EE6-8934-A1E8D4A4A420}"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405C6A1-9C15-45C1-9985-CB575899DC75}"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668ABA46-79A1-4F14-8E47-F525F3060F28}">
      <dgm:prSet/>
      <dgm:spPr/>
      <dgm:t>
        <a:bodyPr/>
        <a:lstStyle/>
        <a:p>
          <a:r>
            <a:rPr lang="en-US"/>
            <a:t>Enhance Customer Service. </a:t>
          </a:r>
        </a:p>
      </dgm:t>
    </dgm:pt>
    <dgm:pt modelId="{0317809C-A469-486F-8CB1-477948A9700D}" type="parTrans" cxnId="{D0316A03-D3D2-483E-A169-69D011C69666}">
      <dgm:prSet/>
      <dgm:spPr/>
      <dgm:t>
        <a:bodyPr/>
        <a:lstStyle/>
        <a:p>
          <a:endParaRPr lang="en-US"/>
        </a:p>
      </dgm:t>
    </dgm:pt>
    <dgm:pt modelId="{4A7C365F-5D4E-4996-8B64-33F1BE37E8D8}" type="sibTrans" cxnId="{D0316A03-D3D2-483E-A169-69D011C69666}">
      <dgm:prSet/>
      <dgm:spPr/>
      <dgm:t>
        <a:bodyPr/>
        <a:lstStyle/>
        <a:p>
          <a:endParaRPr lang="en-US"/>
        </a:p>
      </dgm:t>
    </dgm:pt>
    <dgm:pt modelId="{5B15DE7A-51C3-42BF-A180-79FA6FA3B1A9}">
      <dgm:prSet/>
      <dgm:spPr/>
      <dgm:t>
        <a:bodyPr/>
        <a:lstStyle/>
        <a:p>
          <a:r>
            <a:rPr lang="en-US"/>
            <a:t>Implement AI-driven chatbots for 24/7 customer support. Train staff on customer engagement and conflict resolution. </a:t>
          </a:r>
        </a:p>
      </dgm:t>
    </dgm:pt>
    <dgm:pt modelId="{9B61FA4A-FF20-4A0D-946F-17CA1D3DB7D3}" type="parTrans" cxnId="{54A0E312-5968-47E9-A36E-DEC591D574E7}">
      <dgm:prSet/>
      <dgm:spPr/>
      <dgm:t>
        <a:bodyPr/>
        <a:lstStyle/>
        <a:p>
          <a:endParaRPr lang="en-US"/>
        </a:p>
      </dgm:t>
    </dgm:pt>
    <dgm:pt modelId="{C42A1F20-C2C3-4563-853B-53345A9A994B}" type="sibTrans" cxnId="{54A0E312-5968-47E9-A36E-DEC591D574E7}">
      <dgm:prSet/>
      <dgm:spPr/>
      <dgm:t>
        <a:bodyPr/>
        <a:lstStyle/>
        <a:p>
          <a:endParaRPr lang="en-US"/>
        </a:p>
      </dgm:t>
    </dgm:pt>
    <dgm:pt modelId="{FC6146EC-80E8-4141-85F6-B8A58C817534}">
      <dgm:prSet/>
      <dgm:spPr/>
      <dgm:t>
        <a:bodyPr/>
        <a:lstStyle/>
        <a:p>
          <a:r>
            <a:rPr lang="en-US" b="1"/>
            <a:t>Expand Product Offerings</a:t>
          </a:r>
          <a:endParaRPr lang="en-US"/>
        </a:p>
      </dgm:t>
    </dgm:pt>
    <dgm:pt modelId="{90479CFE-5321-4DB3-B8A4-38B2F149E6B9}" type="parTrans" cxnId="{25F7A4B4-8820-4EB1-81D2-FCB9479EFFB5}">
      <dgm:prSet/>
      <dgm:spPr/>
      <dgm:t>
        <a:bodyPr/>
        <a:lstStyle/>
        <a:p>
          <a:endParaRPr lang="en-US"/>
        </a:p>
      </dgm:t>
    </dgm:pt>
    <dgm:pt modelId="{881623DC-2756-4231-BE17-990A34A8C602}" type="sibTrans" cxnId="{25F7A4B4-8820-4EB1-81D2-FCB9479EFFB5}">
      <dgm:prSet/>
      <dgm:spPr/>
      <dgm:t>
        <a:bodyPr/>
        <a:lstStyle/>
        <a:p>
          <a:endParaRPr lang="en-US"/>
        </a:p>
      </dgm:t>
    </dgm:pt>
    <dgm:pt modelId="{B6D42FD2-F9F9-487A-8322-31E5EE3FCDE2}">
      <dgm:prSet/>
      <dgm:spPr/>
      <dgm:t>
        <a:bodyPr/>
        <a:lstStyle/>
        <a:p>
          <a:r>
            <a:rPr lang="en-US"/>
            <a:t>Introduce new insurance products tailored to emerging markets. Bundle products for better value to customers.</a:t>
          </a:r>
        </a:p>
      </dgm:t>
    </dgm:pt>
    <dgm:pt modelId="{F200B9D3-09E9-4792-B4BB-8AAB860A183E}" type="parTrans" cxnId="{900CB77C-5908-4771-AC44-FCAD90097909}">
      <dgm:prSet/>
      <dgm:spPr/>
      <dgm:t>
        <a:bodyPr/>
        <a:lstStyle/>
        <a:p>
          <a:endParaRPr lang="en-US"/>
        </a:p>
      </dgm:t>
    </dgm:pt>
    <dgm:pt modelId="{04AD9A3F-5892-44F5-A777-D1C2A1E1EAFD}" type="sibTrans" cxnId="{900CB77C-5908-4771-AC44-FCAD90097909}">
      <dgm:prSet/>
      <dgm:spPr/>
      <dgm:t>
        <a:bodyPr/>
        <a:lstStyle/>
        <a:p>
          <a:endParaRPr lang="en-US"/>
        </a:p>
      </dgm:t>
    </dgm:pt>
    <dgm:pt modelId="{F6C357A6-2E68-47A7-8F7F-AF9F38717BB1}">
      <dgm:prSet/>
      <dgm:spPr/>
      <dgm:t>
        <a:bodyPr/>
        <a:lstStyle/>
        <a:p>
          <a:r>
            <a:rPr lang="en-US" b="1"/>
            <a:t>Increase Sales and Retention </a:t>
          </a:r>
          <a:endParaRPr lang="en-US"/>
        </a:p>
      </dgm:t>
    </dgm:pt>
    <dgm:pt modelId="{1CFD4501-CBBA-40D2-8D4D-08E7F5D8F0BC}" type="parTrans" cxnId="{4ED2E2BF-DDBA-43BB-AC99-571B464DCAC9}">
      <dgm:prSet/>
      <dgm:spPr/>
      <dgm:t>
        <a:bodyPr/>
        <a:lstStyle/>
        <a:p>
          <a:endParaRPr lang="en-US"/>
        </a:p>
      </dgm:t>
    </dgm:pt>
    <dgm:pt modelId="{6A16875B-82AB-49D8-A8B6-10BE0FBB7825}" type="sibTrans" cxnId="{4ED2E2BF-DDBA-43BB-AC99-571B464DCAC9}">
      <dgm:prSet/>
      <dgm:spPr/>
      <dgm:t>
        <a:bodyPr/>
        <a:lstStyle/>
        <a:p>
          <a:endParaRPr lang="en-US"/>
        </a:p>
      </dgm:t>
    </dgm:pt>
    <dgm:pt modelId="{F14E0A6E-AF1A-45DB-878B-ABEAE89BFF42}">
      <dgm:prSet/>
      <dgm:spPr/>
      <dgm:t>
        <a:bodyPr/>
        <a:lstStyle/>
        <a:p>
          <a:r>
            <a:rPr lang="en-US"/>
            <a:t>Launch personalized marketing campaigns based on customer data. Introduce loyalty programs to reward long-term customers. </a:t>
          </a:r>
        </a:p>
      </dgm:t>
    </dgm:pt>
    <dgm:pt modelId="{9E065982-7DF2-49BA-9673-5FCAEB701819}" type="parTrans" cxnId="{02D8C08F-6FEA-4CD1-9F60-1EF12A6FA8A4}">
      <dgm:prSet/>
      <dgm:spPr/>
      <dgm:t>
        <a:bodyPr/>
        <a:lstStyle/>
        <a:p>
          <a:endParaRPr lang="en-US"/>
        </a:p>
      </dgm:t>
    </dgm:pt>
    <dgm:pt modelId="{53F8D195-EEF5-4E99-B218-7ADAF592854C}" type="sibTrans" cxnId="{02D8C08F-6FEA-4CD1-9F60-1EF12A6FA8A4}">
      <dgm:prSet/>
      <dgm:spPr/>
      <dgm:t>
        <a:bodyPr/>
        <a:lstStyle/>
        <a:p>
          <a:endParaRPr lang="en-US"/>
        </a:p>
      </dgm:t>
    </dgm:pt>
    <dgm:pt modelId="{F8E4DDF9-3BB5-4497-814C-9DB0E2B5D8D9}">
      <dgm:prSet/>
      <dgm:spPr/>
      <dgm:t>
        <a:bodyPr/>
        <a:lstStyle/>
        <a:p>
          <a:r>
            <a:rPr lang="en-US" b="1"/>
            <a:t>Market </a:t>
          </a:r>
          <a:r>
            <a:rPr lang="en-US" b="1" dirty="0"/>
            <a:t>Analysis and Adaptation </a:t>
          </a:r>
          <a:endParaRPr lang="en-US" dirty="0"/>
        </a:p>
      </dgm:t>
    </dgm:pt>
    <dgm:pt modelId="{BCCC2B0F-5E8B-4B1D-804C-F243355748FE}" type="parTrans" cxnId="{EB24B339-835A-4675-8E9F-2EC7231202C9}">
      <dgm:prSet/>
      <dgm:spPr/>
      <dgm:t>
        <a:bodyPr/>
        <a:lstStyle/>
        <a:p>
          <a:endParaRPr lang="en-US"/>
        </a:p>
      </dgm:t>
    </dgm:pt>
    <dgm:pt modelId="{B3FDB92C-D69E-415E-BAB9-16D6D76BCE0C}" type="sibTrans" cxnId="{EB24B339-835A-4675-8E9F-2EC7231202C9}">
      <dgm:prSet/>
      <dgm:spPr/>
      <dgm:t>
        <a:bodyPr/>
        <a:lstStyle/>
        <a:p>
          <a:endParaRPr lang="en-US"/>
        </a:p>
      </dgm:t>
    </dgm:pt>
    <dgm:pt modelId="{F3A923A2-63CC-4CCE-BE7D-AEBEE0357EE9}">
      <dgm:prSet/>
      <dgm:spPr/>
      <dgm:t>
        <a:bodyPr/>
        <a:lstStyle/>
        <a:p>
          <a:r>
            <a:rPr lang="en-US"/>
            <a:t>Conduct market research to identify customer needs and preferences. Adjust strategies based on competitive analysis and market trends.</a:t>
          </a:r>
        </a:p>
      </dgm:t>
    </dgm:pt>
    <dgm:pt modelId="{7781EDDE-8EC3-49AA-9AB1-9F03746675C5}" type="parTrans" cxnId="{59F15870-5C3F-4E73-871B-B49CECFE4252}">
      <dgm:prSet/>
      <dgm:spPr/>
      <dgm:t>
        <a:bodyPr/>
        <a:lstStyle/>
        <a:p>
          <a:endParaRPr lang="en-US"/>
        </a:p>
      </dgm:t>
    </dgm:pt>
    <dgm:pt modelId="{E80AA837-B3BB-4A11-88D5-C977A9885100}" type="sibTrans" cxnId="{59F15870-5C3F-4E73-871B-B49CECFE4252}">
      <dgm:prSet/>
      <dgm:spPr/>
      <dgm:t>
        <a:bodyPr/>
        <a:lstStyle/>
        <a:p>
          <a:endParaRPr lang="en-US"/>
        </a:p>
      </dgm:t>
    </dgm:pt>
    <dgm:pt modelId="{F086E716-0EC9-46E8-B8B8-BA056950C750}">
      <dgm:prSet/>
      <dgm:spPr/>
      <dgm:t>
        <a:bodyPr/>
        <a:lstStyle/>
        <a:p>
          <a:r>
            <a:rPr lang="en-US" b="1"/>
            <a:t>Employee Engagement </a:t>
          </a:r>
          <a:endParaRPr lang="en-US"/>
        </a:p>
      </dgm:t>
    </dgm:pt>
    <dgm:pt modelId="{E9EAE609-CFA8-492F-B8A0-B3CD49AB712A}" type="parTrans" cxnId="{A4CCFDB9-3CB5-42CA-8783-DAEFB938EBC7}">
      <dgm:prSet/>
      <dgm:spPr/>
      <dgm:t>
        <a:bodyPr/>
        <a:lstStyle/>
        <a:p>
          <a:endParaRPr lang="en-US"/>
        </a:p>
      </dgm:t>
    </dgm:pt>
    <dgm:pt modelId="{F3E3D8EE-D348-4EBD-BF8A-226D487B0C59}" type="sibTrans" cxnId="{A4CCFDB9-3CB5-42CA-8783-DAEFB938EBC7}">
      <dgm:prSet/>
      <dgm:spPr/>
      <dgm:t>
        <a:bodyPr/>
        <a:lstStyle/>
        <a:p>
          <a:endParaRPr lang="en-US"/>
        </a:p>
      </dgm:t>
    </dgm:pt>
    <dgm:pt modelId="{0D13D445-7E72-491B-A6A4-B086A00D795B}">
      <dgm:prSet/>
      <dgm:spPr/>
      <dgm:t>
        <a:bodyPr/>
        <a:lstStyle/>
        <a:p>
          <a:r>
            <a:rPr lang="en-US"/>
            <a:t>Foster a positive work environment to boost employee morale. Introduce employee recognition programs to retain top talent.</a:t>
          </a:r>
        </a:p>
      </dgm:t>
    </dgm:pt>
    <dgm:pt modelId="{A88FCAE7-62E6-433B-BE05-6A5F84F5BACF}" type="parTrans" cxnId="{71D9E736-7377-47B7-AB44-0503D47029DE}">
      <dgm:prSet/>
      <dgm:spPr/>
      <dgm:t>
        <a:bodyPr/>
        <a:lstStyle/>
        <a:p>
          <a:endParaRPr lang="en-US"/>
        </a:p>
      </dgm:t>
    </dgm:pt>
    <dgm:pt modelId="{689E25A0-BAC5-4CD0-8DBA-E92C54820F8F}" type="sibTrans" cxnId="{71D9E736-7377-47B7-AB44-0503D47029DE}">
      <dgm:prSet/>
      <dgm:spPr/>
      <dgm:t>
        <a:bodyPr/>
        <a:lstStyle/>
        <a:p>
          <a:endParaRPr lang="en-US"/>
        </a:p>
      </dgm:t>
    </dgm:pt>
    <dgm:pt modelId="{C20B38F8-A58E-4710-9BC1-B1F7699D63DA}">
      <dgm:prSet/>
      <dgm:spPr/>
      <dgm:t>
        <a:bodyPr/>
        <a:lstStyle/>
        <a:p>
          <a:r>
            <a:rPr lang="en-US" b="1"/>
            <a:t>Enhance Operational Efficiency</a:t>
          </a:r>
          <a:endParaRPr lang="en-US"/>
        </a:p>
      </dgm:t>
    </dgm:pt>
    <dgm:pt modelId="{6BF91BA2-CECE-4536-A196-936BCA10A546}" type="parTrans" cxnId="{49471184-8EE1-4C92-80DF-C43F6823175E}">
      <dgm:prSet/>
      <dgm:spPr/>
      <dgm:t>
        <a:bodyPr/>
        <a:lstStyle/>
        <a:p>
          <a:endParaRPr lang="en-US"/>
        </a:p>
      </dgm:t>
    </dgm:pt>
    <dgm:pt modelId="{CDB2B775-654C-4934-A18A-4C9274DCE5F2}" type="sibTrans" cxnId="{49471184-8EE1-4C92-80DF-C43F6823175E}">
      <dgm:prSet/>
      <dgm:spPr/>
      <dgm:t>
        <a:bodyPr/>
        <a:lstStyle/>
        <a:p>
          <a:endParaRPr lang="en-US"/>
        </a:p>
      </dgm:t>
    </dgm:pt>
    <dgm:pt modelId="{DCAE209B-CCCA-40EE-B295-B0A5A7B9F994}">
      <dgm:prSet/>
      <dgm:spPr/>
      <dgm:t>
        <a:bodyPr/>
        <a:lstStyle/>
        <a:p>
          <a:r>
            <a:rPr lang="en-US"/>
            <a:t>Conduct regular training sessions for employees on new technologies. Team collaboration activities</a:t>
          </a:r>
        </a:p>
      </dgm:t>
    </dgm:pt>
    <dgm:pt modelId="{35B9CF95-108F-4BC9-B55A-693AE5A197DB}" type="parTrans" cxnId="{FBED4EC5-ED2E-4EFC-9541-95FCACE8B8DB}">
      <dgm:prSet/>
      <dgm:spPr/>
      <dgm:t>
        <a:bodyPr/>
        <a:lstStyle/>
        <a:p>
          <a:endParaRPr lang="en-US"/>
        </a:p>
      </dgm:t>
    </dgm:pt>
    <dgm:pt modelId="{223AC0B5-BDF3-4F3F-9F8C-E6CCDEADA637}" type="sibTrans" cxnId="{FBED4EC5-ED2E-4EFC-9541-95FCACE8B8DB}">
      <dgm:prSet/>
      <dgm:spPr/>
      <dgm:t>
        <a:bodyPr/>
        <a:lstStyle/>
        <a:p>
          <a:endParaRPr lang="en-US"/>
        </a:p>
      </dgm:t>
    </dgm:pt>
    <dgm:pt modelId="{24A9E620-1D51-4521-BB5C-F7AA4D28DA65}" type="pres">
      <dgm:prSet presAssocID="{0405C6A1-9C15-45C1-9985-CB575899DC75}" presName="linear" presStyleCnt="0">
        <dgm:presLayoutVars>
          <dgm:animLvl val="lvl"/>
          <dgm:resizeHandles val="exact"/>
        </dgm:presLayoutVars>
      </dgm:prSet>
      <dgm:spPr/>
    </dgm:pt>
    <dgm:pt modelId="{240E2CD7-1F55-4574-9D26-498B791BEAEA}" type="pres">
      <dgm:prSet presAssocID="{668ABA46-79A1-4F14-8E47-F525F3060F28}" presName="parentText" presStyleLbl="node1" presStyleIdx="0" presStyleCnt="6">
        <dgm:presLayoutVars>
          <dgm:chMax val="0"/>
          <dgm:bulletEnabled val="1"/>
        </dgm:presLayoutVars>
      </dgm:prSet>
      <dgm:spPr/>
    </dgm:pt>
    <dgm:pt modelId="{B2E1C510-2770-4C9F-BEB4-2FBED4762587}" type="pres">
      <dgm:prSet presAssocID="{668ABA46-79A1-4F14-8E47-F525F3060F28}" presName="childText" presStyleLbl="revTx" presStyleIdx="0" presStyleCnt="6">
        <dgm:presLayoutVars>
          <dgm:bulletEnabled val="1"/>
        </dgm:presLayoutVars>
      </dgm:prSet>
      <dgm:spPr/>
    </dgm:pt>
    <dgm:pt modelId="{C772D686-8E2E-48B9-9BB3-E0FC3D35CC9B}" type="pres">
      <dgm:prSet presAssocID="{FC6146EC-80E8-4141-85F6-B8A58C817534}" presName="parentText" presStyleLbl="node1" presStyleIdx="1" presStyleCnt="6">
        <dgm:presLayoutVars>
          <dgm:chMax val="0"/>
          <dgm:bulletEnabled val="1"/>
        </dgm:presLayoutVars>
      </dgm:prSet>
      <dgm:spPr/>
    </dgm:pt>
    <dgm:pt modelId="{70B8409C-A52F-42CF-8A8E-43F9E0E1FCC6}" type="pres">
      <dgm:prSet presAssocID="{FC6146EC-80E8-4141-85F6-B8A58C817534}" presName="childText" presStyleLbl="revTx" presStyleIdx="1" presStyleCnt="6">
        <dgm:presLayoutVars>
          <dgm:bulletEnabled val="1"/>
        </dgm:presLayoutVars>
      </dgm:prSet>
      <dgm:spPr/>
    </dgm:pt>
    <dgm:pt modelId="{4995C630-92B6-4A6D-9276-2504BAF29F55}" type="pres">
      <dgm:prSet presAssocID="{F6C357A6-2E68-47A7-8F7F-AF9F38717BB1}" presName="parentText" presStyleLbl="node1" presStyleIdx="2" presStyleCnt="6">
        <dgm:presLayoutVars>
          <dgm:chMax val="0"/>
          <dgm:bulletEnabled val="1"/>
        </dgm:presLayoutVars>
      </dgm:prSet>
      <dgm:spPr/>
    </dgm:pt>
    <dgm:pt modelId="{11E5EF0B-CDC3-4E42-9538-4626F0CF98DD}" type="pres">
      <dgm:prSet presAssocID="{F6C357A6-2E68-47A7-8F7F-AF9F38717BB1}" presName="childText" presStyleLbl="revTx" presStyleIdx="2" presStyleCnt="6">
        <dgm:presLayoutVars>
          <dgm:bulletEnabled val="1"/>
        </dgm:presLayoutVars>
      </dgm:prSet>
      <dgm:spPr/>
    </dgm:pt>
    <dgm:pt modelId="{EDC82890-6FD3-466F-AA1C-8D19035C7336}" type="pres">
      <dgm:prSet presAssocID="{F8E4DDF9-3BB5-4497-814C-9DB0E2B5D8D9}" presName="parentText" presStyleLbl="node1" presStyleIdx="3" presStyleCnt="6">
        <dgm:presLayoutVars>
          <dgm:chMax val="0"/>
          <dgm:bulletEnabled val="1"/>
        </dgm:presLayoutVars>
      </dgm:prSet>
      <dgm:spPr/>
    </dgm:pt>
    <dgm:pt modelId="{09079D84-6492-462D-8A59-CD94C0417C59}" type="pres">
      <dgm:prSet presAssocID="{F8E4DDF9-3BB5-4497-814C-9DB0E2B5D8D9}" presName="childText" presStyleLbl="revTx" presStyleIdx="3" presStyleCnt="6">
        <dgm:presLayoutVars>
          <dgm:bulletEnabled val="1"/>
        </dgm:presLayoutVars>
      </dgm:prSet>
      <dgm:spPr/>
    </dgm:pt>
    <dgm:pt modelId="{4FC8AD9A-DB0F-4ED2-A6B9-39A2C2298351}" type="pres">
      <dgm:prSet presAssocID="{F086E716-0EC9-46E8-B8B8-BA056950C750}" presName="parentText" presStyleLbl="node1" presStyleIdx="4" presStyleCnt="6">
        <dgm:presLayoutVars>
          <dgm:chMax val="0"/>
          <dgm:bulletEnabled val="1"/>
        </dgm:presLayoutVars>
      </dgm:prSet>
      <dgm:spPr/>
    </dgm:pt>
    <dgm:pt modelId="{99EE0557-CC7E-4386-AC9D-7C14014DF7E7}" type="pres">
      <dgm:prSet presAssocID="{F086E716-0EC9-46E8-B8B8-BA056950C750}" presName="childText" presStyleLbl="revTx" presStyleIdx="4" presStyleCnt="6">
        <dgm:presLayoutVars>
          <dgm:bulletEnabled val="1"/>
        </dgm:presLayoutVars>
      </dgm:prSet>
      <dgm:spPr/>
    </dgm:pt>
    <dgm:pt modelId="{0BE517D5-87C5-4EC2-B37D-9CC563B98487}" type="pres">
      <dgm:prSet presAssocID="{C20B38F8-A58E-4710-9BC1-B1F7699D63DA}" presName="parentText" presStyleLbl="node1" presStyleIdx="5" presStyleCnt="6">
        <dgm:presLayoutVars>
          <dgm:chMax val="0"/>
          <dgm:bulletEnabled val="1"/>
        </dgm:presLayoutVars>
      </dgm:prSet>
      <dgm:spPr/>
    </dgm:pt>
    <dgm:pt modelId="{31636740-16C2-414E-A8F5-A24F42296DAC}" type="pres">
      <dgm:prSet presAssocID="{C20B38F8-A58E-4710-9BC1-B1F7699D63DA}" presName="childText" presStyleLbl="revTx" presStyleIdx="5" presStyleCnt="6">
        <dgm:presLayoutVars>
          <dgm:bulletEnabled val="1"/>
        </dgm:presLayoutVars>
      </dgm:prSet>
      <dgm:spPr/>
    </dgm:pt>
  </dgm:ptLst>
  <dgm:cxnLst>
    <dgm:cxn modelId="{8F7F1403-CBBA-4A80-8CEE-524F3FD1ED15}" type="presOf" srcId="{DCAE209B-CCCA-40EE-B295-B0A5A7B9F994}" destId="{31636740-16C2-414E-A8F5-A24F42296DAC}" srcOrd="0" destOrd="0" presId="urn:microsoft.com/office/officeart/2005/8/layout/vList2"/>
    <dgm:cxn modelId="{D0316A03-D3D2-483E-A169-69D011C69666}" srcId="{0405C6A1-9C15-45C1-9985-CB575899DC75}" destId="{668ABA46-79A1-4F14-8E47-F525F3060F28}" srcOrd="0" destOrd="0" parTransId="{0317809C-A469-486F-8CB1-477948A9700D}" sibTransId="{4A7C365F-5D4E-4996-8B64-33F1BE37E8D8}"/>
    <dgm:cxn modelId="{54A0E312-5968-47E9-A36E-DEC591D574E7}" srcId="{668ABA46-79A1-4F14-8E47-F525F3060F28}" destId="{5B15DE7A-51C3-42BF-A180-79FA6FA3B1A9}" srcOrd="0" destOrd="0" parTransId="{9B61FA4A-FF20-4A0D-946F-17CA1D3DB7D3}" sibTransId="{C42A1F20-C2C3-4563-853B-53345A9A994B}"/>
    <dgm:cxn modelId="{043C9A2A-A853-4547-B026-823BD3076D40}" type="presOf" srcId="{C20B38F8-A58E-4710-9BC1-B1F7699D63DA}" destId="{0BE517D5-87C5-4EC2-B37D-9CC563B98487}" srcOrd="0" destOrd="0" presId="urn:microsoft.com/office/officeart/2005/8/layout/vList2"/>
    <dgm:cxn modelId="{1D33B42A-32EE-41B4-A255-FD0FA830CBFA}" type="presOf" srcId="{F086E716-0EC9-46E8-B8B8-BA056950C750}" destId="{4FC8AD9A-DB0F-4ED2-A6B9-39A2C2298351}" srcOrd="0" destOrd="0" presId="urn:microsoft.com/office/officeart/2005/8/layout/vList2"/>
    <dgm:cxn modelId="{71D9E736-7377-47B7-AB44-0503D47029DE}" srcId="{F086E716-0EC9-46E8-B8B8-BA056950C750}" destId="{0D13D445-7E72-491B-A6A4-B086A00D795B}" srcOrd="0" destOrd="0" parTransId="{A88FCAE7-62E6-433B-BE05-6A5F84F5BACF}" sibTransId="{689E25A0-BAC5-4CD0-8DBA-E92C54820F8F}"/>
    <dgm:cxn modelId="{EB24B339-835A-4675-8E9F-2EC7231202C9}" srcId="{0405C6A1-9C15-45C1-9985-CB575899DC75}" destId="{F8E4DDF9-3BB5-4497-814C-9DB0E2B5D8D9}" srcOrd="3" destOrd="0" parTransId="{BCCC2B0F-5E8B-4B1D-804C-F243355748FE}" sibTransId="{B3FDB92C-D69E-415E-BAB9-16D6D76BCE0C}"/>
    <dgm:cxn modelId="{0E5CD25F-46BB-484E-9FF7-8F0C39E257A3}" type="presOf" srcId="{F8E4DDF9-3BB5-4497-814C-9DB0E2B5D8D9}" destId="{EDC82890-6FD3-466F-AA1C-8D19035C7336}" srcOrd="0" destOrd="0" presId="urn:microsoft.com/office/officeart/2005/8/layout/vList2"/>
    <dgm:cxn modelId="{2FBA0769-6834-4596-92E7-E26F1F205839}" type="presOf" srcId="{F14E0A6E-AF1A-45DB-878B-ABEAE89BFF42}" destId="{11E5EF0B-CDC3-4E42-9538-4626F0CF98DD}" srcOrd="0" destOrd="0" presId="urn:microsoft.com/office/officeart/2005/8/layout/vList2"/>
    <dgm:cxn modelId="{F6A13A50-54A7-4636-9DDC-450CFFB1FD2C}" type="presOf" srcId="{F6C357A6-2E68-47A7-8F7F-AF9F38717BB1}" destId="{4995C630-92B6-4A6D-9276-2504BAF29F55}" srcOrd="0" destOrd="0" presId="urn:microsoft.com/office/officeart/2005/8/layout/vList2"/>
    <dgm:cxn modelId="{59F15870-5C3F-4E73-871B-B49CECFE4252}" srcId="{F8E4DDF9-3BB5-4497-814C-9DB0E2B5D8D9}" destId="{F3A923A2-63CC-4CCE-BE7D-AEBEE0357EE9}" srcOrd="0" destOrd="0" parTransId="{7781EDDE-8EC3-49AA-9AB1-9F03746675C5}" sibTransId="{E80AA837-B3BB-4A11-88D5-C977A9885100}"/>
    <dgm:cxn modelId="{900CB77C-5908-4771-AC44-FCAD90097909}" srcId="{FC6146EC-80E8-4141-85F6-B8A58C817534}" destId="{B6D42FD2-F9F9-487A-8322-31E5EE3FCDE2}" srcOrd="0" destOrd="0" parTransId="{F200B9D3-09E9-4792-B4BB-8AAB860A183E}" sibTransId="{04AD9A3F-5892-44F5-A777-D1C2A1E1EAFD}"/>
    <dgm:cxn modelId="{49471184-8EE1-4C92-80DF-C43F6823175E}" srcId="{0405C6A1-9C15-45C1-9985-CB575899DC75}" destId="{C20B38F8-A58E-4710-9BC1-B1F7699D63DA}" srcOrd="5" destOrd="0" parTransId="{6BF91BA2-CECE-4536-A196-936BCA10A546}" sibTransId="{CDB2B775-654C-4934-A18A-4C9274DCE5F2}"/>
    <dgm:cxn modelId="{B6C2D288-4475-41FF-B711-CE36D8C613AA}" type="presOf" srcId="{FC6146EC-80E8-4141-85F6-B8A58C817534}" destId="{C772D686-8E2E-48B9-9BB3-E0FC3D35CC9B}" srcOrd="0" destOrd="0" presId="urn:microsoft.com/office/officeart/2005/8/layout/vList2"/>
    <dgm:cxn modelId="{02D8C08F-6FEA-4CD1-9F60-1EF12A6FA8A4}" srcId="{F6C357A6-2E68-47A7-8F7F-AF9F38717BB1}" destId="{F14E0A6E-AF1A-45DB-878B-ABEAE89BFF42}" srcOrd="0" destOrd="0" parTransId="{9E065982-7DF2-49BA-9673-5FCAEB701819}" sibTransId="{53F8D195-EEF5-4E99-B218-7ADAF592854C}"/>
    <dgm:cxn modelId="{3B54E093-8D51-49E2-B2AD-F5B1A5B6A352}" type="presOf" srcId="{B6D42FD2-F9F9-487A-8322-31E5EE3FCDE2}" destId="{70B8409C-A52F-42CF-8A8E-43F9E0E1FCC6}" srcOrd="0" destOrd="0" presId="urn:microsoft.com/office/officeart/2005/8/layout/vList2"/>
    <dgm:cxn modelId="{04849D9D-C120-4996-8166-CD2B01A8A9DC}" type="presOf" srcId="{0D13D445-7E72-491B-A6A4-B086A00D795B}" destId="{99EE0557-CC7E-4386-AC9D-7C14014DF7E7}" srcOrd="0" destOrd="0" presId="urn:microsoft.com/office/officeart/2005/8/layout/vList2"/>
    <dgm:cxn modelId="{AEE586A7-E95B-4C60-8FB1-D872DE92097B}" type="presOf" srcId="{0405C6A1-9C15-45C1-9985-CB575899DC75}" destId="{24A9E620-1D51-4521-BB5C-F7AA4D28DA65}" srcOrd="0" destOrd="0" presId="urn:microsoft.com/office/officeart/2005/8/layout/vList2"/>
    <dgm:cxn modelId="{25F7A4B4-8820-4EB1-81D2-FCB9479EFFB5}" srcId="{0405C6A1-9C15-45C1-9985-CB575899DC75}" destId="{FC6146EC-80E8-4141-85F6-B8A58C817534}" srcOrd="1" destOrd="0" parTransId="{90479CFE-5321-4DB3-B8A4-38B2F149E6B9}" sibTransId="{881623DC-2756-4231-BE17-990A34A8C602}"/>
    <dgm:cxn modelId="{A4CCFDB9-3CB5-42CA-8783-DAEFB938EBC7}" srcId="{0405C6A1-9C15-45C1-9985-CB575899DC75}" destId="{F086E716-0EC9-46E8-B8B8-BA056950C750}" srcOrd="4" destOrd="0" parTransId="{E9EAE609-CFA8-492F-B8A0-B3CD49AB712A}" sibTransId="{F3E3D8EE-D348-4EBD-BF8A-226D487B0C59}"/>
    <dgm:cxn modelId="{4ED2E2BF-DDBA-43BB-AC99-571B464DCAC9}" srcId="{0405C6A1-9C15-45C1-9985-CB575899DC75}" destId="{F6C357A6-2E68-47A7-8F7F-AF9F38717BB1}" srcOrd="2" destOrd="0" parTransId="{1CFD4501-CBBA-40D2-8D4D-08E7F5D8F0BC}" sibTransId="{6A16875B-82AB-49D8-A8B6-10BE0FBB7825}"/>
    <dgm:cxn modelId="{FBED4EC5-ED2E-4EFC-9541-95FCACE8B8DB}" srcId="{C20B38F8-A58E-4710-9BC1-B1F7699D63DA}" destId="{DCAE209B-CCCA-40EE-B295-B0A5A7B9F994}" srcOrd="0" destOrd="0" parTransId="{35B9CF95-108F-4BC9-B55A-693AE5A197DB}" sibTransId="{223AC0B5-BDF3-4F3F-9F8C-E6CCDEADA637}"/>
    <dgm:cxn modelId="{F03933DF-5719-492B-89FB-48E20FC858DE}" type="presOf" srcId="{F3A923A2-63CC-4CCE-BE7D-AEBEE0357EE9}" destId="{09079D84-6492-462D-8A59-CD94C0417C59}" srcOrd="0" destOrd="0" presId="urn:microsoft.com/office/officeart/2005/8/layout/vList2"/>
    <dgm:cxn modelId="{786BFAE1-4553-4D81-8F9B-AFBFD2395F81}" type="presOf" srcId="{5B15DE7A-51C3-42BF-A180-79FA6FA3B1A9}" destId="{B2E1C510-2770-4C9F-BEB4-2FBED4762587}" srcOrd="0" destOrd="0" presId="urn:microsoft.com/office/officeart/2005/8/layout/vList2"/>
    <dgm:cxn modelId="{EF8316EF-D426-45E9-B275-8FD0233ECDFE}" type="presOf" srcId="{668ABA46-79A1-4F14-8E47-F525F3060F28}" destId="{240E2CD7-1F55-4574-9D26-498B791BEAEA}" srcOrd="0" destOrd="0" presId="urn:microsoft.com/office/officeart/2005/8/layout/vList2"/>
    <dgm:cxn modelId="{8CB5BEF4-91FA-4DDF-97B0-83F0A7B38814}" type="presParOf" srcId="{24A9E620-1D51-4521-BB5C-F7AA4D28DA65}" destId="{240E2CD7-1F55-4574-9D26-498B791BEAEA}" srcOrd="0" destOrd="0" presId="urn:microsoft.com/office/officeart/2005/8/layout/vList2"/>
    <dgm:cxn modelId="{A05D248F-95AA-49AF-B864-27387BF57E0C}" type="presParOf" srcId="{24A9E620-1D51-4521-BB5C-F7AA4D28DA65}" destId="{B2E1C510-2770-4C9F-BEB4-2FBED4762587}" srcOrd="1" destOrd="0" presId="urn:microsoft.com/office/officeart/2005/8/layout/vList2"/>
    <dgm:cxn modelId="{215EAE4B-CF0F-4685-B84F-F340C6CCAEA7}" type="presParOf" srcId="{24A9E620-1D51-4521-BB5C-F7AA4D28DA65}" destId="{C772D686-8E2E-48B9-9BB3-E0FC3D35CC9B}" srcOrd="2" destOrd="0" presId="urn:microsoft.com/office/officeart/2005/8/layout/vList2"/>
    <dgm:cxn modelId="{38D22C33-F618-4D9C-987E-CF27B92D265B}" type="presParOf" srcId="{24A9E620-1D51-4521-BB5C-F7AA4D28DA65}" destId="{70B8409C-A52F-42CF-8A8E-43F9E0E1FCC6}" srcOrd="3" destOrd="0" presId="urn:microsoft.com/office/officeart/2005/8/layout/vList2"/>
    <dgm:cxn modelId="{735F7E91-4B75-4060-88B0-69D832307D46}" type="presParOf" srcId="{24A9E620-1D51-4521-BB5C-F7AA4D28DA65}" destId="{4995C630-92B6-4A6D-9276-2504BAF29F55}" srcOrd="4" destOrd="0" presId="urn:microsoft.com/office/officeart/2005/8/layout/vList2"/>
    <dgm:cxn modelId="{F735008B-D13D-4D28-8508-62BDBEFC83ED}" type="presParOf" srcId="{24A9E620-1D51-4521-BB5C-F7AA4D28DA65}" destId="{11E5EF0B-CDC3-4E42-9538-4626F0CF98DD}" srcOrd="5" destOrd="0" presId="urn:microsoft.com/office/officeart/2005/8/layout/vList2"/>
    <dgm:cxn modelId="{F7EAACED-EEF3-479C-9446-71C02F9B7CE3}" type="presParOf" srcId="{24A9E620-1D51-4521-BB5C-F7AA4D28DA65}" destId="{EDC82890-6FD3-466F-AA1C-8D19035C7336}" srcOrd="6" destOrd="0" presId="urn:microsoft.com/office/officeart/2005/8/layout/vList2"/>
    <dgm:cxn modelId="{ED251421-9FA9-41CF-89F5-205315AC6A77}" type="presParOf" srcId="{24A9E620-1D51-4521-BB5C-F7AA4D28DA65}" destId="{09079D84-6492-462D-8A59-CD94C0417C59}" srcOrd="7" destOrd="0" presId="urn:microsoft.com/office/officeart/2005/8/layout/vList2"/>
    <dgm:cxn modelId="{06DA9817-ACFE-4472-99FE-79D20BD0A2AA}" type="presParOf" srcId="{24A9E620-1D51-4521-BB5C-F7AA4D28DA65}" destId="{4FC8AD9A-DB0F-4ED2-A6B9-39A2C2298351}" srcOrd="8" destOrd="0" presId="urn:microsoft.com/office/officeart/2005/8/layout/vList2"/>
    <dgm:cxn modelId="{F943E8E2-477E-4C7C-B1B4-BA6FE9AF3635}" type="presParOf" srcId="{24A9E620-1D51-4521-BB5C-F7AA4D28DA65}" destId="{99EE0557-CC7E-4386-AC9D-7C14014DF7E7}" srcOrd="9" destOrd="0" presId="urn:microsoft.com/office/officeart/2005/8/layout/vList2"/>
    <dgm:cxn modelId="{9B8ACEC1-850E-4B17-AFCA-889A07282B90}" type="presParOf" srcId="{24A9E620-1D51-4521-BB5C-F7AA4D28DA65}" destId="{0BE517D5-87C5-4EC2-B37D-9CC563B98487}" srcOrd="10" destOrd="0" presId="urn:microsoft.com/office/officeart/2005/8/layout/vList2"/>
    <dgm:cxn modelId="{A445168C-6E76-494E-8EA0-37E55F2686D9}" type="presParOf" srcId="{24A9E620-1D51-4521-BB5C-F7AA4D28DA65}" destId="{31636740-16C2-414E-A8F5-A24F42296DAC}"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1BFFE4-63D0-4586-90F1-926AEB030BC6}">
      <dsp:nvSpPr>
        <dsp:cNvPr id="0" name=""/>
        <dsp:cNvSpPr/>
      </dsp:nvSpPr>
      <dsp:spPr>
        <a:xfrm>
          <a:off x="0" y="301127"/>
          <a:ext cx="10982090" cy="327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F55BC4-83FC-4789-A2E2-ECDE19E7595C}">
      <dsp:nvSpPr>
        <dsp:cNvPr id="0" name=""/>
        <dsp:cNvSpPr/>
      </dsp:nvSpPr>
      <dsp:spPr>
        <a:xfrm>
          <a:off x="549104" y="109247"/>
          <a:ext cx="7687463" cy="383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568" tIns="0" rIns="290568" bIns="0" numCol="1" spcCol="1270" anchor="ctr" anchorCtr="0">
          <a:noAutofit/>
        </a:bodyPr>
        <a:lstStyle/>
        <a:p>
          <a:pPr marL="0" lvl="0" indent="0" algn="l" defTabSz="577850">
            <a:lnSpc>
              <a:spcPct val="90000"/>
            </a:lnSpc>
            <a:spcBef>
              <a:spcPct val="0"/>
            </a:spcBef>
            <a:spcAft>
              <a:spcPct val="35000"/>
            </a:spcAft>
            <a:buNone/>
          </a:pPr>
          <a:r>
            <a:rPr lang="en-IN" sz="1300" kern="1200"/>
            <a:t>Project Goal &amp; Insurance Analytics</a:t>
          </a:r>
          <a:endParaRPr lang="en-US" sz="1300" kern="1200"/>
        </a:p>
      </dsp:txBody>
      <dsp:txXfrm>
        <a:off x="567838" y="127981"/>
        <a:ext cx="7649995" cy="346292"/>
      </dsp:txXfrm>
    </dsp:sp>
    <dsp:sp modelId="{7DF846E5-C4EB-4612-869D-B01DE8783353}">
      <dsp:nvSpPr>
        <dsp:cNvPr id="0" name=""/>
        <dsp:cNvSpPr/>
      </dsp:nvSpPr>
      <dsp:spPr>
        <a:xfrm>
          <a:off x="0" y="890807"/>
          <a:ext cx="10982090" cy="3276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AA3CC10-ECF8-4964-9A5E-B315F1898421}">
      <dsp:nvSpPr>
        <dsp:cNvPr id="0" name=""/>
        <dsp:cNvSpPr/>
      </dsp:nvSpPr>
      <dsp:spPr>
        <a:xfrm>
          <a:off x="549104" y="698927"/>
          <a:ext cx="7687463" cy="3837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568" tIns="0" rIns="290568" bIns="0" numCol="1" spcCol="1270" anchor="ctr" anchorCtr="0">
          <a:noAutofit/>
        </a:bodyPr>
        <a:lstStyle/>
        <a:p>
          <a:pPr marL="0" lvl="0" indent="0" algn="l" defTabSz="577850">
            <a:lnSpc>
              <a:spcPct val="90000"/>
            </a:lnSpc>
            <a:spcBef>
              <a:spcPct val="0"/>
            </a:spcBef>
            <a:spcAft>
              <a:spcPct val="35000"/>
            </a:spcAft>
            <a:buNone/>
          </a:pPr>
          <a:r>
            <a:rPr lang="en-IN" sz="1300" kern="1200"/>
            <a:t>Dataset Description</a:t>
          </a:r>
          <a:endParaRPr lang="en-US" sz="1300" kern="1200"/>
        </a:p>
      </dsp:txBody>
      <dsp:txXfrm>
        <a:off x="567838" y="717661"/>
        <a:ext cx="7649995" cy="346292"/>
      </dsp:txXfrm>
    </dsp:sp>
    <dsp:sp modelId="{1B15BEBD-3616-478D-A6F7-A949F26B0B05}">
      <dsp:nvSpPr>
        <dsp:cNvPr id="0" name=""/>
        <dsp:cNvSpPr/>
      </dsp:nvSpPr>
      <dsp:spPr>
        <a:xfrm>
          <a:off x="0" y="1480487"/>
          <a:ext cx="10982090" cy="3276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90CCA78-58B1-45F8-9506-E25673BFCADA}">
      <dsp:nvSpPr>
        <dsp:cNvPr id="0" name=""/>
        <dsp:cNvSpPr/>
      </dsp:nvSpPr>
      <dsp:spPr>
        <a:xfrm>
          <a:off x="549104" y="1288607"/>
          <a:ext cx="7687463" cy="3837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568" tIns="0" rIns="290568" bIns="0" numCol="1" spcCol="1270" anchor="ctr" anchorCtr="0">
          <a:noAutofit/>
        </a:bodyPr>
        <a:lstStyle/>
        <a:p>
          <a:pPr marL="0" lvl="0" indent="0" algn="l" defTabSz="577850">
            <a:lnSpc>
              <a:spcPct val="90000"/>
            </a:lnSpc>
            <a:spcBef>
              <a:spcPct val="0"/>
            </a:spcBef>
            <a:spcAft>
              <a:spcPct val="35000"/>
            </a:spcAft>
            <a:buNone/>
          </a:pPr>
          <a:r>
            <a:rPr lang="en-IN" sz="1300" kern="1200"/>
            <a:t>KPI Analysis</a:t>
          </a:r>
          <a:endParaRPr lang="en-US" sz="1300" kern="1200"/>
        </a:p>
      </dsp:txBody>
      <dsp:txXfrm>
        <a:off x="567838" y="1307341"/>
        <a:ext cx="7649995" cy="346292"/>
      </dsp:txXfrm>
    </dsp:sp>
    <dsp:sp modelId="{E9B5BBF7-2051-498E-BB67-082A6E62FBE8}">
      <dsp:nvSpPr>
        <dsp:cNvPr id="0" name=""/>
        <dsp:cNvSpPr/>
      </dsp:nvSpPr>
      <dsp:spPr>
        <a:xfrm>
          <a:off x="0" y="2070167"/>
          <a:ext cx="10982090" cy="327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6409BA-B99B-43C8-97A5-1C3A400CF295}">
      <dsp:nvSpPr>
        <dsp:cNvPr id="0" name=""/>
        <dsp:cNvSpPr/>
      </dsp:nvSpPr>
      <dsp:spPr>
        <a:xfrm>
          <a:off x="549104" y="1878287"/>
          <a:ext cx="7687463" cy="3837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568" tIns="0" rIns="290568" bIns="0" numCol="1" spcCol="1270" anchor="ctr" anchorCtr="0">
          <a:noAutofit/>
        </a:bodyPr>
        <a:lstStyle/>
        <a:p>
          <a:pPr marL="0" lvl="0" indent="0" algn="l" defTabSz="577850">
            <a:lnSpc>
              <a:spcPct val="90000"/>
            </a:lnSpc>
            <a:spcBef>
              <a:spcPct val="0"/>
            </a:spcBef>
            <a:spcAft>
              <a:spcPct val="35000"/>
            </a:spcAft>
            <a:buNone/>
          </a:pPr>
          <a:r>
            <a:rPr lang="en-IN" sz="1300" kern="1200"/>
            <a:t>Dashboard Design</a:t>
          </a:r>
          <a:endParaRPr lang="en-US" sz="1300" kern="1200"/>
        </a:p>
      </dsp:txBody>
      <dsp:txXfrm>
        <a:off x="567838" y="1897021"/>
        <a:ext cx="7649995" cy="346292"/>
      </dsp:txXfrm>
    </dsp:sp>
    <dsp:sp modelId="{3F76D9C2-1A64-44EB-93EE-9067EC5F90E0}">
      <dsp:nvSpPr>
        <dsp:cNvPr id="0" name=""/>
        <dsp:cNvSpPr/>
      </dsp:nvSpPr>
      <dsp:spPr>
        <a:xfrm>
          <a:off x="0" y="2659847"/>
          <a:ext cx="10982090" cy="3276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7E9840-49F6-4237-A60C-DE7E3199EFFB}">
      <dsp:nvSpPr>
        <dsp:cNvPr id="0" name=""/>
        <dsp:cNvSpPr/>
      </dsp:nvSpPr>
      <dsp:spPr>
        <a:xfrm>
          <a:off x="549104" y="2467967"/>
          <a:ext cx="7687463" cy="38376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568" tIns="0" rIns="290568" bIns="0" numCol="1" spcCol="1270" anchor="ctr" anchorCtr="0">
          <a:noAutofit/>
        </a:bodyPr>
        <a:lstStyle/>
        <a:p>
          <a:pPr marL="0" lvl="0" indent="0" algn="l" defTabSz="577850">
            <a:lnSpc>
              <a:spcPct val="90000"/>
            </a:lnSpc>
            <a:spcBef>
              <a:spcPct val="0"/>
            </a:spcBef>
            <a:spcAft>
              <a:spcPct val="35000"/>
            </a:spcAft>
            <a:buNone/>
          </a:pPr>
          <a:r>
            <a:rPr lang="en-IN" sz="1300" kern="1200"/>
            <a:t>Recommendation</a:t>
          </a:r>
          <a:endParaRPr lang="en-US" sz="1300" kern="1200"/>
        </a:p>
      </dsp:txBody>
      <dsp:txXfrm>
        <a:off x="567838" y="2486701"/>
        <a:ext cx="7649995" cy="346292"/>
      </dsp:txXfrm>
    </dsp:sp>
    <dsp:sp modelId="{2C6F9421-83E6-4132-A123-0D6431D54320}">
      <dsp:nvSpPr>
        <dsp:cNvPr id="0" name=""/>
        <dsp:cNvSpPr/>
      </dsp:nvSpPr>
      <dsp:spPr>
        <a:xfrm>
          <a:off x="0" y="3249527"/>
          <a:ext cx="10982090" cy="327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C4C64B-405B-40A0-99DC-9ADFF598907D}">
      <dsp:nvSpPr>
        <dsp:cNvPr id="0" name=""/>
        <dsp:cNvSpPr/>
      </dsp:nvSpPr>
      <dsp:spPr>
        <a:xfrm>
          <a:off x="549104" y="3057647"/>
          <a:ext cx="7687463" cy="383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568" tIns="0" rIns="290568" bIns="0" numCol="1" spcCol="1270" anchor="ctr" anchorCtr="0">
          <a:noAutofit/>
        </a:bodyPr>
        <a:lstStyle/>
        <a:p>
          <a:pPr marL="0" lvl="0" indent="0" algn="l" defTabSz="577850">
            <a:lnSpc>
              <a:spcPct val="90000"/>
            </a:lnSpc>
            <a:spcBef>
              <a:spcPct val="0"/>
            </a:spcBef>
            <a:spcAft>
              <a:spcPct val="35000"/>
            </a:spcAft>
            <a:buNone/>
          </a:pPr>
          <a:r>
            <a:rPr lang="en-IN" sz="1300" kern="1200"/>
            <a:t>Conclusion</a:t>
          </a:r>
          <a:endParaRPr lang="en-US" sz="1300" kern="1200"/>
        </a:p>
      </dsp:txBody>
      <dsp:txXfrm>
        <a:off x="567838" y="3076381"/>
        <a:ext cx="7649995" cy="346292"/>
      </dsp:txXfrm>
    </dsp:sp>
    <dsp:sp modelId="{72B5D1AA-0D8C-4D1E-8CF1-E2A29B9EF725}">
      <dsp:nvSpPr>
        <dsp:cNvPr id="0" name=""/>
        <dsp:cNvSpPr/>
      </dsp:nvSpPr>
      <dsp:spPr>
        <a:xfrm>
          <a:off x="0" y="3839207"/>
          <a:ext cx="10982090" cy="3276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283321-D006-4F4F-9044-C53C56A958DF}">
      <dsp:nvSpPr>
        <dsp:cNvPr id="0" name=""/>
        <dsp:cNvSpPr/>
      </dsp:nvSpPr>
      <dsp:spPr>
        <a:xfrm>
          <a:off x="549104" y="3647327"/>
          <a:ext cx="7687463" cy="3837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568" tIns="0" rIns="290568" bIns="0" numCol="1" spcCol="1270" anchor="ctr" anchorCtr="0">
          <a:noAutofit/>
        </a:bodyPr>
        <a:lstStyle/>
        <a:p>
          <a:pPr marL="0" lvl="0" indent="0" algn="l" defTabSz="577850">
            <a:lnSpc>
              <a:spcPct val="90000"/>
            </a:lnSpc>
            <a:spcBef>
              <a:spcPct val="0"/>
            </a:spcBef>
            <a:spcAft>
              <a:spcPct val="35000"/>
            </a:spcAft>
            <a:buNone/>
          </a:pPr>
          <a:r>
            <a:rPr lang="en-IN" sz="1300" kern="1200"/>
            <a:t>Closure</a:t>
          </a:r>
          <a:endParaRPr lang="en-US" sz="1300" kern="1200"/>
        </a:p>
      </dsp:txBody>
      <dsp:txXfrm>
        <a:off x="567838" y="3666061"/>
        <a:ext cx="7649995"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5A847D-17F5-4E21-98EB-D7F20B1DE147}">
      <dsp:nvSpPr>
        <dsp:cNvPr id="0" name=""/>
        <dsp:cNvSpPr/>
      </dsp:nvSpPr>
      <dsp:spPr>
        <a:xfrm>
          <a:off x="1340" y="395699"/>
          <a:ext cx="4705460" cy="29879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817B00-2540-4454-8F9E-700DBAC4BF5C}">
      <dsp:nvSpPr>
        <dsp:cNvPr id="0" name=""/>
        <dsp:cNvSpPr/>
      </dsp:nvSpPr>
      <dsp:spPr>
        <a:xfrm>
          <a:off x="524169" y="892387"/>
          <a:ext cx="4705460" cy="29879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Insurance analytics is a project aimed at analyzing the performance of various branches and account executives of an insurance company. The goal of the project is to identify areas of improvement and help the company make data-driven decisions to increase revenue and customer satisfaction.</a:t>
          </a:r>
        </a:p>
      </dsp:txBody>
      <dsp:txXfrm>
        <a:off x="611684" y="979902"/>
        <a:ext cx="4530430" cy="2812937"/>
      </dsp:txXfrm>
    </dsp:sp>
    <dsp:sp modelId="{A0CCAC14-8E8F-46BD-9CD5-15B976B95499}">
      <dsp:nvSpPr>
        <dsp:cNvPr id="0" name=""/>
        <dsp:cNvSpPr/>
      </dsp:nvSpPr>
      <dsp:spPr>
        <a:xfrm>
          <a:off x="5752459" y="395699"/>
          <a:ext cx="4705460" cy="29879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73F19D-8CC2-4E50-9CCA-D13023A15B2D}">
      <dsp:nvSpPr>
        <dsp:cNvPr id="0" name=""/>
        <dsp:cNvSpPr/>
      </dsp:nvSpPr>
      <dsp:spPr>
        <a:xfrm>
          <a:off x="6275288" y="892387"/>
          <a:ext cx="4705460" cy="29879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The problem statement for this project is to identify which branches and account executives are performing well and which ones need improvement. By analyzing various kpi’s such as number of invoices, yearly meeting count, and stage funnel by revenue, we can provide valuable insights to the company.</a:t>
          </a:r>
        </a:p>
      </dsp:txBody>
      <dsp:txXfrm>
        <a:off x="6362803" y="979902"/>
        <a:ext cx="4530430" cy="28129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9CD38D-A7D9-401C-AD70-CC4359FF93C6}">
      <dsp:nvSpPr>
        <dsp:cNvPr id="0" name=""/>
        <dsp:cNvSpPr/>
      </dsp:nvSpPr>
      <dsp:spPr>
        <a:xfrm>
          <a:off x="0" y="225569"/>
          <a:ext cx="10515600" cy="327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8326CF-98D6-4A9C-8CC9-27A723F3EAAA}">
      <dsp:nvSpPr>
        <dsp:cNvPr id="0" name=""/>
        <dsp:cNvSpPr/>
      </dsp:nvSpPr>
      <dsp:spPr>
        <a:xfrm>
          <a:off x="525780" y="33689"/>
          <a:ext cx="7360920" cy="383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77850">
            <a:lnSpc>
              <a:spcPct val="90000"/>
            </a:lnSpc>
            <a:spcBef>
              <a:spcPct val="0"/>
            </a:spcBef>
            <a:spcAft>
              <a:spcPct val="35000"/>
            </a:spcAft>
            <a:buNone/>
          </a:pPr>
          <a:r>
            <a:rPr lang="en-IN" sz="1300" kern="1200"/>
            <a:t>No of invoice by Account Executive</a:t>
          </a:r>
          <a:endParaRPr lang="en-US" sz="1300" kern="1200"/>
        </a:p>
      </dsp:txBody>
      <dsp:txXfrm>
        <a:off x="544514" y="52423"/>
        <a:ext cx="7323452" cy="346292"/>
      </dsp:txXfrm>
    </dsp:sp>
    <dsp:sp modelId="{B42F694E-63A2-42B9-91C7-AAA5BB09566A}">
      <dsp:nvSpPr>
        <dsp:cNvPr id="0" name=""/>
        <dsp:cNvSpPr/>
      </dsp:nvSpPr>
      <dsp:spPr>
        <a:xfrm>
          <a:off x="0" y="815249"/>
          <a:ext cx="10515600" cy="3276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4A2121-6F07-4327-9CB5-04BE0273D995}">
      <dsp:nvSpPr>
        <dsp:cNvPr id="0" name=""/>
        <dsp:cNvSpPr/>
      </dsp:nvSpPr>
      <dsp:spPr>
        <a:xfrm>
          <a:off x="525780" y="623369"/>
          <a:ext cx="7360920" cy="3837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77850">
            <a:lnSpc>
              <a:spcPct val="90000"/>
            </a:lnSpc>
            <a:spcBef>
              <a:spcPct val="0"/>
            </a:spcBef>
            <a:spcAft>
              <a:spcPct val="35000"/>
            </a:spcAft>
            <a:buNone/>
          </a:pPr>
          <a:r>
            <a:rPr lang="en-IN" sz="1300" kern="1200"/>
            <a:t>Yearly Meeting Count</a:t>
          </a:r>
          <a:endParaRPr lang="en-US" sz="1300" kern="1200"/>
        </a:p>
      </dsp:txBody>
      <dsp:txXfrm>
        <a:off x="544514" y="642103"/>
        <a:ext cx="7323452" cy="346292"/>
      </dsp:txXfrm>
    </dsp:sp>
    <dsp:sp modelId="{6A237D34-6620-4C7F-AB99-7837B4D0D199}">
      <dsp:nvSpPr>
        <dsp:cNvPr id="0" name=""/>
        <dsp:cNvSpPr/>
      </dsp:nvSpPr>
      <dsp:spPr>
        <a:xfrm>
          <a:off x="0" y="1404930"/>
          <a:ext cx="10515600" cy="552825"/>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70764" rIns="816127" bIns="92456" numCol="1" spcCol="1270" anchor="t" anchorCtr="0">
          <a:noAutofit/>
        </a:bodyPr>
        <a:lstStyle/>
        <a:p>
          <a:pPr marL="114300" lvl="1" indent="-114300" algn="l" defTabSz="577850">
            <a:lnSpc>
              <a:spcPct val="90000"/>
            </a:lnSpc>
            <a:spcBef>
              <a:spcPct val="0"/>
            </a:spcBef>
            <a:spcAft>
              <a:spcPct val="15000"/>
            </a:spcAft>
            <a:buChar char="•"/>
          </a:pPr>
          <a:r>
            <a:rPr lang="en-IN" sz="1300" kern="1200" dirty="0"/>
            <a:t>Cross sell, New, Renewal</a:t>
          </a:r>
          <a:endParaRPr lang="en-US" sz="1300" kern="1200" dirty="0"/>
        </a:p>
      </dsp:txBody>
      <dsp:txXfrm>
        <a:off x="0" y="1404930"/>
        <a:ext cx="10515600" cy="552825"/>
      </dsp:txXfrm>
    </dsp:sp>
    <dsp:sp modelId="{36C942A7-75B1-4412-BB60-21BF387B4669}">
      <dsp:nvSpPr>
        <dsp:cNvPr id="0" name=""/>
        <dsp:cNvSpPr/>
      </dsp:nvSpPr>
      <dsp:spPr>
        <a:xfrm>
          <a:off x="525780" y="1213050"/>
          <a:ext cx="7360920" cy="3837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77850">
            <a:lnSpc>
              <a:spcPct val="90000"/>
            </a:lnSpc>
            <a:spcBef>
              <a:spcPct val="0"/>
            </a:spcBef>
            <a:spcAft>
              <a:spcPct val="35000"/>
            </a:spcAft>
            <a:buNone/>
          </a:pPr>
          <a:r>
            <a:rPr lang="en-IN" sz="1300" kern="1200"/>
            <a:t>Target, New, Achieve</a:t>
          </a:r>
          <a:endParaRPr lang="en-US" sz="1300" kern="1200"/>
        </a:p>
      </dsp:txBody>
      <dsp:txXfrm>
        <a:off x="544514" y="1231784"/>
        <a:ext cx="7323452" cy="346292"/>
      </dsp:txXfrm>
    </dsp:sp>
    <dsp:sp modelId="{7CA25204-2715-485C-B2C8-B42C5A02D5EC}">
      <dsp:nvSpPr>
        <dsp:cNvPr id="0" name=""/>
        <dsp:cNvSpPr/>
      </dsp:nvSpPr>
      <dsp:spPr>
        <a:xfrm>
          <a:off x="0" y="2219835"/>
          <a:ext cx="10515600" cy="327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23DD56-B4E7-4FDA-A4F6-C51E426F206D}">
      <dsp:nvSpPr>
        <dsp:cNvPr id="0" name=""/>
        <dsp:cNvSpPr/>
      </dsp:nvSpPr>
      <dsp:spPr>
        <a:xfrm>
          <a:off x="525780" y="2027955"/>
          <a:ext cx="7360920" cy="3837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77850">
            <a:lnSpc>
              <a:spcPct val="90000"/>
            </a:lnSpc>
            <a:spcBef>
              <a:spcPct val="0"/>
            </a:spcBef>
            <a:spcAft>
              <a:spcPct val="35000"/>
            </a:spcAft>
            <a:buNone/>
          </a:pPr>
          <a:r>
            <a:rPr lang="en-IN" sz="1300" kern="1200"/>
            <a:t>Stage Funnel by Revenue</a:t>
          </a:r>
          <a:endParaRPr lang="en-US" sz="1300" kern="1200"/>
        </a:p>
      </dsp:txBody>
      <dsp:txXfrm>
        <a:off x="544514" y="2046689"/>
        <a:ext cx="7323452" cy="346292"/>
      </dsp:txXfrm>
    </dsp:sp>
    <dsp:sp modelId="{43DDC1F9-D7E4-4A91-A011-D3F3179305BB}">
      <dsp:nvSpPr>
        <dsp:cNvPr id="0" name=""/>
        <dsp:cNvSpPr/>
      </dsp:nvSpPr>
      <dsp:spPr>
        <a:xfrm>
          <a:off x="0" y="2809515"/>
          <a:ext cx="10515600" cy="3276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CD7ABD-196B-4DDF-B8DF-AAAD52FD59BB}">
      <dsp:nvSpPr>
        <dsp:cNvPr id="0" name=""/>
        <dsp:cNvSpPr/>
      </dsp:nvSpPr>
      <dsp:spPr>
        <a:xfrm>
          <a:off x="525780" y="2617635"/>
          <a:ext cx="7360920" cy="38376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77850">
            <a:lnSpc>
              <a:spcPct val="90000"/>
            </a:lnSpc>
            <a:spcBef>
              <a:spcPct val="0"/>
            </a:spcBef>
            <a:spcAft>
              <a:spcPct val="35000"/>
            </a:spcAft>
            <a:buNone/>
          </a:pPr>
          <a:r>
            <a:rPr lang="en-IN" sz="1300" kern="1200"/>
            <a:t>No of meeting by Account Executive</a:t>
          </a:r>
          <a:endParaRPr lang="en-US" sz="1300" kern="1200"/>
        </a:p>
      </dsp:txBody>
      <dsp:txXfrm>
        <a:off x="544514" y="2636369"/>
        <a:ext cx="7323452" cy="346292"/>
      </dsp:txXfrm>
    </dsp:sp>
    <dsp:sp modelId="{65E9EC8A-5ECC-4EE6-8934-A1E8D4A4A420}">
      <dsp:nvSpPr>
        <dsp:cNvPr id="0" name=""/>
        <dsp:cNvSpPr/>
      </dsp:nvSpPr>
      <dsp:spPr>
        <a:xfrm>
          <a:off x="0" y="3399195"/>
          <a:ext cx="10515600" cy="327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A48092-673A-45D1-A75A-7AD6C706FD2E}">
      <dsp:nvSpPr>
        <dsp:cNvPr id="0" name=""/>
        <dsp:cNvSpPr/>
      </dsp:nvSpPr>
      <dsp:spPr>
        <a:xfrm>
          <a:off x="525780" y="3207315"/>
          <a:ext cx="7360920" cy="383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77850">
            <a:lnSpc>
              <a:spcPct val="90000"/>
            </a:lnSpc>
            <a:spcBef>
              <a:spcPct val="0"/>
            </a:spcBef>
            <a:spcAft>
              <a:spcPct val="35000"/>
            </a:spcAft>
            <a:buNone/>
          </a:pPr>
          <a:r>
            <a:rPr lang="en-IN" sz="1300" kern="1200"/>
            <a:t>Top open opportunity</a:t>
          </a:r>
          <a:endParaRPr lang="en-US" sz="1300" kern="1200"/>
        </a:p>
      </dsp:txBody>
      <dsp:txXfrm>
        <a:off x="544514" y="3226049"/>
        <a:ext cx="7323452" cy="3462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0E2CD7-1F55-4574-9D26-498B791BEAEA}">
      <dsp:nvSpPr>
        <dsp:cNvPr id="0" name=""/>
        <dsp:cNvSpPr/>
      </dsp:nvSpPr>
      <dsp:spPr>
        <a:xfrm>
          <a:off x="0" y="30552"/>
          <a:ext cx="6173409" cy="4557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Enhance Customer Service. </a:t>
          </a:r>
        </a:p>
      </dsp:txBody>
      <dsp:txXfrm>
        <a:off x="22246" y="52798"/>
        <a:ext cx="6128917" cy="411223"/>
      </dsp:txXfrm>
    </dsp:sp>
    <dsp:sp modelId="{B2E1C510-2770-4C9F-BEB4-2FBED4762587}">
      <dsp:nvSpPr>
        <dsp:cNvPr id="0" name=""/>
        <dsp:cNvSpPr/>
      </dsp:nvSpPr>
      <dsp:spPr>
        <a:xfrm>
          <a:off x="0" y="486267"/>
          <a:ext cx="6173409"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6006"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Implement AI-driven chatbots for 24/7 customer support. Train staff on customer engagement and conflict resolution. </a:t>
          </a:r>
        </a:p>
      </dsp:txBody>
      <dsp:txXfrm>
        <a:off x="0" y="486267"/>
        <a:ext cx="6173409" cy="471960"/>
      </dsp:txXfrm>
    </dsp:sp>
    <dsp:sp modelId="{C772D686-8E2E-48B9-9BB3-E0FC3D35CC9B}">
      <dsp:nvSpPr>
        <dsp:cNvPr id="0" name=""/>
        <dsp:cNvSpPr/>
      </dsp:nvSpPr>
      <dsp:spPr>
        <a:xfrm>
          <a:off x="0" y="958227"/>
          <a:ext cx="6173409" cy="455715"/>
        </a:xfrm>
        <a:prstGeom prst="roundRect">
          <a:avLst/>
        </a:prstGeom>
        <a:solidFill>
          <a:schemeClr val="accent2">
            <a:hueOff val="602688"/>
            <a:satOff val="1252"/>
            <a:lumOff val="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Expand Product Offerings</a:t>
          </a:r>
          <a:endParaRPr lang="en-US" sz="1900" kern="1200"/>
        </a:p>
      </dsp:txBody>
      <dsp:txXfrm>
        <a:off x="22246" y="980473"/>
        <a:ext cx="6128917" cy="411223"/>
      </dsp:txXfrm>
    </dsp:sp>
    <dsp:sp modelId="{70B8409C-A52F-42CF-8A8E-43F9E0E1FCC6}">
      <dsp:nvSpPr>
        <dsp:cNvPr id="0" name=""/>
        <dsp:cNvSpPr/>
      </dsp:nvSpPr>
      <dsp:spPr>
        <a:xfrm>
          <a:off x="0" y="1413942"/>
          <a:ext cx="6173409"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6006"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Introduce new insurance products tailored to emerging markets. Bundle products for better value to customers.</a:t>
          </a:r>
        </a:p>
      </dsp:txBody>
      <dsp:txXfrm>
        <a:off x="0" y="1413942"/>
        <a:ext cx="6173409" cy="471960"/>
      </dsp:txXfrm>
    </dsp:sp>
    <dsp:sp modelId="{4995C630-92B6-4A6D-9276-2504BAF29F55}">
      <dsp:nvSpPr>
        <dsp:cNvPr id="0" name=""/>
        <dsp:cNvSpPr/>
      </dsp:nvSpPr>
      <dsp:spPr>
        <a:xfrm>
          <a:off x="0" y="1885902"/>
          <a:ext cx="6173409" cy="455715"/>
        </a:xfrm>
        <a:prstGeom prst="roundRect">
          <a:avLst/>
        </a:prstGeom>
        <a:solidFill>
          <a:schemeClr val="accent2">
            <a:hueOff val="1205376"/>
            <a:satOff val="2504"/>
            <a:lumOff val="19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Increase Sales and Retention </a:t>
          </a:r>
          <a:endParaRPr lang="en-US" sz="1900" kern="1200"/>
        </a:p>
      </dsp:txBody>
      <dsp:txXfrm>
        <a:off x="22246" y="1908148"/>
        <a:ext cx="6128917" cy="411223"/>
      </dsp:txXfrm>
    </dsp:sp>
    <dsp:sp modelId="{11E5EF0B-CDC3-4E42-9538-4626F0CF98DD}">
      <dsp:nvSpPr>
        <dsp:cNvPr id="0" name=""/>
        <dsp:cNvSpPr/>
      </dsp:nvSpPr>
      <dsp:spPr>
        <a:xfrm>
          <a:off x="0" y="2341617"/>
          <a:ext cx="6173409"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6006"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Launch personalized marketing campaigns based on customer data. Introduce loyalty programs to reward long-term customers. </a:t>
          </a:r>
        </a:p>
      </dsp:txBody>
      <dsp:txXfrm>
        <a:off x="0" y="2341617"/>
        <a:ext cx="6173409" cy="471960"/>
      </dsp:txXfrm>
    </dsp:sp>
    <dsp:sp modelId="{EDC82890-6FD3-466F-AA1C-8D19035C7336}">
      <dsp:nvSpPr>
        <dsp:cNvPr id="0" name=""/>
        <dsp:cNvSpPr/>
      </dsp:nvSpPr>
      <dsp:spPr>
        <a:xfrm>
          <a:off x="0" y="2813577"/>
          <a:ext cx="6173409" cy="455715"/>
        </a:xfrm>
        <a:prstGeom prst="roundRect">
          <a:avLst/>
        </a:prstGeom>
        <a:solidFill>
          <a:schemeClr val="accent2">
            <a:hueOff val="1808064"/>
            <a:satOff val="3757"/>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Market </a:t>
          </a:r>
          <a:r>
            <a:rPr lang="en-US" sz="1900" b="1" kern="1200" dirty="0"/>
            <a:t>Analysis and Adaptation </a:t>
          </a:r>
          <a:endParaRPr lang="en-US" sz="1900" kern="1200" dirty="0"/>
        </a:p>
      </dsp:txBody>
      <dsp:txXfrm>
        <a:off x="22246" y="2835823"/>
        <a:ext cx="6128917" cy="411223"/>
      </dsp:txXfrm>
    </dsp:sp>
    <dsp:sp modelId="{09079D84-6492-462D-8A59-CD94C0417C59}">
      <dsp:nvSpPr>
        <dsp:cNvPr id="0" name=""/>
        <dsp:cNvSpPr/>
      </dsp:nvSpPr>
      <dsp:spPr>
        <a:xfrm>
          <a:off x="0" y="3269292"/>
          <a:ext cx="6173409" cy="688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6006"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Conduct market research to identify customer needs and preferences. Adjust strategies based on competitive analysis and market trends.</a:t>
          </a:r>
        </a:p>
      </dsp:txBody>
      <dsp:txXfrm>
        <a:off x="0" y="3269292"/>
        <a:ext cx="6173409" cy="688274"/>
      </dsp:txXfrm>
    </dsp:sp>
    <dsp:sp modelId="{4FC8AD9A-DB0F-4ED2-A6B9-39A2C2298351}">
      <dsp:nvSpPr>
        <dsp:cNvPr id="0" name=""/>
        <dsp:cNvSpPr/>
      </dsp:nvSpPr>
      <dsp:spPr>
        <a:xfrm>
          <a:off x="0" y="3957566"/>
          <a:ext cx="6173409" cy="455715"/>
        </a:xfrm>
        <a:prstGeom prst="roundRect">
          <a:avLst/>
        </a:prstGeom>
        <a:solidFill>
          <a:schemeClr val="accent2">
            <a:hueOff val="2410752"/>
            <a:satOff val="5009"/>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Employee Engagement </a:t>
          </a:r>
          <a:endParaRPr lang="en-US" sz="1900" kern="1200"/>
        </a:p>
      </dsp:txBody>
      <dsp:txXfrm>
        <a:off x="22246" y="3979812"/>
        <a:ext cx="6128917" cy="411223"/>
      </dsp:txXfrm>
    </dsp:sp>
    <dsp:sp modelId="{99EE0557-CC7E-4386-AC9D-7C14014DF7E7}">
      <dsp:nvSpPr>
        <dsp:cNvPr id="0" name=""/>
        <dsp:cNvSpPr/>
      </dsp:nvSpPr>
      <dsp:spPr>
        <a:xfrm>
          <a:off x="0" y="4413281"/>
          <a:ext cx="6173409"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6006"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Foster a positive work environment to boost employee morale. Introduce employee recognition programs to retain top talent.</a:t>
          </a:r>
        </a:p>
      </dsp:txBody>
      <dsp:txXfrm>
        <a:off x="0" y="4413281"/>
        <a:ext cx="6173409" cy="471960"/>
      </dsp:txXfrm>
    </dsp:sp>
    <dsp:sp modelId="{0BE517D5-87C5-4EC2-B37D-9CC563B98487}">
      <dsp:nvSpPr>
        <dsp:cNvPr id="0" name=""/>
        <dsp:cNvSpPr/>
      </dsp:nvSpPr>
      <dsp:spPr>
        <a:xfrm>
          <a:off x="0" y="4885241"/>
          <a:ext cx="6173409" cy="455715"/>
        </a:xfrm>
        <a:prstGeom prst="roundRect">
          <a:avLst/>
        </a:prstGeom>
        <a:solidFill>
          <a:schemeClr val="accent2">
            <a:hueOff val="3013440"/>
            <a:satOff val="6261"/>
            <a:lumOff val="49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Enhance Operational Efficiency</a:t>
          </a:r>
          <a:endParaRPr lang="en-US" sz="1900" kern="1200"/>
        </a:p>
      </dsp:txBody>
      <dsp:txXfrm>
        <a:off x="22246" y="4907487"/>
        <a:ext cx="6128917" cy="411223"/>
      </dsp:txXfrm>
    </dsp:sp>
    <dsp:sp modelId="{31636740-16C2-414E-A8F5-A24F42296DAC}">
      <dsp:nvSpPr>
        <dsp:cNvPr id="0" name=""/>
        <dsp:cNvSpPr/>
      </dsp:nvSpPr>
      <dsp:spPr>
        <a:xfrm>
          <a:off x="0" y="5340956"/>
          <a:ext cx="6173409"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6006"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Conduct regular training sessions for employees on new technologies. Team collaboration activities</a:t>
          </a:r>
        </a:p>
      </dsp:txBody>
      <dsp:txXfrm>
        <a:off x="0" y="5340956"/>
        <a:ext cx="6173409" cy="47196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12/16/2024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2413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12/16/2024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65110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12/16/2024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08182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12/16/2024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8887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12/16/2024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6086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12/16/2024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32281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12/16/2024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45837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12/16/2024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30744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12/16/2024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82979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12/16/2024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05624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12/16/2024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3581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12/16/2024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393687414"/>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7" name="Rectangle 166">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8" name="Rectangle 167">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69" name="Top Left">
            <a:extLst>
              <a:ext uri="{FF2B5EF4-FFF2-40B4-BE49-F238E27FC236}">
                <a16:creationId xmlns:a16="http://schemas.microsoft.com/office/drawing/2014/main" id="{7A93B028-F8F4-4F84-98D7-2779E4D8B9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70" name="Freeform: Shape 169">
              <a:extLst>
                <a:ext uri="{FF2B5EF4-FFF2-40B4-BE49-F238E27FC236}">
                  <a16:creationId xmlns:a16="http://schemas.microsoft.com/office/drawing/2014/main" id="{0C254636-BEEC-4E48-BF0C-D2C6BF583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1" name="Freeform: Shape 170">
              <a:extLst>
                <a:ext uri="{FF2B5EF4-FFF2-40B4-BE49-F238E27FC236}">
                  <a16:creationId xmlns:a16="http://schemas.microsoft.com/office/drawing/2014/main" id="{83AF5681-1B96-4C35-AB17-AB7793A4EF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2" name="Freeform: Shape 171">
              <a:extLst>
                <a:ext uri="{FF2B5EF4-FFF2-40B4-BE49-F238E27FC236}">
                  <a16:creationId xmlns:a16="http://schemas.microsoft.com/office/drawing/2014/main" id="{F1C65047-892E-46D5-9E82-93FB2E432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3" name="Freeform: Shape 172">
              <a:extLst>
                <a:ext uri="{FF2B5EF4-FFF2-40B4-BE49-F238E27FC236}">
                  <a16:creationId xmlns:a16="http://schemas.microsoft.com/office/drawing/2014/main" id="{4AD2952C-9885-4337-B770-851BDEB88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74" name="Freeform: Shape 173">
              <a:extLst>
                <a:ext uri="{FF2B5EF4-FFF2-40B4-BE49-F238E27FC236}">
                  <a16:creationId xmlns:a16="http://schemas.microsoft.com/office/drawing/2014/main" id="{2B07DD51-ACE9-4B98-AB77-D23DBEF484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5" name="Freeform: Shape 174">
              <a:extLst>
                <a:ext uri="{FF2B5EF4-FFF2-40B4-BE49-F238E27FC236}">
                  <a16:creationId xmlns:a16="http://schemas.microsoft.com/office/drawing/2014/main" id="{0F483983-8B4E-40F0-BF70-192D840B7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76" name="Freeform: Shape 175">
              <a:extLst>
                <a:ext uri="{FF2B5EF4-FFF2-40B4-BE49-F238E27FC236}">
                  <a16:creationId xmlns:a16="http://schemas.microsoft.com/office/drawing/2014/main" id="{F8853237-6306-4734-906A-E334FDEAA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77" name="Freeform: Shape 176">
              <a:extLst>
                <a:ext uri="{FF2B5EF4-FFF2-40B4-BE49-F238E27FC236}">
                  <a16:creationId xmlns:a16="http://schemas.microsoft.com/office/drawing/2014/main" id="{0848C5D2-21E8-4E56-B25E-809869A75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7391E41F-859C-C1C8-DEB9-9904BD73A7A1}"/>
              </a:ext>
            </a:extLst>
          </p:cNvPr>
          <p:cNvSpPr>
            <a:spLocks noGrp="1"/>
          </p:cNvSpPr>
          <p:nvPr>
            <p:ph type="ctrTitle"/>
          </p:nvPr>
        </p:nvSpPr>
        <p:spPr>
          <a:xfrm>
            <a:off x="1005653" y="744909"/>
            <a:ext cx="5797883" cy="3155419"/>
          </a:xfrm>
        </p:spPr>
        <p:txBody>
          <a:bodyPr anchor="b">
            <a:normAutofit/>
          </a:bodyPr>
          <a:lstStyle/>
          <a:p>
            <a:pPr algn="l"/>
            <a:r>
              <a:rPr lang="en-US" sz="5400" b="1" dirty="0"/>
              <a:t>Insurance Analytics</a:t>
            </a:r>
            <a:br>
              <a:rPr lang="en-US" sz="5400" b="1" dirty="0"/>
            </a:br>
            <a:r>
              <a:rPr lang="en-US" sz="2000" b="1" dirty="0"/>
              <a:t>(P696)</a:t>
            </a:r>
            <a:endParaRPr lang="en-IN" sz="2000" b="1" dirty="0"/>
          </a:p>
        </p:txBody>
      </p:sp>
      <p:sp>
        <p:nvSpPr>
          <p:cNvPr id="8" name="Subtitle 7">
            <a:extLst>
              <a:ext uri="{FF2B5EF4-FFF2-40B4-BE49-F238E27FC236}">
                <a16:creationId xmlns:a16="http://schemas.microsoft.com/office/drawing/2014/main" id="{63027957-22B3-5DE7-D5E0-3ABB5B5170FB}"/>
              </a:ext>
            </a:extLst>
          </p:cNvPr>
          <p:cNvSpPr>
            <a:spLocks noGrp="1"/>
          </p:cNvSpPr>
          <p:nvPr>
            <p:ph type="subTitle" idx="1"/>
          </p:nvPr>
        </p:nvSpPr>
        <p:spPr>
          <a:xfrm>
            <a:off x="1135464" y="4629996"/>
            <a:ext cx="2260879" cy="1886837"/>
          </a:xfrm>
        </p:spPr>
        <p:txBody>
          <a:bodyPr anchor="t">
            <a:normAutofit/>
          </a:bodyPr>
          <a:lstStyle/>
          <a:p>
            <a:pPr algn="l"/>
            <a:r>
              <a:rPr lang="en-IN" sz="2200" b="1" dirty="0"/>
              <a:t>Project Mentor</a:t>
            </a:r>
          </a:p>
          <a:p>
            <a:pPr algn="l">
              <a:lnSpc>
                <a:spcPct val="100000"/>
              </a:lnSpc>
            </a:pPr>
            <a:r>
              <a:rPr lang="en-IN" sz="2000" b="1" dirty="0"/>
              <a:t>Mr. Arun Math</a:t>
            </a:r>
          </a:p>
          <a:p>
            <a:pPr algn="l">
              <a:lnSpc>
                <a:spcPct val="100000"/>
              </a:lnSpc>
            </a:pPr>
            <a:r>
              <a:rPr lang="en-IN" sz="2000" b="1" dirty="0"/>
              <a:t>Mr. Anand</a:t>
            </a:r>
          </a:p>
        </p:txBody>
      </p:sp>
      <p:pic>
        <p:nvPicPr>
          <p:cNvPr id="105" name="Picture 104" descr="Calculator, pen, compass, money and a paper with graphs printed on it">
            <a:extLst>
              <a:ext uri="{FF2B5EF4-FFF2-40B4-BE49-F238E27FC236}">
                <a16:creationId xmlns:a16="http://schemas.microsoft.com/office/drawing/2014/main" id="{7CC41F88-2065-DDA5-271B-85753047476C}"/>
              </a:ext>
            </a:extLst>
          </p:cNvPr>
          <p:cNvPicPr>
            <a:picLocks noChangeAspect="1"/>
          </p:cNvPicPr>
          <p:nvPr/>
        </p:nvPicPr>
        <p:blipFill>
          <a:blip r:embed="rId2"/>
          <a:srcRect l="28022" r="28021" b="-1"/>
          <a:stretch/>
        </p:blipFill>
        <p:spPr>
          <a:xfrm>
            <a:off x="7188594" y="10"/>
            <a:ext cx="5003406" cy="6857990"/>
          </a:xfrm>
          <a:prstGeom prst="rect">
            <a:avLst/>
          </a:prstGeom>
        </p:spPr>
      </p:pic>
      <p:grpSp>
        <p:nvGrpSpPr>
          <p:cNvPr id="178" name="Cross">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29158" y="3369564"/>
            <a:ext cx="118872" cy="118872"/>
            <a:chOff x="1175347" y="3733800"/>
            <a:chExt cx="118872" cy="118872"/>
          </a:xfrm>
        </p:grpSpPr>
        <p:cxnSp>
          <p:nvCxnSpPr>
            <p:cNvPr id="153" name="Straight Connector 152">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54" name="Straight Connector 153">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179" name="Bottom Right">
            <a:extLst>
              <a:ext uri="{FF2B5EF4-FFF2-40B4-BE49-F238E27FC236}">
                <a16:creationId xmlns:a16="http://schemas.microsoft.com/office/drawing/2014/main" id="{F7513226-C6E6-4885-A42A-D6411FF01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57" name="Graphic 157">
              <a:extLst>
                <a:ext uri="{FF2B5EF4-FFF2-40B4-BE49-F238E27FC236}">
                  <a16:creationId xmlns:a16="http://schemas.microsoft.com/office/drawing/2014/main" id="{9BC07C6F-FF27-4C7D-BF5D-4B4B8880B80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0" name="Freeform: Shape 179">
                <a:extLst>
                  <a:ext uri="{FF2B5EF4-FFF2-40B4-BE49-F238E27FC236}">
                    <a16:creationId xmlns:a16="http://schemas.microsoft.com/office/drawing/2014/main" id="{3B062B0F-BCEB-436F-AB59-970CC5EEE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1" name="Freeform: Shape 180">
                <a:extLst>
                  <a:ext uri="{FF2B5EF4-FFF2-40B4-BE49-F238E27FC236}">
                    <a16:creationId xmlns:a16="http://schemas.microsoft.com/office/drawing/2014/main" id="{A2CDB5C4-8E76-40DC-A3EA-AF3D5066EA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2" name="Freeform: Shape 181">
                <a:extLst>
                  <a:ext uri="{FF2B5EF4-FFF2-40B4-BE49-F238E27FC236}">
                    <a16:creationId xmlns:a16="http://schemas.microsoft.com/office/drawing/2014/main" id="{5188252B-68F7-4FD1-98ED-39451A98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3" name="Freeform: Shape 182">
                <a:extLst>
                  <a:ext uri="{FF2B5EF4-FFF2-40B4-BE49-F238E27FC236}">
                    <a16:creationId xmlns:a16="http://schemas.microsoft.com/office/drawing/2014/main" id="{643015DC-C4C8-408D-91FE-CB52233190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4" name="Freeform: Shape 183">
                <a:extLst>
                  <a:ext uri="{FF2B5EF4-FFF2-40B4-BE49-F238E27FC236}">
                    <a16:creationId xmlns:a16="http://schemas.microsoft.com/office/drawing/2014/main" id="{9E420DB7-0D88-4E37-B948-6FB4A8AD8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5" name="Freeform: Shape 184">
                <a:extLst>
                  <a:ext uri="{FF2B5EF4-FFF2-40B4-BE49-F238E27FC236}">
                    <a16:creationId xmlns:a16="http://schemas.microsoft.com/office/drawing/2014/main" id="{08BA96C9-4B69-43D0-A129-4C2DF6571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6" name="Freeform: Shape 185">
                <a:extLst>
                  <a:ext uri="{FF2B5EF4-FFF2-40B4-BE49-F238E27FC236}">
                    <a16:creationId xmlns:a16="http://schemas.microsoft.com/office/drawing/2014/main" id="{AB9C0CB4-8BF5-4813-A26B-7B3C36368E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87" name="Freeform: Shape 186">
              <a:extLst>
                <a:ext uri="{FF2B5EF4-FFF2-40B4-BE49-F238E27FC236}">
                  <a16:creationId xmlns:a16="http://schemas.microsoft.com/office/drawing/2014/main" id="{A1A6261E-C71C-43D5-8164-2B8BB8DFA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222349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8" name="Freeform: Shape 17">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0" name="Freeform: Shape 19">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3" name="Freeform: Shape 22">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31"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2" name="Freeform: Shape 31">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40" name="Rectangle 39">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Rectangle 41">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4" name="Top left">
            <a:extLst>
              <a:ext uri="{FF2B5EF4-FFF2-40B4-BE49-F238E27FC236}">
                <a16:creationId xmlns:a16="http://schemas.microsoft.com/office/drawing/2014/main" id="{3DD4A38A-73AD-43C8-B13D-45B6F5081D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45" name="Freeform: Shape 44">
              <a:extLst>
                <a:ext uri="{FF2B5EF4-FFF2-40B4-BE49-F238E27FC236}">
                  <a16:creationId xmlns:a16="http://schemas.microsoft.com/office/drawing/2014/main" id="{3617C3B6-889C-46E9-81BB-F7F0D3566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6" name="Freeform: Shape 45">
              <a:extLst>
                <a:ext uri="{FF2B5EF4-FFF2-40B4-BE49-F238E27FC236}">
                  <a16:creationId xmlns:a16="http://schemas.microsoft.com/office/drawing/2014/main" id="{889006FE-4CD4-4D05-BFA9-90B5FE3F0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Shape 46">
              <a:extLst>
                <a:ext uri="{FF2B5EF4-FFF2-40B4-BE49-F238E27FC236}">
                  <a16:creationId xmlns:a16="http://schemas.microsoft.com/office/drawing/2014/main" id="{FC44FD80-9CF8-4A88-84EB-DBE259EC6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Shape 47">
              <a:extLst>
                <a:ext uri="{FF2B5EF4-FFF2-40B4-BE49-F238E27FC236}">
                  <a16:creationId xmlns:a16="http://schemas.microsoft.com/office/drawing/2014/main" id="{4833AD59-552C-412E-9860-BB46A4F73F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Freeform: Shape 48">
              <a:extLst>
                <a:ext uri="{FF2B5EF4-FFF2-40B4-BE49-F238E27FC236}">
                  <a16:creationId xmlns:a16="http://schemas.microsoft.com/office/drawing/2014/main" id="{AD6266AB-EA62-43B1-A34D-E3812EC22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0" name="Freeform: Shape 49">
              <a:extLst>
                <a:ext uri="{FF2B5EF4-FFF2-40B4-BE49-F238E27FC236}">
                  <a16:creationId xmlns:a16="http://schemas.microsoft.com/office/drawing/2014/main" id="{EEBB92D6-A124-46EE-9F39-08C9C66406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1" name="Freeform: Shape 50">
              <a:extLst>
                <a:ext uri="{FF2B5EF4-FFF2-40B4-BE49-F238E27FC236}">
                  <a16:creationId xmlns:a16="http://schemas.microsoft.com/office/drawing/2014/main" id="{36464ABF-9866-4D9C-9E36-A10F944A2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2" name="Freeform: Shape 51">
              <a:extLst>
                <a:ext uri="{FF2B5EF4-FFF2-40B4-BE49-F238E27FC236}">
                  <a16:creationId xmlns:a16="http://schemas.microsoft.com/office/drawing/2014/main" id="{6D4A0696-D8DE-48AC-AB2D-7A21B0C1BE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D422247A-94E0-2A0D-E12A-0B11520C0A72}"/>
              </a:ext>
            </a:extLst>
          </p:cNvPr>
          <p:cNvSpPr>
            <a:spLocks noGrp="1"/>
          </p:cNvSpPr>
          <p:nvPr>
            <p:ph type="title"/>
          </p:nvPr>
        </p:nvSpPr>
        <p:spPr>
          <a:xfrm>
            <a:off x="1005653" y="744909"/>
            <a:ext cx="5738064" cy="3155419"/>
          </a:xfrm>
        </p:spPr>
        <p:txBody>
          <a:bodyPr vert="horz" lIns="91440" tIns="45720" rIns="91440" bIns="45720" rtlCol="0" anchor="b">
            <a:normAutofit/>
          </a:bodyPr>
          <a:lstStyle/>
          <a:p>
            <a:r>
              <a:rPr lang="en-US" sz="4000" kern="1200" dirty="0">
                <a:solidFill>
                  <a:schemeClr val="tx2"/>
                </a:solidFill>
                <a:latin typeface="Arial Black" panose="020B0A04020102020204" pitchFamily="34" charset="0"/>
              </a:rPr>
              <a:t>KPI 3</a:t>
            </a:r>
            <a:br>
              <a:rPr lang="en-US" sz="4000" kern="1200" dirty="0">
                <a:solidFill>
                  <a:schemeClr val="tx2"/>
                </a:solidFill>
                <a:latin typeface="Arial Black" panose="020B0A04020102020204" pitchFamily="34" charset="0"/>
              </a:rPr>
            </a:br>
            <a:r>
              <a:rPr lang="en-US" sz="4000" kern="1200" dirty="0">
                <a:solidFill>
                  <a:schemeClr val="tx2"/>
                </a:solidFill>
                <a:latin typeface="Arial Black" panose="020B0A04020102020204" pitchFamily="34" charset="0"/>
              </a:rPr>
              <a:t>Cross Sell, New &amp; Renewal</a:t>
            </a:r>
          </a:p>
        </p:txBody>
      </p:sp>
      <p:pic>
        <p:nvPicPr>
          <p:cNvPr id="5" name="Content Placeholder 4" descr="A graph of progress with numbers and text">
            <a:extLst>
              <a:ext uri="{FF2B5EF4-FFF2-40B4-BE49-F238E27FC236}">
                <a16:creationId xmlns:a16="http://schemas.microsoft.com/office/drawing/2014/main" id="{3E16ADB4-6F35-7343-F31F-2FCEED7C50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04124" y="386626"/>
            <a:ext cx="4373778" cy="1549683"/>
          </a:xfrm>
          <a:prstGeom prst="rect">
            <a:avLst/>
          </a:prstGeom>
          <a:ln w="88900" cap="sq" cmpd="thickThin">
            <a:solidFill>
              <a:srgbClr val="000000"/>
            </a:solidFill>
            <a:prstDash val="solid"/>
            <a:miter lim="800000"/>
          </a:ln>
          <a:effectLst>
            <a:innerShdw blurRad="76200">
              <a:srgbClr val="000000"/>
            </a:innerShdw>
          </a:effectLst>
        </p:spPr>
      </p:pic>
      <p:grpSp>
        <p:nvGrpSpPr>
          <p:cNvPr id="54" name="Cross">
            <a:extLst>
              <a:ext uri="{FF2B5EF4-FFF2-40B4-BE49-F238E27FC236}">
                <a16:creationId xmlns:a16="http://schemas.microsoft.com/office/drawing/2014/main" id="{62EBA302-10A9-4BBA-B68C-654B7A6D39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5" name="Straight Connector 54">
              <a:extLst>
                <a:ext uri="{FF2B5EF4-FFF2-40B4-BE49-F238E27FC236}">
                  <a16:creationId xmlns:a16="http://schemas.microsoft.com/office/drawing/2014/main" id="{74D250E5-D975-44E7-890E-06437A744C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6" name="Straight Connector 55">
              <a:extLst>
                <a:ext uri="{FF2B5EF4-FFF2-40B4-BE49-F238E27FC236}">
                  <a16:creationId xmlns:a16="http://schemas.microsoft.com/office/drawing/2014/main" id="{398713A6-D7FC-4050-B3F7-B5398647FF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7" name="Picture 6" descr="A blue and orange bar&#10;&#10;Description automatically generated">
            <a:extLst>
              <a:ext uri="{FF2B5EF4-FFF2-40B4-BE49-F238E27FC236}">
                <a16:creationId xmlns:a16="http://schemas.microsoft.com/office/drawing/2014/main" id="{A7FC219C-DB7A-D4A1-572F-9362AC9586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6036" y="2579948"/>
            <a:ext cx="4373778" cy="1327754"/>
          </a:xfrm>
          <a:prstGeom prst="rect">
            <a:avLst/>
          </a:prstGeom>
          <a:ln w="88900" cap="sq" cmpd="thickThin">
            <a:solidFill>
              <a:srgbClr val="000000"/>
            </a:solidFill>
            <a:prstDash val="solid"/>
            <a:miter lim="800000"/>
          </a:ln>
          <a:effectLst>
            <a:innerShdw blurRad="76200">
              <a:srgbClr val="000000"/>
            </a:innerShdw>
          </a:effectLst>
        </p:spPr>
      </p:pic>
      <p:pic>
        <p:nvPicPr>
          <p:cNvPr id="9" name="Picture 8" descr="A blue green and orange bar graph&#10;&#10;Description automatically generated">
            <a:extLst>
              <a:ext uri="{FF2B5EF4-FFF2-40B4-BE49-F238E27FC236}">
                <a16:creationId xmlns:a16="http://schemas.microsoft.com/office/drawing/2014/main" id="{52E037F2-D715-7F1D-591D-A583DE31D1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4993" y="4678584"/>
            <a:ext cx="4373778" cy="1274478"/>
          </a:xfrm>
          <a:prstGeom prst="rect">
            <a:avLst/>
          </a:prstGeom>
          <a:ln w="88900" cap="sq" cmpd="thickThin">
            <a:solidFill>
              <a:srgbClr val="000000"/>
            </a:solidFill>
            <a:prstDash val="solid"/>
            <a:miter lim="800000"/>
          </a:ln>
          <a:effectLst>
            <a:innerShdw blurRad="76200">
              <a:srgbClr val="000000"/>
            </a:innerShdw>
          </a:effectLst>
        </p:spPr>
      </p:pic>
      <p:grpSp>
        <p:nvGrpSpPr>
          <p:cNvPr id="58" name="Bottom Right">
            <a:extLst>
              <a:ext uri="{FF2B5EF4-FFF2-40B4-BE49-F238E27FC236}">
                <a16:creationId xmlns:a16="http://schemas.microsoft.com/office/drawing/2014/main" id="{AB6794E9-F132-43BB-9BDF-948FDE6BD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59" name="Graphic 157">
              <a:extLst>
                <a:ext uri="{FF2B5EF4-FFF2-40B4-BE49-F238E27FC236}">
                  <a16:creationId xmlns:a16="http://schemas.microsoft.com/office/drawing/2014/main" id="{DC785C14-0451-4FAD-92FE-F9BA0A54731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61" name="Freeform: Shape 60">
                <a:extLst>
                  <a:ext uri="{FF2B5EF4-FFF2-40B4-BE49-F238E27FC236}">
                    <a16:creationId xmlns:a16="http://schemas.microsoft.com/office/drawing/2014/main" id="{9A0C1BCE-3983-4A97-891D-9F72146AF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2" name="Freeform: Shape 61">
                <a:extLst>
                  <a:ext uri="{FF2B5EF4-FFF2-40B4-BE49-F238E27FC236}">
                    <a16:creationId xmlns:a16="http://schemas.microsoft.com/office/drawing/2014/main" id="{BE0B8DCE-E2DC-43B8-83D8-4D19FD1390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3" name="Freeform: Shape 62">
                <a:extLst>
                  <a:ext uri="{FF2B5EF4-FFF2-40B4-BE49-F238E27FC236}">
                    <a16:creationId xmlns:a16="http://schemas.microsoft.com/office/drawing/2014/main" id="{9A1F0D54-2786-4682-9B5D-857F70E9F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4" name="Freeform: Shape 63">
                <a:extLst>
                  <a:ext uri="{FF2B5EF4-FFF2-40B4-BE49-F238E27FC236}">
                    <a16:creationId xmlns:a16="http://schemas.microsoft.com/office/drawing/2014/main" id="{F22BE051-0DB0-483F-8112-587D36F93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5" name="Freeform: Shape 64">
                <a:extLst>
                  <a:ext uri="{FF2B5EF4-FFF2-40B4-BE49-F238E27FC236}">
                    <a16:creationId xmlns:a16="http://schemas.microsoft.com/office/drawing/2014/main" id="{F110EA3F-A0C1-4305-8664-ACD0DAB39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6" name="Freeform: Shape 65">
                <a:extLst>
                  <a:ext uri="{FF2B5EF4-FFF2-40B4-BE49-F238E27FC236}">
                    <a16:creationId xmlns:a16="http://schemas.microsoft.com/office/drawing/2014/main" id="{B506B4F8-CBD8-4F71-B38A-96F834A75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7" name="Freeform: Shape 66">
                <a:extLst>
                  <a:ext uri="{FF2B5EF4-FFF2-40B4-BE49-F238E27FC236}">
                    <a16:creationId xmlns:a16="http://schemas.microsoft.com/office/drawing/2014/main" id="{18E73BE3-3204-42AF-B718-58A5CFC0D4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60" name="Freeform: Shape 59">
              <a:extLst>
                <a:ext uri="{FF2B5EF4-FFF2-40B4-BE49-F238E27FC236}">
                  <a16:creationId xmlns:a16="http://schemas.microsoft.com/office/drawing/2014/main" id="{1E5CB083-87A6-415D-B185-6C1B22085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Tree>
    <p:extLst>
      <p:ext uri="{BB962C8B-B14F-4D97-AF65-F5344CB8AC3E}">
        <p14:creationId xmlns:p14="http://schemas.microsoft.com/office/powerpoint/2010/main" val="3645518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Freeform: Shape 12">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7" name="Freeform: Shape 16">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9"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0" name="Freeform: Shape 19">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8"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9" name="Freeform: Shape 28">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7" name="Rectangle 3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Rectangle 3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1" name="Top left">
            <a:extLst>
              <a:ext uri="{FF2B5EF4-FFF2-40B4-BE49-F238E27FC236}">
                <a16:creationId xmlns:a16="http://schemas.microsoft.com/office/drawing/2014/main" id="{5089F41F-380F-4E05-9A56-4C8F456E81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2" name="Freeform: Shape 41">
              <a:extLst>
                <a:ext uri="{FF2B5EF4-FFF2-40B4-BE49-F238E27FC236}">
                  <a16:creationId xmlns:a16="http://schemas.microsoft.com/office/drawing/2014/main" id="{AA95964E-B60E-42AA-AAF3-91A4345B39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3" name="Freeform: Shape 42">
              <a:extLst>
                <a:ext uri="{FF2B5EF4-FFF2-40B4-BE49-F238E27FC236}">
                  <a16:creationId xmlns:a16="http://schemas.microsoft.com/office/drawing/2014/main" id="{6C9A41BA-B255-49A5-9A9C-46B951135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A5076F12-9630-46F2-ADAF-617D35489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81DD2B33-B10F-441B-A5DE-95F578BE7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E1C0380C-3C12-4AD4-A59D-9F4A5B527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4012F9BC-0D26-4714-96A0-BB74332F97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70BDD384-5C35-40DD-81BD-260F7CD7C9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B9813DFC-2118-4F9F-B162-1DD0A32B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CB714221-773C-60CC-BAA7-53156143D086}"/>
              </a:ext>
            </a:extLst>
          </p:cNvPr>
          <p:cNvSpPr>
            <a:spLocks noGrp="1"/>
          </p:cNvSpPr>
          <p:nvPr>
            <p:ph type="title"/>
          </p:nvPr>
        </p:nvSpPr>
        <p:spPr>
          <a:xfrm>
            <a:off x="1198181" y="559813"/>
            <a:ext cx="7323649" cy="1353141"/>
          </a:xfrm>
        </p:spPr>
        <p:txBody>
          <a:bodyPr vert="horz" lIns="91440" tIns="45720" rIns="91440" bIns="45720" rtlCol="0" anchor="ctr">
            <a:normAutofit/>
          </a:bodyPr>
          <a:lstStyle/>
          <a:p>
            <a:pPr>
              <a:lnSpc>
                <a:spcPct val="90000"/>
              </a:lnSpc>
            </a:pPr>
            <a:r>
              <a:rPr lang="en-US" sz="3700" kern="1200" dirty="0">
                <a:solidFill>
                  <a:schemeClr val="tx2"/>
                </a:solidFill>
                <a:latin typeface="Arial Black" panose="020B0A04020102020204" pitchFamily="34" charset="0"/>
              </a:rPr>
              <a:t>KPI 4</a:t>
            </a:r>
            <a:br>
              <a:rPr lang="en-US" sz="3700" kern="1200" dirty="0">
                <a:solidFill>
                  <a:schemeClr val="tx2"/>
                </a:solidFill>
                <a:latin typeface="Arial Black" panose="020B0A04020102020204" pitchFamily="34" charset="0"/>
              </a:rPr>
            </a:br>
            <a:r>
              <a:rPr lang="en-US" sz="3700" kern="1200" dirty="0">
                <a:solidFill>
                  <a:schemeClr val="tx2"/>
                </a:solidFill>
                <a:latin typeface="Arial Black" panose="020B0A04020102020204" pitchFamily="34" charset="0"/>
              </a:rPr>
              <a:t>Stage Funnel by Revenue</a:t>
            </a:r>
          </a:p>
        </p:txBody>
      </p:sp>
      <p:sp>
        <p:nvSpPr>
          <p:cNvPr id="4" name="Text Placeholder 3">
            <a:extLst>
              <a:ext uri="{FF2B5EF4-FFF2-40B4-BE49-F238E27FC236}">
                <a16:creationId xmlns:a16="http://schemas.microsoft.com/office/drawing/2014/main" id="{6F7F9DAB-EC4E-215E-AD18-3DDBFDC11114}"/>
              </a:ext>
            </a:extLst>
          </p:cNvPr>
          <p:cNvSpPr>
            <a:spLocks noGrp="1"/>
          </p:cNvSpPr>
          <p:nvPr>
            <p:ph type="body" sz="half" idx="2"/>
          </p:nvPr>
        </p:nvSpPr>
        <p:spPr>
          <a:xfrm>
            <a:off x="1185756" y="2384474"/>
            <a:ext cx="4814102" cy="3728613"/>
          </a:xfrm>
        </p:spPr>
        <p:txBody>
          <a:bodyPr vert="horz" lIns="91440" tIns="45720" rIns="91440" bIns="45720" rtlCol="0">
            <a:normAutofit/>
          </a:bodyPr>
          <a:lstStyle/>
          <a:p>
            <a:pPr marL="57150" indent="-285750">
              <a:buFont typeface="Wingdings" panose="05000000000000000000" pitchFamily="2" charset="2"/>
              <a:buChar char="q"/>
            </a:pPr>
            <a:r>
              <a:rPr lang="en-US" sz="1800" dirty="0">
                <a:latin typeface="Arial" panose="020B0604020202020204" pitchFamily="34" charset="0"/>
                <a:cs typeface="Arial" panose="020B0604020202020204" pitchFamily="34" charset="0"/>
              </a:rPr>
              <a:t>In the context of a Stage Funnel by Revenue for an insurance analytics project, KPIs are metrics used to measure the performance and effectiveness of the various stages in the sales or customer acquisition process, specifically focusing on revenue generation.</a:t>
            </a:r>
          </a:p>
        </p:txBody>
      </p:sp>
      <p:pic>
        <p:nvPicPr>
          <p:cNvPr id="6" name="Content Placeholder 5" descr="A blue rectangular object with black text&#10;&#10;Description automatically generated">
            <a:extLst>
              <a:ext uri="{FF2B5EF4-FFF2-40B4-BE49-F238E27FC236}">
                <a16:creationId xmlns:a16="http://schemas.microsoft.com/office/drawing/2014/main" id="{964B8AE3-EBA7-E440-DC21-8417CDFB6F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26806" y="1818290"/>
            <a:ext cx="5258316" cy="3888827"/>
          </a:xfrm>
          <a:prstGeom prst="rect">
            <a:avLst/>
          </a:prstGeom>
          <a:ln w="88900" cap="sq" cmpd="thickThin">
            <a:solidFill>
              <a:srgbClr val="000000"/>
            </a:solidFill>
            <a:prstDash val="solid"/>
            <a:miter lim="800000"/>
          </a:ln>
          <a:effectLst>
            <a:innerShdw blurRad="76200">
              <a:srgbClr val="000000"/>
            </a:innerShdw>
          </a:effectLst>
        </p:spPr>
      </p:pic>
      <p:grpSp>
        <p:nvGrpSpPr>
          <p:cNvPr id="51" name="Bottom Right">
            <a:extLst>
              <a:ext uri="{FF2B5EF4-FFF2-40B4-BE49-F238E27FC236}">
                <a16:creationId xmlns:a16="http://schemas.microsoft.com/office/drawing/2014/main" id="{FF8C87E7-85A6-4119-B524-84AA9C0AAB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2" name="Freeform: Shape 51">
              <a:extLst>
                <a:ext uri="{FF2B5EF4-FFF2-40B4-BE49-F238E27FC236}">
                  <a16:creationId xmlns:a16="http://schemas.microsoft.com/office/drawing/2014/main" id="{6795C3BD-3FC3-4E1B-AD87-32CDB6EEC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3" name="Graphic 157">
              <a:extLst>
                <a:ext uri="{FF2B5EF4-FFF2-40B4-BE49-F238E27FC236}">
                  <a16:creationId xmlns:a16="http://schemas.microsoft.com/office/drawing/2014/main" id="{48C556CD-2C4A-474F-9FF7-77BBE788F69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5" name="Freeform: Shape 54">
                <a:extLst>
                  <a:ext uri="{FF2B5EF4-FFF2-40B4-BE49-F238E27FC236}">
                    <a16:creationId xmlns:a16="http://schemas.microsoft.com/office/drawing/2014/main" id="{15ADB469-31B7-4DEF-BB35-B16F50DBE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5B70D859-00C6-4B2A-934C-68F32BA7C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8AC0917A-2A49-4846-9772-79EEA1C994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4DD6C017-B6D4-4DDE-90B4-DBA925B48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330A4B39-910B-4EB2-997D-208FB20D1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05DCA9C3-2763-4D68-BBAE-82D1DA0E9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756A41BA-B004-4C26-806A-B2AAA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4" name="Freeform: Shape 53">
              <a:extLst>
                <a:ext uri="{FF2B5EF4-FFF2-40B4-BE49-F238E27FC236}">
                  <a16:creationId xmlns:a16="http://schemas.microsoft.com/office/drawing/2014/main" id="{660C5622-37F7-4A22-A941-BAAFD864F9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411448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8" name="Freeform: Shape 67">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70" name="Freeform: Shape 69">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72" name="Freeform: Shape 71">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4"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75" name="Freeform: Shape 74">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83"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84" name="Freeform: Shape 83">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85" name="Freeform: Shape 84">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92" name="Rectangle 9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4" name="Rectangle 9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96" name="Top left">
            <a:extLst>
              <a:ext uri="{FF2B5EF4-FFF2-40B4-BE49-F238E27FC236}">
                <a16:creationId xmlns:a16="http://schemas.microsoft.com/office/drawing/2014/main" id="{A345EEC5-ECAA-408B-B9D7-1C0E1102C1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97" name="Freeform: Shape 96">
              <a:extLst>
                <a:ext uri="{FF2B5EF4-FFF2-40B4-BE49-F238E27FC236}">
                  <a16:creationId xmlns:a16="http://schemas.microsoft.com/office/drawing/2014/main" id="{C09B09D8-FF9D-4CE5-853B-3BA46FD5C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8" name="Freeform: Shape 97">
              <a:extLst>
                <a:ext uri="{FF2B5EF4-FFF2-40B4-BE49-F238E27FC236}">
                  <a16:creationId xmlns:a16="http://schemas.microsoft.com/office/drawing/2014/main" id="{7DC978A2-F53F-4B72-9BAC-5F78F00B6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99" name="Freeform: Shape 98">
              <a:extLst>
                <a:ext uri="{FF2B5EF4-FFF2-40B4-BE49-F238E27FC236}">
                  <a16:creationId xmlns:a16="http://schemas.microsoft.com/office/drawing/2014/main" id="{4F73D09D-1DE1-441E-88F5-CD2CBAB88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0" name="Freeform: Shape 99">
              <a:extLst>
                <a:ext uri="{FF2B5EF4-FFF2-40B4-BE49-F238E27FC236}">
                  <a16:creationId xmlns:a16="http://schemas.microsoft.com/office/drawing/2014/main" id="{9DE61DBF-5FB0-4603-BE95-C566DD48B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01" name="Freeform: Shape 100">
              <a:extLst>
                <a:ext uri="{FF2B5EF4-FFF2-40B4-BE49-F238E27FC236}">
                  <a16:creationId xmlns:a16="http://schemas.microsoft.com/office/drawing/2014/main" id="{D8C89DF5-F013-4C54-B9AD-2E158706C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2" name="Freeform: Shape 101">
              <a:extLst>
                <a:ext uri="{FF2B5EF4-FFF2-40B4-BE49-F238E27FC236}">
                  <a16:creationId xmlns:a16="http://schemas.microsoft.com/office/drawing/2014/main" id="{9ED89947-A3CF-4B11-8DE7-5D07A57CB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03" name="Freeform: Shape 102">
              <a:extLst>
                <a:ext uri="{FF2B5EF4-FFF2-40B4-BE49-F238E27FC236}">
                  <a16:creationId xmlns:a16="http://schemas.microsoft.com/office/drawing/2014/main" id="{D3E24021-DB80-451B-96A6-0D21AC0C84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4" name="Freeform: Shape 103">
              <a:extLst>
                <a:ext uri="{FF2B5EF4-FFF2-40B4-BE49-F238E27FC236}">
                  <a16:creationId xmlns:a16="http://schemas.microsoft.com/office/drawing/2014/main" id="{2BDA2B48-4CD9-45C3-8F12-212553367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A05FE1CE-2908-DC5A-47B0-94571D488D5B}"/>
              </a:ext>
            </a:extLst>
          </p:cNvPr>
          <p:cNvSpPr>
            <a:spLocks noGrp="1"/>
          </p:cNvSpPr>
          <p:nvPr>
            <p:ph type="title"/>
          </p:nvPr>
        </p:nvSpPr>
        <p:spPr>
          <a:xfrm>
            <a:off x="1198182" y="559813"/>
            <a:ext cx="10246090" cy="1471193"/>
          </a:xfrm>
        </p:spPr>
        <p:txBody>
          <a:bodyPr vert="horz" lIns="91440" tIns="45720" rIns="91440" bIns="45720" rtlCol="0" anchor="ctr">
            <a:normAutofit/>
          </a:bodyPr>
          <a:lstStyle/>
          <a:p>
            <a:r>
              <a:rPr lang="en-US" sz="3600" kern="1200" dirty="0">
                <a:solidFill>
                  <a:schemeClr val="tx2"/>
                </a:solidFill>
                <a:latin typeface="Arial Black" panose="020B0A04020102020204" pitchFamily="34" charset="0"/>
              </a:rPr>
              <a:t>KPI 5</a:t>
            </a:r>
            <a:br>
              <a:rPr lang="en-US" sz="3600" kern="1200" dirty="0">
                <a:solidFill>
                  <a:schemeClr val="tx2"/>
                </a:solidFill>
                <a:latin typeface="Arial Black" panose="020B0A04020102020204" pitchFamily="34" charset="0"/>
              </a:rPr>
            </a:br>
            <a:r>
              <a:rPr lang="en-US" sz="3600" kern="1200" dirty="0">
                <a:solidFill>
                  <a:schemeClr val="tx2"/>
                </a:solidFill>
                <a:latin typeface="Arial Black" panose="020B0A04020102020204" pitchFamily="34" charset="0"/>
              </a:rPr>
              <a:t>No of meeting by Account Executive</a:t>
            </a:r>
          </a:p>
        </p:txBody>
      </p:sp>
      <p:sp>
        <p:nvSpPr>
          <p:cNvPr id="4" name="Text Placeholder 3">
            <a:extLst>
              <a:ext uri="{FF2B5EF4-FFF2-40B4-BE49-F238E27FC236}">
                <a16:creationId xmlns:a16="http://schemas.microsoft.com/office/drawing/2014/main" id="{DE23C27E-8E68-AED2-C8EB-53A631FFA44A}"/>
              </a:ext>
            </a:extLst>
          </p:cNvPr>
          <p:cNvSpPr>
            <a:spLocks noGrp="1"/>
          </p:cNvSpPr>
          <p:nvPr>
            <p:ph type="body" sz="half" idx="2"/>
          </p:nvPr>
        </p:nvSpPr>
        <p:spPr>
          <a:xfrm>
            <a:off x="1185756" y="2384474"/>
            <a:ext cx="4810872" cy="3728613"/>
          </a:xfrm>
        </p:spPr>
        <p:txBody>
          <a:bodyPr vert="horz" lIns="91440" tIns="45720" rIns="91440" bIns="45720" rtlCol="0">
            <a:normAutofit/>
          </a:bodyPr>
          <a:lstStyle/>
          <a:p>
            <a:pPr marL="57150" indent="-285750">
              <a:buFont typeface="Wingdings" panose="05000000000000000000" pitchFamily="2" charset="2"/>
              <a:buChar char="q"/>
            </a:pPr>
            <a:r>
              <a:rPr lang="en-US" sz="1800" dirty="0"/>
              <a:t>The Number of meetings generated by Account Executive for refers to the total count of meetings scheduled or initiated by the Account Executive with potential clients, stakeholders, or decision-makers specifically related to the insurance analytics project within a defined period.</a:t>
            </a:r>
          </a:p>
        </p:txBody>
      </p:sp>
      <p:pic>
        <p:nvPicPr>
          <p:cNvPr id="18" name="Picture Placeholder 17" descr="A graph with text and numbers&#10;&#10;Description automatically generated">
            <a:extLst>
              <a:ext uri="{FF2B5EF4-FFF2-40B4-BE49-F238E27FC236}">
                <a16:creationId xmlns:a16="http://schemas.microsoft.com/office/drawing/2014/main" id="{75F6B8B9-CDDA-612E-417D-3E040F593C0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72" r="172"/>
          <a:stretch>
            <a:fillRect/>
          </a:stretch>
        </p:blipFill>
        <p:spPr>
          <a:xfrm>
            <a:off x="6549198" y="2304938"/>
            <a:ext cx="4822877" cy="3808150"/>
          </a:xfrm>
          <a:prstGeom prst="rect">
            <a:avLst/>
          </a:prstGeom>
          <a:ln w="88900" cap="sq" cmpd="thickThin">
            <a:solidFill>
              <a:srgbClr val="000000"/>
            </a:solidFill>
            <a:prstDash val="solid"/>
            <a:miter lim="800000"/>
          </a:ln>
          <a:effectLst>
            <a:innerShdw blurRad="76200">
              <a:srgbClr val="000000"/>
            </a:innerShdw>
          </a:effectLst>
        </p:spPr>
      </p:pic>
      <p:grpSp>
        <p:nvGrpSpPr>
          <p:cNvPr id="106" name="Bottom Right">
            <a:extLst>
              <a:ext uri="{FF2B5EF4-FFF2-40B4-BE49-F238E27FC236}">
                <a16:creationId xmlns:a16="http://schemas.microsoft.com/office/drawing/2014/main" id="{F0A218EB-ECC2-4D0D-9EDC-F5CB062CAD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07" name="Freeform: Shape 106">
              <a:extLst>
                <a:ext uri="{FF2B5EF4-FFF2-40B4-BE49-F238E27FC236}">
                  <a16:creationId xmlns:a16="http://schemas.microsoft.com/office/drawing/2014/main" id="{E419D1C3-874F-4BF6-A356-1EA4A20D4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08" name="Graphic 157">
              <a:extLst>
                <a:ext uri="{FF2B5EF4-FFF2-40B4-BE49-F238E27FC236}">
                  <a16:creationId xmlns:a16="http://schemas.microsoft.com/office/drawing/2014/main" id="{4AC4AE33-203A-4A93-8263-6CC6BB608FD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10" name="Freeform: Shape 109">
                <a:extLst>
                  <a:ext uri="{FF2B5EF4-FFF2-40B4-BE49-F238E27FC236}">
                    <a16:creationId xmlns:a16="http://schemas.microsoft.com/office/drawing/2014/main" id="{1F15373C-6DCA-4058-94CC-6476950E5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1" name="Freeform: Shape 110">
                <a:extLst>
                  <a:ext uri="{FF2B5EF4-FFF2-40B4-BE49-F238E27FC236}">
                    <a16:creationId xmlns:a16="http://schemas.microsoft.com/office/drawing/2014/main" id="{961BE5B1-15E0-484D-8B21-F6BA455B2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81167C23-6882-4551-BF77-DF537E736E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3" name="Freeform: Shape 112">
                <a:extLst>
                  <a:ext uri="{FF2B5EF4-FFF2-40B4-BE49-F238E27FC236}">
                    <a16:creationId xmlns:a16="http://schemas.microsoft.com/office/drawing/2014/main" id="{50749460-4B9F-4DE4-9931-7B5831D68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4" name="Freeform: Shape 113">
                <a:extLst>
                  <a:ext uri="{FF2B5EF4-FFF2-40B4-BE49-F238E27FC236}">
                    <a16:creationId xmlns:a16="http://schemas.microsoft.com/office/drawing/2014/main" id="{A567746C-E54C-4865-ACF1-CD31DD1D8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5" name="Freeform: Shape 114">
                <a:extLst>
                  <a:ext uri="{FF2B5EF4-FFF2-40B4-BE49-F238E27FC236}">
                    <a16:creationId xmlns:a16="http://schemas.microsoft.com/office/drawing/2014/main" id="{9E7B0826-2FBE-4B23-B784-BB7CDA8B3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6" name="Freeform: Shape 115">
                <a:extLst>
                  <a:ext uri="{FF2B5EF4-FFF2-40B4-BE49-F238E27FC236}">
                    <a16:creationId xmlns:a16="http://schemas.microsoft.com/office/drawing/2014/main" id="{FDF54EDF-BA0A-440F-B20A-2A76BFE15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09" name="Freeform: Shape 108">
              <a:extLst>
                <a:ext uri="{FF2B5EF4-FFF2-40B4-BE49-F238E27FC236}">
                  <a16:creationId xmlns:a16="http://schemas.microsoft.com/office/drawing/2014/main" id="{A53B2ADC-F80C-403E-B1CA-BCFED2CE5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93944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Freeform: Shape 12">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7" name="Freeform: Shape 16">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9"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0" name="Freeform: Shape 19">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8"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9" name="Freeform: Shape 28">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7" name="Rectangle 3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Rectangle 3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1" name="Top left">
            <a:extLst>
              <a:ext uri="{FF2B5EF4-FFF2-40B4-BE49-F238E27FC236}">
                <a16:creationId xmlns:a16="http://schemas.microsoft.com/office/drawing/2014/main" id="{6B72B514-4AB8-43DF-84D4-951DBF368C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2" name="Freeform: Shape 41">
              <a:extLst>
                <a:ext uri="{FF2B5EF4-FFF2-40B4-BE49-F238E27FC236}">
                  <a16:creationId xmlns:a16="http://schemas.microsoft.com/office/drawing/2014/main" id="{C18CBCFF-BD6B-4455-9B70-EFE805CA2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3" name="Freeform: Shape 42">
              <a:extLst>
                <a:ext uri="{FF2B5EF4-FFF2-40B4-BE49-F238E27FC236}">
                  <a16:creationId xmlns:a16="http://schemas.microsoft.com/office/drawing/2014/main" id="{8C930A72-C529-4D5D-B460-A5A5375F9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792FE3B2-9E8F-4022-93E8-BAAD0D50B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5F85196A-D084-4219-B329-E5A7032CF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B8174307-CBF0-4926-99C3-3072804B3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63DDE618-1CD3-4BE5-8742-5D51BBF30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8D73DBA2-8AAA-4F85-81B5-99B96A471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BA346AE2-9E14-4CFB-8DD3-0B1633621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BD5D7620-2023-5FB6-5C40-38C5CC4D9B6E}"/>
              </a:ext>
            </a:extLst>
          </p:cNvPr>
          <p:cNvSpPr>
            <a:spLocks noGrp="1"/>
          </p:cNvSpPr>
          <p:nvPr>
            <p:ph type="title"/>
          </p:nvPr>
        </p:nvSpPr>
        <p:spPr>
          <a:xfrm>
            <a:off x="1198182" y="559813"/>
            <a:ext cx="5605358" cy="1664573"/>
          </a:xfrm>
        </p:spPr>
        <p:txBody>
          <a:bodyPr vert="horz" lIns="91440" tIns="45720" rIns="91440" bIns="45720" rtlCol="0" anchor="ctr">
            <a:normAutofit fontScale="90000"/>
          </a:bodyPr>
          <a:lstStyle/>
          <a:p>
            <a:pPr>
              <a:lnSpc>
                <a:spcPct val="90000"/>
              </a:lnSpc>
            </a:pPr>
            <a:r>
              <a:rPr lang="en-US" sz="3700" kern="1200" dirty="0">
                <a:solidFill>
                  <a:schemeClr val="tx2"/>
                </a:solidFill>
                <a:latin typeface="Arial Black" panose="020B0A04020102020204" pitchFamily="34" charset="0"/>
              </a:rPr>
              <a:t>KPI 6</a:t>
            </a:r>
            <a:br>
              <a:rPr lang="en-US" sz="3700" kern="1200" dirty="0">
                <a:solidFill>
                  <a:schemeClr val="tx2"/>
                </a:solidFill>
                <a:latin typeface="Arial Black" panose="020B0A04020102020204" pitchFamily="34" charset="0"/>
              </a:rPr>
            </a:br>
            <a:r>
              <a:rPr lang="en-US" sz="3700" kern="1200" dirty="0">
                <a:solidFill>
                  <a:schemeClr val="tx2"/>
                </a:solidFill>
                <a:latin typeface="Arial Black" panose="020B0A04020102020204" pitchFamily="34" charset="0"/>
              </a:rPr>
              <a:t>Top Open Opportunity</a:t>
            </a:r>
            <a:br>
              <a:rPr lang="en-US" sz="3700" kern="1200" dirty="0">
                <a:solidFill>
                  <a:schemeClr val="tx2"/>
                </a:solidFill>
                <a:latin typeface="+mj-lt"/>
                <a:ea typeface="+mj-ea"/>
                <a:cs typeface="+mj-cs"/>
              </a:rPr>
            </a:br>
            <a:endParaRPr lang="en-US" sz="3700" kern="1200" dirty="0">
              <a:solidFill>
                <a:schemeClr val="tx2"/>
              </a:solidFill>
              <a:latin typeface="+mj-lt"/>
              <a:ea typeface="+mj-ea"/>
              <a:cs typeface="+mj-cs"/>
            </a:endParaRPr>
          </a:p>
        </p:txBody>
      </p:sp>
      <p:sp>
        <p:nvSpPr>
          <p:cNvPr id="4" name="Text Placeholder 3">
            <a:extLst>
              <a:ext uri="{FF2B5EF4-FFF2-40B4-BE49-F238E27FC236}">
                <a16:creationId xmlns:a16="http://schemas.microsoft.com/office/drawing/2014/main" id="{A075BC2F-90C3-EC92-1218-3F96BDC17160}"/>
              </a:ext>
            </a:extLst>
          </p:cNvPr>
          <p:cNvSpPr>
            <a:spLocks noGrp="1"/>
          </p:cNvSpPr>
          <p:nvPr>
            <p:ph type="body" sz="half" idx="2"/>
          </p:nvPr>
        </p:nvSpPr>
        <p:spPr>
          <a:xfrm>
            <a:off x="1185755" y="2384474"/>
            <a:ext cx="5604997" cy="3728613"/>
          </a:xfrm>
        </p:spPr>
        <p:txBody>
          <a:bodyPr vert="horz" lIns="91440" tIns="45720" rIns="91440" bIns="45720" rtlCol="0">
            <a:normAutofit fontScale="92500" lnSpcReduction="10000"/>
          </a:bodyPr>
          <a:lstStyle/>
          <a:p>
            <a:pPr marL="400050" indent="-285750">
              <a:buFont typeface="Wingdings" panose="05000000000000000000" pitchFamily="2" charset="2"/>
              <a:buChar char="q"/>
            </a:pPr>
            <a:r>
              <a:rPr lang="en-US" sz="1600" b="1" dirty="0">
                <a:latin typeface="Arial" panose="020B0604020202020204" pitchFamily="34" charset="0"/>
                <a:cs typeface="Arial" panose="020B0604020202020204" pitchFamily="34" charset="0"/>
              </a:rPr>
              <a:t>Opportunity Prioritization:</a:t>
            </a:r>
            <a:r>
              <a:rPr lang="en-US" sz="1600" dirty="0">
                <a:latin typeface="Arial" panose="020B0604020202020204" pitchFamily="34" charset="0"/>
                <a:cs typeface="Arial" panose="020B0604020202020204" pitchFamily="34" charset="0"/>
              </a:rPr>
              <a:t> This chart can guide sales teams in prioritizing their efforts and allocating resources to focus on opportunities with the highest revenue potential (like Fire).</a:t>
            </a:r>
          </a:p>
          <a:p>
            <a:pPr marL="114300"/>
            <a:endParaRPr lang="en-US" sz="1600" dirty="0">
              <a:latin typeface="Arial" panose="020B0604020202020204" pitchFamily="34" charset="0"/>
              <a:cs typeface="Arial" panose="020B0604020202020204" pitchFamily="34" charset="0"/>
            </a:endParaRPr>
          </a:p>
          <a:p>
            <a:pPr marL="400050" indent="-285750">
              <a:buFont typeface="Wingdings" panose="05000000000000000000" pitchFamily="2" charset="2"/>
              <a:buChar char="q"/>
            </a:pPr>
            <a:r>
              <a:rPr lang="en-US" sz="1600" b="1" dirty="0">
                <a:latin typeface="Arial" panose="020B0604020202020204" pitchFamily="34" charset="0"/>
                <a:cs typeface="Arial" panose="020B0604020202020204" pitchFamily="34" charset="0"/>
              </a:rPr>
              <a:t>Sales Strategy:</a:t>
            </a:r>
            <a:r>
              <a:rPr lang="en-US" sz="1600" dirty="0">
                <a:latin typeface="Arial" panose="020B0604020202020204" pitchFamily="34" charset="0"/>
                <a:cs typeface="Arial" panose="020B0604020202020204" pitchFamily="34" charset="0"/>
              </a:rPr>
              <a:t> The information can inform the development of tailored sales strategies for each opportunity type, considering factors like pricing, negotiation tactics, and value proposition.</a:t>
            </a:r>
          </a:p>
          <a:p>
            <a:pPr marL="114300"/>
            <a:endParaRPr lang="en-US" sz="1600" dirty="0">
              <a:latin typeface="Arial" panose="020B0604020202020204" pitchFamily="34" charset="0"/>
              <a:cs typeface="Arial" panose="020B0604020202020204" pitchFamily="34" charset="0"/>
            </a:endParaRPr>
          </a:p>
          <a:p>
            <a:pPr marL="400050" indent="-285750">
              <a:buFont typeface="Wingdings" panose="05000000000000000000" pitchFamily="2" charset="2"/>
              <a:buChar char="q"/>
            </a:pPr>
            <a:r>
              <a:rPr lang="en-US" sz="1600" b="1" dirty="0">
                <a:latin typeface="Arial" panose="020B0604020202020204" pitchFamily="34" charset="0"/>
                <a:cs typeface="Arial" panose="020B0604020202020204" pitchFamily="34" charset="0"/>
              </a:rPr>
              <a:t>Resource Allocation:</a:t>
            </a:r>
            <a:r>
              <a:rPr lang="en-US" sz="1600" dirty="0">
                <a:latin typeface="Arial" panose="020B0604020202020204" pitchFamily="34" charset="0"/>
                <a:cs typeface="Arial" panose="020B0604020202020204" pitchFamily="34" charset="0"/>
              </a:rPr>
              <a:t> This visualization can help determine the optimal allocation of sales resources based on the revenue potential of different opportunity types.</a:t>
            </a:r>
            <a:endParaRPr lang="en-US" sz="1600" kern="0" dirty="0">
              <a:solidFill>
                <a:sysClr val="windowText" lastClr="000000"/>
              </a:solidFill>
              <a:latin typeface="Arial" panose="020B0604020202020204" pitchFamily="34" charset="0"/>
              <a:cs typeface="Arial" panose="020B0604020202020204" pitchFamily="34" charset="0"/>
            </a:endParaRPr>
          </a:p>
          <a:p>
            <a:pPr indent="-228600">
              <a:lnSpc>
                <a:spcPct val="100000"/>
              </a:lnSpc>
              <a:buFont typeface="Avenir Next LT Pro" panose="020B0504020202020204" pitchFamily="34" charset="0"/>
              <a:buChar char="+"/>
            </a:pPr>
            <a:endParaRPr lang="en-US" sz="1500" dirty="0"/>
          </a:p>
        </p:txBody>
      </p:sp>
      <p:pic>
        <p:nvPicPr>
          <p:cNvPr id="6" name="Content Placeholder 5" descr="A graph of a number of blue columns">
            <a:extLst>
              <a:ext uri="{FF2B5EF4-FFF2-40B4-BE49-F238E27FC236}">
                <a16:creationId xmlns:a16="http://schemas.microsoft.com/office/drawing/2014/main" id="{CBF60AFE-A232-4D57-0261-73E7F4DBE5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53493" y="2057423"/>
            <a:ext cx="4817466" cy="4043229"/>
          </a:xfrm>
          <a:prstGeom prst="rect">
            <a:avLst/>
          </a:prstGeom>
          <a:ln w="88900" cap="sq" cmpd="thickThin">
            <a:solidFill>
              <a:srgbClr val="000000"/>
            </a:solidFill>
            <a:prstDash val="solid"/>
            <a:miter lim="800000"/>
          </a:ln>
          <a:effectLst>
            <a:innerShdw blurRad="76200">
              <a:srgbClr val="000000"/>
            </a:innerShdw>
          </a:effectLst>
        </p:spPr>
      </p:pic>
      <p:grpSp>
        <p:nvGrpSpPr>
          <p:cNvPr id="51" name="Bottom Right">
            <a:extLst>
              <a:ext uri="{FF2B5EF4-FFF2-40B4-BE49-F238E27FC236}">
                <a16:creationId xmlns:a16="http://schemas.microsoft.com/office/drawing/2014/main" id="{DD2E06CA-048F-403F-AD47-B098C0A25D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2" name="Freeform: Shape 51">
              <a:extLst>
                <a:ext uri="{FF2B5EF4-FFF2-40B4-BE49-F238E27FC236}">
                  <a16:creationId xmlns:a16="http://schemas.microsoft.com/office/drawing/2014/main" id="{324E2410-B321-4174-8C27-7749F2A57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3" name="Graphic 157">
              <a:extLst>
                <a:ext uri="{FF2B5EF4-FFF2-40B4-BE49-F238E27FC236}">
                  <a16:creationId xmlns:a16="http://schemas.microsoft.com/office/drawing/2014/main" id="{EE03354E-6E8A-4926-8545-B6B873F1F27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5" name="Freeform: Shape 54">
                <a:extLst>
                  <a:ext uri="{FF2B5EF4-FFF2-40B4-BE49-F238E27FC236}">
                    <a16:creationId xmlns:a16="http://schemas.microsoft.com/office/drawing/2014/main" id="{5BBCAC88-02AA-4773-A48A-D144EA52EE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6C51D753-137C-455D-97D4-ACCB464D93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02ABCEE4-D638-4555-AC4A-7E190462F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2F383AB0-7670-4584-8F01-4324D54BB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4CD1567B-7D6D-497B-8CA8-14D96E010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CF3C4A9D-7E63-4D24-B697-23D58B316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315D2559-8BE6-439C-83F0-CE5BF53C9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4" name="Freeform: Shape 53">
              <a:extLst>
                <a:ext uri="{FF2B5EF4-FFF2-40B4-BE49-F238E27FC236}">
                  <a16:creationId xmlns:a16="http://schemas.microsoft.com/office/drawing/2014/main" id="{0A374A4F-696B-4911-BE1B-B180D09A1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959981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 name="Title 106">
            <a:extLst>
              <a:ext uri="{FF2B5EF4-FFF2-40B4-BE49-F238E27FC236}">
                <a16:creationId xmlns:a16="http://schemas.microsoft.com/office/drawing/2014/main" id="{F7E2FBA2-8A6F-4848-BCD4-998D457F5865}"/>
              </a:ext>
            </a:extLst>
          </p:cNvPr>
          <p:cNvSpPr>
            <a:spLocks noGrp="1"/>
          </p:cNvSpPr>
          <p:nvPr>
            <p:ph type="title"/>
          </p:nvPr>
        </p:nvSpPr>
        <p:spPr>
          <a:xfrm>
            <a:off x="838200" y="1"/>
            <a:ext cx="10515600" cy="772885"/>
          </a:xfrm>
        </p:spPr>
        <p:txBody>
          <a:bodyPr/>
          <a:lstStyle/>
          <a:p>
            <a:pPr algn="ctr"/>
            <a:r>
              <a:rPr lang="en-IN" dirty="0"/>
              <a:t>Excel Dashboard</a:t>
            </a:r>
          </a:p>
        </p:txBody>
      </p:sp>
      <p:pic>
        <p:nvPicPr>
          <p:cNvPr id="111" name="Content Placeholder 110" descr="A screenshot of a computer&#10;&#10;Description automatically generated">
            <a:extLst>
              <a:ext uri="{FF2B5EF4-FFF2-40B4-BE49-F238E27FC236}">
                <a16:creationId xmlns:a16="http://schemas.microsoft.com/office/drawing/2014/main" id="{E5B229C1-8DD1-FE1C-511C-DF66E78689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6441" y="768484"/>
            <a:ext cx="11843288" cy="608951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400224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45D3B-61A6-6137-194B-53A92637A244}"/>
              </a:ext>
            </a:extLst>
          </p:cNvPr>
          <p:cNvSpPr>
            <a:spLocks noGrp="1"/>
          </p:cNvSpPr>
          <p:nvPr>
            <p:ph type="title"/>
          </p:nvPr>
        </p:nvSpPr>
        <p:spPr>
          <a:xfrm>
            <a:off x="838200" y="-723481"/>
            <a:ext cx="10515600" cy="2414169"/>
          </a:xfrm>
        </p:spPr>
        <p:txBody>
          <a:bodyPr/>
          <a:lstStyle/>
          <a:p>
            <a:r>
              <a:rPr lang="en-US" dirty="0"/>
              <a:t>			</a:t>
            </a:r>
            <a:r>
              <a:rPr lang="en-US" dirty="0" err="1"/>
              <a:t>Powerbi</a:t>
            </a:r>
            <a:r>
              <a:rPr lang="en-US" dirty="0"/>
              <a:t> Dashboard</a:t>
            </a:r>
            <a:endParaRPr lang="en-IN" dirty="0"/>
          </a:p>
        </p:txBody>
      </p:sp>
      <p:pic>
        <p:nvPicPr>
          <p:cNvPr id="4" name="Content Placeholder 3">
            <a:extLst>
              <a:ext uri="{FF2B5EF4-FFF2-40B4-BE49-F238E27FC236}">
                <a16:creationId xmlns:a16="http://schemas.microsoft.com/office/drawing/2014/main" id="{557F29A5-F299-062F-AD9F-EF68267157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3850" y="836577"/>
            <a:ext cx="11284299" cy="580794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552772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7A29A-CB28-7428-D659-77F38E9E1052}"/>
              </a:ext>
            </a:extLst>
          </p:cNvPr>
          <p:cNvSpPr>
            <a:spLocks noGrp="1"/>
          </p:cNvSpPr>
          <p:nvPr>
            <p:ph type="title"/>
          </p:nvPr>
        </p:nvSpPr>
        <p:spPr>
          <a:xfrm>
            <a:off x="838200" y="-874207"/>
            <a:ext cx="10515600" cy="2564895"/>
          </a:xfrm>
        </p:spPr>
        <p:txBody>
          <a:bodyPr/>
          <a:lstStyle/>
          <a:p>
            <a:r>
              <a:rPr lang="en-US"/>
              <a:t>			Tableau Dashboard</a:t>
            </a:r>
            <a:endParaRPr lang="en-IN" dirty="0"/>
          </a:p>
        </p:txBody>
      </p:sp>
      <p:pic>
        <p:nvPicPr>
          <p:cNvPr id="4" name="Content Placeholder 3">
            <a:extLst>
              <a:ext uri="{FF2B5EF4-FFF2-40B4-BE49-F238E27FC236}">
                <a16:creationId xmlns:a16="http://schemas.microsoft.com/office/drawing/2014/main" id="{41FD0B1E-A922-A703-8408-65081D69BA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887" y="803869"/>
            <a:ext cx="11224008" cy="605413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084699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13043-CFF3-7A7F-4B79-95A77957AB52}"/>
              </a:ext>
            </a:extLst>
          </p:cNvPr>
          <p:cNvSpPr>
            <a:spLocks noGrp="1"/>
          </p:cNvSpPr>
          <p:nvPr>
            <p:ph type="title"/>
          </p:nvPr>
        </p:nvSpPr>
        <p:spPr>
          <a:xfrm>
            <a:off x="0" y="0"/>
            <a:ext cx="12470860" cy="715603"/>
          </a:xfrm>
        </p:spPr>
        <p:txBody>
          <a:bodyPr>
            <a:normAutofit fontScale="90000"/>
          </a:bodyPr>
          <a:lstStyle/>
          <a:p>
            <a:r>
              <a:rPr lang="en-IN" dirty="0"/>
              <a:t>					SQL Queries</a:t>
            </a:r>
          </a:p>
        </p:txBody>
      </p:sp>
      <p:pic>
        <p:nvPicPr>
          <p:cNvPr id="19" name="Content Placeholder 18" descr="A screenshot of a computer&#10;&#10;Description automatically generated">
            <a:extLst>
              <a:ext uri="{FF2B5EF4-FFF2-40B4-BE49-F238E27FC236}">
                <a16:creationId xmlns:a16="http://schemas.microsoft.com/office/drawing/2014/main" id="{A13550DF-F5F4-4513-5094-922969D639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23603" y="4041997"/>
            <a:ext cx="4368397" cy="26887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1" name="Picture 20" descr="A screenshot of a computer&#10;&#10;Description automatically generated">
            <a:extLst>
              <a:ext uri="{FF2B5EF4-FFF2-40B4-BE49-F238E27FC236}">
                <a16:creationId xmlns:a16="http://schemas.microsoft.com/office/drawing/2014/main" id="{F856C771-7176-EDC8-D6F6-25548707F5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4224" y="4041998"/>
            <a:ext cx="3829379" cy="26887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3" name="Picture 22" descr="A screenshot of a computer&#10;&#10;Description automatically generated">
            <a:extLst>
              <a:ext uri="{FF2B5EF4-FFF2-40B4-BE49-F238E27FC236}">
                <a16:creationId xmlns:a16="http://schemas.microsoft.com/office/drawing/2014/main" id="{092E5CAA-F208-6768-2250-58BCF402CA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6" y="4046154"/>
            <a:ext cx="3904665" cy="26887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5" name="Picture 24" descr="A screenshot of a computer&#10;&#10;Description automatically generated">
            <a:extLst>
              <a:ext uri="{FF2B5EF4-FFF2-40B4-BE49-F238E27FC236}">
                <a16:creationId xmlns:a16="http://schemas.microsoft.com/office/drawing/2014/main" id="{55869509-7B30-761B-E19A-B0C8D7F6C9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4477" y="880328"/>
            <a:ext cx="4787523" cy="28940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7" name="Picture 26" descr="A screenshot of a computer&#10;&#10;Description automatically generated">
            <a:extLst>
              <a:ext uri="{FF2B5EF4-FFF2-40B4-BE49-F238E27FC236}">
                <a16:creationId xmlns:a16="http://schemas.microsoft.com/office/drawing/2014/main" id="{9DF4AD69-F5BA-5588-AFAA-05A9E43280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8752" y="880329"/>
            <a:ext cx="3556175" cy="28940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9" name="Picture 28" descr="A screenshot of a computer&#10;&#10;Description automatically generated">
            <a:extLst>
              <a:ext uri="{FF2B5EF4-FFF2-40B4-BE49-F238E27FC236}">
                <a16:creationId xmlns:a16="http://schemas.microsoft.com/office/drawing/2014/main" id="{A04D8D1B-36C3-D628-133F-E1AC44AFDDE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916" y="880329"/>
            <a:ext cx="3716837" cy="28940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7657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 name="Top Left">
            <a:extLst>
              <a:ext uri="{FF2B5EF4-FFF2-40B4-BE49-F238E27FC236}">
                <a16:creationId xmlns:a16="http://schemas.microsoft.com/office/drawing/2014/main" id="{FADD1535-ED83-48B3-8EB1-671A080F09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6" name="Freeform: Shape 15">
              <a:extLst>
                <a:ext uri="{FF2B5EF4-FFF2-40B4-BE49-F238E27FC236}">
                  <a16:creationId xmlns:a16="http://schemas.microsoft.com/office/drawing/2014/main" id="{E70C64DB-421C-4FFD-8EB1-A7D1A5DC1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 name="Freeform: Shape 16">
              <a:extLst>
                <a:ext uri="{FF2B5EF4-FFF2-40B4-BE49-F238E27FC236}">
                  <a16:creationId xmlns:a16="http://schemas.microsoft.com/office/drawing/2014/main" id="{5C04BFFB-0C30-49E1-B4F0-243531219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368C7354-F4EF-4BC5-BF44-01614E0B9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145981B8-FB15-43E7-B1CE-AE4A5E9B1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75F05D22-2B12-4452-A804-346878D55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B26EE6B-DF99-4B8A-8859-82A92A598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CE8FB053-1663-44BA-8128-0C19BD762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5E5E4F4-4EE0-49E3-98E5-F1E2BB91A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4" name="Title 3">
            <a:extLst>
              <a:ext uri="{FF2B5EF4-FFF2-40B4-BE49-F238E27FC236}">
                <a16:creationId xmlns:a16="http://schemas.microsoft.com/office/drawing/2014/main" id="{D6D9C24A-CDC2-A6B1-9B11-934B2B6F5DEC}"/>
              </a:ext>
            </a:extLst>
          </p:cNvPr>
          <p:cNvSpPr>
            <a:spLocks noGrp="1"/>
          </p:cNvSpPr>
          <p:nvPr>
            <p:ph type="title"/>
          </p:nvPr>
        </p:nvSpPr>
        <p:spPr>
          <a:xfrm>
            <a:off x="1198182" y="559813"/>
            <a:ext cx="4390807" cy="1664573"/>
          </a:xfrm>
        </p:spPr>
        <p:txBody>
          <a:bodyPr>
            <a:normAutofit/>
          </a:bodyPr>
          <a:lstStyle/>
          <a:p>
            <a:r>
              <a:rPr lang="en-US" dirty="0">
                <a:latin typeface="Arial Black" panose="020B0A04020102020204" pitchFamily="34" charset="0"/>
              </a:rPr>
              <a:t>Conclusion</a:t>
            </a:r>
            <a:endParaRPr lang="en-IN" dirty="0">
              <a:latin typeface="Arial Black" panose="020B0A04020102020204" pitchFamily="34" charset="0"/>
            </a:endParaRPr>
          </a:p>
        </p:txBody>
      </p:sp>
      <p:sp>
        <p:nvSpPr>
          <p:cNvPr id="5" name="Content Placeholder 4">
            <a:extLst>
              <a:ext uri="{FF2B5EF4-FFF2-40B4-BE49-F238E27FC236}">
                <a16:creationId xmlns:a16="http://schemas.microsoft.com/office/drawing/2014/main" id="{D3EE710D-A1DD-A316-6EFD-E801E2B6C2BB}"/>
              </a:ext>
            </a:extLst>
          </p:cNvPr>
          <p:cNvSpPr>
            <a:spLocks noGrp="1"/>
          </p:cNvSpPr>
          <p:nvPr>
            <p:ph idx="1"/>
          </p:nvPr>
        </p:nvSpPr>
        <p:spPr>
          <a:xfrm>
            <a:off x="1185756" y="2384474"/>
            <a:ext cx="4390524" cy="3728613"/>
          </a:xfrm>
        </p:spPr>
        <p:txBody>
          <a:bodyPr>
            <a:normAutofit fontScale="85000" lnSpcReduction="10000"/>
          </a:bodyPr>
          <a:lstStyle/>
          <a:p>
            <a:pPr>
              <a:buFont typeface="Wingdings" panose="05000000000000000000" pitchFamily="2" charset="2"/>
              <a:buChar char="v"/>
            </a:pPr>
            <a:r>
              <a:rPr lang="en-US" sz="1700" i="0" dirty="0">
                <a:effectLst/>
                <a:latin typeface="Arial" panose="020B0604020202020204" pitchFamily="34" charset="0"/>
                <a:cs typeface="Arial" panose="020B0604020202020204" pitchFamily="34" charset="0"/>
              </a:rPr>
              <a:t>The project demonstrated the value of data and dashboards in decision making and business insights.  </a:t>
            </a:r>
          </a:p>
          <a:p>
            <a:pPr>
              <a:buFont typeface="Wingdings" panose="05000000000000000000" pitchFamily="2" charset="2"/>
              <a:buChar char="v"/>
            </a:pPr>
            <a:r>
              <a:rPr lang="en-US" sz="1700" i="0" dirty="0">
                <a:effectLst/>
                <a:latin typeface="Arial" panose="020B0604020202020204" pitchFamily="34" charset="0"/>
                <a:cs typeface="Arial" panose="020B0604020202020204" pitchFamily="34" charset="0"/>
              </a:rPr>
              <a:t>Tools like Excel, SQL, Power BI, and Tableau were used for analysis and visualization. </a:t>
            </a:r>
          </a:p>
          <a:p>
            <a:pPr>
              <a:buFont typeface="Wingdings" panose="05000000000000000000" pitchFamily="2" charset="2"/>
              <a:buChar char="v"/>
            </a:pPr>
            <a:r>
              <a:rPr lang="en-US" sz="1700" i="0" dirty="0">
                <a:effectLst/>
                <a:latin typeface="Arial" panose="020B0604020202020204" pitchFamily="34" charset="0"/>
                <a:cs typeface="Arial" panose="020B0604020202020204" pitchFamily="34" charset="0"/>
              </a:rPr>
              <a:t>Accurate data and meaningful dashboards support process optimization and risk reduction.  </a:t>
            </a:r>
          </a:p>
          <a:p>
            <a:pPr>
              <a:buFont typeface="Wingdings" panose="05000000000000000000" pitchFamily="2" charset="2"/>
              <a:buChar char="v"/>
            </a:pPr>
            <a:r>
              <a:rPr lang="en-US" sz="1700" b="0" i="0" dirty="0">
                <a:effectLst/>
                <a:latin typeface="Arial" panose="020B0604020202020204" pitchFamily="34" charset="0"/>
                <a:cs typeface="Arial" panose="020B0604020202020204" pitchFamily="34" charset="0"/>
              </a:rPr>
              <a:t>By leveraging advanced analytics, this project aims to empower insurance companies to make data-driven decisions, mitigate risk effectively, and ultimately enhance their competitive advantage in the market.</a:t>
            </a:r>
          </a:p>
          <a:p>
            <a:endParaRPr lang="en-IN" sz="1700" dirty="0"/>
          </a:p>
        </p:txBody>
      </p:sp>
      <p:pic>
        <p:nvPicPr>
          <p:cNvPr id="7" name="Picture 6" descr="Desk with productivity items">
            <a:extLst>
              <a:ext uri="{FF2B5EF4-FFF2-40B4-BE49-F238E27FC236}">
                <a16:creationId xmlns:a16="http://schemas.microsoft.com/office/drawing/2014/main" id="{1700140D-7900-48E6-3A83-E07307594556}"/>
              </a:ext>
            </a:extLst>
          </p:cNvPr>
          <p:cNvPicPr>
            <a:picLocks noChangeAspect="1"/>
          </p:cNvPicPr>
          <p:nvPr/>
        </p:nvPicPr>
        <p:blipFill>
          <a:blip r:embed="rId2"/>
          <a:srcRect l="27474" r="12224" b="-1"/>
          <a:stretch/>
        </p:blipFill>
        <p:spPr>
          <a:xfrm>
            <a:off x="5996628" y="10"/>
            <a:ext cx="6195372" cy="6857990"/>
          </a:xfrm>
          <a:prstGeom prst="rect">
            <a:avLst/>
          </a:prstGeom>
        </p:spPr>
      </p:pic>
      <p:grpSp>
        <p:nvGrpSpPr>
          <p:cNvPr id="25" name="Bottom Right">
            <a:extLst>
              <a:ext uri="{FF2B5EF4-FFF2-40B4-BE49-F238E27FC236}">
                <a16:creationId xmlns:a16="http://schemas.microsoft.com/office/drawing/2014/main" id="{01081332-6CA1-49C2-A979-7709509AD1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6" name="Graphic 157">
              <a:extLst>
                <a:ext uri="{FF2B5EF4-FFF2-40B4-BE49-F238E27FC236}">
                  <a16:creationId xmlns:a16="http://schemas.microsoft.com/office/drawing/2014/main" id="{826B0664-73BC-4FCB-A447-57F7F676474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 name="Freeform: Shape 27">
                <a:extLst>
                  <a:ext uri="{FF2B5EF4-FFF2-40B4-BE49-F238E27FC236}">
                    <a16:creationId xmlns:a16="http://schemas.microsoft.com/office/drawing/2014/main" id="{23242A3E-DBD8-44D5-930F-DA776CA06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F331C242-2FF0-40D4-BF95-4A27680F2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500FE3B-EB2C-4A5D-ABA7-35137B2BA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E1EA3BF-3A9F-4CD0-9640-6FF67F443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7F4411F-5B81-451C-A006-8754E1618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E4D64BD-20E2-44CF-AEB4-A87A43376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0B309630-6603-4319-BAB8-93102ABEB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F540FCD4-859A-4602-9CBC-C697E3877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88933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F73EC8D8-C118-4A24-B3A2-F22636F209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a16="http://schemas.microsoft.com/office/drawing/2014/main" id="{33A839E4-FE02-4C32-B9F7-07884043E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9C10340A-FCF2-4B86-A53A-4AC07E6CF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2E85F37B-D9B1-4701-B54A-A91E836FA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227C5295-7462-4E42-B19A-682465F9F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712C31CF-3625-4E9F-99FC-C7AA5BBA8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36EDCF2F-2C4B-4D4B-964F-F640BCDCE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21B0354D-2FFC-40F9-91E5-A83DDD770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E4F4CED2-0CA8-4824-93F0-00BE4C7D1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CFAF6B1F-22A1-898D-3596-71A079964D73}"/>
              </a:ext>
            </a:extLst>
          </p:cNvPr>
          <p:cNvSpPr>
            <a:spLocks noGrp="1"/>
          </p:cNvSpPr>
          <p:nvPr>
            <p:ph type="title"/>
          </p:nvPr>
        </p:nvSpPr>
        <p:spPr>
          <a:xfrm>
            <a:off x="1198182" y="559813"/>
            <a:ext cx="3980254" cy="5577934"/>
          </a:xfrm>
        </p:spPr>
        <p:txBody>
          <a:bodyPr>
            <a:normAutofit/>
          </a:bodyPr>
          <a:lstStyle/>
          <a:p>
            <a:r>
              <a:rPr lang="en-US" dirty="0"/>
              <a:t>Suggestions</a:t>
            </a:r>
            <a:endParaRPr lang="en-IN" dirty="0"/>
          </a:p>
        </p:txBody>
      </p:sp>
      <p:grpSp>
        <p:nvGrpSpPr>
          <p:cNvPr id="23" name="Bottom Right">
            <a:extLst>
              <a:ext uri="{FF2B5EF4-FFF2-40B4-BE49-F238E27FC236}">
                <a16:creationId xmlns:a16="http://schemas.microsoft.com/office/drawing/2014/main" id="{3BA0B410-FA41-4CD6-A923-146E029BBB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2448B270-CA89-4A7C-8CFC-8237ED03AE1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a16="http://schemas.microsoft.com/office/drawing/2014/main" id="{BD2ED6FF-1F6E-4BF0-BFFF-5CB8D36F1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2F2CCA35-C35D-416B-A083-A167138A5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70FAEE04-D524-4356-8CFE-091D44ED18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5F641E2E-FB37-449C-96DA-945907C75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283CE73A-E65A-44EA-9C23-C6F2137AF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41745A30-6979-4D1D-A629-E7C0C6A53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E70C366B-087F-442D-AC20-1319F97A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a16="http://schemas.microsoft.com/office/drawing/2014/main" id="{1D2F7A6B-9CB6-4AC5-B906-664FC95A17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Content Placeholder 2">
            <a:extLst>
              <a:ext uri="{FF2B5EF4-FFF2-40B4-BE49-F238E27FC236}">
                <a16:creationId xmlns:a16="http://schemas.microsoft.com/office/drawing/2014/main" id="{0DCEEC6C-6E91-6F1C-8DD0-08863C2EED75}"/>
              </a:ext>
            </a:extLst>
          </p:cNvPr>
          <p:cNvGraphicFramePr>
            <a:graphicFrameLocks noGrp="1"/>
          </p:cNvGraphicFramePr>
          <p:nvPr>
            <p:ph idx="1"/>
            <p:extLst>
              <p:ext uri="{D42A27DB-BD31-4B8C-83A1-F6EECF244321}">
                <p14:modId xmlns:p14="http://schemas.microsoft.com/office/powerpoint/2010/main" val="3323700852"/>
              </p:ext>
            </p:extLst>
          </p:nvPr>
        </p:nvGraphicFramePr>
        <p:xfrm>
          <a:off x="5408988" y="341165"/>
          <a:ext cx="6173409" cy="5843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8003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98" name="Freeform: Shape 197">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99" name="Freeform: Shape 198">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00" name="Freeform: Shape 199">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1"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02" name="Freeform: Shape 201">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3" name="Freeform: Shape 202">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4" name="Freeform: Shape 203">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05" name="Freeform: Shape 204">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6" name="Freeform: Shape 205">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07" name="Freeform: Shape 206">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08" name="Freeform: Shape 207">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09"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10" name="Freeform: Shape 209">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1" name="Freeform: Shape 210">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2" name="Freeform: Shape 211">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3" name="Freeform: Shape 212">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4" name="Freeform: Shape 213">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5" name="Freeform: Shape 214">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6" name="Freeform: Shape 215">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217" name="Rectangle 216">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8" name="Rectangle 217">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19" name="Top Left">
            <a:extLst>
              <a:ext uri="{FF2B5EF4-FFF2-40B4-BE49-F238E27FC236}">
                <a16:creationId xmlns:a16="http://schemas.microsoft.com/office/drawing/2014/main" id="{7092E392-4FB7-4E2D-928D-EFC63D148E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5" name="Freeform: Shape 154">
              <a:extLst>
                <a:ext uri="{FF2B5EF4-FFF2-40B4-BE49-F238E27FC236}">
                  <a16:creationId xmlns:a16="http://schemas.microsoft.com/office/drawing/2014/main" id="{9B57026F-1936-4B50-9E5F-0037B748B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0" name="Freeform: Shape 219">
              <a:extLst>
                <a:ext uri="{FF2B5EF4-FFF2-40B4-BE49-F238E27FC236}">
                  <a16:creationId xmlns:a16="http://schemas.microsoft.com/office/drawing/2014/main" id="{31C2FEB5-C2DC-4FDF-9FE5-407608D6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1" name="Freeform: Shape 220">
              <a:extLst>
                <a:ext uri="{FF2B5EF4-FFF2-40B4-BE49-F238E27FC236}">
                  <a16:creationId xmlns:a16="http://schemas.microsoft.com/office/drawing/2014/main" id="{60B00B9B-BAB1-4074-A3AF-13B08F4E0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2" name="Freeform: Shape 221">
              <a:extLst>
                <a:ext uri="{FF2B5EF4-FFF2-40B4-BE49-F238E27FC236}">
                  <a16:creationId xmlns:a16="http://schemas.microsoft.com/office/drawing/2014/main" id="{0B6DF209-B3F7-4699-802B-4BE211132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23" name="Freeform: Shape 222">
              <a:extLst>
                <a:ext uri="{FF2B5EF4-FFF2-40B4-BE49-F238E27FC236}">
                  <a16:creationId xmlns:a16="http://schemas.microsoft.com/office/drawing/2014/main" id="{C45FFE10-7D64-45F0-B227-92979752A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4" name="Freeform: Shape 223">
              <a:extLst>
                <a:ext uri="{FF2B5EF4-FFF2-40B4-BE49-F238E27FC236}">
                  <a16:creationId xmlns:a16="http://schemas.microsoft.com/office/drawing/2014/main" id="{4395C91B-6EED-4F5B-8873-5E0AA757F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25" name="Freeform: Shape 224">
              <a:extLst>
                <a:ext uri="{FF2B5EF4-FFF2-40B4-BE49-F238E27FC236}">
                  <a16:creationId xmlns:a16="http://schemas.microsoft.com/office/drawing/2014/main" id="{248D099A-D8DD-4FBA-AF53-928CE633CC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6" name="Freeform: Shape 225">
              <a:extLst>
                <a:ext uri="{FF2B5EF4-FFF2-40B4-BE49-F238E27FC236}">
                  <a16:creationId xmlns:a16="http://schemas.microsoft.com/office/drawing/2014/main" id="{1F857259-D6C4-41F7-82DC-37816E8AD0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917FE11A-8364-0D14-2315-B870349C9F14}"/>
              </a:ext>
            </a:extLst>
          </p:cNvPr>
          <p:cNvSpPr>
            <a:spLocks noGrp="1"/>
          </p:cNvSpPr>
          <p:nvPr>
            <p:ph type="title"/>
          </p:nvPr>
        </p:nvSpPr>
        <p:spPr>
          <a:xfrm>
            <a:off x="1005654" y="744908"/>
            <a:ext cx="5132388" cy="6670776"/>
          </a:xfrm>
        </p:spPr>
        <p:txBody>
          <a:bodyPr vert="horz" lIns="91440" tIns="45720" rIns="91440" bIns="45720" rtlCol="0" anchor="b">
            <a:normAutofit/>
          </a:bodyPr>
          <a:lstStyle/>
          <a:p>
            <a:r>
              <a:rPr lang="en-US" sz="4900" kern="1200" dirty="0">
                <a:solidFill>
                  <a:schemeClr val="tx2"/>
                </a:solidFill>
              </a:rPr>
              <a:t>Meet Our Team</a:t>
            </a:r>
            <a:br>
              <a:rPr lang="en-US" sz="4900" kern="1200" dirty="0">
                <a:solidFill>
                  <a:schemeClr val="tx2"/>
                </a:solidFill>
              </a:rPr>
            </a:br>
            <a:br>
              <a:rPr lang="en-US" sz="4900" kern="1200" dirty="0">
                <a:solidFill>
                  <a:schemeClr val="tx2"/>
                </a:solidFill>
              </a:rPr>
            </a:br>
            <a:br>
              <a:rPr lang="en-US" sz="2700" dirty="0"/>
            </a:br>
            <a:r>
              <a:rPr lang="en-US" sz="2700" dirty="0"/>
              <a:t>Sreeja Lella</a:t>
            </a:r>
            <a:br>
              <a:rPr lang="en-US" sz="2700" dirty="0"/>
            </a:br>
            <a:r>
              <a:rPr lang="en-US" sz="2700" dirty="0"/>
              <a:t>Yash </a:t>
            </a:r>
            <a:r>
              <a:rPr lang="en-US" sz="2700" dirty="0" err="1"/>
              <a:t>Sakure</a:t>
            </a:r>
            <a:br>
              <a:rPr lang="en-US" sz="2700" dirty="0"/>
            </a:br>
            <a:r>
              <a:rPr lang="en-US" sz="2700" dirty="0"/>
              <a:t>Ajay </a:t>
            </a:r>
            <a:r>
              <a:rPr lang="en-US" sz="2700" dirty="0" err="1"/>
              <a:t>Shreshta</a:t>
            </a:r>
            <a:br>
              <a:rPr lang="en-US" sz="2700" dirty="0"/>
            </a:br>
            <a:r>
              <a:rPr lang="en-US" sz="2700" dirty="0"/>
              <a:t>Niranjan Kumar</a:t>
            </a:r>
            <a:br>
              <a:rPr lang="en-US" sz="2700" dirty="0"/>
            </a:br>
            <a:r>
              <a:rPr lang="en-US" sz="2700" dirty="0" err="1"/>
              <a:t>Lakshmikanth</a:t>
            </a:r>
            <a:r>
              <a:rPr lang="en-US" sz="2700" dirty="0"/>
              <a:t> Reddy</a:t>
            </a:r>
            <a:br>
              <a:rPr lang="en-US" sz="2700" dirty="0"/>
            </a:br>
            <a:r>
              <a:rPr lang="en-US" sz="2700" dirty="0"/>
              <a:t>Minal Sandeep </a:t>
            </a:r>
            <a:r>
              <a:rPr lang="en-US" sz="2700" dirty="0" err="1"/>
              <a:t>karade</a:t>
            </a:r>
            <a:br>
              <a:rPr lang="en-US" sz="4900" dirty="0"/>
            </a:br>
            <a:br>
              <a:rPr lang="en-US" sz="5400" kern="1200" dirty="0">
                <a:solidFill>
                  <a:schemeClr val="tx2"/>
                </a:solidFill>
                <a:latin typeface="+mj-lt"/>
                <a:ea typeface="+mj-ea"/>
                <a:cs typeface="+mj-cs"/>
              </a:rPr>
            </a:br>
            <a:endParaRPr lang="en-US" sz="5400" kern="1200" dirty="0">
              <a:solidFill>
                <a:schemeClr val="tx2"/>
              </a:solidFill>
              <a:latin typeface="+mj-lt"/>
              <a:ea typeface="+mj-ea"/>
              <a:cs typeface="+mj-cs"/>
            </a:endParaRPr>
          </a:p>
        </p:txBody>
      </p:sp>
      <p:pic>
        <p:nvPicPr>
          <p:cNvPr id="6" name="Picture 5" descr="Hands-on top of each other">
            <a:extLst>
              <a:ext uri="{FF2B5EF4-FFF2-40B4-BE49-F238E27FC236}">
                <a16:creationId xmlns:a16="http://schemas.microsoft.com/office/drawing/2014/main" id="{FA48C31C-727A-8F7C-E731-53681841A0E1}"/>
              </a:ext>
            </a:extLst>
          </p:cNvPr>
          <p:cNvPicPr>
            <a:picLocks noChangeAspect="1"/>
          </p:cNvPicPr>
          <p:nvPr/>
        </p:nvPicPr>
        <p:blipFill>
          <a:blip r:embed="rId2"/>
          <a:srcRect l="50248" r="6002"/>
          <a:stretch/>
        </p:blipFill>
        <p:spPr>
          <a:xfrm>
            <a:off x="6508749"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227" name="Bottom Right">
            <a:extLst>
              <a:ext uri="{FF2B5EF4-FFF2-40B4-BE49-F238E27FC236}">
                <a16:creationId xmlns:a16="http://schemas.microsoft.com/office/drawing/2014/main" id="{A7C60A7A-4212-46AC-80A2-DE231DD3D1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28" name="Freeform: Shape 227">
              <a:extLst>
                <a:ext uri="{FF2B5EF4-FFF2-40B4-BE49-F238E27FC236}">
                  <a16:creationId xmlns:a16="http://schemas.microsoft.com/office/drawing/2014/main" id="{7EDA875D-6B8A-4B32-89EB-F4CD6D1FC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29" name="Graphic 157">
              <a:extLst>
                <a:ext uri="{FF2B5EF4-FFF2-40B4-BE49-F238E27FC236}">
                  <a16:creationId xmlns:a16="http://schemas.microsoft.com/office/drawing/2014/main" id="{AA7D7CCE-E90B-483E-AFF7-CF95CABC97F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30" name="Freeform: Shape 229">
                <a:extLst>
                  <a:ext uri="{FF2B5EF4-FFF2-40B4-BE49-F238E27FC236}">
                    <a16:creationId xmlns:a16="http://schemas.microsoft.com/office/drawing/2014/main" id="{67F2D919-84B6-4EC4-87F5-BDFF145BB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1" name="Freeform: Shape 230">
                <a:extLst>
                  <a:ext uri="{FF2B5EF4-FFF2-40B4-BE49-F238E27FC236}">
                    <a16:creationId xmlns:a16="http://schemas.microsoft.com/office/drawing/2014/main" id="{65C8244C-685B-42CF-B028-C7ADE067C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2" name="Freeform: Shape 231">
                <a:extLst>
                  <a:ext uri="{FF2B5EF4-FFF2-40B4-BE49-F238E27FC236}">
                    <a16:creationId xmlns:a16="http://schemas.microsoft.com/office/drawing/2014/main" id="{0420B7EF-9249-4974-A978-AAD55C81B7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3" name="Freeform: Shape 232">
                <a:extLst>
                  <a:ext uri="{FF2B5EF4-FFF2-40B4-BE49-F238E27FC236}">
                    <a16:creationId xmlns:a16="http://schemas.microsoft.com/office/drawing/2014/main" id="{05BD8B59-E1C0-4320-BFC1-66D139E80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4" name="Freeform: Shape 233">
                <a:extLst>
                  <a:ext uri="{FF2B5EF4-FFF2-40B4-BE49-F238E27FC236}">
                    <a16:creationId xmlns:a16="http://schemas.microsoft.com/office/drawing/2014/main" id="{A983471C-A7FE-4ED8-BE9B-601CEC61EB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5" name="Freeform: Shape 234">
                <a:extLst>
                  <a:ext uri="{FF2B5EF4-FFF2-40B4-BE49-F238E27FC236}">
                    <a16:creationId xmlns:a16="http://schemas.microsoft.com/office/drawing/2014/main" id="{E8B842F2-803D-4F74-BBF6-6965BC0FD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6" name="Freeform: Shape 235">
                <a:extLst>
                  <a:ext uri="{FF2B5EF4-FFF2-40B4-BE49-F238E27FC236}">
                    <a16:creationId xmlns:a16="http://schemas.microsoft.com/office/drawing/2014/main" id="{94ECDF1E-AE5F-46C4-A134-C28C6D6B7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37" name="Freeform: Shape 236">
              <a:extLst>
                <a:ext uri="{FF2B5EF4-FFF2-40B4-BE49-F238E27FC236}">
                  <a16:creationId xmlns:a16="http://schemas.microsoft.com/office/drawing/2014/main" id="{C0E491A0-7D49-4A1F-B2DB-C94F56329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38" name="Cross">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15507" y="3369564"/>
            <a:ext cx="118872" cy="118872"/>
            <a:chOff x="1175347" y="3733800"/>
            <a:chExt cx="118872" cy="118872"/>
          </a:xfrm>
        </p:grpSpPr>
        <p:cxnSp>
          <p:nvCxnSpPr>
            <p:cNvPr id="239" name="Straight Connector 238">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40" name="Straight Connector 239">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217811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Freeform: Shape 1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4" name="Freeform: Shape 1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 name="Freeform: Shape 1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8" name="Freeform: Shape 2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6" name="Rectangle 35">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0" name="Top left">
            <a:extLst>
              <a:ext uri="{FF2B5EF4-FFF2-40B4-BE49-F238E27FC236}">
                <a16:creationId xmlns:a16="http://schemas.microsoft.com/office/drawing/2014/main" id="{4210BA9D-B4AC-4A1D-B63B-44F10A9A7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1" name="Freeform: Shape 40">
              <a:extLst>
                <a:ext uri="{FF2B5EF4-FFF2-40B4-BE49-F238E27FC236}">
                  <a16:creationId xmlns:a16="http://schemas.microsoft.com/office/drawing/2014/main" id="{2AB57F67-BA3E-4168-B776-298ABEE40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Freeform: Shape 41">
              <a:extLst>
                <a:ext uri="{FF2B5EF4-FFF2-40B4-BE49-F238E27FC236}">
                  <a16:creationId xmlns:a16="http://schemas.microsoft.com/office/drawing/2014/main" id="{1A37E474-2AB5-44C2-89C5-00B18BBF0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3C7682BD-43A7-412C-9D1C-C253EDF7F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CE322CA5-5700-49C5-B2F4-5451AEC68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7FF4B5E5-C2CB-47A0-BDC9-D9560C77B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DC206FD4-2993-45C6-A6D2-945277425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0AC4F993-F14F-4F25-A6AB-1AD9E2A82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1CD13FF4-3251-4983-B074-BD35A9902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A5C2D2AB-AA81-7622-92FD-B0411669E13E}"/>
              </a:ext>
            </a:extLst>
          </p:cNvPr>
          <p:cNvSpPr>
            <a:spLocks noGrp="1"/>
          </p:cNvSpPr>
          <p:nvPr>
            <p:ph type="title"/>
          </p:nvPr>
        </p:nvSpPr>
        <p:spPr>
          <a:xfrm>
            <a:off x="1005654" y="744909"/>
            <a:ext cx="3776416" cy="3155419"/>
          </a:xfrm>
        </p:spPr>
        <p:txBody>
          <a:bodyPr vert="horz" lIns="91440" tIns="45720" rIns="91440" bIns="45720" rtlCol="0" anchor="b">
            <a:normAutofit/>
          </a:bodyPr>
          <a:lstStyle/>
          <a:p>
            <a:r>
              <a:rPr lang="en-US" sz="5400" kern="1200" dirty="0">
                <a:solidFill>
                  <a:schemeClr val="tx2"/>
                </a:solidFill>
                <a:latin typeface="+mj-lt"/>
                <a:ea typeface="+mj-ea"/>
                <a:cs typeface="+mj-cs"/>
              </a:rPr>
              <a:t>Thank you</a:t>
            </a:r>
          </a:p>
        </p:txBody>
      </p:sp>
      <p:grpSp>
        <p:nvGrpSpPr>
          <p:cNvPr id="50" name="Cross">
            <a:extLst>
              <a:ext uri="{FF2B5EF4-FFF2-40B4-BE49-F238E27FC236}">
                <a16:creationId xmlns:a16="http://schemas.microsoft.com/office/drawing/2014/main" id="{80F56037-8334-4400-9C7A-A3BEFA96A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1" name="Straight Connector 50">
              <a:extLst>
                <a:ext uri="{FF2B5EF4-FFF2-40B4-BE49-F238E27FC236}">
                  <a16:creationId xmlns:a16="http://schemas.microsoft.com/office/drawing/2014/main" id="{060AD0EB-D554-49C4-9728-C64D6D6867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C9432895-644F-4E09-97C7-F8DB36AAE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7" name="Graphic 6" descr="Handshake">
            <a:extLst>
              <a:ext uri="{FF2B5EF4-FFF2-40B4-BE49-F238E27FC236}">
                <a16:creationId xmlns:a16="http://schemas.microsoft.com/office/drawing/2014/main" id="{071167B3-8B1F-DDF2-358F-1BC67306D4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29233" y="567942"/>
            <a:ext cx="5716862" cy="5716862"/>
          </a:xfrm>
          <a:prstGeom prst="rect">
            <a:avLst/>
          </a:prstGeom>
        </p:spPr>
      </p:pic>
      <p:grpSp>
        <p:nvGrpSpPr>
          <p:cNvPr id="54" name="Bottom Right">
            <a:extLst>
              <a:ext uri="{FF2B5EF4-FFF2-40B4-BE49-F238E27FC236}">
                <a16:creationId xmlns:a16="http://schemas.microsoft.com/office/drawing/2014/main" id="{6B310A71-665E-47AB-9D80-2D90F7D92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5" name="Freeform: Shape 54">
              <a:extLst>
                <a:ext uri="{FF2B5EF4-FFF2-40B4-BE49-F238E27FC236}">
                  <a16:creationId xmlns:a16="http://schemas.microsoft.com/office/drawing/2014/main" id="{6AD1AF10-782F-4908-A718-EA87EC717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6" name="Graphic 157">
              <a:extLst>
                <a:ext uri="{FF2B5EF4-FFF2-40B4-BE49-F238E27FC236}">
                  <a16:creationId xmlns:a16="http://schemas.microsoft.com/office/drawing/2014/main" id="{A935357A-B553-44CD-9376-FE1E605750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8" name="Freeform: Shape 57">
                <a:extLst>
                  <a:ext uri="{FF2B5EF4-FFF2-40B4-BE49-F238E27FC236}">
                    <a16:creationId xmlns:a16="http://schemas.microsoft.com/office/drawing/2014/main" id="{71A180B9-74EE-45CB-8BC1-41E1C0758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D0ED6DBC-425A-4959-8ACF-4263EEF24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1B431B70-9FAD-408D-890D-646D4840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8E532E75-ACFE-4179-B41D-039B3B768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1C81F463-8260-4AAF-9233-3FE29293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5D51C233-AAFA-43B0-85ED-E42E8DE5E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0D7BBAB6-5F70-4658-9F1E-4F56C83F0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7" name="Freeform: Shape 56">
              <a:extLst>
                <a:ext uri="{FF2B5EF4-FFF2-40B4-BE49-F238E27FC236}">
                  <a16:creationId xmlns:a16="http://schemas.microsoft.com/office/drawing/2014/main" id="{2FADCFE9-3879-4BEB-8C66-8CDE96527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016357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9" name="Rectangle 8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91" name="Top left">
            <a:extLst>
              <a:ext uri="{FF2B5EF4-FFF2-40B4-BE49-F238E27FC236}">
                <a16:creationId xmlns:a16="http://schemas.microsoft.com/office/drawing/2014/main" id="{32D15CB3-AC64-41F7-86F8-22A111F3D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92" name="Freeform: Shape 91">
              <a:extLst>
                <a:ext uri="{FF2B5EF4-FFF2-40B4-BE49-F238E27FC236}">
                  <a16:creationId xmlns:a16="http://schemas.microsoft.com/office/drawing/2014/main" id="{9B8FAC53-55F6-4B51-8FAD-977E5E7D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3" name="Freeform: Shape 92">
              <a:extLst>
                <a:ext uri="{FF2B5EF4-FFF2-40B4-BE49-F238E27FC236}">
                  <a16:creationId xmlns:a16="http://schemas.microsoft.com/office/drawing/2014/main" id="{BC29D267-CD4D-4FD7-8F45-1C8FB4235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4" name="Freeform: Shape 93">
              <a:extLst>
                <a:ext uri="{FF2B5EF4-FFF2-40B4-BE49-F238E27FC236}">
                  <a16:creationId xmlns:a16="http://schemas.microsoft.com/office/drawing/2014/main" id="{0EFC9A2B-D1CA-4247-836D-EAB80EB5E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5" name="Freeform: Shape 94">
              <a:extLst>
                <a:ext uri="{FF2B5EF4-FFF2-40B4-BE49-F238E27FC236}">
                  <a16:creationId xmlns:a16="http://schemas.microsoft.com/office/drawing/2014/main" id="{F4F9AB28-B3F0-425B-8E51-E16DDB853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6" name="Freeform: Shape 95">
              <a:extLst>
                <a:ext uri="{FF2B5EF4-FFF2-40B4-BE49-F238E27FC236}">
                  <a16:creationId xmlns:a16="http://schemas.microsoft.com/office/drawing/2014/main" id="{891B00CE-2CF5-4DF1-A345-4516E2E83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7" name="Freeform: Shape 96">
              <a:extLst>
                <a:ext uri="{FF2B5EF4-FFF2-40B4-BE49-F238E27FC236}">
                  <a16:creationId xmlns:a16="http://schemas.microsoft.com/office/drawing/2014/main" id="{8B332657-F1E9-428F-BA70-8DD848E55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8" name="Freeform: Shape 97">
              <a:extLst>
                <a:ext uri="{FF2B5EF4-FFF2-40B4-BE49-F238E27FC236}">
                  <a16:creationId xmlns:a16="http://schemas.microsoft.com/office/drawing/2014/main" id="{766A6EF8-94C7-4127-9EF9-584AD6885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9" name="Freeform: Shape 98">
              <a:extLst>
                <a:ext uri="{FF2B5EF4-FFF2-40B4-BE49-F238E27FC236}">
                  <a16:creationId xmlns:a16="http://schemas.microsoft.com/office/drawing/2014/main" id="{3B1C2001-8549-4C7B-86AB-049B0C99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B3952690-F9B7-7ED2-B5B2-76F327098975}"/>
              </a:ext>
            </a:extLst>
          </p:cNvPr>
          <p:cNvSpPr>
            <a:spLocks noGrp="1"/>
          </p:cNvSpPr>
          <p:nvPr>
            <p:ph type="title"/>
          </p:nvPr>
        </p:nvSpPr>
        <p:spPr>
          <a:xfrm>
            <a:off x="1198181" y="168425"/>
            <a:ext cx="9988166" cy="1499401"/>
          </a:xfrm>
        </p:spPr>
        <p:txBody>
          <a:bodyPr>
            <a:normAutofit/>
          </a:bodyPr>
          <a:lstStyle/>
          <a:p>
            <a:pPr algn="ctr"/>
            <a:r>
              <a:rPr lang="en-US"/>
              <a:t>Agenda</a:t>
            </a:r>
            <a:endParaRPr lang="en-IN"/>
          </a:p>
        </p:txBody>
      </p:sp>
      <p:grpSp>
        <p:nvGrpSpPr>
          <p:cNvPr id="101" name="Bottom Right">
            <a:extLst>
              <a:ext uri="{FF2B5EF4-FFF2-40B4-BE49-F238E27FC236}">
                <a16:creationId xmlns:a16="http://schemas.microsoft.com/office/drawing/2014/main" id="{921D9B61-CDA2-49D1-82AA-534691496F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102" name="Graphic 157">
              <a:extLst>
                <a:ext uri="{FF2B5EF4-FFF2-40B4-BE49-F238E27FC236}">
                  <a16:creationId xmlns:a16="http://schemas.microsoft.com/office/drawing/2014/main" id="{A202591B-301C-460E-801A-4C116AC08C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104" name="Freeform: Shape 103">
                <a:extLst>
                  <a:ext uri="{FF2B5EF4-FFF2-40B4-BE49-F238E27FC236}">
                    <a16:creationId xmlns:a16="http://schemas.microsoft.com/office/drawing/2014/main" id="{257EC7EC-4934-4A65-B3AA-6AE3BD073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5" name="Freeform: Shape 104">
                <a:extLst>
                  <a:ext uri="{FF2B5EF4-FFF2-40B4-BE49-F238E27FC236}">
                    <a16:creationId xmlns:a16="http://schemas.microsoft.com/office/drawing/2014/main" id="{201FEC27-F3E2-41E5-8C3B-FF66A13D8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6" name="Freeform: Shape 105">
                <a:extLst>
                  <a:ext uri="{FF2B5EF4-FFF2-40B4-BE49-F238E27FC236}">
                    <a16:creationId xmlns:a16="http://schemas.microsoft.com/office/drawing/2014/main" id="{CBFE67A7-A995-43D6-8414-EBB2A758A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7" name="Freeform: Shape 106">
                <a:extLst>
                  <a:ext uri="{FF2B5EF4-FFF2-40B4-BE49-F238E27FC236}">
                    <a16:creationId xmlns:a16="http://schemas.microsoft.com/office/drawing/2014/main" id="{6DB28E40-FF5E-459D-B516-A16554BB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8" name="Freeform: Shape 107">
                <a:extLst>
                  <a:ext uri="{FF2B5EF4-FFF2-40B4-BE49-F238E27FC236}">
                    <a16:creationId xmlns:a16="http://schemas.microsoft.com/office/drawing/2014/main" id="{9724247A-6615-4D27-80F0-339276282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9" name="Freeform: Shape 108">
                <a:extLst>
                  <a:ext uri="{FF2B5EF4-FFF2-40B4-BE49-F238E27FC236}">
                    <a16:creationId xmlns:a16="http://schemas.microsoft.com/office/drawing/2014/main" id="{495168B2-CEF6-486B-AD0C-D063CDD98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0" name="Freeform: Shape 109">
                <a:extLst>
                  <a:ext uri="{FF2B5EF4-FFF2-40B4-BE49-F238E27FC236}">
                    <a16:creationId xmlns:a16="http://schemas.microsoft.com/office/drawing/2014/main" id="{E27C133D-9749-4B34-9018-29F3FF86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03" name="Freeform: Shape 102">
              <a:extLst>
                <a:ext uri="{FF2B5EF4-FFF2-40B4-BE49-F238E27FC236}">
                  <a16:creationId xmlns:a16="http://schemas.microsoft.com/office/drawing/2014/main" id="{10388060-18B7-4BD6-A3C5-F6B8E1467E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5" name="Content Placeholder 5">
            <a:extLst>
              <a:ext uri="{FF2B5EF4-FFF2-40B4-BE49-F238E27FC236}">
                <a16:creationId xmlns:a16="http://schemas.microsoft.com/office/drawing/2014/main" id="{FD57D204-9B4E-718F-8920-ED7BF17A2873}"/>
              </a:ext>
            </a:extLst>
          </p:cNvPr>
          <p:cNvGraphicFramePr>
            <a:graphicFrameLocks noGrp="1"/>
          </p:cNvGraphicFramePr>
          <p:nvPr>
            <p:ph idx="1"/>
            <p:extLst>
              <p:ext uri="{D42A27DB-BD31-4B8C-83A1-F6EECF244321}">
                <p14:modId xmlns:p14="http://schemas.microsoft.com/office/powerpoint/2010/main" val="3350076405"/>
              </p:ext>
            </p:extLst>
          </p:nvPr>
        </p:nvGraphicFramePr>
        <p:xfrm>
          <a:off x="600306" y="1847031"/>
          <a:ext cx="10982090" cy="427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6058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24583-537D-5E9A-07E3-EAC1EF4D643A}"/>
              </a:ext>
            </a:extLst>
          </p:cNvPr>
          <p:cNvSpPr>
            <a:spLocks noGrp="1"/>
          </p:cNvSpPr>
          <p:nvPr>
            <p:ph type="title"/>
          </p:nvPr>
        </p:nvSpPr>
        <p:spPr>
          <a:xfrm>
            <a:off x="839788" y="457200"/>
            <a:ext cx="3932237" cy="1066800"/>
          </a:xfrm>
        </p:spPr>
        <p:txBody>
          <a:bodyPr vert="horz" lIns="91440" tIns="45720" rIns="91440" bIns="45720" rtlCol="0" anchor="b">
            <a:normAutofit fontScale="90000"/>
          </a:bodyPr>
          <a:lstStyle/>
          <a:p>
            <a:r>
              <a:rPr lang="en-US" sz="5400" kern="1200" dirty="0">
                <a:solidFill>
                  <a:schemeClr val="tx2"/>
                </a:solidFill>
                <a:latin typeface="+mj-lt"/>
                <a:ea typeface="+mj-ea"/>
                <a:cs typeface="+mj-cs"/>
              </a:rPr>
              <a:t>Project Goal</a:t>
            </a:r>
          </a:p>
        </p:txBody>
      </p:sp>
      <p:sp>
        <p:nvSpPr>
          <p:cNvPr id="5" name="Text Placeholder 4">
            <a:extLst>
              <a:ext uri="{FF2B5EF4-FFF2-40B4-BE49-F238E27FC236}">
                <a16:creationId xmlns:a16="http://schemas.microsoft.com/office/drawing/2014/main" id="{DC50FD96-6881-3121-C3B8-5E09635E9436}"/>
              </a:ext>
            </a:extLst>
          </p:cNvPr>
          <p:cNvSpPr>
            <a:spLocks noGrp="1"/>
          </p:cNvSpPr>
          <p:nvPr>
            <p:ph type="body" sz="half" idx="2"/>
          </p:nvPr>
        </p:nvSpPr>
        <p:spPr>
          <a:xfrm>
            <a:off x="839788" y="2057400"/>
            <a:ext cx="3932237" cy="4343400"/>
          </a:xfrm>
        </p:spPr>
        <p:txBody>
          <a:bodyPr>
            <a:normAutofit/>
          </a:bodyPr>
          <a:lstStyle/>
          <a:p>
            <a:r>
              <a:rPr lang="en-IN" dirty="0"/>
              <a:t>Branch dashboard to discuss New and Renewal business number with each branch. This dashboard will be discussed between Corporate team and Individual branch heads.</a:t>
            </a:r>
          </a:p>
          <a:p>
            <a:r>
              <a:rPr lang="en-IN" dirty="0"/>
              <a:t>Discuss performance metrics in the branch.</a:t>
            </a:r>
          </a:p>
          <a:p>
            <a:pPr marL="285750" indent="-285750">
              <a:buFont typeface="Wingdings" panose="05000000000000000000" pitchFamily="2" charset="2"/>
              <a:buChar char="§"/>
            </a:pPr>
            <a:r>
              <a:rPr lang="en-IN" dirty="0"/>
              <a:t>Overall performance summary</a:t>
            </a:r>
          </a:p>
          <a:p>
            <a:pPr marL="285750" indent="-285750">
              <a:buFont typeface="Wingdings" panose="05000000000000000000" pitchFamily="2" charset="2"/>
              <a:buChar char="§"/>
            </a:pPr>
            <a:r>
              <a:rPr lang="en-IN" dirty="0"/>
              <a:t>Detailed branch performance</a:t>
            </a:r>
          </a:p>
          <a:p>
            <a:pPr marL="285750" indent="-285750">
              <a:buFont typeface="Wingdings" panose="05000000000000000000" pitchFamily="2" charset="2"/>
              <a:buChar char="§"/>
            </a:pPr>
            <a:r>
              <a:rPr lang="en-IN" dirty="0"/>
              <a:t>Key insights and action items</a:t>
            </a:r>
          </a:p>
          <a:p>
            <a:pPr marL="285750" indent="-285750">
              <a:buFont typeface="Wingdings" panose="05000000000000000000" pitchFamily="2" charset="2"/>
              <a:buChar char="§"/>
            </a:pPr>
            <a:r>
              <a:rPr lang="en-IN" dirty="0"/>
              <a:t>Summary of new, cross sell and renewal business numbers for the branch</a:t>
            </a:r>
          </a:p>
        </p:txBody>
      </p:sp>
      <p:pic>
        <p:nvPicPr>
          <p:cNvPr id="7" name="Graphic 6" descr="Bullseye">
            <a:extLst>
              <a:ext uri="{FF2B5EF4-FFF2-40B4-BE49-F238E27FC236}">
                <a16:creationId xmlns:a16="http://schemas.microsoft.com/office/drawing/2014/main" id="{EAC806AB-563A-1443-511E-65C1BD87CE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78648" y="1524000"/>
            <a:ext cx="4781280" cy="4781280"/>
          </a:xfrm>
          <a:prstGeom prst="rect">
            <a:avLst/>
          </a:prstGeom>
        </p:spPr>
      </p:pic>
    </p:spTree>
    <p:extLst>
      <p:ext uri="{BB962C8B-B14F-4D97-AF65-F5344CB8AC3E}">
        <p14:creationId xmlns:p14="http://schemas.microsoft.com/office/powerpoint/2010/main" val="1425541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5" name="Rectangle 34">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6" name="Top left">
            <a:extLst>
              <a:ext uri="{FF2B5EF4-FFF2-40B4-BE49-F238E27FC236}">
                <a16:creationId xmlns:a16="http://schemas.microsoft.com/office/drawing/2014/main" id="{32D15CB3-AC64-41F7-86F8-22A111F3D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37" name="Freeform: Shape 36">
              <a:extLst>
                <a:ext uri="{FF2B5EF4-FFF2-40B4-BE49-F238E27FC236}">
                  <a16:creationId xmlns:a16="http://schemas.microsoft.com/office/drawing/2014/main" id="{9B8FAC53-55F6-4B51-8FAD-977E5E7D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Freeform: Shape 37">
              <a:extLst>
                <a:ext uri="{FF2B5EF4-FFF2-40B4-BE49-F238E27FC236}">
                  <a16:creationId xmlns:a16="http://schemas.microsoft.com/office/drawing/2014/main" id="{BC29D267-CD4D-4FD7-8F45-1C8FB4235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9" name="Freeform: Shape 38">
              <a:extLst>
                <a:ext uri="{FF2B5EF4-FFF2-40B4-BE49-F238E27FC236}">
                  <a16:creationId xmlns:a16="http://schemas.microsoft.com/office/drawing/2014/main" id="{0EFC9A2B-D1CA-4247-836D-EAB80EB5E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0" name="Freeform: Shape 39">
              <a:extLst>
                <a:ext uri="{FF2B5EF4-FFF2-40B4-BE49-F238E27FC236}">
                  <a16:creationId xmlns:a16="http://schemas.microsoft.com/office/drawing/2014/main" id="{F4F9AB28-B3F0-425B-8E51-E16DDB853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1" name="Freeform: Shape 40">
              <a:extLst>
                <a:ext uri="{FF2B5EF4-FFF2-40B4-BE49-F238E27FC236}">
                  <a16:creationId xmlns:a16="http://schemas.microsoft.com/office/drawing/2014/main" id="{891B00CE-2CF5-4DF1-A345-4516E2E83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2" name="Freeform: Shape 41">
              <a:extLst>
                <a:ext uri="{FF2B5EF4-FFF2-40B4-BE49-F238E27FC236}">
                  <a16:creationId xmlns:a16="http://schemas.microsoft.com/office/drawing/2014/main" id="{8B332657-F1E9-428F-BA70-8DD848E55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3" name="Freeform: Shape 42">
              <a:extLst>
                <a:ext uri="{FF2B5EF4-FFF2-40B4-BE49-F238E27FC236}">
                  <a16:creationId xmlns:a16="http://schemas.microsoft.com/office/drawing/2014/main" id="{766A6EF8-94C7-4127-9EF9-584AD6885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4" name="Freeform: Shape 43">
              <a:extLst>
                <a:ext uri="{FF2B5EF4-FFF2-40B4-BE49-F238E27FC236}">
                  <a16:creationId xmlns:a16="http://schemas.microsoft.com/office/drawing/2014/main" id="{3B1C2001-8549-4C7B-86AB-049B0C99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40826F98-1FDD-5467-98A4-31B84E94399E}"/>
              </a:ext>
            </a:extLst>
          </p:cNvPr>
          <p:cNvSpPr>
            <a:spLocks noGrp="1"/>
          </p:cNvSpPr>
          <p:nvPr>
            <p:ph type="title"/>
          </p:nvPr>
        </p:nvSpPr>
        <p:spPr>
          <a:xfrm>
            <a:off x="1198181" y="168425"/>
            <a:ext cx="9988166" cy="1499401"/>
          </a:xfrm>
        </p:spPr>
        <p:txBody>
          <a:bodyPr>
            <a:normAutofit/>
          </a:bodyPr>
          <a:lstStyle/>
          <a:p>
            <a:pPr algn="ctr"/>
            <a:r>
              <a:rPr lang="en-US"/>
              <a:t>Introduction</a:t>
            </a:r>
            <a:endParaRPr lang="en-IN"/>
          </a:p>
        </p:txBody>
      </p:sp>
      <p:grpSp>
        <p:nvGrpSpPr>
          <p:cNvPr id="45" name="Bottom Right">
            <a:extLst>
              <a:ext uri="{FF2B5EF4-FFF2-40B4-BE49-F238E27FC236}">
                <a16:creationId xmlns:a16="http://schemas.microsoft.com/office/drawing/2014/main" id="{921D9B61-CDA2-49D1-82AA-534691496F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A202591B-301C-460E-801A-4C116AC08C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46" name="Freeform: Shape 45">
                <a:extLst>
                  <a:ext uri="{FF2B5EF4-FFF2-40B4-BE49-F238E27FC236}">
                    <a16:creationId xmlns:a16="http://schemas.microsoft.com/office/drawing/2014/main" id="{257EC7EC-4934-4A65-B3AA-6AE3BD073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Shape 46">
                <a:extLst>
                  <a:ext uri="{FF2B5EF4-FFF2-40B4-BE49-F238E27FC236}">
                    <a16:creationId xmlns:a16="http://schemas.microsoft.com/office/drawing/2014/main" id="{201FEC27-F3E2-41E5-8C3B-FF66A13D8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Shape 47">
                <a:extLst>
                  <a:ext uri="{FF2B5EF4-FFF2-40B4-BE49-F238E27FC236}">
                    <a16:creationId xmlns:a16="http://schemas.microsoft.com/office/drawing/2014/main" id="{CBFE67A7-A995-43D6-8414-EBB2A758A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Freeform: Shape 48">
                <a:extLst>
                  <a:ext uri="{FF2B5EF4-FFF2-40B4-BE49-F238E27FC236}">
                    <a16:creationId xmlns:a16="http://schemas.microsoft.com/office/drawing/2014/main" id="{6DB28E40-FF5E-459D-B516-A16554BB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0" name="Freeform: Shape 49">
                <a:extLst>
                  <a:ext uri="{FF2B5EF4-FFF2-40B4-BE49-F238E27FC236}">
                    <a16:creationId xmlns:a16="http://schemas.microsoft.com/office/drawing/2014/main" id="{9724247A-6615-4D27-80F0-339276282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1" name="Freeform: Shape 50">
                <a:extLst>
                  <a:ext uri="{FF2B5EF4-FFF2-40B4-BE49-F238E27FC236}">
                    <a16:creationId xmlns:a16="http://schemas.microsoft.com/office/drawing/2014/main" id="{495168B2-CEF6-486B-AD0C-D063CDD98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2" name="Freeform: Shape 51">
                <a:extLst>
                  <a:ext uri="{FF2B5EF4-FFF2-40B4-BE49-F238E27FC236}">
                    <a16:creationId xmlns:a16="http://schemas.microsoft.com/office/drawing/2014/main" id="{E27C133D-9749-4B34-9018-29F3FF86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53" name="Freeform: Shape 52">
              <a:extLst>
                <a:ext uri="{FF2B5EF4-FFF2-40B4-BE49-F238E27FC236}">
                  <a16:creationId xmlns:a16="http://schemas.microsoft.com/office/drawing/2014/main" id="{10388060-18B7-4BD6-A3C5-F6B8E1467E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4" name="Content Placeholder 2">
            <a:extLst>
              <a:ext uri="{FF2B5EF4-FFF2-40B4-BE49-F238E27FC236}">
                <a16:creationId xmlns:a16="http://schemas.microsoft.com/office/drawing/2014/main" id="{6B7769BC-88BF-7D13-C0F0-B694A5890251}"/>
              </a:ext>
            </a:extLst>
          </p:cNvPr>
          <p:cNvGraphicFramePr>
            <a:graphicFrameLocks noGrp="1"/>
          </p:cNvGraphicFramePr>
          <p:nvPr>
            <p:ph idx="1"/>
            <p:extLst>
              <p:ext uri="{D42A27DB-BD31-4B8C-83A1-F6EECF244321}">
                <p14:modId xmlns:p14="http://schemas.microsoft.com/office/powerpoint/2010/main" val="4173801941"/>
              </p:ext>
            </p:extLst>
          </p:nvPr>
        </p:nvGraphicFramePr>
        <p:xfrm>
          <a:off x="600306" y="1847031"/>
          <a:ext cx="10982090" cy="427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431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 name="Rectangle 121">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4" name="Freeform: Shape 123">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26" name="Freeform: Shape 125">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28" name="Freeform: Shape 127">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0"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31" name="Freeform: Shape 130">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2" name="Freeform: Shape 131">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3" name="Freeform: Shape 132">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34" name="Freeform: Shape 133">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5" name="Freeform: Shape 134">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36" name="Freeform: Shape 135">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37" name="Freeform: Shape 136">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39"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140" name="Freeform: Shape 139">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1" name="Freeform: Shape 140">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2" name="Freeform: Shape 141">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3" name="Freeform: Shape 142">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4" name="Freeform: Shape 143">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5" name="Freeform: Shape 144">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6" name="Freeform: Shape 145">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48" name="Rectangle 14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0" name="Rectangle 14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2" name="Top left">
            <a:extLst>
              <a:ext uri="{FF2B5EF4-FFF2-40B4-BE49-F238E27FC236}">
                <a16:creationId xmlns:a16="http://schemas.microsoft.com/office/drawing/2014/main" id="{6B72B514-4AB8-43DF-84D4-951DBF368C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3" name="Freeform: Shape 152">
              <a:extLst>
                <a:ext uri="{FF2B5EF4-FFF2-40B4-BE49-F238E27FC236}">
                  <a16:creationId xmlns:a16="http://schemas.microsoft.com/office/drawing/2014/main" id="{C18CBCFF-BD6B-4455-9B70-EFE805CA2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4" name="Freeform: Shape 153">
              <a:extLst>
                <a:ext uri="{FF2B5EF4-FFF2-40B4-BE49-F238E27FC236}">
                  <a16:creationId xmlns:a16="http://schemas.microsoft.com/office/drawing/2014/main" id="{8C930A72-C529-4D5D-B460-A5A5375F9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55" name="Freeform: Shape 154">
              <a:extLst>
                <a:ext uri="{FF2B5EF4-FFF2-40B4-BE49-F238E27FC236}">
                  <a16:creationId xmlns:a16="http://schemas.microsoft.com/office/drawing/2014/main" id="{792FE3B2-9E8F-4022-93E8-BAAD0D50B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56" name="Freeform: Shape 155">
              <a:extLst>
                <a:ext uri="{FF2B5EF4-FFF2-40B4-BE49-F238E27FC236}">
                  <a16:creationId xmlns:a16="http://schemas.microsoft.com/office/drawing/2014/main" id="{5F85196A-D084-4219-B329-E5A7032CF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57" name="Freeform: Shape 156">
              <a:extLst>
                <a:ext uri="{FF2B5EF4-FFF2-40B4-BE49-F238E27FC236}">
                  <a16:creationId xmlns:a16="http://schemas.microsoft.com/office/drawing/2014/main" id="{B8174307-CBF0-4926-99C3-3072804B3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58" name="Freeform: Shape 157">
              <a:extLst>
                <a:ext uri="{FF2B5EF4-FFF2-40B4-BE49-F238E27FC236}">
                  <a16:creationId xmlns:a16="http://schemas.microsoft.com/office/drawing/2014/main" id="{63DDE618-1CD3-4BE5-8742-5D51BBF30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59" name="Freeform: Shape 158">
              <a:extLst>
                <a:ext uri="{FF2B5EF4-FFF2-40B4-BE49-F238E27FC236}">
                  <a16:creationId xmlns:a16="http://schemas.microsoft.com/office/drawing/2014/main" id="{8D73DBA2-8AAA-4F85-81B5-99B96A471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60" name="Freeform: Shape 159">
              <a:extLst>
                <a:ext uri="{FF2B5EF4-FFF2-40B4-BE49-F238E27FC236}">
                  <a16:creationId xmlns:a16="http://schemas.microsoft.com/office/drawing/2014/main" id="{BA346AE2-9E14-4CFB-8DD3-0B1633621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04AB922B-C076-0204-4013-9E1FC012470A}"/>
              </a:ext>
            </a:extLst>
          </p:cNvPr>
          <p:cNvSpPr>
            <a:spLocks noGrp="1"/>
          </p:cNvSpPr>
          <p:nvPr>
            <p:ph type="title"/>
          </p:nvPr>
        </p:nvSpPr>
        <p:spPr>
          <a:xfrm>
            <a:off x="1198182" y="559813"/>
            <a:ext cx="5605358" cy="1664573"/>
          </a:xfrm>
        </p:spPr>
        <p:txBody>
          <a:bodyPr vert="horz" lIns="91440" tIns="45720" rIns="91440" bIns="45720" rtlCol="0" anchor="ctr">
            <a:normAutofit/>
          </a:bodyPr>
          <a:lstStyle/>
          <a:p>
            <a:r>
              <a:rPr lang="en-US" sz="4400" kern="1200" dirty="0">
                <a:solidFill>
                  <a:schemeClr val="tx2"/>
                </a:solidFill>
                <a:latin typeface="+mj-lt"/>
                <a:ea typeface="+mj-ea"/>
                <a:cs typeface="+mj-cs"/>
              </a:rPr>
              <a:t>Dataset Description</a:t>
            </a:r>
          </a:p>
        </p:txBody>
      </p:sp>
      <p:sp>
        <p:nvSpPr>
          <p:cNvPr id="4" name="Text Placeholder 3">
            <a:extLst>
              <a:ext uri="{FF2B5EF4-FFF2-40B4-BE49-F238E27FC236}">
                <a16:creationId xmlns:a16="http://schemas.microsoft.com/office/drawing/2014/main" id="{A15032FB-5526-991A-B4D9-135B55B33BE4}"/>
              </a:ext>
            </a:extLst>
          </p:cNvPr>
          <p:cNvSpPr>
            <a:spLocks noGrp="1"/>
          </p:cNvSpPr>
          <p:nvPr>
            <p:ph type="body" sz="half" idx="2"/>
          </p:nvPr>
        </p:nvSpPr>
        <p:spPr>
          <a:xfrm>
            <a:off x="1185755" y="2384474"/>
            <a:ext cx="5604997" cy="3728613"/>
          </a:xfrm>
        </p:spPr>
        <p:txBody>
          <a:bodyPr vert="horz" lIns="91440" tIns="45720" rIns="91440" bIns="45720" rtlCol="0">
            <a:normAutofit/>
          </a:bodyPr>
          <a:lstStyle/>
          <a:p>
            <a:pPr marL="171450" indent="-285750">
              <a:lnSpc>
                <a:spcPct val="100000"/>
              </a:lnSpc>
              <a:buFont typeface="Wingdings" panose="05000000000000000000" pitchFamily="2" charset="2"/>
              <a:buChar char="Ø"/>
            </a:pPr>
            <a:r>
              <a:rPr lang="en-US" sz="1400" dirty="0"/>
              <a:t>Brokerage -&gt; Contain information about clients' policies, including policy details, income, and renewal status. </a:t>
            </a:r>
          </a:p>
          <a:p>
            <a:pPr marL="171450" indent="-285750">
              <a:lnSpc>
                <a:spcPct val="100000"/>
              </a:lnSpc>
              <a:buFont typeface="Wingdings" panose="05000000000000000000" pitchFamily="2" charset="2"/>
              <a:buChar char="Ø"/>
            </a:pPr>
            <a:r>
              <a:rPr lang="en-US" sz="1400" dirty="0"/>
              <a:t>Fees -&gt; Contains data on client-related income transactions, including revenue details and transaction types.</a:t>
            </a:r>
          </a:p>
          <a:p>
            <a:pPr marL="171450" indent="-285750">
              <a:lnSpc>
                <a:spcPct val="100000"/>
              </a:lnSpc>
              <a:buFont typeface="Wingdings" panose="05000000000000000000" pitchFamily="2" charset="2"/>
              <a:buChar char="Ø"/>
            </a:pPr>
            <a:r>
              <a:rPr lang="en-US" sz="1400" dirty="0"/>
              <a:t> Budget -&gt; Details the budget allocations for branches and employees, including new roles, cross-sell initiatives, and renewals. </a:t>
            </a:r>
          </a:p>
          <a:p>
            <a:pPr marL="171450" indent="-285750">
              <a:lnSpc>
                <a:spcPct val="100000"/>
              </a:lnSpc>
              <a:buFont typeface="Wingdings" panose="05000000000000000000" pitchFamily="2" charset="2"/>
              <a:buChar char="Ø"/>
            </a:pPr>
            <a:r>
              <a:rPr lang="en-US" sz="1400" dirty="0"/>
              <a:t>Invoice -&gt; Holds information about invoices generated, including transaction details and associated clients. </a:t>
            </a:r>
          </a:p>
          <a:p>
            <a:pPr marL="171450" indent="-285750">
              <a:lnSpc>
                <a:spcPct val="100000"/>
              </a:lnSpc>
              <a:buFont typeface="Wingdings" panose="05000000000000000000" pitchFamily="2" charset="2"/>
              <a:buChar char="Ø"/>
            </a:pPr>
            <a:r>
              <a:rPr lang="en-US" sz="1400" dirty="0"/>
              <a:t>Meeting -&gt; Tracks meetings managed by account executives, including branch associations and attendee details.</a:t>
            </a:r>
          </a:p>
          <a:p>
            <a:pPr marL="171450" indent="-285750">
              <a:lnSpc>
                <a:spcPct val="100000"/>
              </a:lnSpc>
              <a:buFont typeface="Wingdings" panose="05000000000000000000" pitchFamily="2" charset="2"/>
              <a:buChar char="Ø"/>
            </a:pPr>
            <a:r>
              <a:rPr lang="en-US" sz="1400" dirty="0"/>
              <a:t> Opportunity -&gt; Documents details of opportunities managed by account executives, including revenue, stages, and risk information.</a:t>
            </a:r>
          </a:p>
        </p:txBody>
      </p:sp>
      <p:pic>
        <p:nvPicPr>
          <p:cNvPr id="10" name="object 10"/>
          <p:cNvPicPr/>
          <p:nvPr/>
        </p:nvPicPr>
        <p:blipFill>
          <a:blip r:embed="rId2" cstate="print"/>
          <a:stretch>
            <a:fillRect/>
          </a:stretch>
        </p:blipFill>
        <p:spPr>
          <a:xfrm>
            <a:off x="7747933" y="1061227"/>
            <a:ext cx="3644499" cy="5716862"/>
          </a:xfrm>
          <a:prstGeom prst="rect">
            <a:avLst/>
          </a:prstGeom>
        </p:spPr>
      </p:pic>
      <p:grpSp>
        <p:nvGrpSpPr>
          <p:cNvPr id="162" name="Bottom Right">
            <a:extLst>
              <a:ext uri="{FF2B5EF4-FFF2-40B4-BE49-F238E27FC236}">
                <a16:creationId xmlns:a16="http://schemas.microsoft.com/office/drawing/2014/main" id="{DD2E06CA-048F-403F-AD47-B098C0A25D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63" name="Freeform: Shape 162">
              <a:extLst>
                <a:ext uri="{FF2B5EF4-FFF2-40B4-BE49-F238E27FC236}">
                  <a16:creationId xmlns:a16="http://schemas.microsoft.com/office/drawing/2014/main" id="{324E2410-B321-4174-8C27-7749F2A57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64" name="Graphic 157">
              <a:extLst>
                <a:ext uri="{FF2B5EF4-FFF2-40B4-BE49-F238E27FC236}">
                  <a16:creationId xmlns:a16="http://schemas.microsoft.com/office/drawing/2014/main" id="{EE03354E-6E8A-4926-8545-B6B873F1F27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66" name="Freeform: Shape 165">
                <a:extLst>
                  <a:ext uri="{FF2B5EF4-FFF2-40B4-BE49-F238E27FC236}">
                    <a16:creationId xmlns:a16="http://schemas.microsoft.com/office/drawing/2014/main" id="{5BBCAC88-02AA-4773-A48A-D144EA52EE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7" name="Freeform: Shape 166">
                <a:extLst>
                  <a:ext uri="{FF2B5EF4-FFF2-40B4-BE49-F238E27FC236}">
                    <a16:creationId xmlns:a16="http://schemas.microsoft.com/office/drawing/2014/main" id="{6C51D753-137C-455D-97D4-ACCB464D93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8" name="Freeform: Shape 167">
                <a:extLst>
                  <a:ext uri="{FF2B5EF4-FFF2-40B4-BE49-F238E27FC236}">
                    <a16:creationId xmlns:a16="http://schemas.microsoft.com/office/drawing/2014/main" id="{02ABCEE4-D638-4555-AC4A-7E190462F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9" name="Freeform: Shape 168">
                <a:extLst>
                  <a:ext uri="{FF2B5EF4-FFF2-40B4-BE49-F238E27FC236}">
                    <a16:creationId xmlns:a16="http://schemas.microsoft.com/office/drawing/2014/main" id="{2F383AB0-7670-4584-8F01-4324D54BB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0" name="Freeform: Shape 169">
                <a:extLst>
                  <a:ext uri="{FF2B5EF4-FFF2-40B4-BE49-F238E27FC236}">
                    <a16:creationId xmlns:a16="http://schemas.microsoft.com/office/drawing/2014/main" id="{4CD1567B-7D6D-497B-8CA8-14D96E010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1" name="Freeform: Shape 170">
                <a:extLst>
                  <a:ext uri="{FF2B5EF4-FFF2-40B4-BE49-F238E27FC236}">
                    <a16:creationId xmlns:a16="http://schemas.microsoft.com/office/drawing/2014/main" id="{CF3C4A9D-7E63-4D24-B697-23D58B316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2" name="Freeform: Shape 171">
                <a:extLst>
                  <a:ext uri="{FF2B5EF4-FFF2-40B4-BE49-F238E27FC236}">
                    <a16:creationId xmlns:a16="http://schemas.microsoft.com/office/drawing/2014/main" id="{315D2559-8BE6-439C-83F0-CE5BF53C9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65" name="Freeform: Shape 164">
              <a:extLst>
                <a:ext uri="{FF2B5EF4-FFF2-40B4-BE49-F238E27FC236}">
                  <a16:creationId xmlns:a16="http://schemas.microsoft.com/office/drawing/2014/main" id="{0A374A4F-696B-4911-BE1B-B180D09A1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877981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3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2" name="Top left">
            <a:extLst>
              <a:ext uri="{FF2B5EF4-FFF2-40B4-BE49-F238E27FC236}">
                <a16:creationId xmlns:a16="http://schemas.microsoft.com/office/drawing/2014/main" id="{465E612B-616F-44E5-A649-F2B268BA35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43" name="Freeform: Shape 42">
              <a:extLst>
                <a:ext uri="{FF2B5EF4-FFF2-40B4-BE49-F238E27FC236}">
                  <a16:creationId xmlns:a16="http://schemas.microsoft.com/office/drawing/2014/main" id="{1EC7E917-E00E-4F17-A6FD-C06E2A0E63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4" name="Freeform: Shape 43">
              <a:extLst>
                <a:ext uri="{FF2B5EF4-FFF2-40B4-BE49-F238E27FC236}">
                  <a16:creationId xmlns:a16="http://schemas.microsoft.com/office/drawing/2014/main" id="{5DC22FD5-AD33-49ED-BA45-6B1575AE9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Shape 44">
              <a:extLst>
                <a:ext uri="{FF2B5EF4-FFF2-40B4-BE49-F238E27FC236}">
                  <a16:creationId xmlns:a16="http://schemas.microsoft.com/office/drawing/2014/main" id="{3CE6B6BE-6BA0-4FA9-9357-11CF01DD7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Freeform: Shape 45">
              <a:extLst>
                <a:ext uri="{FF2B5EF4-FFF2-40B4-BE49-F238E27FC236}">
                  <a16:creationId xmlns:a16="http://schemas.microsoft.com/office/drawing/2014/main" id="{61E614B3-1BDA-44CE-95AD-B3761310B3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Shape 46">
              <a:extLst>
                <a:ext uri="{FF2B5EF4-FFF2-40B4-BE49-F238E27FC236}">
                  <a16:creationId xmlns:a16="http://schemas.microsoft.com/office/drawing/2014/main" id="{5314DAA0-3957-4D55-A6E3-D3E50D538E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Shape 47">
              <a:extLst>
                <a:ext uri="{FF2B5EF4-FFF2-40B4-BE49-F238E27FC236}">
                  <a16:creationId xmlns:a16="http://schemas.microsoft.com/office/drawing/2014/main" id="{CAF505DE-53C7-4F00-9B3B-FEF811F6D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Freeform: Shape 48">
              <a:extLst>
                <a:ext uri="{FF2B5EF4-FFF2-40B4-BE49-F238E27FC236}">
                  <a16:creationId xmlns:a16="http://schemas.microsoft.com/office/drawing/2014/main" id="{98F8A569-D303-4FE8-8507-C7FA3E90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0" name="Freeform: Shape 49">
              <a:extLst>
                <a:ext uri="{FF2B5EF4-FFF2-40B4-BE49-F238E27FC236}">
                  <a16:creationId xmlns:a16="http://schemas.microsoft.com/office/drawing/2014/main" id="{E34BA33D-B77C-4F97-90ED-55051362C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DF70908C-5B39-851D-78B9-C6A95C7B1C73}"/>
              </a:ext>
            </a:extLst>
          </p:cNvPr>
          <p:cNvSpPr>
            <a:spLocks noGrp="1"/>
          </p:cNvSpPr>
          <p:nvPr>
            <p:ph type="title"/>
          </p:nvPr>
        </p:nvSpPr>
        <p:spPr>
          <a:xfrm>
            <a:off x="1198181" y="557191"/>
            <a:ext cx="9988166" cy="1667196"/>
          </a:xfrm>
        </p:spPr>
        <p:txBody>
          <a:bodyPr>
            <a:normAutofit/>
          </a:bodyPr>
          <a:lstStyle/>
          <a:p>
            <a:r>
              <a:rPr lang="en-IN" dirty="0"/>
              <a:t>KPI Analysis</a:t>
            </a:r>
          </a:p>
        </p:txBody>
      </p:sp>
      <p:grpSp>
        <p:nvGrpSpPr>
          <p:cNvPr id="52" name="Bottom Right">
            <a:extLst>
              <a:ext uri="{FF2B5EF4-FFF2-40B4-BE49-F238E27FC236}">
                <a16:creationId xmlns:a16="http://schemas.microsoft.com/office/drawing/2014/main" id="{ADB812D4-854E-4DD6-A613-797C10E75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53" name="Graphic 157">
              <a:extLst>
                <a:ext uri="{FF2B5EF4-FFF2-40B4-BE49-F238E27FC236}">
                  <a16:creationId xmlns:a16="http://schemas.microsoft.com/office/drawing/2014/main" id="{D97CFE60-FA19-428A-A02C-B541878C9BA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55" name="Freeform: Shape 54">
                <a:extLst>
                  <a:ext uri="{FF2B5EF4-FFF2-40B4-BE49-F238E27FC236}">
                    <a16:creationId xmlns:a16="http://schemas.microsoft.com/office/drawing/2014/main" id="{0562F5F8-0562-4FE0-B3AD-5E49C1B61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6" name="Freeform: Shape 55">
                <a:extLst>
                  <a:ext uri="{FF2B5EF4-FFF2-40B4-BE49-F238E27FC236}">
                    <a16:creationId xmlns:a16="http://schemas.microsoft.com/office/drawing/2014/main" id="{E32D6A65-08E4-4AF8-AEE6-F180D12FB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7" name="Freeform: Shape 56">
                <a:extLst>
                  <a:ext uri="{FF2B5EF4-FFF2-40B4-BE49-F238E27FC236}">
                    <a16:creationId xmlns:a16="http://schemas.microsoft.com/office/drawing/2014/main" id="{BB7FDAC0-E6E6-4AB4-8235-A23232BCC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8" name="Freeform: Shape 57">
                <a:extLst>
                  <a:ext uri="{FF2B5EF4-FFF2-40B4-BE49-F238E27FC236}">
                    <a16:creationId xmlns:a16="http://schemas.microsoft.com/office/drawing/2014/main" id="{ADF11930-DCC4-4A0E-9F9D-68BE14348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9" name="Freeform: Shape 58">
                <a:extLst>
                  <a:ext uri="{FF2B5EF4-FFF2-40B4-BE49-F238E27FC236}">
                    <a16:creationId xmlns:a16="http://schemas.microsoft.com/office/drawing/2014/main" id="{6D85B5BC-031D-4CF5-9B96-5A3063EA8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0" name="Freeform: Shape 59">
                <a:extLst>
                  <a:ext uri="{FF2B5EF4-FFF2-40B4-BE49-F238E27FC236}">
                    <a16:creationId xmlns:a16="http://schemas.microsoft.com/office/drawing/2014/main" id="{DB23B211-EDE9-44BA-A81A-C5DC3F886D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1" name="Freeform: Shape 60">
                <a:extLst>
                  <a:ext uri="{FF2B5EF4-FFF2-40B4-BE49-F238E27FC236}">
                    <a16:creationId xmlns:a16="http://schemas.microsoft.com/office/drawing/2014/main" id="{42C80F66-435F-46CD-BC2E-3EA62444F4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54" name="Freeform: Shape 53">
              <a:extLst>
                <a:ext uri="{FF2B5EF4-FFF2-40B4-BE49-F238E27FC236}">
                  <a16:creationId xmlns:a16="http://schemas.microsoft.com/office/drawing/2014/main" id="{C5A2D0DC-5F34-44DC-9930-8C7B42BFEE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Content Placeholder 2">
            <a:extLst>
              <a:ext uri="{FF2B5EF4-FFF2-40B4-BE49-F238E27FC236}">
                <a16:creationId xmlns:a16="http://schemas.microsoft.com/office/drawing/2014/main" id="{BE4E0695-3833-70F9-9C92-D4A2F20EB837}"/>
              </a:ext>
            </a:extLst>
          </p:cNvPr>
          <p:cNvGraphicFramePr>
            <a:graphicFrameLocks noGrp="1"/>
          </p:cNvGraphicFramePr>
          <p:nvPr>
            <p:ph idx="1"/>
            <p:extLst>
              <p:ext uri="{D42A27DB-BD31-4B8C-83A1-F6EECF244321}">
                <p14:modId xmlns:p14="http://schemas.microsoft.com/office/powerpoint/2010/main" val="1669381845"/>
              </p:ext>
            </p:extLst>
          </p:nvPr>
        </p:nvGraphicFramePr>
        <p:xfrm>
          <a:off x="838200" y="2416477"/>
          <a:ext cx="10515600" cy="37604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5931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Freeform: Shape 12">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7" name="Freeform: Shape 16">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9"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0" name="Freeform: Shape 19">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8"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9" name="Freeform: Shape 28">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7" name="Rectangle 3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Rectangle 3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1" name="Top left">
            <a:extLst>
              <a:ext uri="{FF2B5EF4-FFF2-40B4-BE49-F238E27FC236}">
                <a16:creationId xmlns:a16="http://schemas.microsoft.com/office/drawing/2014/main" id="{A345EEC5-ECAA-408B-B9D7-1C0E1102C1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2" name="Freeform: Shape 41">
              <a:extLst>
                <a:ext uri="{FF2B5EF4-FFF2-40B4-BE49-F238E27FC236}">
                  <a16:creationId xmlns:a16="http://schemas.microsoft.com/office/drawing/2014/main" id="{C09B09D8-FF9D-4CE5-853B-3BA46FD5C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3" name="Freeform: Shape 42">
              <a:extLst>
                <a:ext uri="{FF2B5EF4-FFF2-40B4-BE49-F238E27FC236}">
                  <a16:creationId xmlns:a16="http://schemas.microsoft.com/office/drawing/2014/main" id="{7DC978A2-F53F-4B72-9BAC-5F78F00B6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4F73D09D-1DE1-441E-88F5-CD2CBAB88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9DE61DBF-5FB0-4603-BE95-C566DD48B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D8C89DF5-F013-4C54-B9AD-2E158706C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9ED89947-A3CF-4B11-8DE7-5D07A57CB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D3E24021-DB80-451B-96A6-0D21AC0C84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2BDA2B48-4CD9-45C3-8F12-212553367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687705D5-3A17-9052-21D3-BC342621CEFF}"/>
              </a:ext>
            </a:extLst>
          </p:cNvPr>
          <p:cNvSpPr>
            <a:spLocks noGrp="1"/>
          </p:cNvSpPr>
          <p:nvPr>
            <p:ph type="title"/>
          </p:nvPr>
        </p:nvSpPr>
        <p:spPr>
          <a:xfrm>
            <a:off x="1198182" y="559813"/>
            <a:ext cx="10246090" cy="1471193"/>
          </a:xfrm>
        </p:spPr>
        <p:txBody>
          <a:bodyPr vert="horz" lIns="91440" tIns="45720" rIns="91440" bIns="45720" rtlCol="0" anchor="ctr">
            <a:normAutofit fontScale="90000"/>
          </a:bodyPr>
          <a:lstStyle/>
          <a:p>
            <a:r>
              <a:rPr lang="en-US" sz="4400" b="1" kern="1200" dirty="0">
                <a:solidFill>
                  <a:schemeClr val="tx2"/>
                </a:solidFill>
                <a:latin typeface="Arial Black" panose="020B0A04020102020204" pitchFamily="34" charset="0"/>
              </a:rPr>
              <a:t>KPI 1.</a:t>
            </a:r>
            <a:br>
              <a:rPr lang="en-US" sz="4400" b="1" kern="1200" dirty="0">
                <a:solidFill>
                  <a:schemeClr val="tx2"/>
                </a:solidFill>
                <a:latin typeface="Arial Black" panose="020B0A04020102020204" pitchFamily="34" charset="0"/>
              </a:rPr>
            </a:br>
            <a:r>
              <a:rPr lang="en-US" sz="4400" b="1" kern="1200" dirty="0">
                <a:solidFill>
                  <a:schemeClr val="tx2"/>
                </a:solidFill>
                <a:latin typeface="Arial Black" panose="020B0A04020102020204" pitchFamily="34" charset="0"/>
              </a:rPr>
              <a:t>No. of invoice by Account Executive</a:t>
            </a:r>
          </a:p>
        </p:txBody>
      </p:sp>
      <p:sp>
        <p:nvSpPr>
          <p:cNvPr id="4" name="Text Placeholder 3">
            <a:extLst>
              <a:ext uri="{FF2B5EF4-FFF2-40B4-BE49-F238E27FC236}">
                <a16:creationId xmlns:a16="http://schemas.microsoft.com/office/drawing/2014/main" id="{39668F7B-06A6-F708-9F8E-F067AFE864DA}"/>
              </a:ext>
            </a:extLst>
          </p:cNvPr>
          <p:cNvSpPr>
            <a:spLocks noGrp="1"/>
          </p:cNvSpPr>
          <p:nvPr>
            <p:ph type="body" sz="half" idx="2"/>
          </p:nvPr>
        </p:nvSpPr>
        <p:spPr>
          <a:xfrm>
            <a:off x="1185756" y="2384474"/>
            <a:ext cx="4810872" cy="3728613"/>
          </a:xfrm>
        </p:spPr>
        <p:txBody>
          <a:bodyPr vert="horz" lIns="91440" tIns="45720" rIns="91440" bIns="45720" rtlCol="0">
            <a:normAutofit fontScale="92500" lnSpcReduction="20000"/>
          </a:bodyPr>
          <a:lstStyle/>
          <a:p>
            <a:pPr marL="342900" indent="-285750">
              <a:lnSpc>
                <a:spcPct val="100000"/>
              </a:lnSpc>
              <a:buFont typeface="Wingdings" panose="05000000000000000000" pitchFamily="2" charset="2"/>
              <a:buChar char="q"/>
            </a:pPr>
            <a:r>
              <a:rPr lang="en-US" sz="1500" i="0" dirty="0">
                <a:effectLst/>
                <a:latin typeface="Arial" panose="020B0604020202020204" pitchFamily="34" charset="0"/>
                <a:cs typeface="Arial" panose="020B0604020202020204" pitchFamily="34" charset="0"/>
              </a:rPr>
              <a:t>Measure the volume of invoices generated by each account executive within a specified time period.</a:t>
            </a:r>
          </a:p>
          <a:p>
            <a:pPr marL="342900" indent="-285750">
              <a:lnSpc>
                <a:spcPct val="100000"/>
              </a:lnSpc>
              <a:buFont typeface="Wingdings" panose="05000000000000000000" pitchFamily="2" charset="2"/>
              <a:buChar char="q"/>
            </a:pPr>
            <a:endParaRPr lang="en-US" sz="1500" i="0" dirty="0">
              <a:effectLst/>
              <a:latin typeface="Arial" panose="020B0604020202020204" pitchFamily="34" charset="0"/>
              <a:cs typeface="Arial" panose="020B0604020202020204" pitchFamily="34" charset="0"/>
            </a:endParaRPr>
          </a:p>
          <a:p>
            <a:pPr marL="342900" indent="-285750">
              <a:lnSpc>
                <a:spcPct val="100000"/>
              </a:lnSpc>
              <a:buFont typeface="Wingdings" panose="05000000000000000000" pitchFamily="2" charset="2"/>
              <a:buChar char="q"/>
            </a:pPr>
            <a:r>
              <a:rPr lang="en-US" sz="1500" i="0" dirty="0">
                <a:effectLst/>
                <a:latin typeface="Arial" panose="020B0604020202020204" pitchFamily="34" charset="0"/>
                <a:cs typeface="Arial" panose="020B0604020202020204" pitchFamily="34" charset="0"/>
              </a:rPr>
              <a:t>Analyze trends and patterns in invoice generation to identify top-performing account executives.</a:t>
            </a:r>
          </a:p>
          <a:p>
            <a:pPr marL="342900" indent="-285750">
              <a:lnSpc>
                <a:spcPct val="100000"/>
              </a:lnSpc>
              <a:buFont typeface="Wingdings" panose="05000000000000000000" pitchFamily="2" charset="2"/>
              <a:buChar char="q"/>
            </a:pPr>
            <a:endParaRPr lang="en-US" sz="1500" i="0" dirty="0">
              <a:effectLst/>
              <a:latin typeface="Arial" panose="020B0604020202020204" pitchFamily="34" charset="0"/>
              <a:cs typeface="Arial" panose="020B0604020202020204" pitchFamily="34" charset="0"/>
            </a:endParaRPr>
          </a:p>
          <a:p>
            <a:pPr marL="342900" indent="-285750">
              <a:lnSpc>
                <a:spcPct val="100000"/>
              </a:lnSpc>
              <a:buFont typeface="Wingdings" panose="05000000000000000000" pitchFamily="2" charset="2"/>
              <a:buChar char="q"/>
            </a:pPr>
            <a:r>
              <a:rPr lang="en-US" sz="1500" i="0" dirty="0">
                <a:effectLst/>
                <a:latin typeface="Arial" panose="020B0604020202020204" pitchFamily="34" charset="0"/>
                <a:cs typeface="Arial" panose="020B0604020202020204" pitchFamily="34" charset="0"/>
              </a:rPr>
              <a:t>Assess the impact of account executive performance on overall revenue and profitability</a:t>
            </a:r>
          </a:p>
          <a:p>
            <a:pPr marL="342900" indent="-285750">
              <a:lnSpc>
                <a:spcPct val="100000"/>
              </a:lnSpc>
              <a:buFont typeface="Wingdings" panose="05000000000000000000" pitchFamily="2" charset="2"/>
              <a:buChar char="q"/>
            </a:pPr>
            <a:endParaRPr lang="en-US" sz="1500" i="0" dirty="0">
              <a:effectLst/>
              <a:latin typeface="Arial" panose="020B0604020202020204" pitchFamily="34" charset="0"/>
              <a:cs typeface="Arial" panose="020B0604020202020204" pitchFamily="34" charset="0"/>
            </a:endParaRPr>
          </a:p>
          <a:p>
            <a:pPr marL="342900" indent="-285750">
              <a:lnSpc>
                <a:spcPct val="100000"/>
              </a:lnSpc>
              <a:buFont typeface="Wingdings" panose="05000000000000000000" pitchFamily="2" charset="2"/>
              <a:buChar char="q"/>
            </a:pPr>
            <a:r>
              <a:rPr lang="en-US" sz="1500" i="0" dirty="0">
                <a:effectLst/>
                <a:latin typeface="Arial" panose="020B0604020202020204" pitchFamily="34" charset="0"/>
                <a:cs typeface="Arial" panose="020B0604020202020204" pitchFamily="34" charset="0"/>
              </a:rPr>
              <a:t>Use data visualization techniques to present findings in an easily understandable format.</a:t>
            </a:r>
          </a:p>
          <a:p>
            <a:pPr marL="342900" indent="-285750">
              <a:lnSpc>
                <a:spcPct val="100000"/>
              </a:lnSpc>
              <a:buFont typeface="Wingdings" panose="05000000000000000000" pitchFamily="2" charset="2"/>
              <a:buChar char="q"/>
            </a:pPr>
            <a:endParaRPr lang="en-US" sz="1500" i="0" dirty="0">
              <a:effectLst/>
              <a:latin typeface="Arial" panose="020B0604020202020204" pitchFamily="34" charset="0"/>
              <a:cs typeface="Arial" panose="020B0604020202020204" pitchFamily="34" charset="0"/>
            </a:endParaRPr>
          </a:p>
          <a:p>
            <a:pPr marL="342900" indent="-285750">
              <a:lnSpc>
                <a:spcPct val="100000"/>
              </a:lnSpc>
              <a:buFont typeface="Wingdings" panose="05000000000000000000" pitchFamily="2" charset="2"/>
              <a:buChar char="q"/>
            </a:pPr>
            <a:r>
              <a:rPr lang="en-US" sz="1500" i="0" dirty="0">
                <a:effectLst/>
                <a:latin typeface="Arial" panose="020B0604020202020204" pitchFamily="34" charset="0"/>
                <a:cs typeface="Arial" panose="020B0604020202020204" pitchFamily="34" charset="0"/>
              </a:rPr>
              <a:t>Identify outliers or discrepancies in invoice counts to ensure accuracy in reporting.</a:t>
            </a:r>
          </a:p>
          <a:p>
            <a:pPr indent="-228600">
              <a:lnSpc>
                <a:spcPct val="100000"/>
              </a:lnSpc>
              <a:buFont typeface="Avenir Next LT Pro" panose="020B0504020202020204" pitchFamily="34" charset="0"/>
              <a:buChar char="+"/>
            </a:pPr>
            <a:endParaRPr lang="en-US" sz="1100" dirty="0"/>
          </a:p>
        </p:txBody>
      </p:sp>
      <p:pic>
        <p:nvPicPr>
          <p:cNvPr id="6" name="Content Placeholder 5" descr="A screenshot of a graph">
            <a:extLst>
              <a:ext uri="{FF2B5EF4-FFF2-40B4-BE49-F238E27FC236}">
                <a16:creationId xmlns:a16="http://schemas.microsoft.com/office/drawing/2014/main" id="{384E81A4-E733-B99D-2D02-1EAC1DC017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87958" y="2304938"/>
            <a:ext cx="4745357" cy="3808150"/>
          </a:xfrm>
          <a:prstGeom prst="rect">
            <a:avLst/>
          </a:prstGeom>
          <a:ln w="88900" cap="sq" cmpd="thickThin">
            <a:solidFill>
              <a:srgbClr val="000000"/>
            </a:solidFill>
            <a:prstDash val="solid"/>
            <a:miter lim="800000"/>
          </a:ln>
          <a:effectLst>
            <a:innerShdw blurRad="76200">
              <a:srgbClr val="000000"/>
            </a:innerShdw>
          </a:effectLst>
        </p:spPr>
      </p:pic>
      <p:grpSp>
        <p:nvGrpSpPr>
          <p:cNvPr id="51" name="Bottom Right">
            <a:extLst>
              <a:ext uri="{FF2B5EF4-FFF2-40B4-BE49-F238E27FC236}">
                <a16:creationId xmlns:a16="http://schemas.microsoft.com/office/drawing/2014/main" id="{F0A218EB-ECC2-4D0D-9EDC-F5CB062CAD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2" name="Freeform: Shape 51">
              <a:extLst>
                <a:ext uri="{FF2B5EF4-FFF2-40B4-BE49-F238E27FC236}">
                  <a16:creationId xmlns:a16="http://schemas.microsoft.com/office/drawing/2014/main" id="{E419D1C3-874F-4BF6-A356-1EA4A20D4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3" name="Graphic 157">
              <a:extLst>
                <a:ext uri="{FF2B5EF4-FFF2-40B4-BE49-F238E27FC236}">
                  <a16:creationId xmlns:a16="http://schemas.microsoft.com/office/drawing/2014/main" id="{4AC4AE33-203A-4A93-8263-6CC6BB608FD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5" name="Freeform: Shape 54">
                <a:extLst>
                  <a:ext uri="{FF2B5EF4-FFF2-40B4-BE49-F238E27FC236}">
                    <a16:creationId xmlns:a16="http://schemas.microsoft.com/office/drawing/2014/main" id="{1F15373C-6DCA-4058-94CC-6476950E5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961BE5B1-15E0-484D-8B21-F6BA455B2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81167C23-6882-4551-BF77-DF537E736E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50749460-4B9F-4DE4-9931-7B5831D68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A567746C-E54C-4865-ACF1-CD31DD1D8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9E7B0826-2FBE-4B23-B784-BB7CDA8B3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FDF54EDF-BA0A-440F-B20A-2A76BFE15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4" name="Freeform: Shape 53">
              <a:extLst>
                <a:ext uri="{FF2B5EF4-FFF2-40B4-BE49-F238E27FC236}">
                  <a16:creationId xmlns:a16="http://schemas.microsoft.com/office/drawing/2014/main" id="{A53B2ADC-F80C-403E-B1CA-BCFED2CE5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599117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4" name="Freeform: Shape 63">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65" name="Freeform: Shape 64">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66" name="Freeform: Shape 6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68" name="Freeform: Shape 6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73" name="Freeform: Shape 7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75"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76" name="Freeform: Shape 75">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83" name="Rectangle 8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4" name="Rectangle 8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5" name="Top left">
            <a:extLst>
              <a:ext uri="{FF2B5EF4-FFF2-40B4-BE49-F238E27FC236}">
                <a16:creationId xmlns:a16="http://schemas.microsoft.com/office/drawing/2014/main" id="{5089F41F-380F-4E05-9A56-4C8F456E81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86" name="Freeform: Shape 85">
              <a:extLst>
                <a:ext uri="{FF2B5EF4-FFF2-40B4-BE49-F238E27FC236}">
                  <a16:creationId xmlns:a16="http://schemas.microsoft.com/office/drawing/2014/main" id="{AA95964E-B60E-42AA-AAF3-91A4345B39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7" name="Freeform: Shape 86">
              <a:extLst>
                <a:ext uri="{FF2B5EF4-FFF2-40B4-BE49-F238E27FC236}">
                  <a16:creationId xmlns:a16="http://schemas.microsoft.com/office/drawing/2014/main" id="{6C9A41BA-B255-49A5-9A9C-46B951135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A5076F12-9630-46F2-ADAF-617D35489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81DD2B33-B10F-441B-A5DE-95F578BE7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E1C0380C-3C12-4AD4-A59D-9F4A5B527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4012F9BC-0D26-4714-96A0-BB74332F97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92" name="Freeform: Shape 91">
              <a:extLst>
                <a:ext uri="{FF2B5EF4-FFF2-40B4-BE49-F238E27FC236}">
                  <a16:creationId xmlns:a16="http://schemas.microsoft.com/office/drawing/2014/main" id="{70BDD384-5C35-40DD-81BD-260F7CD7C9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93" name="Freeform: Shape 92">
              <a:extLst>
                <a:ext uri="{FF2B5EF4-FFF2-40B4-BE49-F238E27FC236}">
                  <a16:creationId xmlns:a16="http://schemas.microsoft.com/office/drawing/2014/main" id="{B9813DFC-2118-4F9F-B162-1DD0A32B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DBB25507-A6A6-E392-652C-C596B8E543B4}"/>
              </a:ext>
            </a:extLst>
          </p:cNvPr>
          <p:cNvSpPr>
            <a:spLocks noGrp="1"/>
          </p:cNvSpPr>
          <p:nvPr>
            <p:ph type="title"/>
          </p:nvPr>
        </p:nvSpPr>
        <p:spPr>
          <a:xfrm>
            <a:off x="1198182" y="559813"/>
            <a:ext cx="4814412" cy="1664573"/>
          </a:xfrm>
        </p:spPr>
        <p:txBody>
          <a:bodyPr vert="horz" lIns="91440" tIns="45720" rIns="91440" bIns="45720" rtlCol="0" anchor="ctr">
            <a:normAutofit fontScale="90000"/>
          </a:bodyPr>
          <a:lstStyle/>
          <a:p>
            <a:pPr>
              <a:lnSpc>
                <a:spcPct val="90000"/>
              </a:lnSpc>
            </a:pPr>
            <a:r>
              <a:rPr lang="en-US" sz="3400" b="1" kern="1200" dirty="0">
                <a:solidFill>
                  <a:schemeClr val="tx2"/>
                </a:solidFill>
                <a:latin typeface="Arial Black" panose="020B0A04020102020204" pitchFamily="34" charset="0"/>
              </a:rPr>
              <a:t>KPI 2</a:t>
            </a:r>
            <a:br>
              <a:rPr lang="en-US" sz="3400" b="1" kern="1200" dirty="0">
                <a:solidFill>
                  <a:schemeClr val="tx2"/>
                </a:solidFill>
                <a:latin typeface="Arial Black" panose="020B0A04020102020204" pitchFamily="34" charset="0"/>
              </a:rPr>
            </a:br>
            <a:r>
              <a:rPr lang="en-US" sz="3400" b="1" kern="1200" dirty="0">
                <a:solidFill>
                  <a:schemeClr val="tx2"/>
                </a:solidFill>
                <a:latin typeface="Arial Black" panose="020B0A04020102020204" pitchFamily="34" charset="0"/>
              </a:rPr>
              <a:t>Yearly Count Meeting</a:t>
            </a:r>
            <a:br>
              <a:rPr lang="en-US" sz="3400" kern="1200" dirty="0">
                <a:solidFill>
                  <a:schemeClr val="tx2"/>
                </a:solidFill>
                <a:latin typeface="+mj-lt"/>
                <a:ea typeface="+mj-ea"/>
                <a:cs typeface="+mj-cs"/>
              </a:rPr>
            </a:br>
            <a:endParaRPr lang="en-US" sz="3400" kern="1200" dirty="0">
              <a:solidFill>
                <a:schemeClr val="tx2"/>
              </a:solidFill>
              <a:latin typeface="+mj-lt"/>
              <a:ea typeface="+mj-ea"/>
              <a:cs typeface="+mj-cs"/>
            </a:endParaRPr>
          </a:p>
        </p:txBody>
      </p:sp>
      <p:sp>
        <p:nvSpPr>
          <p:cNvPr id="4" name="Text Placeholder 3">
            <a:extLst>
              <a:ext uri="{FF2B5EF4-FFF2-40B4-BE49-F238E27FC236}">
                <a16:creationId xmlns:a16="http://schemas.microsoft.com/office/drawing/2014/main" id="{A92B66C7-196B-DBBF-E6AC-3C79252329E3}"/>
              </a:ext>
            </a:extLst>
          </p:cNvPr>
          <p:cNvSpPr>
            <a:spLocks noGrp="1"/>
          </p:cNvSpPr>
          <p:nvPr>
            <p:ph type="body" sz="half" idx="2"/>
          </p:nvPr>
        </p:nvSpPr>
        <p:spPr>
          <a:xfrm>
            <a:off x="1185756" y="2384474"/>
            <a:ext cx="4814102" cy="3728613"/>
          </a:xfrm>
        </p:spPr>
        <p:txBody>
          <a:bodyPr vert="horz" lIns="91440" tIns="45720" rIns="91440" bIns="45720" rtlCol="0">
            <a:normAutofit/>
          </a:bodyPr>
          <a:lstStyle/>
          <a:p>
            <a:pPr marL="400050" indent="-285750">
              <a:lnSpc>
                <a:spcPct val="100000"/>
              </a:lnSpc>
              <a:buFont typeface="Wingdings" panose="05000000000000000000" pitchFamily="2" charset="2"/>
              <a:buChar char="q"/>
            </a:pPr>
            <a:r>
              <a:rPr lang="en-US" sz="1500" i="0" dirty="0">
                <a:effectLst/>
              </a:rPr>
              <a:t>Measure the total number of meetings held within the project team over the course of a year.</a:t>
            </a:r>
          </a:p>
          <a:p>
            <a:pPr marL="400050" indent="-285750">
              <a:lnSpc>
                <a:spcPct val="100000"/>
              </a:lnSpc>
              <a:buFont typeface="Wingdings" panose="05000000000000000000" pitchFamily="2" charset="2"/>
              <a:buChar char="q"/>
            </a:pPr>
            <a:r>
              <a:rPr lang="en-US" sz="1500" i="0" dirty="0">
                <a:effectLst/>
              </a:rPr>
              <a:t>Analyze trends in meeting frequency to assess project progress and team engagement.</a:t>
            </a:r>
          </a:p>
          <a:p>
            <a:pPr marL="400050" indent="-285750">
              <a:lnSpc>
                <a:spcPct val="100000"/>
              </a:lnSpc>
              <a:buFont typeface="Wingdings" panose="05000000000000000000" pitchFamily="2" charset="2"/>
              <a:buChar char="q"/>
            </a:pPr>
            <a:r>
              <a:rPr lang="en-US" sz="1500" dirty="0"/>
              <a:t>Include both scheduled and ad-hoc meetings to capture the full extent of collaboration.</a:t>
            </a:r>
            <a:endParaRPr lang="en-US" sz="1500" i="0" dirty="0">
              <a:effectLst/>
            </a:endParaRPr>
          </a:p>
          <a:p>
            <a:pPr marL="400050" indent="-285750">
              <a:lnSpc>
                <a:spcPct val="100000"/>
              </a:lnSpc>
              <a:buFont typeface="Wingdings" panose="05000000000000000000" pitchFamily="2" charset="2"/>
              <a:buChar char="q"/>
            </a:pPr>
            <a:r>
              <a:rPr lang="en-US" sz="1500" i="0" dirty="0">
                <a:effectLst/>
              </a:rPr>
              <a:t>Set benchmarks for meeting frequency based on project milestones and deliverables.</a:t>
            </a:r>
          </a:p>
          <a:p>
            <a:pPr marL="400050" indent="-285750">
              <a:lnSpc>
                <a:spcPct val="100000"/>
              </a:lnSpc>
              <a:buFont typeface="Wingdings" panose="05000000000000000000" pitchFamily="2" charset="2"/>
              <a:buChar char="q"/>
            </a:pPr>
            <a:r>
              <a:rPr lang="en-US" sz="1500" i="0" dirty="0">
                <a:effectLst/>
              </a:rPr>
              <a:t>Evaluate the effectiveness of meetings in achieving project objectives and resolving issues.</a:t>
            </a:r>
          </a:p>
          <a:p>
            <a:pPr indent="-228600">
              <a:lnSpc>
                <a:spcPct val="100000"/>
              </a:lnSpc>
              <a:buFont typeface="Avenir Next LT Pro" panose="020B0504020202020204" pitchFamily="34" charset="0"/>
              <a:buChar char="+"/>
            </a:pPr>
            <a:endParaRPr lang="en-US" sz="1500" dirty="0"/>
          </a:p>
        </p:txBody>
      </p:sp>
      <p:pic>
        <p:nvPicPr>
          <p:cNvPr id="6" name="Picture Placeholder 5" descr="A graph of a meeting&#10;&#10;Description automatically generated">
            <a:extLst>
              <a:ext uri="{FF2B5EF4-FFF2-40B4-BE49-F238E27FC236}">
                <a16:creationId xmlns:a16="http://schemas.microsoft.com/office/drawing/2014/main" id="{A1B6D75A-6461-F949-BDF0-08F225C5EDE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935" r="3935"/>
          <a:stretch>
            <a:fillRect/>
          </a:stretch>
        </p:blipFill>
        <p:spPr>
          <a:xfrm>
            <a:off x="6610898" y="2181714"/>
            <a:ext cx="4817466" cy="3803874"/>
          </a:xfrm>
          <a:prstGeom prst="rect">
            <a:avLst/>
          </a:prstGeom>
          <a:ln w="88900" cap="sq" cmpd="thickThin">
            <a:solidFill>
              <a:srgbClr val="000000"/>
            </a:solidFill>
            <a:prstDash val="solid"/>
            <a:miter lim="800000"/>
          </a:ln>
          <a:effectLst>
            <a:innerShdw blurRad="76200">
              <a:srgbClr val="000000"/>
            </a:innerShdw>
          </a:effectLst>
        </p:spPr>
      </p:pic>
      <p:grpSp>
        <p:nvGrpSpPr>
          <p:cNvPr id="94" name="Bottom Right">
            <a:extLst>
              <a:ext uri="{FF2B5EF4-FFF2-40B4-BE49-F238E27FC236}">
                <a16:creationId xmlns:a16="http://schemas.microsoft.com/office/drawing/2014/main" id="{FF8C87E7-85A6-4119-B524-84AA9C0AAB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95" name="Freeform: Shape 94">
              <a:extLst>
                <a:ext uri="{FF2B5EF4-FFF2-40B4-BE49-F238E27FC236}">
                  <a16:creationId xmlns:a16="http://schemas.microsoft.com/office/drawing/2014/main" id="{6795C3BD-3FC3-4E1B-AD87-32CDB6EEC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3" name="Graphic 157">
              <a:extLst>
                <a:ext uri="{FF2B5EF4-FFF2-40B4-BE49-F238E27FC236}">
                  <a16:creationId xmlns:a16="http://schemas.microsoft.com/office/drawing/2014/main" id="{48C556CD-2C4A-474F-9FF7-77BBE788F69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96" name="Freeform: Shape 95">
                <a:extLst>
                  <a:ext uri="{FF2B5EF4-FFF2-40B4-BE49-F238E27FC236}">
                    <a16:creationId xmlns:a16="http://schemas.microsoft.com/office/drawing/2014/main" id="{15ADB469-31B7-4DEF-BB35-B16F50DBE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97" name="Freeform: Shape 96">
                <a:extLst>
                  <a:ext uri="{FF2B5EF4-FFF2-40B4-BE49-F238E27FC236}">
                    <a16:creationId xmlns:a16="http://schemas.microsoft.com/office/drawing/2014/main" id="{5B70D859-00C6-4B2A-934C-68F32BA7C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8" name="Freeform: Shape 97">
                <a:extLst>
                  <a:ext uri="{FF2B5EF4-FFF2-40B4-BE49-F238E27FC236}">
                    <a16:creationId xmlns:a16="http://schemas.microsoft.com/office/drawing/2014/main" id="{8AC0917A-2A49-4846-9772-79EEA1C994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99" name="Freeform: Shape 98">
                <a:extLst>
                  <a:ext uri="{FF2B5EF4-FFF2-40B4-BE49-F238E27FC236}">
                    <a16:creationId xmlns:a16="http://schemas.microsoft.com/office/drawing/2014/main" id="{4DD6C017-B6D4-4DDE-90B4-DBA925B48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0" name="Freeform: Shape 99">
                <a:extLst>
                  <a:ext uri="{FF2B5EF4-FFF2-40B4-BE49-F238E27FC236}">
                    <a16:creationId xmlns:a16="http://schemas.microsoft.com/office/drawing/2014/main" id="{330A4B39-910B-4EB2-997D-208FB20D1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1" name="Freeform: Shape 100">
                <a:extLst>
                  <a:ext uri="{FF2B5EF4-FFF2-40B4-BE49-F238E27FC236}">
                    <a16:creationId xmlns:a16="http://schemas.microsoft.com/office/drawing/2014/main" id="{05DCA9C3-2763-4D68-BBAE-82D1DA0E9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2" name="Freeform: Shape 101">
                <a:extLst>
                  <a:ext uri="{FF2B5EF4-FFF2-40B4-BE49-F238E27FC236}">
                    <a16:creationId xmlns:a16="http://schemas.microsoft.com/office/drawing/2014/main" id="{756A41BA-B004-4C26-806A-B2AAA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03" name="Freeform: Shape 102">
              <a:extLst>
                <a:ext uri="{FF2B5EF4-FFF2-40B4-BE49-F238E27FC236}">
                  <a16:creationId xmlns:a16="http://schemas.microsoft.com/office/drawing/2014/main" id="{660C5622-37F7-4A22-A941-BAAFD864F9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755902387"/>
      </p:ext>
    </p:extLst>
  </p:cSld>
  <p:clrMapOvr>
    <a:masterClrMapping/>
  </p:clrMapOvr>
</p:sld>
</file>

<file path=ppt/theme/theme1.xml><?xml version="1.0" encoding="utf-8"?>
<a:theme xmlns:a="http://schemas.openxmlformats.org/drawingml/2006/main" name="Explore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925</TotalTime>
  <Words>957</Words>
  <Application>Microsoft Office PowerPoint</Application>
  <PresentationFormat>Widescreen</PresentationFormat>
  <Paragraphs>106</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Black</vt:lpstr>
      <vt:lpstr>Avenir Next LT Pro</vt:lpstr>
      <vt:lpstr>AvenirNext LT Pro Medium</vt:lpstr>
      <vt:lpstr>Posterama</vt:lpstr>
      <vt:lpstr>Wingdings</vt:lpstr>
      <vt:lpstr>ExploreVTI</vt:lpstr>
      <vt:lpstr>Insurance Analytics (P696)</vt:lpstr>
      <vt:lpstr>Meet Our Team   Sreeja Lella Yash Sakure Ajay Shreshta Niranjan Kumar Lakshmikanth Reddy Minal Sandeep karade  </vt:lpstr>
      <vt:lpstr>Agenda</vt:lpstr>
      <vt:lpstr>Project Goal</vt:lpstr>
      <vt:lpstr>Introduction</vt:lpstr>
      <vt:lpstr>Dataset Description</vt:lpstr>
      <vt:lpstr>KPI Analysis</vt:lpstr>
      <vt:lpstr>KPI 1. No. of invoice by Account Executive</vt:lpstr>
      <vt:lpstr>KPI 2 Yearly Count Meeting </vt:lpstr>
      <vt:lpstr>KPI 3 Cross Sell, New &amp; Renewal</vt:lpstr>
      <vt:lpstr>KPI 4 Stage Funnel by Revenue</vt:lpstr>
      <vt:lpstr>KPI 5 No of meeting by Account Executive</vt:lpstr>
      <vt:lpstr>KPI 6 Top Open Opportunity </vt:lpstr>
      <vt:lpstr>Excel Dashboard</vt:lpstr>
      <vt:lpstr>   Powerbi Dashboard</vt:lpstr>
      <vt:lpstr>   Tableau Dashboard</vt:lpstr>
      <vt:lpstr>     SQL Queries</vt:lpstr>
      <vt:lpstr>Conclusion</vt:lpstr>
      <vt:lpstr>Suggestions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Sreeja Lella</dc:creator>
  <cp:lastModifiedBy>BETN1CS20048 Yash Sakure</cp:lastModifiedBy>
  <cp:revision>16</cp:revision>
  <dcterms:created xsi:type="dcterms:W3CDTF">2024-12-11T13:51:53Z</dcterms:created>
  <dcterms:modified xsi:type="dcterms:W3CDTF">2024-12-16T02:27:50Z</dcterms:modified>
</cp:coreProperties>
</file>