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70D4-4EDE-094E-A4BF-9F180906EE3D}"/>
              </a:ext>
            </a:extLst>
          </p:cNvPr>
          <p:cNvSpPr>
            <a:spLocks noGrp="1"/>
          </p:cNvSpPr>
          <p:nvPr>
            <p:ph type="ctrTitle"/>
          </p:nvPr>
        </p:nvSpPr>
        <p:spPr>
          <a:xfrm>
            <a:off x="3151573" y="1964267"/>
            <a:ext cx="8008552" cy="2421464"/>
          </a:xfrm>
        </p:spPr>
        <p:txBody>
          <a:bodyPr/>
          <a:lstStyle/>
          <a:p>
            <a:r>
              <a:rPr lang="en-US" dirty="0"/>
              <a:t>Telecom churn Case study</a:t>
            </a:r>
          </a:p>
        </p:txBody>
      </p:sp>
      <p:sp>
        <p:nvSpPr>
          <p:cNvPr id="3" name="Subtitle 2">
            <a:extLst>
              <a:ext uri="{FF2B5EF4-FFF2-40B4-BE49-F238E27FC236}">
                <a16:creationId xmlns:a16="http://schemas.microsoft.com/office/drawing/2014/main" id="{FC867AB5-CB80-2084-A429-42A12D5CCEE4}"/>
              </a:ext>
            </a:extLst>
          </p:cNvPr>
          <p:cNvSpPr>
            <a:spLocks noGrp="1"/>
          </p:cNvSpPr>
          <p:nvPr>
            <p:ph type="subTitle" idx="1"/>
          </p:nvPr>
        </p:nvSpPr>
        <p:spPr/>
        <p:txBody>
          <a:bodyPr/>
          <a:lstStyle/>
          <a:p>
            <a:r>
              <a:rPr lang="en-US" dirty="0"/>
              <a:t>-Saloni shah</a:t>
            </a:r>
          </a:p>
        </p:txBody>
      </p:sp>
    </p:spTree>
    <p:extLst>
      <p:ext uri="{BB962C8B-B14F-4D97-AF65-F5344CB8AC3E}">
        <p14:creationId xmlns:p14="http://schemas.microsoft.com/office/powerpoint/2010/main" val="4282165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C5748A-CBFD-52D4-9F37-8B7490703010}"/>
              </a:ext>
            </a:extLst>
          </p:cNvPr>
          <p:cNvSpPr txBox="1"/>
          <p:nvPr/>
        </p:nvSpPr>
        <p:spPr>
          <a:xfrm>
            <a:off x="2088471" y="814071"/>
            <a:ext cx="9230557" cy="646331"/>
          </a:xfrm>
          <a:prstGeom prst="rect">
            <a:avLst/>
          </a:prstGeom>
          <a:noFill/>
        </p:spPr>
        <p:txBody>
          <a:bodyPr wrap="square">
            <a:spAutoFit/>
          </a:bodyPr>
          <a:lstStyle/>
          <a:p>
            <a:pPr algn="l"/>
            <a:r>
              <a:rPr lang="en-US" sz="3600" b="1" i="0" dirty="0">
                <a:solidFill>
                  <a:srgbClr val="E6EDF3"/>
                </a:solidFill>
                <a:effectLst/>
                <a:latin typeface="-apple-system"/>
              </a:rPr>
              <a:t> Objective and the Data</a:t>
            </a:r>
          </a:p>
        </p:txBody>
      </p:sp>
      <p:sp>
        <p:nvSpPr>
          <p:cNvPr id="11" name="TextBox 10">
            <a:extLst>
              <a:ext uri="{FF2B5EF4-FFF2-40B4-BE49-F238E27FC236}">
                <a16:creationId xmlns:a16="http://schemas.microsoft.com/office/drawing/2014/main" id="{BA263B7D-E338-8157-F2F7-6C7F43797454}"/>
              </a:ext>
            </a:extLst>
          </p:cNvPr>
          <p:cNvSpPr txBox="1"/>
          <p:nvPr/>
        </p:nvSpPr>
        <p:spPr>
          <a:xfrm>
            <a:off x="2088471" y="1970843"/>
            <a:ext cx="7053309" cy="2585323"/>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E6EDF3"/>
                </a:solidFill>
                <a:effectLst/>
                <a:latin typeface="-apple-system"/>
              </a:rPr>
              <a:t>The dataset contains customer-level information for a span of four consecutive months - June, July, August and September. The months are encoded as 6, 7, 8 and 9, respectively.</a:t>
            </a:r>
          </a:p>
          <a:p>
            <a:pPr marL="285750" indent="-285750" algn="l">
              <a:buFont typeface="Arial" panose="020B0604020202020204" pitchFamily="34" charset="0"/>
              <a:buChar char="•"/>
            </a:pPr>
            <a:endParaRPr lang="en-US" dirty="0">
              <a:solidFill>
                <a:srgbClr val="E6EDF3"/>
              </a:solidFill>
              <a:latin typeface="-apple-system"/>
            </a:endParaRPr>
          </a:p>
          <a:p>
            <a:pPr marL="285750" indent="-285750" algn="l">
              <a:buFont typeface="Arial" panose="020B0604020202020204" pitchFamily="34" charset="0"/>
              <a:buChar char="•"/>
            </a:pPr>
            <a:endParaRPr lang="en-US" b="0" i="0" dirty="0">
              <a:solidFill>
                <a:srgbClr val="E6EDF3"/>
              </a:solidFill>
              <a:effectLst/>
              <a:latin typeface="-apple-system"/>
            </a:endParaRPr>
          </a:p>
          <a:p>
            <a:pPr marL="285750" indent="-285750" algn="l">
              <a:buFont typeface="Arial" panose="020B0604020202020204" pitchFamily="34" charset="0"/>
              <a:buChar char="•"/>
            </a:pPr>
            <a:r>
              <a:rPr lang="en-US" b="0" i="0" dirty="0">
                <a:solidFill>
                  <a:srgbClr val="E6EDF3"/>
                </a:solidFill>
                <a:effectLst/>
                <a:latin typeface="-apple-system"/>
              </a:rPr>
              <a:t>The business objective is to predict the churn in the last (i.e. the ninth) month using the data (features) from the first three months. To do this task well, understanding the typical customer </a:t>
            </a:r>
            <a:r>
              <a:rPr lang="en-US" b="0" i="0" dirty="0" err="1">
                <a:solidFill>
                  <a:srgbClr val="E6EDF3"/>
                </a:solidFill>
                <a:effectLst/>
                <a:latin typeface="-apple-system"/>
              </a:rPr>
              <a:t>behaviour</a:t>
            </a:r>
            <a:r>
              <a:rPr lang="en-US" b="0" i="0" dirty="0">
                <a:solidFill>
                  <a:srgbClr val="E6EDF3"/>
                </a:solidFill>
                <a:effectLst/>
                <a:latin typeface="-apple-system"/>
              </a:rPr>
              <a:t> during churn will be helpful.</a:t>
            </a:r>
          </a:p>
        </p:txBody>
      </p:sp>
    </p:spTree>
    <p:extLst>
      <p:ext uri="{BB962C8B-B14F-4D97-AF65-F5344CB8AC3E}">
        <p14:creationId xmlns:p14="http://schemas.microsoft.com/office/powerpoint/2010/main" val="948182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F9DF77-188E-6DDE-0425-65A0172B2BB7}"/>
              </a:ext>
            </a:extLst>
          </p:cNvPr>
          <p:cNvSpPr txBox="1"/>
          <p:nvPr/>
        </p:nvSpPr>
        <p:spPr>
          <a:xfrm>
            <a:off x="2363679" y="1107034"/>
            <a:ext cx="6094520" cy="584775"/>
          </a:xfrm>
          <a:prstGeom prst="rect">
            <a:avLst/>
          </a:prstGeom>
          <a:noFill/>
        </p:spPr>
        <p:txBody>
          <a:bodyPr wrap="square">
            <a:spAutoFit/>
          </a:bodyPr>
          <a:lstStyle/>
          <a:p>
            <a:r>
              <a:rPr lang="en-US" sz="3200" dirty="0"/>
              <a:t>FINDINGS AND SUGGESTIONS</a:t>
            </a:r>
          </a:p>
        </p:txBody>
      </p:sp>
      <p:sp>
        <p:nvSpPr>
          <p:cNvPr id="7" name="TextBox 6">
            <a:extLst>
              <a:ext uri="{FF2B5EF4-FFF2-40B4-BE49-F238E27FC236}">
                <a16:creationId xmlns:a16="http://schemas.microsoft.com/office/drawing/2014/main" id="{DE6D5EB8-785E-F6C4-D5DE-36694961A54D}"/>
              </a:ext>
            </a:extLst>
          </p:cNvPr>
          <p:cNvSpPr txBox="1"/>
          <p:nvPr/>
        </p:nvSpPr>
        <p:spPr>
          <a:xfrm>
            <a:off x="2363679" y="2250424"/>
            <a:ext cx="6094520" cy="3139321"/>
          </a:xfrm>
          <a:prstGeom prst="rect">
            <a:avLst/>
          </a:prstGeom>
          <a:noFill/>
        </p:spPr>
        <p:txBody>
          <a:bodyPr wrap="square">
            <a:spAutoFit/>
          </a:bodyPr>
          <a:lstStyle/>
          <a:p>
            <a:pPr marL="285750" indent="-285750">
              <a:buFont typeface="Arial" panose="020B0604020202020204" pitchFamily="34" charset="0"/>
              <a:buChar char="•"/>
            </a:pPr>
            <a:r>
              <a:rPr lang="en-US" dirty="0"/>
              <a:t>Try to offer the better service for the churn customers ,</a:t>
            </a:r>
            <a:r>
              <a:rPr lang="en-US" dirty="0" err="1"/>
              <a:t>seehow</a:t>
            </a:r>
            <a:r>
              <a:rPr lang="en-US" dirty="0"/>
              <a:t> much this impact before and later .Some may </a:t>
            </a:r>
            <a:r>
              <a:rPr lang="en-US" dirty="0" err="1"/>
              <a:t>useyour</a:t>
            </a:r>
            <a:r>
              <a:rPr lang="en-US" dirty="0"/>
              <a:t> service better move them to your active customers.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Take the feedback and suggestions with in period of </a:t>
            </a:r>
            <a:r>
              <a:rPr lang="en-US" dirty="0" err="1"/>
              <a:t>timeand</a:t>
            </a:r>
            <a:r>
              <a:rPr lang="en-US" dirty="0"/>
              <a:t> improve it strive for better communication.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your are taking the any change in plans of </a:t>
            </a:r>
            <a:r>
              <a:rPr lang="en-US" dirty="0" err="1"/>
              <a:t>yourbusiness</a:t>
            </a:r>
            <a:r>
              <a:rPr lang="en-US" dirty="0"/>
              <a:t> just predict the positive and negative share </a:t>
            </a:r>
            <a:r>
              <a:rPr lang="en-US" dirty="0" err="1"/>
              <a:t>ofthat</a:t>
            </a:r>
            <a:r>
              <a:rPr lang="en-US" dirty="0"/>
              <a:t> plan. If it is negative prepare the solution </a:t>
            </a:r>
            <a:r>
              <a:rPr lang="en-US" dirty="0" err="1"/>
              <a:t>beforeso</a:t>
            </a:r>
            <a:r>
              <a:rPr lang="en-US" dirty="0"/>
              <a:t> You can handy easily.</a:t>
            </a:r>
          </a:p>
        </p:txBody>
      </p:sp>
    </p:spTree>
    <p:extLst>
      <p:ext uri="{BB962C8B-B14F-4D97-AF65-F5344CB8AC3E}">
        <p14:creationId xmlns:p14="http://schemas.microsoft.com/office/powerpoint/2010/main" val="2872438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4365C6-5CA8-07BA-90DB-2375AB05805F}"/>
              </a:ext>
            </a:extLst>
          </p:cNvPr>
          <p:cNvSpPr txBox="1"/>
          <p:nvPr/>
        </p:nvSpPr>
        <p:spPr>
          <a:xfrm>
            <a:off x="2159493" y="1240199"/>
            <a:ext cx="6094520" cy="523220"/>
          </a:xfrm>
          <a:prstGeom prst="rect">
            <a:avLst/>
          </a:prstGeom>
          <a:noFill/>
        </p:spPr>
        <p:txBody>
          <a:bodyPr wrap="square">
            <a:spAutoFit/>
          </a:bodyPr>
          <a:lstStyle/>
          <a:p>
            <a:r>
              <a:rPr lang="en-US" sz="2800" dirty="0"/>
              <a:t>HOW TO REDUCE CUSTOMER CHURN</a:t>
            </a:r>
          </a:p>
        </p:txBody>
      </p:sp>
      <p:sp>
        <p:nvSpPr>
          <p:cNvPr id="5" name="TextBox 4">
            <a:extLst>
              <a:ext uri="{FF2B5EF4-FFF2-40B4-BE49-F238E27FC236}">
                <a16:creationId xmlns:a16="http://schemas.microsoft.com/office/drawing/2014/main" id="{31EF0DA1-88BE-DBEE-DADE-5CDAEEF5817C}"/>
              </a:ext>
            </a:extLst>
          </p:cNvPr>
          <p:cNvSpPr txBox="1"/>
          <p:nvPr/>
        </p:nvSpPr>
        <p:spPr>
          <a:xfrm>
            <a:off x="2159493" y="2094208"/>
            <a:ext cx="6094520" cy="3693319"/>
          </a:xfrm>
          <a:prstGeom prst="rect">
            <a:avLst/>
          </a:prstGeom>
          <a:noFill/>
        </p:spPr>
        <p:txBody>
          <a:bodyPr wrap="square">
            <a:spAutoFit/>
          </a:bodyPr>
          <a:lstStyle/>
          <a:p>
            <a:r>
              <a:rPr lang="en-US" dirty="0"/>
              <a:t>Lean into your best customers.</a:t>
            </a:r>
          </a:p>
          <a:p>
            <a:endParaRPr lang="en-US" dirty="0"/>
          </a:p>
          <a:p>
            <a:r>
              <a:rPr lang="en-US" dirty="0"/>
              <a:t>Be proactive with communication.</a:t>
            </a:r>
          </a:p>
          <a:p>
            <a:endParaRPr lang="en-US" dirty="0"/>
          </a:p>
          <a:p>
            <a:r>
              <a:rPr lang="en-US" dirty="0"/>
              <a:t>Define a roadmap for your new customers.</a:t>
            </a:r>
          </a:p>
          <a:p>
            <a:endParaRPr lang="en-US" dirty="0"/>
          </a:p>
          <a:p>
            <a:r>
              <a:rPr lang="en-US" dirty="0"/>
              <a:t>Offer incentives.</a:t>
            </a:r>
          </a:p>
          <a:p>
            <a:endParaRPr lang="en-US" dirty="0"/>
          </a:p>
          <a:p>
            <a:r>
              <a:rPr lang="en-US" dirty="0"/>
              <a:t>Ask for feedback often.</a:t>
            </a:r>
          </a:p>
          <a:p>
            <a:endParaRPr lang="en-US" dirty="0"/>
          </a:p>
          <a:p>
            <a:r>
              <a:rPr lang="en-US" dirty="0"/>
              <a:t>Analyze churn when it happens.</a:t>
            </a:r>
          </a:p>
          <a:p>
            <a:endParaRPr lang="en-US" dirty="0"/>
          </a:p>
          <a:p>
            <a:r>
              <a:rPr lang="en-US" dirty="0"/>
              <a:t>Stay competitive.</a:t>
            </a:r>
          </a:p>
        </p:txBody>
      </p:sp>
    </p:spTree>
    <p:extLst>
      <p:ext uri="{BB962C8B-B14F-4D97-AF65-F5344CB8AC3E}">
        <p14:creationId xmlns:p14="http://schemas.microsoft.com/office/powerpoint/2010/main" val="2725844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B1EF3C-9038-0676-BCDC-B1BB8306CBDF}"/>
              </a:ext>
            </a:extLst>
          </p:cNvPr>
          <p:cNvSpPr txBox="1"/>
          <p:nvPr/>
        </p:nvSpPr>
        <p:spPr>
          <a:xfrm>
            <a:off x="2425823" y="849582"/>
            <a:ext cx="6094520" cy="646331"/>
          </a:xfrm>
          <a:prstGeom prst="rect">
            <a:avLst/>
          </a:prstGeom>
          <a:noFill/>
        </p:spPr>
        <p:txBody>
          <a:bodyPr wrap="square">
            <a:spAutoFit/>
          </a:bodyPr>
          <a:lstStyle/>
          <a:p>
            <a:r>
              <a:rPr lang="en-US" sz="3600" dirty="0"/>
              <a:t>CONCLUSION</a:t>
            </a:r>
          </a:p>
        </p:txBody>
      </p:sp>
      <p:sp>
        <p:nvSpPr>
          <p:cNvPr id="5" name="TextBox 4">
            <a:extLst>
              <a:ext uri="{FF2B5EF4-FFF2-40B4-BE49-F238E27FC236}">
                <a16:creationId xmlns:a16="http://schemas.microsoft.com/office/drawing/2014/main" id="{5442B6BE-D304-8E12-A6D8-E538AD51B6C0}"/>
              </a:ext>
            </a:extLst>
          </p:cNvPr>
          <p:cNvSpPr txBox="1"/>
          <p:nvPr/>
        </p:nvSpPr>
        <p:spPr>
          <a:xfrm>
            <a:off x="2345924" y="2038100"/>
            <a:ext cx="6094520" cy="3970318"/>
          </a:xfrm>
          <a:prstGeom prst="rect">
            <a:avLst/>
          </a:prstGeom>
          <a:noFill/>
        </p:spPr>
        <p:txBody>
          <a:bodyPr wrap="square">
            <a:spAutoFit/>
          </a:bodyPr>
          <a:lstStyle/>
          <a:p>
            <a:pPr marL="285750" indent="-285750">
              <a:buFont typeface="Arial" panose="020B0604020202020204" pitchFamily="34" charset="0"/>
              <a:buChar char="•"/>
            </a:pPr>
            <a:r>
              <a:rPr lang="en-US" dirty="0"/>
              <a:t>The importance of this type of research in </a:t>
            </a:r>
            <a:r>
              <a:rPr lang="en-US" dirty="0" err="1"/>
              <a:t>thetelecom</a:t>
            </a:r>
            <a:r>
              <a:rPr lang="en-US" dirty="0"/>
              <a:t> market is to help companies make more profit.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has become known that predicting churn is one of </a:t>
            </a:r>
            <a:r>
              <a:rPr lang="en-US" dirty="0" err="1"/>
              <a:t>themost</a:t>
            </a:r>
            <a:r>
              <a:rPr lang="en-US" dirty="0"/>
              <a:t> important sources of income to </a:t>
            </a:r>
            <a:r>
              <a:rPr lang="en-US" dirty="0" err="1"/>
              <a:t>Telecomcompanies</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Hence, this research aimed to build a </a:t>
            </a:r>
            <a:r>
              <a:rPr lang="en-US" dirty="0" err="1"/>
              <a:t>systemthat</a:t>
            </a:r>
            <a:r>
              <a:rPr lang="en-US" dirty="0"/>
              <a:t> predicts the churn of customers </a:t>
            </a:r>
            <a:r>
              <a:rPr lang="en-US" dirty="0" err="1"/>
              <a:t>i</a:t>
            </a:r>
            <a:r>
              <a:rPr lang="en-US" dirty="0"/>
              <a:t> telecom company.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prediction models need to achieve high </a:t>
            </a:r>
            <a:r>
              <a:rPr lang="en-US" dirty="0" err="1"/>
              <a:t>AUCvalues</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test and train the model, the sample data </a:t>
            </a:r>
            <a:r>
              <a:rPr lang="en-US" dirty="0" err="1"/>
              <a:t>isdivided</a:t>
            </a:r>
            <a:r>
              <a:rPr lang="en-US" dirty="0"/>
              <a:t> into 70% for training and 30% for testing.</a:t>
            </a:r>
          </a:p>
        </p:txBody>
      </p:sp>
    </p:spTree>
    <p:extLst>
      <p:ext uri="{BB962C8B-B14F-4D97-AF65-F5344CB8AC3E}">
        <p14:creationId xmlns:p14="http://schemas.microsoft.com/office/powerpoint/2010/main" val="947731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{56F63E49-EAF7-439F-8C04-B4CC0D811707}tf03457452</Template>
  <TotalTime>129</TotalTime>
  <Words>309</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Calibri</vt:lpstr>
      <vt:lpstr>Calibri Light</vt:lpstr>
      <vt:lpstr>Celestial</vt:lpstr>
      <vt:lpstr>Telecom churn Case study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Case study</dc:title>
  <dc:creator>Dev Pandya</dc:creator>
  <cp:lastModifiedBy>Dev Pandya</cp:lastModifiedBy>
  <cp:revision>1</cp:revision>
  <dcterms:created xsi:type="dcterms:W3CDTF">2023-05-09T07:05:51Z</dcterms:created>
  <dcterms:modified xsi:type="dcterms:W3CDTF">2023-05-09T09:15:14Z</dcterms:modified>
</cp:coreProperties>
</file>