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47" autoAdjust="0"/>
    <p:restoredTop sz="94660"/>
  </p:normalViewPr>
  <p:slideViewPr>
    <p:cSldViewPr snapToGrid="0">
      <p:cViewPr varScale="1">
        <p:scale>
          <a:sx n="84" d="100"/>
          <a:sy n="84" d="100"/>
        </p:scale>
        <p:origin x="172"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3CB171-6FEF-495F-A43D-8AEF33A997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E3CCC9-CBAA-4C1E-8239-CC988EEA7C9B}">
      <dgm:prSet/>
      <dgm:spPr/>
      <dgm:t>
        <a:bodyPr/>
        <a:lstStyle/>
        <a:p>
          <a:r>
            <a:rPr lang="en-US"/>
            <a:t>The campus placement process is a crucial bridge between academic institutions and the job market, yet it often lacks consistency, efficiency, and predictability. Recruiters and placement cells must manually evaluate large volumes of student data, while students face uncertainty due to varying selection criteria across companies. This creates a need for a data-driven solution that can support decision-making and improve the effectiveness of campus recruitment.</a:t>
          </a:r>
        </a:p>
      </dgm:t>
    </dgm:pt>
    <dgm:pt modelId="{C08E21F0-03BE-4E9B-B8B1-A085F100ADDD}" type="parTrans" cxnId="{D2770005-E281-47EB-A61E-4A2C21EEA0D6}">
      <dgm:prSet/>
      <dgm:spPr/>
      <dgm:t>
        <a:bodyPr/>
        <a:lstStyle/>
        <a:p>
          <a:endParaRPr lang="en-US"/>
        </a:p>
      </dgm:t>
    </dgm:pt>
    <dgm:pt modelId="{DD486547-2B0F-4E5E-BAD0-15877894C205}" type="sibTrans" cxnId="{D2770005-E281-47EB-A61E-4A2C21EEA0D6}">
      <dgm:prSet/>
      <dgm:spPr/>
      <dgm:t>
        <a:bodyPr/>
        <a:lstStyle/>
        <a:p>
          <a:endParaRPr lang="en-US"/>
        </a:p>
      </dgm:t>
    </dgm:pt>
    <dgm:pt modelId="{A9C33087-496B-4D1F-8073-B5B4BDF61536}">
      <dgm:prSet/>
      <dgm:spPr/>
      <dgm:t>
        <a:bodyPr/>
        <a:lstStyle/>
        <a:p>
          <a:r>
            <a:rPr lang="en-US"/>
            <a:t>This project aims to develop a neural network</a:t>
          </a:r>
          <a:r>
            <a:rPr lang="en-US" b="1"/>
            <a:t> </a:t>
          </a:r>
          <a:r>
            <a:rPr lang="en-US"/>
            <a:t>model that can predict the likelihood of a student being selected in campus placements based on academic performance, skillsets, test scores, and other relevant features. By analyzing historical placement data, the model will learn to identify patterns and key predictors of selection success. The goal is to assist placement officers in screening candidates more efficiently and help students understand their strengths and areas of improvement, ultimately making the campus recruitment process more transparent, objective, and effective.</a:t>
          </a:r>
        </a:p>
      </dgm:t>
    </dgm:pt>
    <dgm:pt modelId="{89FA38CD-6CE2-4E37-B5A0-C249C666472A}" type="parTrans" cxnId="{0CBD0853-6B23-4392-BFCE-39DF4C59167F}">
      <dgm:prSet/>
      <dgm:spPr/>
      <dgm:t>
        <a:bodyPr/>
        <a:lstStyle/>
        <a:p>
          <a:endParaRPr lang="en-US"/>
        </a:p>
      </dgm:t>
    </dgm:pt>
    <dgm:pt modelId="{1C1F8A98-50D0-40D1-82BB-E53369175C7E}" type="sibTrans" cxnId="{0CBD0853-6B23-4392-BFCE-39DF4C59167F}">
      <dgm:prSet/>
      <dgm:spPr/>
      <dgm:t>
        <a:bodyPr/>
        <a:lstStyle/>
        <a:p>
          <a:endParaRPr lang="en-US"/>
        </a:p>
      </dgm:t>
    </dgm:pt>
    <dgm:pt modelId="{61564748-BC12-45F1-9FBB-8DC1753E261C}" type="pres">
      <dgm:prSet presAssocID="{023CB171-6FEF-495F-A43D-8AEF33A997F9}" presName="root" presStyleCnt="0">
        <dgm:presLayoutVars>
          <dgm:dir/>
          <dgm:resizeHandles val="exact"/>
        </dgm:presLayoutVars>
      </dgm:prSet>
      <dgm:spPr/>
    </dgm:pt>
    <dgm:pt modelId="{6CA06F13-18FE-42F9-A657-750D886D1A8E}" type="pres">
      <dgm:prSet presAssocID="{06E3CCC9-CBAA-4C1E-8239-CC988EEA7C9B}" presName="compNode" presStyleCnt="0"/>
      <dgm:spPr/>
    </dgm:pt>
    <dgm:pt modelId="{06E99655-B7C3-4ABD-91C8-5F9A02DC0746}" type="pres">
      <dgm:prSet presAssocID="{06E3CCC9-CBAA-4C1E-8239-CC988EEA7C9B}" presName="bgRect" presStyleLbl="bgShp" presStyleIdx="0" presStyleCnt="2"/>
      <dgm:spPr/>
    </dgm:pt>
    <dgm:pt modelId="{B24F2EDB-DA5F-4F70-9DC7-F1616AB36C97}" type="pres">
      <dgm:prSet presAssocID="{06E3CCC9-CBAA-4C1E-8239-CC988EEA7C9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FEC0D439-B328-41F8-BA5E-69C1C23E71C6}" type="pres">
      <dgm:prSet presAssocID="{06E3CCC9-CBAA-4C1E-8239-CC988EEA7C9B}" presName="spaceRect" presStyleCnt="0"/>
      <dgm:spPr/>
    </dgm:pt>
    <dgm:pt modelId="{FB1D997C-7AF3-448B-9A02-DACCC9DEA257}" type="pres">
      <dgm:prSet presAssocID="{06E3CCC9-CBAA-4C1E-8239-CC988EEA7C9B}" presName="parTx" presStyleLbl="revTx" presStyleIdx="0" presStyleCnt="2">
        <dgm:presLayoutVars>
          <dgm:chMax val="0"/>
          <dgm:chPref val="0"/>
        </dgm:presLayoutVars>
      </dgm:prSet>
      <dgm:spPr/>
    </dgm:pt>
    <dgm:pt modelId="{C81D4949-20C7-4D04-927B-61A49705BAC6}" type="pres">
      <dgm:prSet presAssocID="{DD486547-2B0F-4E5E-BAD0-15877894C205}" presName="sibTrans" presStyleCnt="0"/>
      <dgm:spPr/>
    </dgm:pt>
    <dgm:pt modelId="{52782012-CE59-4DE6-8618-EE15F54D051E}" type="pres">
      <dgm:prSet presAssocID="{A9C33087-496B-4D1F-8073-B5B4BDF61536}" presName="compNode" presStyleCnt="0"/>
      <dgm:spPr/>
    </dgm:pt>
    <dgm:pt modelId="{B7401554-21FC-4267-A6B3-6B0CBD056DDA}" type="pres">
      <dgm:prSet presAssocID="{A9C33087-496B-4D1F-8073-B5B4BDF61536}" presName="bgRect" presStyleLbl="bgShp" presStyleIdx="1" presStyleCnt="2"/>
      <dgm:spPr/>
    </dgm:pt>
    <dgm:pt modelId="{CD460B1E-38D7-4DCA-9ABC-4E2177845B31}" type="pres">
      <dgm:prSet presAssocID="{A9C33087-496B-4D1F-8073-B5B4BDF6153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B3A689A-A85D-4373-AF2B-FD51F14534EB}" type="pres">
      <dgm:prSet presAssocID="{A9C33087-496B-4D1F-8073-B5B4BDF61536}" presName="spaceRect" presStyleCnt="0"/>
      <dgm:spPr/>
    </dgm:pt>
    <dgm:pt modelId="{2805856B-DD15-45D7-B03A-E063EDCDF2DB}" type="pres">
      <dgm:prSet presAssocID="{A9C33087-496B-4D1F-8073-B5B4BDF61536}" presName="parTx" presStyleLbl="revTx" presStyleIdx="1" presStyleCnt="2">
        <dgm:presLayoutVars>
          <dgm:chMax val="0"/>
          <dgm:chPref val="0"/>
        </dgm:presLayoutVars>
      </dgm:prSet>
      <dgm:spPr/>
    </dgm:pt>
  </dgm:ptLst>
  <dgm:cxnLst>
    <dgm:cxn modelId="{D42DAE00-0D54-43D2-9878-141D521D540D}" type="presOf" srcId="{A9C33087-496B-4D1F-8073-B5B4BDF61536}" destId="{2805856B-DD15-45D7-B03A-E063EDCDF2DB}" srcOrd="0" destOrd="0" presId="urn:microsoft.com/office/officeart/2018/2/layout/IconVerticalSolidList"/>
    <dgm:cxn modelId="{D2770005-E281-47EB-A61E-4A2C21EEA0D6}" srcId="{023CB171-6FEF-495F-A43D-8AEF33A997F9}" destId="{06E3CCC9-CBAA-4C1E-8239-CC988EEA7C9B}" srcOrd="0" destOrd="0" parTransId="{C08E21F0-03BE-4E9B-B8B1-A085F100ADDD}" sibTransId="{DD486547-2B0F-4E5E-BAD0-15877894C205}"/>
    <dgm:cxn modelId="{B3494D2A-0C25-4EF9-9FE9-1448C943A809}" type="presOf" srcId="{06E3CCC9-CBAA-4C1E-8239-CC988EEA7C9B}" destId="{FB1D997C-7AF3-448B-9A02-DACCC9DEA257}" srcOrd="0" destOrd="0" presId="urn:microsoft.com/office/officeart/2018/2/layout/IconVerticalSolidList"/>
    <dgm:cxn modelId="{0CBD0853-6B23-4392-BFCE-39DF4C59167F}" srcId="{023CB171-6FEF-495F-A43D-8AEF33A997F9}" destId="{A9C33087-496B-4D1F-8073-B5B4BDF61536}" srcOrd="1" destOrd="0" parTransId="{89FA38CD-6CE2-4E37-B5A0-C249C666472A}" sibTransId="{1C1F8A98-50D0-40D1-82BB-E53369175C7E}"/>
    <dgm:cxn modelId="{51E01AF2-BE8C-42BE-B8FF-8E0E463C68AF}" type="presOf" srcId="{023CB171-6FEF-495F-A43D-8AEF33A997F9}" destId="{61564748-BC12-45F1-9FBB-8DC1753E261C}" srcOrd="0" destOrd="0" presId="urn:microsoft.com/office/officeart/2018/2/layout/IconVerticalSolidList"/>
    <dgm:cxn modelId="{10AA73E9-ADF7-4BFD-8A88-B8F2B50D5BA4}" type="presParOf" srcId="{61564748-BC12-45F1-9FBB-8DC1753E261C}" destId="{6CA06F13-18FE-42F9-A657-750D886D1A8E}" srcOrd="0" destOrd="0" presId="urn:microsoft.com/office/officeart/2018/2/layout/IconVerticalSolidList"/>
    <dgm:cxn modelId="{17CC10A5-388A-4EA8-94C5-CA71BBCF3D1B}" type="presParOf" srcId="{6CA06F13-18FE-42F9-A657-750D886D1A8E}" destId="{06E99655-B7C3-4ABD-91C8-5F9A02DC0746}" srcOrd="0" destOrd="0" presId="urn:microsoft.com/office/officeart/2018/2/layout/IconVerticalSolidList"/>
    <dgm:cxn modelId="{3ED6E8AF-8C2E-4BE1-AFE1-2BD32963AF6D}" type="presParOf" srcId="{6CA06F13-18FE-42F9-A657-750D886D1A8E}" destId="{B24F2EDB-DA5F-4F70-9DC7-F1616AB36C97}" srcOrd="1" destOrd="0" presId="urn:microsoft.com/office/officeart/2018/2/layout/IconVerticalSolidList"/>
    <dgm:cxn modelId="{4EF91B32-CB9D-46CD-95E2-0860B1933913}" type="presParOf" srcId="{6CA06F13-18FE-42F9-A657-750D886D1A8E}" destId="{FEC0D439-B328-41F8-BA5E-69C1C23E71C6}" srcOrd="2" destOrd="0" presId="urn:microsoft.com/office/officeart/2018/2/layout/IconVerticalSolidList"/>
    <dgm:cxn modelId="{A1B9ACC2-BCE0-4546-B3C2-637D86D171FD}" type="presParOf" srcId="{6CA06F13-18FE-42F9-A657-750D886D1A8E}" destId="{FB1D997C-7AF3-448B-9A02-DACCC9DEA257}" srcOrd="3" destOrd="0" presId="urn:microsoft.com/office/officeart/2018/2/layout/IconVerticalSolidList"/>
    <dgm:cxn modelId="{D1C85934-D76B-4A9A-BE86-25352C852ECD}" type="presParOf" srcId="{61564748-BC12-45F1-9FBB-8DC1753E261C}" destId="{C81D4949-20C7-4D04-927B-61A49705BAC6}" srcOrd="1" destOrd="0" presId="urn:microsoft.com/office/officeart/2018/2/layout/IconVerticalSolidList"/>
    <dgm:cxn modelId="{EC1BD466-73EE-428C-B514-3B394FB74708}" type="presParOf" srcId="{61564748-BC12-45F1-9FBB-8DC1753E261C}" destId="{52782012-CE59-4DE6-8618-EE15F54D051E}" srcOrd="2" destOrd="0" presId="urn:microsoft.com/office/officeart/2018/2/layout/IconVerticalSolidList"/>
    <dgm:cxn modelId="{7444E5E2-4914-4088-BD0F-F592A4C5AFE9}" type="presParOf" srcId="{52782012-CE59-4DE6-8618-EE15F54D051E}" destId="{B7401554-21FC-4267-A6B3-6B0CBD056DDA}" srcOrd="0" destOrd="0" presId="urn:microsoft.com/office/officeart/2018/2/layout/IconVerticalSolidList"/>
    <dgm:cxn modelId="{2C33A850-660D-4E2E-984D-2B3AEF664A38}" type="presParOf" srcId="{52782012-CE59-4DE6-8618-EE15F54D051E}" destId="{CD460B1E-38D7-4DCA-9ABC-4E2177845B31}" srcOrd="1" destOrd="0" presId="urn:microsoft.com/office/officeart/2018/2/layout/IconVerticalSolidList"/>
    <dgm:cxn modelId="{7BF98544-E0FA-4C8E-AAEE-37E7B10D0B94}" type="presParOf" srcId="{52782012-CE59-4DE6-8618-EE15F54D051E}" destId="{7B3A689A-A85D-4373-AF2B-FD51F14534EB}" srcOrd="2" destOrd="0" presId="urn:microsoft.com/office/officeart/2018/2/layout/IconVerticalSolidList"/>
    <dgm:cxn modelId="{4CB29DAA-D260-4E99-9151-F433F2D90F78}" type="presParOf" srcId="{52782012-CE59-4DE6-8618-EE15F54D051E}" destId="{2805856B-DD15-45D7-B03A-E063EDCDF2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987FEA-94CE-4FC5-8885-47EDBE71B22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E786340-FD73-40AC-A37E-FDF80AFC479D}">
      <dgm:prSet/>
      <dgm:spPr/>
      <dgm:t>
        <a:bodyPr/>
        <a:lstStyle/>
        <a:p>
          <a:r>
            <a:rPr lang="en-US"/>
            <a:t>Hyperparameters used: learning_rate, number of layers, number of neurons, activation function and dropout. </a:t>
          </a:r>
        </a:p>
      </dgm:t>
    </dgm:pt>
    <dgm:pt modelId="{7C736784-06A7-499A-BAEE-C502CA340413}" type="parTrans" cxnId="{8B69C2C0-E8E6-422E-B510-867F3014AAF9}">
      <dgm:prSet/>
      <dgm:spPr/>
      <dgm:t>
        <a:bodyPr/>
        <a:lstStyle/>
        <a:p>
          <a:endParaRPr lang="en-US"/>
        </a:p>
      </dgm:t>
    </dgm:pt>
    <dgm:pt modelId="{0AD6DA91-1A78-486B-9383-00BD7604C135}" type="sibTrans" cxnId="{8B69C2C0-E8E6-422E-B510-867F3014AAF9}">
      <dgm:prSet/>
      <dgm:spPr/>
      <dgm:t>
        <a:bodyPr/>
        <a:lstStyle/>
        <a:p>
          <a:endParaRPr lang="en-US"/>
        </a:p>
      </dgm:t>
    </dgm:pt>
    <dgm:pt modelId="{60D55E35-BBCE-4C8A-9A99-5B200AE27698}">
      <dgm:prSet/>
      <dgm:spPr/>
      <dgm:t>
        <a:bodyPr/>
        <a:lstStyle/>
        <a:p>
          <a:r>
            <a:rPr lang="en-US"/>
            <a:t>Architecture: </a:t>
          </a:r>
        </a:p>
      </dgm:t>
    </dgm:pt>
    <dgm:pt modelId="{AEB7F6A2-8911-448F-9B7F-3BEECDA55B53}" type="parTrans" cxnId="{999E1C33-F38E-46E6-85EB-FC4B2F82D568}">
      <dgm:prSet/>
      <dgm:spPr/>
      <dgm:t>
        <a:bodyPr/>
        <a:lstStyle/>
        <a:p>
          <a:endParaRPr lang="en-US"/>
        </a:p>
      </dgm:t>
    </dgm:pt>
    <dgm:pt modelId="{8953312F-5B36-49BD-9E0B-E338C857A2D6}" type="sibTrans" cxnId="{999E1C33-F38E-46E6-85EB-FC4B2F82D568}">
      <dgm:prSet/>
      <dgm:spPr/>
      <dgm:t>
        <a:bodyPr/>
        <a:lstStyle/>
        <a:p>
          <a:endParaRPr lang="en-US"/>
        </a:p>
      </dgm:t>
    </dgm:pt>
    <dgm:pt modelId="{16943ABD-8AF6-44A6-B338-1E1F55BBAEA1}">
      <dgm:prSet/>
      <dgm:spPr/>
      <dgm:t>
        <a:bodyPr/>
        <a:lstStyle/>
        <a:p>
          <a:r>
            <a:rPr lang="en-US"/>
            <a:t>Input layer: 12 predictors</a:t>
          </a:r>
        </a:p>
      </dgm:t>
    </dgm:pt>
    <dgm:pt modelId="{A8D70915-D828-46C9-8967-BA682322DBD7}" type="parTrans" cxnId="{FCE5BFF6-6730-4F86-9BC2-A1F307A8062A}">
      <dgm:prSet/>
      <dgm:spPr/>
      <dgm:t>
        <a:bodyPr/>
        <a:lstStyle/>
        <a:p>
          <a:endParaRPr lang="en-US"/>
        </a:p>
      </dgm:t>
    </dgm:pt>
    <dgm:pt modelId="{35705151-4DF8-4229-BB5F-7182A68F6F3E}" type="sibTrans" cxnId="{FCE5BFF6-6730-4F86-9BC2-A1F307A8062A}">
      <dgm:prSet/>
      <dgm:spPr/>
      <dgm:t>
        <a:bodyPr/>
        <a:lstStyle/>
        <a:p>
          <a:endParaRPr lang="en-US"/>
        </a:p>
      </dgm:t>
    </dgm:pt>
    <dgm:pt modelId="{DB61D3A5-61A3-4198-985E-C0483F7A77D6}">
      <dgm:prSet/>
      <dgm:spPr/>
      <dgm:t>
        <a:bodyPr/>
        <a:lstStyle/>
        <a:p>
          <a:r>
            <a:rPr lang="en-US"/>
            <a:t>Hidden layer: 3 hidden layers (activation = relu, first layer =256 neurons, second layer = 192 neurons, third layer = 96 neurons )</a:t>
          </a:r>
        </a:p>
      </dgm:t>
    </dgm:pt>
    <dgm:pt modelId="{7D42E427-0292-444B-9594-F07DC76D5DEC}" type="parTrans" cxnId="{E14AF141-2100-4EAB-8E9C-2B4801CCFABC}">
      <dgm:prSet/>
      <dgm:spPr/>
      <dgm:t>
        <a:bodyPr/>
        <a:lstStyle/>
        <a:p>
          <a:endParaRPr lang="en-US"/>
        </a:p>
      </dgm:t>
    </dgm:pt>
    <dgm:pt modelId="{957F01D3-8C25-44A7-A196-3AFD1A1F72BC}" type="sibTrans" cxnId="{E14AF141-2100-4EAB-8E9C-2B4801CCFABC}">
      <dgm:prSet/>
      <dgm:spPr/>
      <dgm:t>
        <a:bodyPr/>
        <a:lstStyle/>
        <a:p>
          <a:endParaRPr lang="en-US"/>
        </a:p>
      </dgm:t>
    </dgm:pt>
    <dgm:pt modelId="{9A2FBB93-2238-4AA8-B10B-412F9D18AA8F}">
      <dgm:prSet/>
      <dgm:spPr/>
      <dgm:t>
        <a:bodyPr/>
        <a:lstStyle/>
        <a:p>
          <a:r>
            <a:rPr lang="en-US"/>
            <a:t>Dropout: Randomly disables 30% of neurons during training to reduce overfitting</a:t>
          </a:r>
        </a:p>
      </dgm:t>
    </dgm:pt>
    <dgm:pt modelId="{6E227F5D-2A7E-4F8D-8ED8-1F7EF0F05662}" type="parTrans" cxnId="{6B7C918F-855A-42FD-B175-17C653869983}">
      <dgm:prSet/>
      <dgm:spPr/>
      <dgm:t>
        <a:bodyPr/>
        <a:lstStyle/>
        <a:p>
          <a:endParaRPr lang="en-US"/>
        </a:p>
      </dgm:t>
    </dgm:pt>
    <dgm:pt modelId="{87B71433-E592-44E1-8E45-2FEF77F06E50}" type="sibTrans" cxnId="{6B7C918F-855A-42FD-B175-17C653869983}">
      <dgm:prSet/>
      <dgm:spPr/>
      <dgm:t>
        <a:bodyPr/>
        <a:lstStyle/>
        <a:p>
          <a:endParaRPr lang="en-US"/>
        </a:p>
      </dgm:t>
    </dgm:pt>
    <dgm:pt modelId="{5334EDA6-0A0B-4EC2-BDBB-3F921F5945B2}">
      <dgm:prSet/>
      <dgm:spPr/>
      <dgm:t>
        <a:bodyPr/>
        <a:lstStyle/>
        <a:p>
          <a:r>
            <a:rPr lang="en-US" dirty="0"/>
            <a:t>Output layer (activation = sigmoid, Output layer for binary classification (placement: yes/no))  </a:t>
          </a:r>
        </a:p>
      </dgm:t>
    </dgm:pt>
    <dgm:pt modelId="{001AA2E1-3575-45BE-9C18-B80515CC313D}" type="parTrans" cxnId="{6E2CB8D0-9199-4205-BBAA-FB8784782832}">
      <dgm:prSet/>
      <dgm:spPr/>
      <dgm:t>
        <a:bodyPr/>
        <a:lstStyle/>
        <a:p>
          <a:endParaRPr lang="en-US"/>
        </a:p>
      </dgm:t>
    </dgm:pt>
    <dgm:pt modelId="{51B5D6E9-0082-4D59-A421-D4E2AE16C235}" type="sibTrans" cxnId="{6E2CB8D0-9199-4205-BBAA-FB8784782832}">
      <dgm:prSet/>
      <dgm:spPr/>
      <dgm:t>
        <a:bodyPr/>
        <a:lstStyle/>
        <a:p>
          <a:endParaRPr lang="en-US"/>
        </a:p>
      </dgm:t>
    </dgm:pt>
    <dgm:pt modelId="{D35DDCF0-4BC4-42CC-9238-06E5C1C4D4D1}" type="pres">
      <dgm:prSet presAssocID="{A5987FEA-94CE-4FC5-8885-47EDBE71B22D}" presName="linear" presStyleCnt="0">
        <dgm:presLayoutVars>
          <dgm:animLvl val="lvl"/>
          <dgm:resizeHandles val="exact"/>
        </dgm:presLayoutVars>
      </dgm:prSet>
      <dgm:spPr/>
    </dgm:pt>
    <dgm:pt modelId="{52FBB1CF-2346-4951-9057-A77A1F8716C7}" type="pres">
      <dgm:prSet presAssocID="{9E786340-FD73-40AC-A37E-FDF80AFC479D}" presName="parentText" presStyleLbl="node1" presStyleIdx="0" presStyleCnt="2">
        <dgm:presLayoutVars>
          <dgm:chMax val="0"/>
          <dgm:bulletEnabled val="1"/>
        </dgm:presLayoutVars>
      </dgm:prSet>
      <dgm:spPr/>
    </dgm:pt>
    <dgm:pt modelId="{A3ABAFD2-36F6-4ACE-B915-6E76D2D3CD19}" type="pres">
      <dgm:prSet presAssocID="{0AD6DA91-1A78-486B-9383-00BD7604C135}" presName="spacer" presStyleCnt="0"/>
      <dgm:spPr/>
    </dgm:pt>
    <dgm:pt modelId="{8DC60B0C-0F34-42A6-91CD-D95A05927B01}" type="pres">
      <dgm:prSet presAssocID="{60D55E35-BBCE-4C8A-9A99-5B200AE27698}" presName="parentText" presStyleLbl="node1" presStyleIdx="1" presStyleCnt="2">
        <dgm:presLayoutVars>
          <dgm:chMax val="0"/>
          <dgm:bulletEnabled val="1"/>
        </dgm:presLayoutVars>
      </dgm:prSet>
      <dgm:spPr/>
    </dgm:pt>
    <dgm:pt modelId="{1AA623B2-4BD4-45B7-90DB-F919A9CBE4AB}" type="pres">
      <dgm:prSet presAssocID="{60D55E35-BBCE-4C8A-9A99-5B200AE27698}" presName="childText" presStyleLbl="revTx" presStyleIdx="0" presStyleCnt="1">
        <dgm:presLayoutVars>
          <dgm:bulletEnabled val="1"/>
        </dgm:presLayoutVars>
      </dgm:prSet>
      <dgm:spPr/>
    </dgm:pt>
  </dgm:ptLst>
  <dgm:cxnLst>
    <dgm:cxn modelId="{999E1C33-F38E-46E6-85EB-FC4B2F82D568}" srcId="{A5987FEA-94CE-4FC5-8885-47EDBE71B22D}" destId="{60D55E35-BBCE-4C8A-9A99-5B200AE27698}" srcOrd="1" destOrd="0" parTransId="{AEB7F6A2-8911-448F-9B7F-3BEECDA55B53}" sibTransId="{8953312F-5B36-49BD-9E0B-E338C857A2D6}"/>
    <dgm:cxn modelId="{E14AF141-2100-4EAB-8E9C-2B4801CCFABC}" srcId="{60D55E35-BBCE-4C8A-9A99-5B200AE27698}" destId="{DB61D3A5-61A3-4198-985E-C0483F7A77D6}" srcOrd="1" destOrd="0" parTransId="{7D42E427-0292-444B-9594-F07DC76D5DEC}" sibTransId="{957F01D3-8C25-44A7-A196-3AFD1A1F72BC}"/>
    <dgm:cxn modelId="{4B887D64-C728-41F0-97D2-69CA8AD395EB}" type="presOf" srcId="{5334EDA6-0A0B-4EC2-BDBB-3F921F5945B2}" destId="{1AA623B2-4BD4-45B7-90DB-F919A9CBE4AB}" srcOrd="0" destOrd="3" presId="urn:microsoft.com/office/officeart/2005/8/layout/vList2"/>
    <dgm:cxn modelId="{96F01E4B-8921-40D5-B54F-3494F05DBDFD}" type="presOf" srcId="{9A2FBB93-2238-4AA8-B10B-412F9D18AA8F}" destId="{1AA623B2-4BD4-45B7-90DB-F919A9CBE4AB}" srcOrd="0" destOrd="2" presId="urn:microsoft.com/office/officeart/2005/8/layout/vList2"/>
    <dgm:cxn modelId="{2D89138F-92CA-40CC-BE80-11751182D266}" type="presOf" srcId="{60D55E35-BBCE-4C8A-9A99-5B200AE27698}" destId="{8DC60B0C-0F34-42A6-91CD-D95A05927B01}" srcOrd="0" destOrd="0" presId="urn:microsoft.com/office/officeart/2005/8/layout/vList2"/>
    <dgm:cxn modelId="{6B7C918F-855A-42FD-B175-17C653869983}" srcId="{60D55E35-BBCE-4C8A-9A99-5B200AE27698}" destId="{9A2FBB93-2238-4AA8-B10B-412F9D18AA8F}" srcOrd="2" destOrd="0" parTransId="{6E227F5D-2A7E-4F8D-8ED8-1F7EF0F05662}" sibTransId="{87B71433-E592-44E1-8E45-2FEF77F06E50}"/>
    <dgm:cxn modelId="{54EFABB3-F7E9-4E9B-8BF2-9580FF90BD94}" type="presOf" srcId="{16943ABD-8AF6-44A6-B338-1E1F55BBAEA1}" destId="{1AA623B2-4BD4-45B7-90DB-F919A9CBE4AB}" srcOrd="0" destOrd="0" presId="urn:microsoft.com/office/officeart/2005/8/layout/vList2"/>
    <dgm:cxn modelId="{FE717EC0-3F38-480B-B62A-861D4D309F91}" type="presOf" srcId="{DB61D3A5-61A3-4198-985E-C0483F7A77D6}" destId="{1AA623B2-4BD4-45B7-90DB-F919A9CBE4AB}" srcOrd="0" destOrd="1" presId="urn:microsoft.com/office/officeart/2005/8/layout/vList2"/>
    <dgm:cxn modelId="{8B69C2C0-E8E6-422E-B510-867F3014AAF9}" srcId="{A5987FEA-94CE-4FC5-8885-47EDBE71B22D}" destId="{9E786340-FD73-40AC-A37E-FDF80AFC479D}" srcOrd="0" destOrd="0" parTransId="{7C736784-06A7-499A-BAEE-C502CA340413}" sibTransId="{0AD6DA91-1A78-486B-9383-00BD7604C135}"/>
    <dgm:cxn modelId="{85E2BAC7-6C71-4F57-9CFD-38EAC2A4F452}" type="presOf" srcId="{9E786340-FD73-40AC-A37E-FDF80AFC479D}" destId="{52FBB1CF-2346-4951-9057-A77A1F8716C7}" srcOrd="0" destOrd="0" presId="urn:microsoft.com/office/officeart/2005/8/layout/vList2"/>
    <dgm:cxn modelId="{6E2CB8D0-9199-4205-BBAA-FB8784782832}" srcId="{60D55E35-BBCE-4C8A-9A99-5B200AE27698}" destId="{5334EDA6-0A0B-4EC2-BDBB-3F921F5945B2}" srcOrd="3" destOrd="0" parTransId="{001AA2E1-3575-45BE-9C18-B80515CC313D}" sibTransId="{51B5D6E9-0082-4D59-A421-D4E2AE16C235}"/>
    <dgm:cxn modelId="{FCE5BFF6-6730-4F86-9BC2-A1F307A8062A}" srcId="{60D55E35-BBCE-4C8A-9A99-5B200AE27698}" destId="{16943ABD-8AF6-44A6-B338-1E1F55BBAEA1}" srcOrd="0" destOrd="0" parTransId="{A8D70915-D828-46C9-8967-BA682322DBD7}" sibTransId="{35705151-4DF8-4229-BB5F-7182A68F6F3E}"/>
    <dgm:cxn modelId="{C56D4EFF-D280-4222-B5B4-EE5E345F9F6A}" type="presOf" srcId="{A5987FEA-94CE-4FC5-8885-47EDBE71B22D}" destId="{D35DDCF0-4BC4-42CC-9238-06E5C1C4D4D1}" srcOrd="0" destOrd="0" presId="urn:microsoft.com/office/officeart/2005/8/layout/vList2"/>
    <dgm:cxn modelId="{7602DFBB-B4A8-45E6-B04F-6E7AD5900385}" type="presParOf" srcId="{D35DDCF0-4BC4-42CC-9238-06E5C1C4D4D1}" destId="{52FBB1CF-2346-4951-9057-A77A1F8716C7}" srcOrd="0" destOrd="0" presId="urn:microsoft.com/office/officeart/2005/8/layout/vList2"/>
    <dgm:cxn modelId="{59903CBA-AE4F-4553-B70B-863A70DAC530}" type="presParOf" srcId="{D35DDCF0-4BC4-42CC-9238-06E5C1C4D4D1}" destId="{A3ABAFD2-36F6-4ACE-B915-6E76D2D3CD19}" srcOrd="1" destOrd="0" presId="urn:microsoft.com/office/officeart/2005/8/layout/vList2"/>
    <dgm:cxn modelId="{8832F64F-7A8D-406C-9A1D-127C6EAA1EB1}" type="presParOf" srcId="{D35DDCF0-4BC4-42CC-9238-06E5C1C4D4D1}" destId="{8DC60B0C-0F34-42A6-91CD-D95A05927B01}" srcOrd="2" destOrd="0" presId="urn:microsoft.com/office/officeart/2005/8/layout/vList2"/>
    <dgm:cxn modelId="{4F3D3E84-A6F3-46E0-9C93-720CF411F82E}" type="presParOf" srcId="{D35DDCF0-4BC4-42CC-9238-06E5C1C4D4D1}" destId="{1AA623B2-4BD4-45B7-90DB-F919A9CBE4A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0E9508-D89A-4DCC-A2F3-422F57B37395}" type="doc">
      <dgm:prSet loTypeId="urn:microsoft.com/office/officeart/2005/8/layout/hList1" loCatId="list" qsTypeId="urn:microsoft.com/office/officeart/2005/8/quickstyle/simple2" qsCatId="simple" csTypeId="urn:microsoft.com/office/officeart/2005/8/colors/accent0_3" csCatId="mainScheme"/>
      <dgm:spPr/>
      <dgm:t>
        <a:bodyPr/>
        <a:lstStyle/>
        <a:p>
          <a:endParaRPr lang="en-US"/>
        </a:p>
      </dgm:t>
    </dgm:pt>
    <dgm:pt modelId="{183C0501-4892-4354-9C0A-842AF8B3EA39}">
      <dgm:prSet/>
      <dgm:spPr/>
      <dgm:t>
        <a:bodyPr/>
        <a:lstStyle/>
        <a:p>
          <a:r>
            <a:rPr lang="en-US"/>
            <a:t>Optimization techniques used: </a:t>
          </a:r>
        </a:p>
      </dgm:t>
    </dgm:pt>
    <dgm:pt modelId="{BBB7589E-D55F-4701-96DD-D7CF44A6DB16}" type="parTrans" cxnId="{BA03CA15-7B51-4108-BC53-982958EA1A62}">
      <dgm:prSet/>
      <dgm:spPr/>
      <dgm:t>
        <a:bodyPr/>
        <a:lstStyle/>
        <a:p>
          <a:endParaRPr lang="en-US"/>
        </a:p>
      </dgm:t>
    </dgm:pt>
    <dgm:pt modelId="{4C6FA4E4-D3A3-4264-B094-5543E2A00B68}" type="sibTrans" cxnId="{BA03CA15-7B51-4108-BC53-982958EA1A62}">
      <dgm:prSet/>
      <dgm:spPr/>
      <dgm:t>
        <a:bodyPr/>
        <a:lstStyle/>
        <a:p>
          <a:endParaRPr lang="en-US"/>
        </a:p>
      </dgm:t>
    </dgm:pt>
    <dgm:pt modelId="{B7088073-E5FF-46B2-9219-24BDF32B59D7}">
      <dgm:prSet/>
      <dgm:spPr/>
      <dgm:t>
        <a:bodyPr/>
        <a:lstStyle/>
        <a:p>
          <a:r>
            <a:rPr lang="en-US"/>
            <a:t>Hyperparameter tuning: Randomsearch, Bayesian and Hyperband tuning techniques were used.</a:t>
          </a:r>
        </a:p>
      </dgm:t>
    </dgm:pt>
    <dgm:pt modelId="{B3623C38-7AC0-4359-A9DC-9FF390191061}" type="parTrans" cxnId="{7CE79C2B-BC63-455D-ADEE-C3D615D1819E}">
      <dgm:prSet/>
      <dgm:spPr/>
      <dgm:t>
        <a:bodyPr/>
        <a:lstStyle/>
        <a:p>
          <a:endParaRPr lang="en-US"/>
        </a:p>
      </dgm:t>
    </dgm:pt>
    <dgm:pt modelId="{B324DFFF-EEA1-43FA-8CF7-6E25101F3F0B}" type="sibTrans" cxnId="{7CE79C2B-BC63-455D-ADEE-C3D615D1819E}">
      <dgm:prSet/>
      <dgm:spPr/>
      <dgm:t>
        <a:bodyPr/>
        <a:lstStyle/>
        <a:p>
          <a:endParaRPr lang="en-US"/>
        </a:p>
      </dgm:t>
    </dgm:pt>
    <dgm:pt modelId="{80A24BD8-70D2-4CFE-B780-64C99DE8F4FC}">
      <dgm:prSet/>
      <dgm:spPr/>
      <dgm:t>
        <a:bodyPr/>
        <a:lstStyle/>
        <a:p>
          <a:r>
            <a:rPr lang="en-US"/>
            <a:t>Adam(Adaptive Moment Estimation) was used to optimize the model performance. </a:t>
          </a:r>
        </a:p>
      </dgm:t>
    </dgm:pt>
    <dgm:pt modelId="{94C7DB48-A0F4-43DB-B775-74CDE89F4467}" type="parTrans" cxnId="{E3341835-AFE2-42E6-9B60-B6B9EBE6AE6B}">
      <dgm:prSet/>
      <dgm:spPr/>
      <dgm:t>
        <a:bodyPr/>
        <a:lstStyle/>
        <a:p>
          <a:endParaRPr lang="en-US"/>
        </a:p>
      </dgm:t>
    </dgm:pt>
    <dgm:pt modelId="{AB8DAF4A-C450-49D5-81C4-43DADA108EF4}" type="sibTrans" cxnId="{E3341835-AFE2-42E6-9B60-B6B9EBE6AE6B}">
      <dgm:prSet/>
      <dgm:spPr/>
      <dgm:t>
        <a:bodyPr/>
        <a:lstStyle/>
        <a:p>
          <a:endParaRPr lang="en-US"/>
        </a:p>
      </dgm:t>
    </dgm:pt>
    <dgm:pt modelId="{2B9164DD-DCFE-442A-ADB3-B8AC47EE6876}">
      <dgm:prSet/>
      <dgm:spPr/>
      <dgm:t>
        <a:bodyPr/>
        <a:lstStyle/>
        <a:p>
          <a:r>
            <a:rPr lang="en-US"/>
            <a:t>Regularization techniques used:</a:t>
          </a:r>
        </a:p>
      </dgm:t>
    </dgm:pt>
    <dgm:pt modelId="{2F7A704C-AB64-4781-BA09-1BD0C8456DC1}" type="parTrans" cxnId="{43E24E81-A1C4-44CF-8BE6-071D61A173A5}">
      <dgm:prSet/>
      <dgm:spPr/>
      <dgm:t>
        <a:bodyPr/>
        <a:lstStyle/>
        <a:p>
          <a:endParaRPr lang="en-US"/>
        </a:p>
      </dgm:t>
    </dgm:pt>
    <dgm:pt modelId="{501C508D-5E24-499E-BD74-4DA881D943C3}" type="sibTrans" cxnId="{43E24E81-A1C4-44CF-8BE6-071D61A173A5}">
      <dgm:prSet/>
      <dgm:spPr/>
      <dgm:t>
        <a:bodyPr/>
        <a:lstStyle/>
        <a:p>
          <a:endParaRPr lang="en-US"/>
        </a:p>
      </dgm:t>
    </dgm:pt>
    <dgm:pt modelId="{A6686AFF-1A3C-4835-ACBC-DF04E9649861}">
      <dgm:prSet/>
      <dgm:spPr/>
      <dgm:t>
        <a:bodyPr/>
        <a:lstStyle/>
        <a:p>
          <a:r>
            <a:rPr lang="en-US"/>
            <a:t>Early stopping technique and dropout technique was used.</a:t>
          </a:r>
        </a:p>
      </dgm:t>
    </dgm:pt>
    <dgm:pt modelId="{8BB269F1-9408-43B3-A22E-44DE961B7BB3}" type="parTrans" cxnId="{D653DCDF-AE19-4AE4-82AA-A6354E5EAC49}">
      <dgm:prSet/>
      <dgm:spPr/>
      <dgm:t>
        <a:bodyPr/>
        <a:lstStyle/>
        <a:p>
          <a:endParaRPr lang="en-US"/>
        </a:p>
      </dgm:t>
    </dgm:pt>
    <dgm:pt modelId="{C40A7D57-3AFB-4952-BC3D-842D963E1B19}" type="sibTrans" cxnId="{D653DCDF-AE19-4AE4-82AA-A6354E5EAC49}">
      <dgm:prSet/>
      <dgm:spPr/>
      <dgm:t>
        <a:bodyPr/>
        <a:lstStyle/>
        <a:p>
          <a:endParaRPr lang="en-US"/>
        </a:p>
      </dgm:t>
    </dgm:pt>
    <dgm:pt modelId="{CDB7A59C-1756-4C5C-BA44-16460534BF5D}">
      <dgm:prSet/>
      <dgm:spPr/>
      <dgm:t>
        <a:bodyPr/>
        <a:lstStyle/>
        <a:p>
          <a:r>
            <a:rPr lang="en-US" dirty="0"/>
            <a:t>Mini batch technique is used.</a:t>
          </a:r>
        </a:p>
      </dgm:t>
    </dgm:pt>
    <dgm:pt modelId="{40CA823A-2FB0-479C-AFEB-5CA5915B0B5C}" type="parTrans" cxnId="{9DECB4CB-709E-4EAC-96FE-BEC3FA3E1524}">
      <dgm:prSet/>
      <dgm:spPr/>
      <dgm:t>
        <a:bodyPr/>
        <a:lstStyle/>
        <a:p>
          <a:endParaRPr lang="en-US"/>
        </a:p>
      </dgm:t>
    </dgm:pt>
    <dgm:pt modelId="{EFED98ED-C272-4EB3-95EB-554B0C056DF2}" type="sibTrans" cxnId="{9DECB4CB-709E-4EAC-96FE-BEC3FA3E1524}">
      <dgm:prSet/>
      <dgm:spPr/>
      <dgm:t>
        <a:bodyPr/>
        <a:lstStyle/>
        <a:p>
          <a:endParaRPr lang="en-US"/>
        </a:p>
      </dgm:t>
    </dgm:pt>
    <dgm:pt modelId="{BC7C4C2A-3E28-4FC6-A647-CB04071300AD}" type="pres">
      <dgm:prSet presAssocID="{C30E9508-D89A-4DCC-A2F3-422F57B37395}" presName="Name0" presStyleCnt="0">
        <dgm:presLayoutVars>
          <dgm:dir/>
          <dgm:animLvl val="lvl"/>
          <dgm:resizeHandles val="exact"/>
        </dgm:presLayoutVars>
      </dgm:prSet>
      <dgm:spPr/>
    </dgm:pt>
    <dgm:pt modelId="{BE8A6EAA-765A-4FA5-912B-A78E8EC88FFF}" type="pres">
      <dgm:prSet presAssocID="{183C0501-4892-4354-9C0A-842AF8B3EA39}" presName="composite" presStyleCnt="0"/>
      <dgm:spPr/>
    </dgm:pt>
    <dgm:pt modelId="{DF58652B-164C-4DC8-83A1-33DAD90F657D}" type="pres">
      <dgm:prSet presAssocID="{183C0501-4892-4354-9C0A-842AF8B3EA39}" presName="parTx" presStyleLbl="alignNode1" presStyleIdx="0" presStyleCnt="2">
        <dgm:presLayoutVars>
          <dgm:chMax val="0"/>
          <dgm:chPref val="0"/>
          <dgm:bulletEnabled val="1"/>
        </dgm:presLayoutVars>
      </dgm:prSet>
      <dgm:spPr/>
    </dgm:pt>
    <dgm:pt modelId="{A2EEAA75-26E1-496D-9B21-E706A89E9EF0}" type="pres">
      <dgm:prSet presAssocID="{183C0501-4892-4354-9C0A-842AF8B3EA39}" presName="desTx" presStyleLbl="alignAccFollowNode1" presStyleIdx="0" presStyleCnt="2">
        <dgm:presLayoutVars>
          <dgm:bulletEnabled val="1"/>
        </dgm:presLayoutVars>
      </dgm:prSet>
      <dgm:spPr/>
    </dgm:pt>
    <dgm:pt modelId="{5D52D527-DC21-49BB-A5D1-41A7692D4BEC}" type="pres">
      <dgm:prSet presAssocID="{4C6FA4E4-D3A3-4264-B094-5543E2A00B68}" presName="space" presStyleCnt="0"/>
      <dgm:spPr/>
    </dgm:pt>
    <dgm:pt modelId="{C733F3D4-1CF5-4EE3-AF7C-4C09D5E3DD57}" type="pres">
      <dgm:prSet presAssocID="{2B9164DD-DCFE-442A-ADB3-B8AC47EE6876}" presName="composite" presStyleCnt="0"/>
      <dgm:spPr/>
    </dgm:pt>
    <dgm:pt modelId="{68F2DE83-CE46-4590-BFE8-697ACC39AE76}" type="pres">
      <dgm:prSet presAssocID="{2B9164DD-DCFE-442A-ADB3-B8AC47EE6876}" presName="parTx" presStyleLbl="alignNode1" presStyleIdx="1" presStyleCnt="2">
        <dgm:presLayoutVars>
          <dgm:chMax val="0"/>
          <dgm:chPref val="0"/>
          <dgm:bulletEnabled val="1"/>
        </dgm:presLayoutVars>
      </dgm:prSet>
      <dgm:spPr/>
    </dgm:pt>
    <dgm:pt modelId="{9CB9B76E-06CD-4D6B-AF71-D54828F2F346}" type="pres">
      <dgm:prSet presAssocID="{2B9164DD-DCFE-442A-ADB3-B8AC47EE6876}" presName="desTx" presStyleLbl="alignAccFollowNode1" presStyleIdx="1" presStyleCnt="2">
        <dgm:presLayoutVars>
          <dgm:bulletEnabled val="1"/>
        </dgm:presLayoutVars>
      </dgm:prSet>
      <dgm:spPr/>
    </dgm:pt>
  </dgm:ptLst>
  <dgm:cxnLst>
    <dgm:cxn modelId="{BA03CA15-7B51-4108-BC53-982958EA1A62}" srcId="{C30E9508-D89A-4DCC-A2F3-422F57B37395}" destId="{183C0501-4892-4354-9C0A-842AF8B3EA39}" srcOrd="0" destOrd="0" parTransId="{BBB7589E-D55F-4701-96DD-D7CF44A6DB16}" sibTransId="{4C6FA4E4-D3A3-4264-B094-5543E2A00B68}"/>
    <dgm:cxn modelId="{D27F2126-2793-4B6A-A439-A1E9A7E1EC07}" type="presOf" srcId="{CDB7A59C-1756-4C5C-BA44-16460534BF5D}" destId="{9CB9B76E-06CD-4D6B-AF71-D54828F2F346}" srcOrd="0" destOrd="1" presId="urn:microsoft.com/office/officeart/2005/8/layout/hList1"/>
    <dgm:cxn modelId="{7CE79C2B-BC63-455D-ADEE-C3D615D1819E}" srcId="{183C0501-4892-4354-9C0A-842AF8B3EA39}" destId="{B7088073-E5FF-46B2-9219-24BDF32B59D7}" srcOrd="0" destOrd="0" parTransId="{B3623C38-7AC0-4359-A9DC-9FF390191061}" sibTransId="{B324DFFF-EEA1-43FA-8CF7-6E25101F3F0B}"/>
    <dgm:cxn modelId="{E3341835-AFE2-42E6-9B60-B6B9EBE6AE6B}" srcId="{183C0501-4892-4354-9C0A-842AF8B3EA39}" destId="{80A24BD8-70D2-4CFE-B780-64C99DE8F4FC}" srcOrd="1" destOrd="0" parTransId="{94C7DB48-A0F4-43DB-B775-74CDE89F4467}" sibTransId="{AB8DAF4A-C450-49D5-81C4-43DADA108EF4}"/>
    <dgm:cxn modelId="{64D7DA47-9E97-4798-ADEF-25C38F87F7BF}" type="presOf" srcId="{B7088073-E5FF-46B2-9219-24BDF32B59D7}" destId="{A2EEAA75-26E1-496D-9B21-E706A89E9EF0}" srcOrd="0" destOrd="0" presId="urn:microsoft.com/office/officeart/2005/8/layout/hList1"/>
    <dgm:cxn modelId="{5635304D-372F-4AC5-ABD0-912D15F1AFF9}" type="presOf" srcId="{80A24BD8-70D2-4CFE-B780-64C99DE8F4FC}" destId="{A2EEAA75-26E1-496D-9B21-E706A89E9EF0}" srcOrd="0" destOrd="1" presId="urn:microsoft.com/office/officeart/2005/8/layout/hList1"/>
    <dgm:cxn modelId="{B08EC877-5553-44EF-A35E-20298504CDBC}" type="presOf" srcId="{2B9164DD-DCFE-442A-ADB3-B8AC47EE6876}" destId="{68F2DE83-CE46-4590-BFE8-697ACC39AE76}" srcOrd="0" destOrd="0" presId="urn:microsoft.com/office/officeart/2005/8/layout/hList1"/>
    <dgm:cxn modelId="{43E24E81-A1C4-44CF-8BE6-071D61A173A5}" srcId="{C30E9508-D89A-4DCC-A2F3-422F57B37395}" destId="{2B9164DD-DCFE-442A-ADB3-B8AC47EE6876}" srcOrd="1" destOrd="0" parTransId="{2F7A704C-AB64-4781-BA09-1BD0C8456DC1}" sibTransId="{501C508D-5E24-499E-BD74-4DA881D943C3}"/>
    <dgm:cxn modelId="{36F6FC8B-9065-45B4-BF28-2FBC93B9F1B1}" type="presOf" srcId="{183C0501-4892-4354-9C0A-842AF8B3EA39}" destId="{DF58652B-164C-4DC8-83A1-33DAD90F657D}" srcOrd="0" destOrd="0" presId="urn:microsoft.com/office/officeart/2005/8/layout/hList1"/>
    <dgm:cxn modelId="{9DECB4CB-709E-4EAC-96FE-BEC3FA3E1524}" srcId="{2B9164DD-DCFE-442A-ADB3-B8AC47EE6876}" destId="{CDB7A59C-1756-4C5C-BA44-16460534BF5D}" srcOrd="1" destOrd="0" parTransId="{40CA823A-2FB0-479C-AFEB-5CA5915B0B5C}" sibTransId="{EFED98ED-C272-4EB3-95EB-554B0C056DF2}"/>
    <dgm:cxn modelId="{A6BF47D9-B6E0-406D-871E-E69704C4F3E5}" type="presOf" srcId="{C30E9508-D89A-4DCC-A2F3-422F57B37395}" destId="{BC7C4C2A-3E28-4FC6-A647-CB04071300AD}" srcOrd="0" destOrd="0" presId="urn:microsoft.com/office/officeart/2005/8/layout/hList1"/>
    <dgm:cxn modelId="{D653DCDF-AE19-4AE4-82AA-A6354E5EAC49}" srcId="{2B9164DD-DCFE-442A-ADB3-B8AC47EE6876}" destId="{A6686AFF-1A3C-4835-ACBC-DF04E9649861}" srcOrd="0" destOrd="0" parTransId="{8BB269F1-9408-43B3-A22E-44DE961B7BB3}" sibTransId="{C40A7D57-3AFB-4952-BC3D-842D963E1B19}"/>
    <dgm:cxn modelId="{AC7FF2EF-F78D-4ED1-9922-908D44E7A375}" type="presOf" srcId="{A6686AFF-1A3C-4835-ACBC-DF04E9649861}" destId="{9CB9B76E-06CD-4D6B-AF71-D54828F2F346}" srcOrd="0" destOrd="0" presId="urn:microsoft.com/office/officeart/2005/8/layout/hList1"/>
    <dgm:cxn modelId="{D052A251-BC82-4590-8551-20607652E4DE}" type="presParOf" srcId="{BC7C4C2A-3E28-4FC6-A647-CB04071300AD}" destId="{BE8A6EAA-765A-4FA5-912B-A78E8EC88FFF}" srcOrd="0" destOrd="0" presId="urn:microsoft.com/office/officeart/2005/8/layout/hList1"/>
    <dgm:cxn modelId="{EADBFB10-D858-4B88-9AE5-66CA78B8CC97}" type="presParOf" srcId="{BE8A6EAA-765A-4FA5-912B-A78E8EC88FFF}" destId="{DF58652B-164C-4DC8-83A1-33DAD90F657D}" srcOrd="0" destOrd="0" presId="urn:microsoft.com/office/officeart/2005/8/layout/hList1"/>
    <dgm:cxn modelId="{FC0F6599-C184-41EF-93A2-528D5FEB855F}" type="presParOf" srcId="{BE8A6EAA-765A-4FA5-912B-A78E8EC88FFF}" destId="{A2EEAA75-26E1-496D-9B21-E706A89E9EF0}" srcOrd="1" destOrd="0" presId="urn:microsoft.com/office/officeart/2005/8/layout/hList1"/>
    <dgm:cxn modelId="{2E52BB26-A036-48C0-B56F-16D1DD4F4341}" type="presParOf" srcId="{BC7C4C2A-3E28-4FC6-A647-CB04071300AD}" destId="{5D52D527-DC21-49BB-A5D1-41A7692D4BEC}" srcOrd="1" destOrd="0" presId="urn:microsoft.com/office/officeart/2005/8/layout/hList1"/>
    <dgm:cxn modelId="{98F67EC9-E43B-4C96-A46A-18F9F8239B2D}" type="presParOf" srcId="{BC7C4C2A-3E28-4FC6-A647-CB04071300AD}" destId="{C733F3D4-1CF5-4EE3-AF7C-4C09D5E3DD57}" srcOrd="2" destOrd="0" presId="urn:microsoft.com/office/officeart/2005/8/layout/hList1"/>
    <dgm:cxn modelId="{C133383F-7FF2-4D9A-8EE0-7AD7BE3E00CD}" type="presParOf" srcId="{C733F3D4-1CF5-4EE3-AF7C-4C09D5E3DD57}" destId="{68F2DE83-CE46-4590-BFE8-697ACC39AE76}" srcOrd="0" destOrd="0" presId="urn:microsoft.com/office/officeart/2005/8/layout/hList1"/>
    <dgm:cxn modelId="{AE8DAEB6-D9E2-41FB-9063-A1EA5DCAC921}" type="presParOf" srcId="{C733F3D4-1CF5-4EE3-AF7C-4C09D5E3DD57}" destId="{9CB9B76E-06CD-4D6B-AF71-D54828F2F34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99655-B7C3-4ABD-91C8-5F9A02DC0746}">
      <dsp:nvSpPr>
        <dsp:cNvPr id="0" name=""/>
        <dsp:cNvSpPr/>
      </dsp:nvSpPr>
      <dsp:spPr>
        <a:xfrm>
          <a:off x="0" y="503838"/>
          <a:ext cx="10515600" cy="1511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4F2EDB-DA5F-4F70-9DC7-F1616AB36C97}">
      <dsp:nvSpPr>
        <dsp:cNvPr id="0" name=""/>
        <dsp:cNvSpPr/>
      </dsp:nvSpPr>
      <dsp:spPr>
        <a:xfrm>
          <a:off x="457233" y="843929"/>
          <a:ext cx="831333" cy="831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1D997C-7AF3-448B-9A02-DACCC9DEA257}">
      <dsp:nvSpPr>
        <dsp:cNvPr id="0" name=""/>
        <dsp:cNvSpPr/>
      </dsp:nvSpPr>
      <dsp:spPr>
        <a:xfrm>
          <a:off x="1745801" y="503838"/>
          <a:ext cx="8769798" cy="1511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969" tIns="159969" rIns="159969" bIns="159969" numCol="1" spcCol="1270" anchor="ctr" anchorCtr="0">
          <a:noAutofit/>
        </a:bodyPr>
        <a:lstStyle/>
        <a:p>
          <a:pPr marL="0" lvl="0" indent="0" algn="l" defTabSz="622300">
            <a:lnSpc>
              <a:spcPct val="90000"/>
            </a:lnSpc>
            <a:spcBef>
              <a:spcPct val="0"/>
            </a:spcBef>
            <a:spcAft>
              <a:spcPct val="35000"/>
            </a:spcAft>
            <a:buNone/>
          </a:pPr>
          <a:r>
            <a:rPr lang="en-US" sz="1400" kern="1200"/>
            <a:t>The campus placement process is a crucial bridge between academic institutions and the job market, yet it often lacks consistency, efficiency, and predictability. Recruiters and placement cells must manually evaluate large volumes of student data, while students face uncertainty due to varying selection criteria across companies. This creates a need for a data-driven solution that can support decision-making and improve the effectiveness of campus recruitment.</a:t>
          </a:r>
        </a:p>
      </dsp:txBody>
      <dsp:txXfrm>
        <a:off x="1745801" y="503838"/>
        <a:ext cx="8769798" cy="1511516"/>
      </dsp:txXfrm>
    </dsp:sp>
    <dsp:sp modelId="{B7401554-21FC-4267-A6B3-6B0CBD056DDA}">
      <dsp:nvSpPr>
        <dsp:cNvPr id="0" name=""/>
        <dsp:cNvSpPr/>
      </dsp:nvSpPr>
      <dsp:spPr>
        <a:xfrm>
          <a:off x="0" y="2342169"/>
          <a:ext cx="10515600" cy="1511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60B1E-38D7-4DCA-9ABC-4E2177845B31}">
      <dsp:nvSpPr>
        <dsp:cNvPr id="0" name=""/>
        <dsp:cNvSpPr/>
      </dsp:nvSpPr>
      <dsp:spPr>
        <a:xfrm>
          <a:off x="457233" y="2682260"/>
          <a:ext cx="831333" cy="831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5856B-DD15-45D7-B03A-E063EDCDF2DB}">
      <dsp:nvSpPr>
        <dsp:cNvPr id="0" name=""/>
        <dsp:cNvSpPr/>
      </dsp:nvSpPr>
      <dsp:spPr>
        <a:xfrm>
          <a:off x="1745801" y="2342169"/>
          <a:ext cx="8769798" cy="1511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969" tIns="159969" rIns="159969" bIns="159969" numCol="1" spcCol="1270" anchor="ctr" anchorCtr="0">
          <a:noAutofit/>
        </a:bodyPr>
        <a:lstStyle/>
        <a:p>
          <a:pPr marL="0" lvl="0" indent="0" algn="l" defTabSz="622300">
            <a:lnSpc>
              <a:spcPct val="90000"/>
            </a:lnSpc>
            <a:spcBef>
              <a:spcPct val="0"/>
            </a:spcBef>
            <a:spcAft>
              <a:spcPct val="35000"/>
            </a:spcAft>
            <a:buNone/>
          </a:pPr>
          <a:r>
            <a:rPr lang="en-US" sz="1400" kern="1200"/>
            <a:t>This project aims to develop a neural network</a:t>
          </a:r>
          <a:r>
            <a:rPr lang="en-US" sz="1400" b="1" kern="1200"/>
            <a:t> </a:t>
          </a:r>
          <a:r>
            <a:rPr lang="en-US" sz="1400" kern="1200"/>
            <a:t>model that can predict the likelihood of a student being selected in campus placements based on academic performance, skillsets, test scores, and other relevant features. By analyzing historical placement data, the model will learn to identify patterns and key predictors of selection success. The goal is to assist placement officers in screening candidates more efficiently and help students understand their strengths and areas of improvement, ultimately making the campus recruitment process more transparent, objective, and effective.</a:t>
          </a:r>
        </a:p>
      </dsp:txBody>
      <dsp:txXfrm>
        <a:off x="1745801" y="2342169"/>
        <a:ext cx="8769798" cy="15115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BB1CF-2346-4951-9057-A77A1F8716C7}">
      <dsp:nvSpPr>
        <dsp:cNvPr id="0" name=""/>
        <dsp:cNvSpPr/>
      </dsp:nvSpPr>
      <dsp:spPr>
        <a:xfrm>
          <a:off x="0" y="95853"/>
          <a:ext cx="6798539" cy="83537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Hyperparameters used: learning_rate, number of layers, number of neurons, activation function and dropout. </a:t>
          </a:r>
        </a:p>
      </dsp:txBody>
      <dsp:txXfrm>
        <a:off x="40780" y="136633"/>
        <a:ext cx="6716979" cy="753819"/>
      </dsp:txXfrm>
    </dsp:sp>
    <dsp:sp modelId="{8DC60B0C-0F34-42A6-91CD-D95A05927B01}">
      <dsp:nvSpPr>
        <dsp:cNvPr id="0" name=""/>
        <dsp:cNvSpPr/>
      </dsp:nvSpPr>
      <dsp:spPr>
        <a:xfrm>
          <a:off x="0" y="991713"/>
          <a:ext cx="6798539" cy="835379"/>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Architecture: </a:t>
          </a:r>
        </a:p>
      </dsp:txBody>
      <dsp:txXfrm>
        <a:off x="40780" y="1032493"/>
        <a:ext cx="6716979" cy="753819"/>
      </dsp:txXfrm>
    </dsp:sp>
    <dsp:sp modelId="{1AA623B2-4BD4-45B7-90DB-F919A9CBE4AB}">
      <dsp:nvSpPr>
        <dsp:cNvPr id="0" name=""/>
        <dsp:cNvSpPr/>
      </dsp:nvSpPr>
      <dsp:spPr>
        <a:xfrm>
          <a:off x="0" y="1827093"/>
          <a:ext cx="6798539" cy="1782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5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Input layer: 12 predictors</a:t>
          </a:r>
        </a:p>
        <a:p>
          <a:pPr marL="171450" lvl="1" indent="-171450" algn="l" defTabSz="711200">
            <a:lnSpc>
              <a:spcPct val="90000"/>
            </a:lnSpc>
            <a:spcBef>
              <a:spcPct val="0"/>
            </a:spcBef>
            <a:spcAft>
              <a:spcPct val="20000"/>
            </a:spcAft>
            <a:buChar char="•"/>
          </a:pPr>
          <a:r>
            <a:rPr lang="en-US" sz="1600" kern="1200"/>
            <a:t>Hidden layer: 3 hidden layers (activation = relu, first layer =256 neurons, second layer = 192 neurons, third layer = 96 neurons )</a:t>
          </a:r>
        </a:p>
        <a:p>
          <a:pPr marL="171450" lvl="1" indent="-171450" algn="l" defTabSz="711200">
            <a:lnSpc>
              <a:spcPct val="90000"/>
            </a:lnSpc>
            <a:spcBef>
              <a:spcPct val="0"/>
            </a:spcBef>
            <a:spcAft>
              <a:spcPct val="20000"/>
            </a:spcAft>
            <a:buChar char="•"/>
          </a:pPr>
          <a:r>
            <a:rPr lang="en-US" sz="1600" kern="1200"/>
            <a:t>Dropout: Randomly disables 30% of neurons during training to reduce overfitting</a:t>
          </a:r>
        </a:p>
        <a:p>
          <a:pPr marL="171450" lvl="1" indent="-171450" algn="l" defTabSz="711200">
            <a:lnSpc>
              <a:spcPct val="90000"/>
            </a:lnSpc>
            <a:spcBef>
              <a:spcPct val="0"/>
            </a:spcBef>
            <a:spcAft>
              <a:spcPct val="20000"/>
            </a:spcAft>
            <a:buChar char="•"/>
          </a:pPr>
          <a:r>
            <a:rPr lang="en-US" sz="1600" kern="1200" dirty="0"/>
            <a:t>Output layer (activation = sigmoid, Output layer for binary classification (placement: yes/no))  </a:t>
          </a:r>
        </a:p>
      </dsp:txBody>
      <dsp:txXfrm>
        <a:off x="0" y="1827093"/>
        <a:ext cx="6798539" cy="17822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8652B-164C-4DC8-83A1-33DAD90F657D}">
      <dsp:nvSpPr>
        <dsp:cNvPr id="0" name=""/>
        <dsp:cNvSpPr/>
      </dsp:nvSpPr>
      <dsp:spPr>
        <a:xfrm>
          <a:off x="22" y="145431"/>
          <a:ext cx="2117221" cy="548687"/>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Optimization techniques used: </a:t>
          </a:r>
        </a:p>
      </dsp:txBody>
      <dsp:txXfrm>
        <a:off x="22" y="145431"/>
        <a:ext cx="2117221" cy="548687"/>
      </dsp:txXfrm>
    </dsp:sp>
    <dsp:sp modelId="{A2EEAA75-26E1-496D-9B21-E706A89E9EF0}">
      <dsp:nvSpPr>
        <dsp:cNvPr id="0" name=""/>
        <dsp:cNvSpPr/>
      </dsp:nvSpPr>
      <dsp:spPr>
        <a:xfrm>
          <a:off x="22" y="694118"/>
          <a:ext cx="2117221" cy="2799900"/>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Hyperparameter tuning: Randomsearch, Bayesian and Hyperband tuning techniques were used.</a:t>
          </a:r>
        </a:p>
        <a:p>
          <a:pPr marL="114300" lvl="1" indent="-114300" algn="l" defTabSz="666750">
            <a:lnSpc>
              <a:spcPct val="90000"/>
            </a:lnSpc>
            <a:spcBef>
              <a:spcPct val="0"/>
            </a:spcBef>
            <a:spcAft>
              <a:spcPct val="15000"/>
            </a:spcAft>
            <a:buChar char="•"/>
          </a:pPr>
          <a:r>
            <a:rPr lang="en-US" sz="1500" kern="1200"/>
            <a:t>Adam(Adaptive Moment Estimation) was used to optimize the model performance. </a:t>
          </a:r>
        </a:p>
      </dsp:txBody>
      <dsp:txXfrm>
        <a:off x="22" y="694118"/>
        <a:ext cx="2117221" cy="2799900"/>
      </dsp:txXfrm>
    </dsp:sp>
    <dsp:sp modelId="{68F2DE83-CE46-4590-BFE8-697ACC39AE76}">
      <dsp:nvSpPr>
        <dsp:cNvPr id="0" name=""/>
        <dsp:cNvSpPr/>
      </dsp:nvSpPr>
      <dsp:spPr>
        <a:xfrm>
          <a:off x="2413654" y="145431"/>
          <a:ext cx="2117221" cy="548687"/>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Regularization techniques used:</a:t>
          </a:r>
        </a:p>
      </dsp:txBody>
      <dsp:txXfrm>
        <a:off x="2413654" y="145431"/>
        <a:ext cx="2117221" cy="548687"/>
      </dsp:txXfrm>
    </dsp:sp>
    <dsp:sp modelId="{9CB9B76E-06CD-4D6B-AF71-D54828F2F346}">
      <dsp:nvSpPr>
        <dsp:cNvPr id="0" name=""/>
        <dsp:cNvSpPr/>
      </dsp:nvSpPr>
      <dsp:spPr>
        <a:xfrm>
          <a:off x="2413654" y="694118"/>
          <a:ext cx="2117221" cy="2799900"/>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Early stopping technique and dropout technique was used.</a:t>
          </a:r>
        </a:p>
        <a:p>
          <a:pPr marL="114300" lvl="1" indent="-114300" algn="l" defTabSz="666750">
            <a:lnSpc>
              <a:spcPct val="90000"/>
            </a:lnSpc>
            <a:spcBef>
              <a:spcPct val="0"/>
            </a:spcBef>
            <a:spcAft>
              <a:spcPct val="15000"/>
            </a:spcAft>
            <a:buChar char="•"/>
          </a:pPr>
          <a:r>
            <a:rPr lang="en-US" sz="1500" kern="1200" dirty="0"/>
            <a:t>Mini batch technique is used.</a:t>
          </a:r>
        </a:p>
      </dsp:txBody>
      <dsp:txXfrm>
        <a:off x="2413654" y="694118"/>
        <a:ext cx="2117221" cy="27999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0942-FDD2-254E-8756-857364A68E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3E2E9B-8B58-6C8F-E17D-7B97DBFA33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ADAE23-64BA-ED39-EF47-F52AD06F773B}"/>
              </a:ext>
            </a:extLst>
          </p:cNvPr>
          <p:cNvSpPr>
            <a:spLocks noGrp="1"/>
          </p:cNvSpPr>
          <p:nvPr>
            <p:ph type="dt" sz="half" idx="10"/>
          </p:nvPr>
        </p:nvSpPr>
        <p:spPr/>
        <p:txBody>
          <a:bodyPr/>
          <a:lstStyle/>
          <a:p>
            <a:fld id="{773C539F-0089-47D9-A845-07C9E4D29F6E}" type="datetimeFigureOut">
              <a:rPr lang="en-US" smtClean="0"/>
              <a:t>7/4/2025</a:t>
            </a:fld>
            <a:endParaRPr lang="en-US"/>
          </a:p>
        </p:txBody>
      </p:sp>
      <p:sp>
        <p:nvSpPr>
          <p:cNvPr id="5" name="Footer Placeholder 4">
            <a:extLst>
              <a:ext uri="{FF2B5EF4-FFF2-40B4-BE49-F238E27FC236}">
                <a16:creationId xmlns:a16="http://schemas.microsoft.com/office/drawing/2014/main" id="{47473097-FDF8-9B79-CC9C-DAF5A98DC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032AB-13B5-6BF4-62D2-7B476D5BBB30}"/>
              </a:ext>
            </a:extLst>
          </p:cNvPr>
          <p:cNvSpPr>
            <a:spLocks noGrp="1"/>
          </p:cNvSpPr>
          <p:nvPr>
            <p:ph type="sldNum" sz="quarter" idx="12"/>
          </p:nvPr>
        </p:nvSpPr>
        <p:spPr/>
        <p:txBody>
          <a:bodyPr/>
          <a:lstStyle/>
          <a:p>
            <a:fld id="{4DC3AAB1-1EA3-43FA-AD50-511A725BD97B}" type="slidenum">
              <a:rPr lang="en-US" smtClean="0"/>
              <a:t>‹#›</a:t>
            </a:fld>
            <a:endParaRPr lang="en-US"/>
          </a:p>
        </p:txBody>
      </p:sp>
    </p:spTree>
    <p:extLst>
      <p:ext uri="{BB962C8B-B14F-4D97-AF65-F5344CB8AC3E}">
        <p14:creationId xmlns:p14="http://schemas.microsoft.com/office/powerpoint/2010/main" val="382809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998E-412E-53DA-C957-E4CC1AECCA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691569-2A3E-638E-FA9A-FF398D7A5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B0206-EA7D-9416-4748-6A40FF2605B8}"/>
              </a:ext>
            </a:extLst>
          </p:cNvPr>
          <p:cNvSpPr>
            <a:spLocks noGrp="1"/>
          </p:cNvSpPr>
          <p:nvPr>
            <p:ph type="dt" sz="half" idx="10"/>
          </p:nvPr>
        </p:nvSpPr>
        <p:spPr/>
        <p:txBody>
          <a:bodyPr/>
          <a:lstStyle/>
          <a:p>
            <a:fld id="{773C539F-0089-47D9-A845-07C9E4D29F6E}" type="datetimeFigureOut">
              <a:rPr lang="en-US" smtClean="0"/>
              <a:t>7/4/2025</a:t>
            </a:fld>
            <a:endParaRPr lang="en-US"/>
          </a:p>
        </p:txBody>
      </p:sp>
      <p:sp>
        <p:nvSpPr>
          <p:cNvPr id="5" name="Footer Placeholder 4">
            <a:extLst>
              <a:ext uri="{FF2B5EF4-FFF2-40B4-BE49-F238E27FC236}">
                <a16:creationId xmlns:a16="http://schemas.microsoft.com/office/drawing/2014/main" id="{A5C9870D-52CB-F959-B344-6BF03AD17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20B4D-499F-175A-AA24-A177DA084D2D}"/>
              </a:ext>
            </a:extLst>
          </p:cNvPr>
          <p:cNvSpPr>
            <a:spLocks noGrp="1"/>
          </p:cNvSpPr>
          <p:nvPr>
            <p:ph type="sldNum" sz="quarter" idx="12"/>
          </p:nvPr>
        </p:nvSpPr>
        <p:spPr/>
        <p:txBody>
          <a:bodyPr/>
          <a:lstStyle/>
          <a:p>
            <a:fld id="{4DC3AAB1-1EA3-43FA-AD50-511A725BD97B}" type="slidenum">
              <a:rPr lang="en-US" smtClean="0"/>
              <a:t>‹#›</a:t>
            </a:fld>
            <a:endParaRPr lang="en-US"/>
          </a:p>
        </p:txBody>
      </p:sp>
    </p:spTree>
    <p:extLst>
      <p:ext uri="{BB962C8B-B14F-4D97-AF65-F5344CB8AC3E}">
        <p14:creationId xmlns:p14="http://schemas.microsoft.com/office/powerpoint/2010/main" val="264347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31A11-8C7B-463D-FD77-87380633B9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68ECDC-9670-D876-13E6-2494BB741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575AF-76F1-63C3-5501-E7C19E7F4D59}"/>
              </a:ext>
            </a:extLst>
          </p:cNvPr>
          <p:cNvSpPr>
            <a:spLocks noGrp="1"/>
          </p:cNvSpPr>
          <p:nvPr>
            <p:ph type="dt" sz="half" idx="10"/>
          </p:nvPr>
        </p:nvSpPr>
        <p:spPr/>
        <p:txBody>
          <a:bodyPr/>
          <a:lstStyle/>
          <a:p>
            <a:fld id="{773C539F-0089-47D9-A845-07C9E4D29F6E}" type="datetimeFigureOut">
              <a:rPr lang="en-US" smtClean="0"/>
              <a:t>7/4/2025</a:t>
            </a:fld>
            <a:endParaRPr lang="en-US"/>
          </a:p>
        </p:txBody>
      </p:sp>
      <p:sp>
        <p:nvSpPr>
          <p:cNvPr id="5" name="Footer Placeholder 4">
            <a:extLst>
              <a:ext uri="{FF2B5EF4-FFF2-40B4-BE49-F238E27FC236}">
                <a16:creationId xmlns:a16="http://schemas.microsoft.com/office/drawing/2014/main" id="{28758CA1-097A-78F2-CBC7-BBD8B9C3A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00A99-5302-4A89-C606-7D9BB62033B7}"/>
              </a:ext>
            </a:extLst>
          </p:cNvPr>
          <p:cNvSpPr>
            <a:spLocks noGrp="1"/>
          </p:cNvSpPr>
          <p:nvPr>
            <p:ph type="sldNum" sz="quarter" idx="12"/>
          </p:nvPr>
        </p:nvSpPr>
        <p:spPr/>
        <p:txBody>
          <a:bodyPr/>
          <a:lstStyle/>
          <a:p>
            <a:fld id="{4DC3AAB1-1EA3-43FA-AD50-511A725BD97B}" type="slidenum">
              <a:rPr lang="en-US" smtClean="0"/>
              <a:t>‹#›</a:t>
            </a:fld>
            <a:endParaRPr lang="en-US"/>
          </a:p>
        </p:txBody>
      </p:sp>
    </p:spTree>
    <p:extLst>
      <p:ext uri="{BB962C8B-B14F-4D97-AF65-F5344CB8AC3E}">
        <p14:creationId xmlns:p14="http://schemas.microsoft.com/office/powerpoint/2010/main" val="3518666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5BA8-8132-1FB6-E02B-38710A80C8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09732-FAEA-6B32-9DE9-B1B507E331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A7F1E-4E5C-7138-5746-0F24771F1868}"/>
              </a:ext>
            </a:extLst>
          </p:cNvPr>
          <p:cNvSpPr>
            <a:spLocks noGrp="1"/>
          </p:cNvSpPr>
          <p:nvPr>
            <p:ph type="dt" sz="half" idx="10"/>
          </p:nvPr>
        </p:nvSpPr>
        <p:spPr/>
        <p:txBody>
          <a:bodyPr/>
          <a:lstStyle/>
          <a:p>
            <a:fld id="{773C539F-0089-47D9-A845-07C9E4D29F6E}" type="datetimeFigureOut">
              <a:rPr lang="en-US" smtClean="0"/>
              <a:t>7/4/2025</a:t>
            </a:fld>
            <a:endParaRPr lang="en-US"/>
          </a:p>
        </p:txBody>
      </p:sp>
      <p:sp>
        <p:nvSpPr>
          <p:cNvPr id="5" name="Footer Placeholder 4">
            <a:extLst>
              <a:ext uri="{FF2B5EF4-FFF2-40B4-BE49-F238E27FC236}">
                <a16:creationId xmlns:a16="http://schemas.microsoft.com/office/drawing/2014/main" id="{DDCBE3C4-96B5-82A1-7F73-B694D8D5B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CD4B0-FB9C-6E72-675E-88B757B75A63}"/>
              </a:ext>
            </a:extLst>
          </p:cNvPr>
          <p:cNvSpPr>
            <a:spLocks noGrp="1"/>
          </p:cNvSpPr>
          <p:nvPr>
            <p:ph type="sldNum" sz="quarter" idx="12"/>
          </p:nvPr>
        </p:nvSpPr>
        <p:spPr/>
        <p:txBody>
          <a:bodyPr/>
          <a:lstStyle/>
          <a:p>
            <a:fld id="{4DC3AAB1-1EA3-43FA-AD50-511A725BD97B}" type="slidenum">
              <a:rPr lang="en-US" smtClean="0"/>
              <a:t>‹#›</a:t>
            </a:fld>
            <a:endParaRPr lang="en-US"/>
          </a:p>
        </p:txBody>
      </p:sp>
    </p:spTree>
    <p:extLst>
      <p:ext uri="{BB962C8B-B14F-4D97-AF65-F5344CB8AC3E}">
        <p14:creationId xmlns:p14="http://schemas.microsoft.com/office/powerpoint/2010/main" val="222442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090A-BA31-1870-8155-39E03C1591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20D128-118E-E06E-A375-9B2FD1A05D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AA80CD-E131-089D-5DD6-4867E312BF89}"/>
              </a:ext>
            </a:extLst>
          </p:cNvPr>
          <p:cNvSpPr>
            <a:spLocks noGrp="1"/>
          </p:cNvSpPr>
          <p:nvPr>
            <p:ph type="dt" sz="half" idx="10"/>
          </p:nvPr>
        </p:nvSpPr>
        <p:spPr/>
        <p:txBody>
          <a:bodyPr/>
          <a:lstStyle/>
          <a:p>
            <a:fld id="{773C539F-0089-47D9-A845-07C9E4D29F6E}" type="datetimeFigureOut">
              <a:rPr lang="en-US" smtClean="0"/>
              <a:t>7/4/2025</a:t>
            </a:fld>
            <a:endParaRPr lang="en-US"/>
          </a:p>
        </p:txBody>
      </p:sp>
      <p:sp>
        <p:nvSpPr>
          <p:cNvPr id="5" name="Footer Placeholder 4">
            <a:extLst>
              <a:ext uri="{FF2B5EF4-FFF2-40B4-BE49-F238E27FC236}">
                <a16:creationId xmlns:a16="http://schemas.microsoft.com/office/drawing/2014/main" id="{2242CFAD-4648-6816-2685-69A1E9E5A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C4EF6-F45F-6AAF-E2A3-750F618D45CF}"/>
              </a:ext>
            </a:extLst>
          </p:cNvPr>
          <p:cNvSpPr>
            <a:spLocks noGrp="1"/>
          </p:cNvSpPr>
          <p:nvPr>
            <p:ph type="sldNum" sz="quarter" idx="12"/>
          </p:nvPr>
        </p:nvSpPr>
        <p:spPr/>
        <p:txBody>
          <a:bodyPr/>
          <a:lstStyle/>
          <a:p>
            <a:fld id="{4DC3AAB1-1EA3-43FA-AD50-511A725BD97B}" type="slidenum">
              <a:rPr lang="en-US" smtClean="0"/>
              <a:t>‹#›</a:t>
            </a:fld>
            <a:endParaRPr lang="en-US"/>
          </a:p>
        </p:txBody>
      </p:sp>
    </p:spTree>
    <p:extLst>
      <p:ext uri="{BB962C8B-B14F-4D97-AF65-F5344CB8AC3E}">
        <p14:creationId xmlns:p14="http://schemas.microsoft.com/office/powerpoint/2010/main" val="649953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7B5B-F8F4-DC0E-4A2F-C9E121927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AE3F4-329E-F9F3-FB66-F39EE43348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E86855-F75A-0AB2-C256-F33C32F3B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D48E23-3F15-6C59-8FE9-DFFFEB2E5439}"/>
              </a:ext>
            </a:extLst>
          </p:cNvPr>
          <p:cNvSpPr>
            <a:spLocks noGrp="1"/>
          </p:cNvSpPr>
          <p:nvPr>
            <p:ph type="dt" sz="half" idx="10"/>
          </p:nvPr>
        </p:nvSpPr>
        <p:spPr/>
        <p:txBody>
          <a:bodyPr/>
          <a:lstStyle/>
          <a:p>
            <a:fld id="{773C539F-0089-47D9-A845-07C9E4D29F6E}" type="datetimeFigureOut">
              <a:rPr lang="en-US" smtClean="0"/>
              <a:t>7/4/2025</a:t>
            </a:fld>
            <a:endParaRPr lang="en-US"/>
          </a:p>
        </p:txBody>
      </p:sp>
      <p:sp>
        <p:nvSpPr>
          <p:cNvPr id="6" name="Footer Placeholder 5">
            <a:extLst>
              <a:ext uri="{FF2B5EF4-FFF2-40B4-BE49-F238E27FC236}">
                <a16:creationId xmlns:a16="http://schemas.microsoft.com/office/drawing/2014/main" id="{7EEC6E1D-9954-8E84-8780-8889891FA3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9F642-04C7-CA52-11EC-FC296B28F6A9}"/>
              </a:ext>
            </a:extLst>
          </p:cNvPr>
          <p:cNvSpPr>
            <a:spLocks noGrp="1"/>
          </p:cNvSpPr>
          <p:nvPr>
            <p:ph type="sldNum" sz="quarter" idx="12"/>
          </p:nvPr>
        </p:nvSpPr>
        <p:spPr/>
        <p:txBody>
          <a:bodyPr/>
          <a:lstStyle/>
          <a:p>
            <a:fld id="{4DC3AAB1-1EA3-43FA-AD50-511A725BD97B}" type="slidenum">
              <a:rPr lang="en-US" smtClean="0"/>
              <a:t>‹#›</a:t>
            </a:fld>
            <a:endParaRPr lang="en-US"/>
          </a:p>
        </p:txBody>
      </p:sp>
    </p:spTree>
    <p:extLst>
      <p:ext uri="{BB962C8B-B14F-4D97-AF65-F5344CB8AC3E}">
        <p14:creationId xmlns:p14="http://schemas.microsoft.com/office/powerpoint/2010/main" val="3199885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DD39-33F6-FCD3-E564-7965BF65E1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2BE38C-0446-7ED2-3021-22E53C930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7C6CA-F5E9-A3A5-4883-900D403F0C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E24498-9101-48D1-CEDC-1A2A1697C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2AF13C-20CB-CB40-796D-5CBF46622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37534A-DE45-5200-78C9-57ECB8E21AC3}"/>
              </a:ext>
            </a:extLst>
          </p:cNvPr>
          <p:cNvSpPr>
            <a:spLocks noGrp="1"/>
          </p:cNvSpPr>
          <p:nvPr>
            <p:ph type="dt" sz="half" idx="10"/>
          </p:nvPr>
        </p:nvSpPr>
        <p:spPr/>
        <p:txBody>
          <a:bodyPr/>
          <a:lstStyle/>
          <a:p>
            <a:fld id="{773C539F-0089-47D9-A845-07C9E4D29F6E}" type="datetimeFigureOut">
              <a:rPr lang="en-US" smtClean="0"/>
              <a:t>7/4/2025</a:t>
            </a:fld>
            <a:endParaRPr lang="en-US"/>
          </a:p>
        </p:txBody>
      </p:sp>
      <p:sp>
        <p:nvSpPr>
          <p:cNvPr id="8" name="Footer Placeholder 7">
            <a:extLst>
              <a:ext uri="{FF2B5EF4-FFF2-40B4-BE49-F238E27FC236}">
                <a16:creationId xmlns:a16="http://schemas.microsoft.com/office/drawing/2014/main" id="{2A2AA76B-B7D4-BF15-179F-3C619DDF55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F4F4A-84B3-9CA6-9A66-00127FCF037B}"/>
              </a:ext>
            </a:extLst>
          </p:cNvPr>
          <p:cNvSpPr>
            <a:spLocks noGrp="1"/>
          </p:cNvSpPr>
          <p:nvPr>
            <p:ph type="sldNum" sz="quarter" idx="12"/>
          </p:nvPr>
        </p:nvSpPr>
        <p:spPr/>
        <p:txBody>
          <a:bodyPr/>
          <a:lstStyle/>
          <a:p>
            <a:fld id="{4DC3AAB1-1EA3-43FA-AD50-511A725BD97B}" type="slidenum">
              <a:rPr lang="en-US" smtClean="0"/>
              <a:t>‹#›</a:t>
            </a:fld>
            <a:endParaRPr lang="en-US"/>
          </a:p>
        </p:txBody>
      </p:sp>
    </p:spTree>
    <p:extLst>
      <p:ext uri="{BB962C8B-B14F-4D97-AF65-F5344CB8AC3E}">
        <p14:creationId xmlns:p14="http://schemas.microsoft.com/office/powerpoint/2010/main" val="105833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A288-D423-BCEE-C805-F2AE101274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F1D853-B347-7AEA-89AF-34E72EDDB129}"/>
              </a:ext>
            </a:extLst>
          </p:cNvPr>
          <p:cNvSpPr>
            <a:spLocks noGrp="1"/>
          </p:cNvSpPr>
          <p:nvPr>
            <p:ph type="dt" sz="half" idx="10"/>
          </p:nvPr>
        </p:nvSpPr>
        <p:spPr/>
        <p:txBody>
          <a:bodyPr/>
          <a:lstStyle/>
          <a:p>
            <a:fld id="{773C539F-0089-47D9-A845-07C9E4D29F6E}" type="datetimeFigureOut">
              <a:rPr lang="en-US" smtClean="0"/>
              <a:t>7/4/2025</a:t>
            </a:fld>
            <a:endParaRPr lang="en-US"/>
          </a:p>
        </p:txBody>
      </p:sp>
      <p:sp>
        <p:nvSpPr>
          <p:cNvPr id="4" name="Footer Placeholder 3">
            <a:extLst>
              <a:ext uri="{FF2B5EF4-FFF2-40B4-BE49-F238E27FC236}">
                <a16:creationId xmlns:a16="http://schemas.microsoft.com/office/drawing/2014/main" id="{D1128AED-BF6D-3494-948E-30E278158E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55A511-E6A6-9F01-1248-FF29E2EE0812}"/>
              </a:ext>
            </a:extLst>
          </p:cNvPr>
          <p:cNvSpPr>
            <a:spLocks noGrp="1"/>
          </p:cNvSpPr>
          <p:nvPr>
            <p:ph type="sldNum" sz="quarter" idx="12"/>
          </p:nvPr>
        </p:nvSpPr>
        <p:spPr/>
        <p:txBody>
          <a:bodyPr/>
          <a:lstStyle/>
          <a:p>
            <a:fld id="{4DC3AAB1-1EA3-43FA-AD50-511A725BD97B}" type="slidenum">
              <a:rPr lang="en-US" smtClean="0"/>
              <a:t>‹#›</a:t>
            </a:fld>
            <a:endParaRPr lang="en-US"/>
          </a:p>
        </p:txBody>
      </p:sp>
    </p:spTree>
    <p:extLst>
      <p:ext uri="{BB962C8B-B14F-4D97-AF65-F5344CB8AC3E}">
        <p14:creationId xmlns:p14="http://schemas.microsoft.com/office/powerpoint/2010/main" val="214497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B29B33-ABC5-6DA3-8D35-7C3B102A707B}"/>
              </a:ext>
            </a:extLst>
          </p:cNvPr>
          <p:cNvSpPr>
            <a:spLocks noGrp="1"/>
          </p:cNvSpPr>
          <p:nvPr>
            <p:ph type="dt" sz="half" idx="10"/>
          </p:nvPr>
        </p:nvSpPr>
        <p:spPr/>
        <p:txBody>
          <a:bodyPr/>
          <a:lstStyle/>
          <a:p>
            <a:fld id="{773C539F-0089-47D9-A845-07C9E4D29F6E}" type="datetimeFigureOut">
              <a:rPr lang="en-US" smtClean="0"/>
              <a:t>7/4/2025</a:t>
            </a:fld>
            <a:endParaRPr lang="en-US"/>
          </a:p>
        </p:txBody>
      </p:sp>
      <p:sp>
        <p:nvSpPr>
          <p:cNvPr id="3" name="Footer Placeholder 2">
            <a:extLst>
              <a:ext uri="{FF2B5EF4-FFF2-40B4-BE49-F238E27FC236}">
                <a16:creationId xmlns:a16="http://schemas.microsoft.com/office/drawing/2014/main" id="{DA5894A1-1CA6-C036-794E-F5AE6B8712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55B436-A52D-59FA-02F4-DDF11291C0D4}"/>
              </a:ext>
            </a:extLst>
          </p:cNvPr>
          <p:cNvSpPr>
            <a:spLocks noGrp="1"/>
          </p:cNvSpPr>
          <p:nvPr>
            <p:ph type="sldNum" sz="quarter" idx="12"/>
          </p:nvPr>
        </p:nvSpPr>
        <p:spPr/>
        <p:txBody>
          <a:bodyPr/>
          <a:lstStyle/>
          <a:p>
            <a:fld id="{4DC3AAB1-1EA3-43FA-AD50-511A725BD97B}" type="slidenum">
              <a:rPr lang="en-US" smtClean="0"/>
              <a:t>‹#›</a:t>
            </a:fld>
            <a:endParaRPr lang="en-US"/>
          </a:p>
        </p:txBody>
      </p:sp>
    </p:spTree>
    <p:extLst>
      <p:ext uri="{BB962C8B-B14F-4D97-AF65-F5344CB8AC3E}">
        <p14:creationId xmlns:p14="http://schemas.microsoft.com/office/powerpoint/2010/main" val="278021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1367-656A-77A7-A941-C13CBADAD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83BB2D-B55B-9EA2-3C89-84FA68F62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C72C86-B701-EC6C-E794-1B2ECC884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38B6C-4158-323B-A3C2-B4677334AF0E}"/>
              </a:ext>
            </a:extLst>
          </p:cNvPr>
          <p:cNvSpPr>
            <a:spLocks noGrp="1"/>
          </p:cNvSpPr>
          <p:nvPr>
            <p:ph type="dt" sz="half" idx="10"/>
          </p:nvPr>
        </p:nvSpPr>
        <p:spPr/>
        <p:txBody>
          <a:bodyPr/>
          <a:lstStyle/>
          <a:p>
            <a:fld id="{773C539F-0089-47D9-A845-07C9E4D29F6E}" type="datetimeFigureOut">
              <a:rPr lang="en-US" smtClean="0"/>
              <a:t>7/4/2025</a:t>
            </a:fld>
            <a:endParaRPr lang="en-US"/>
          </a:p>
        </p:txBody>
      </p:sp>
      <p:sp>
        <p:nvSpPr>
          <p:cNvPr id="6" name="Footer Placeholder 5">
            <a:extLst>
              <a:ext uri="{FF2B5EF4-FFF2-40B4-BE49-F238E27FC236}">
                <a16:creationId xmlns:a16="http://schemas.microsoft.com/office/drawing/2014/main" id="{F56EA446-0B3A-92E0-B9B2-BFBE1C831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C5375-412D-323E-5B1D-C86FDE8EFF15}"/>
              </a:ext>
            </a:extLst>
          </p:cNvPr>
          <p:cNvSpPr>
            <a:spLocks noGrp="1"/>
          </p:cNvSpPr>
          <p:nvPr>
            <p:ph type="sldNum" sz="quarter" idx="12"/>
          </p:nvPr>
        </p:nvSpPr>
        <p:spPr/>
        <p:txBody>
          <a:bodyPr/>
          <a:lstStyle/>
          <a:p>
            <a:fld id="{4DC3AAB1-1EA3-43FA-AD50-511A725BD97B}" type="slidenum">
              <a:rPr lang="en-US" smtClean="0"/>
              <a:t>‹#›</a:t>
            </a:fld>
            <a:endParaRPr lang="en-US"/>
          </a:p>
        </p:txBody>
      </p:sp>
    </p:spTree>
    <p:extLst>
      <p:ext uri="{BB962C8B-B14F-4D97-AF65-F5344CB8AC3E}">
        <p14:creationId xmlns:p14="http://schemas.microsoft.com/office/powerpoint/2010/main" val="91450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806C-AA13-D1DF-E197-2EDBA7F9EA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6DC0FC-B527-9331-6A90-87696F992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574E6-6E5A-1F35-EA17-10C74133F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545D4-742E-5856-EA21-038073F40C43}"/>
              </a:ext>
            </a:extLst>
          </p:cNvPr>
          <p:cNvSpPr>
            <a:spLocks noGrp="1"/>
          </p:cNvSpPr>
          <p:nvPr>
            <p:ph type="dt" sz="half" idx="10"/>
          </p:nvPr>
        </p:nvSpPr>
        <p:spPr/>
        <p:txBody>
          <a:bodyPr/>
          <a:lstStyle/>
          <a:p>
            <a:fld id="{773C539F-0089-47D9-A845-07C9E4D29F6E}" type="datetimeFigureOut">
              <a:rPr lang="en-US" smtClean="0"/>
              <a:t>7/4/2025</a:t>
            </a:fld>
            <a:endParaRPr lang="en-US"/>
          </a:p>
        </p:txBody>
      </p:sp>
      <p:sp>
        <p:nvSpPr>
          <p:cNvPr id="6" name="Footer Placeholder 5">
            <a:extLst>
              <a:ext uri="{FF2B5EF4-FFF2-40B4-BE49-F238E27FC236}">
                <a16:creationId xmlns:a16="http://schemas.microsoft.com/office/drawing/2014/main" id="{C7AF8AE1-C578-C5B6-B9A9-1302C8BB3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432F6-3817-A6C7-BE11-71CA9F4A5994}"/>
              </a:ext>
            </a:extLst>
          </p:cNvPr>
          <p:cNvSpPr>
            <a:spLocks noGrp="1"/>
          </p:cNvSpPr>
          <p:nvPr>
            <p:ph type="sldNum" sz="quarter" idx="12"/>
          </p:nvPr>
        </p:nvSpPr>
        <p:spPr/>
        <p:txBody>
          <a:bodyPr/>
          <a:lstStyle/>
          <a:p>
            <a:fld id="{4DC3AAB1-1EA3-43FA-AD50-511A725BD97B}" type="slidenum">
              <a:rPr lang="en-US" smtClean="0"/>
              <a:t>‹#›</a:t>
            </a:fld>
            <a:endParaRPr lang="en-US"/>
          </a:p>
        </p:txBody>
      </p:sp>
    </p:spTree>
    <p:extLst>
      <p:ext uri="{BB962C8B-B14F-4D97-AF65-F5344CB8AC3E}">
        <p14:creationId xmlns:p14="http://schemas.microsoft.com/office/powerpoint/2010/main" val="187191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49822B-286E-4509-7618-408631DE2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845194-8B45-C4CE-F489-35952F329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475A6-43BC-1E76-60D0-D23E190EF5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C539F-0089-47D9-A845-07C9E4D29F6E}" type="datetimeFigureOut">
              <a:rPr lang="en-US" smtClean="0"/>
              <a:t>7/4/2025</a:t>
            </a:fld>
            <a:endParaRPr lang="en-US"/>
          </a:p>
        </p:txBody>
      </p:sp>
      <p:sp>
        <p:nvSpPr>
          <p:cNvPr id="5" name="Footer Placeholder 4">
            <a:extLst>
              <a:ext uri="{FF2B5EF4-FFF2-40B4-BE49-F238E27FC236}">
                <a16:creationId xmlns:a16="http://schemas.microsoft.com/office/drawing/2014/main" id="{9A4359D8-EC53-755B-3F79-4E058D8B7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4B57A6-97C5-6291-25B4-A4F5B4F45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C3AAB1-1EA3-43FA-AD50-511A725BD97B}" type="slidenum">
              <a:rPr lang="en-US" smtClean="0"/>
              <a:t>‹#›</a:t>
            </a:fld>
            <a:endParaRPr lang="en-US"/>
          </a:p>
        </p:txBody>
      </p:sp>
    </p:spTree>
    <p:extLst>
      <p:ext uri="{BB962C8B-B14F-4D97-AF65-F5344CB8AC3E}">
        <p14:creationId xmlns:p14="http://schemas.microsoft.com/office/powerpoint/2010/main" val="2843795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C968-EB43-2F3F-8735-AA385BFDCC58}"/>
              </a:ext>
            </a:extLst>
          </p:cNvPr>
          <p:cNvSpPr>
            <a:spLocks noGrp="1"/>
          </p:cNvSpPr>
          <p:nvPr>
            <p:ph type="ctrTitle"/>
          </p:nvPr>
        </p:nvSpPr>
        <p:spPr/>
        <p:txBody>
          <a:bodyPr/>
          <a:lstStyle/>
          <a:p>
            <a:r>
              <a:rPr lang="en-US" dirty="0"/>
              <a:t>BUAN 6382 Project</a:t>
            </a:r>
          </a:p>
        </p:txBody>
      </p:sp>
      <p:sp>
        <p:nvSpPr>
          <p:cNvPr id="3" name="Subtitle 2">
            <a:extLst>
              <a:ext uri="{FF2B5EF4-FFF2-40B4-BE49-F238E27FC236}">
                <a16:creationId xmlns:a16="http://schemas.microsoft.com/office/drawing/2014/main" id="{F1149ED9-8654-F12C-EA2C-D571C9DE7FEE}"/>
              </a:ext>
            </a:extLst>
          </p:cNvPr>
          <p:cNvSpPr>
            <a:spLocks noGrp="1"/>
          </p:cNvSpPr>
          <p:nvPr>
            <p:ph type="subTitle" idx="1"/>
          </p:nvPr>
        </p:nvSpPr>
        <p:spPr/>
        <p:txBody>
          <a:bodyPr/>
          <a:lstStyle/>
          <a:p>
            <a:r>
              <a:rPr lang="en-US" dirty="0"/>
              <a:t>By Yash Salvi</a:t>
            </a:r>
          </a:p>
        </p:txBody>
      </p:sp>
    </p:spTree>
    <p:extLst>
      <p:ext uri="{BB962C8B-B14F-4D97-AF65-F5344CB8AC3E}">
        <p14:creationId xmlns:p14="http://schemas.microsoft.com/office/powerpoint/2010/main" val="200183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23C48-F027-46FB-8310-83AF76BDD595}"/>
              </a:ext>
            </a:extLst>
          </p:cNvPr>
          <p:cNvSpPr>
            <a:spLocks noGrp="1"/>
          </p:cNvSpPr>
          <p:nvPr>
            <p:ph type="title"/>
          </p:nvPr>
        </p:nvSpPr>
        <p:spPr>
          <a:xfrm>
            <a:off x="841248" y="256032"/>
            <a:ext cx="10506456" cy="1014984"/>
          </a:xfrm>
        </p:spPr>
        <p:txBody>
          <a:bodyPr anchor="b">
            <a:normAutofit/>
          </a:bodyPr>
          <a:lstStyle/>
          <a:p>
            <a:r>
              <a:rPr lang="en-US" dirty="0"/>
              <a:t>Problem Statement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81C2E22-7896-D166-BF97-31F3F8E4BC3A}"/>
              </a:ext>
            </a:extLst>
          </p:cNvPr>
          <p:cNvGraphicFramePr>
            <a:graphicFrameLocks noGrp="1"/>
          </p:cNvGraphicFramePr>
          <p:nvPr>
            <p:ph idx="1"/>
            <p:extLst>
              <p:ext uri="{D42A27DB-BD31-4B8C-83A1-F6EECF244321}">
                <p14:modId xmlns:p14="http://schemas.microsoft.com/office/powerpoint/2010/main" val="275598824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769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8531CA-55DB-4B91-A95A-6196A7934FF4}"/>
              </a:ext>
            </a:extLst>
          </p:cNvPr>
          <p:cNvSpPr>
            <a:spLocks noGrp="1"/>
          </p:cNvSpPr>
          <p:nvPr>
            <p:ph type="title"/>
          </p:nvPr>
        </p:nvSpPr>
        <p:spPr>
          <a:xfrm>
            <a:off x="841248" y="256032"/>
            <a:ext cx="10506456" cy="1014984"/>
          </a:xfrm>
        </p:spPr>
        <p:txBody>
          <a:bodyPr anchor="b">
            <a:normAutofit/>
          </a:bodyPr>
          <a:lstStyle/>
          <a:p>
            <a:r>
              <a:rPr lang="en-US"/>
              <a:t>Data description</a:t>
            </a:r>
            <a:endParaRPr lang="en-US" dirty="0"/>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CB43FFA0-EFE2-1A76-CC48-B59DF64E23AC}"/>
              </a:ext>
            </a:extLst>
          </p:cNvPr>
          <p:cNvGraphicFramePr>
            <a:graphicFrameLocks noGrp="1"/>
          </p:cNvGraphicFramePr>
          <p:nvPr>
            <p:ph idx="1"/>
            <p:extLst>
              <p:ext uri="{D42A27DB-BD31-4B8C-83A1-F6EECF244321}">
                <p14:modId xmlns:p14="http://schemas.microsoft.com/office/powerpoint/2010/main" val="276671957"/>
              </p:ext>
            </p:extLst>
          </p:nvPr>
        </p:nvGraphicFramePr>
        <p:xfrm>
          <a:off x="838200" y="2085384"/>
          <a:ext cx="10515601" cy="4039294"/>
        </p:xfrm>
        <a:graphic>
          <a:graphicData uri="http://schemas.openxmlformats.org/drawingml/2006/table">
            <a:tbl>
              <a:tblPr firstRow="1" bandRow="1">
                <a:tableStyleId>{8799B23B-EC83-4686-B30A-512413B5E67A}</a:tableStyleId>
              </a:tblPr>
              <a:tblGrid>
                <a:gridCol w="755288">
                  <a:extLst>
                    <a:ext uri="{9D8B030D-6E8A-4147-A177-3AD203B41FA5}">
                      <a16:colId xmlns:a16="http://schemas.microsoft.com/office/drawing/2014/main" val="1754990778"/>
                    </a:ext>
                  </a:extLst>
                </a:gridCol>
                <a:gridCol w="2920078">
                  <a:extLst>
                    <a:ext uri="{9D8B030D-6E8A-4147-A177-3AD203B41FA5}">
                      <a16:colId xmlns:a16="http://schemas.microsoft.com/office/drawing/2014/main" val="2184807773"/>
                    </a:ext>
                  </a:extLst>
                </a:gridCol>
                <a:gridCol w="1363576">
                  <a:extLst>
                    <a:ext uri="{9D8B030D-6E8A-4147-A177-3AD203B41FA5}">
                      <a16:colId xmlns:a16="http://schemas.microsoft.com/office/drawing/2014/main" val="3534226221"/>
                    </a:ext>
                  </a:extLst>
                </a:gridCol>
                <a:gridCol w="5476659">
                  <a:extLst>
                    <a:ext uri="{9D8B030D-6E8A-4147-A177-3AD203B41FA5}">
                      <a16:colId xmlns:a16="http://schemas.microsoft.com/office/drawing/2014/main" val="2794221350"/>
                    </a:ext>
                  </a:extLst>
                </a:gridCol>
              </a:tblGrid>
              <a:tr h="288521">
                <a:tc>
                  <a:txBody>
                    <a:bodyPr/>
                    <a:lstStyle/>
                    <a:p>
                      <a:pPr algn="r"/>
                      <a:r>
                        <a:rPr lang="en-US" sz="1300" b="1"/>
                        <a:t>No.</a:t>
                      </a:r>
                      <a:endParaRPr lang="en-US" sz="1300"/>
                    </a:p>
                  </a:txBody>
                  <a:tcPr marL="47429" marR="47429" marT="23714" marB="23714" anchor="ctr"/>
                </a:tc>
                <a:tc>
                  <a:txBody>
                    <a:bodyPr/>
                    <a:lstStyle/>
                    <a:p>
                      <a:r>
                        <a:rPr lang="en-US" sz="1300" b="1"/>
                        <a:t>Feature</a:t>
                      </a:r>
                      <a:endParaRPr lang="en-US" sz="1300"/>
                    </a:p>
                  </a:txBody>
                  <a:tcPr marL="47429" marR="47429" marT="23714" marB="23714" anchor="ctr"/>
                </a:tc>
                <a:tc>
                  <a:txBody>
                    <a:bodyPr/>
                    <a:lstStyle/>
                    <a:p>
                      <a:r>
                        <a:rPr lang="en-US" sz="1300" b="1"/>
                        <a:t>Type</a:t>
                      </a:r>
                      <a:endParaRPr lang="en-US" sz="1300"/>
                    </a:p>
                  </a:txBody>
                  <a:tcPr marL="47429" marR="47429" marT="23714" marB="23714" anchor="ctr"/>
                </a:tc>
                <a:tc>
                  <a:txBody>
                    <a:bodyPr/>
                    <a:lstStyle/>
                    <a:p>
                      <a:r>
                        <a:rPr lang="en-US" sz="1300" b="1"/>
                        <a:t>Description</a:t>
                      </a:r>
                      <a:endParaRPr lang="en-US" sz="1300"/>
                    </a:p>
                  </a:txBody>
                  <a:tcPr marL="47429" marR="47429" marT="23714" marB="23714" anchor="ctr"/>
                </a:tc>
                <a:extLst>
                  <a:ext uri="{0D108BD9-81ED-4DB2-BD59-A6C34878D82A}">
                    <a16:rowId xmlns:a16="http://schemas.microsoft.com/office/drawing/2014/main" val="1948649591"/>
                  </a:ext>
                </a:extLst>
              </a:tr>
              <a:tr h="288521">
                <a:tc>
                  <a:txBody>
                    <a:bodyPr/>
                    <a:lstStyle/>
                    <a:p>
                      <a:pPr algn="r"/>
                      <a:r>
                        <a:rPr lang="en-US" sz="1300"/>
                        <a:t>1</a:t>
                      </a:r>
                    </a:p>
                  </a:txBody>
                  <a:tcPr marL="47429" marR="47429" marT="23714" marB="23714" anchor="ctr"/>
                </a:tc>
                <a:tc>
                  <a:txBody>
                    <a:bodyPr/>
                    <a:lstStyle/>
                    <a:p>
                      <a:r>
                        <a:rPr lang="en-US" sz="1300"/>
                        <a:t>Gender</a:t>
                      </a:r>
                    </a:p>
                  </a:txBody>
                  <a:tcPr marL="47429" marR="47429" marT="23714" marB="23714" anchor="ctr"/>
                </a:tc>
                <a:tc>
                  <a:txBody>
                    <a:bodyPr/>
                    <a:lstStyle/>
                    <a:p>
                      <a:r>
                        <a:rPr lang="en-US" sz="1300"/>
                        <a:t>Categorical</a:t>
                      </a:r>
                    </a:p>
                  </a:txBody>
                  <a:tcPr marL="47429" marR="47429" marT="23714" marB="23714" anchor="ctr"/>
                </a:tc>
                <a:tc>
                  <a:txBody>
                    <a:bodyPr/>
                    <a:lstStyle/>
                    <a:p>
                      <a:r>
                        <a:rPr lang="en-US" sz="1300"/>
                        <a:t>Gender of the candidate.</a:t>
                      </a:r>
                    </a:p>
                  </a:txBody>
                  <a:tcPr marL="47429" marR="47429" marT="23714" marB="23714" anchor="ctr"/>
                </a:tc>
                <a:extLst>
                  <a:ext uri="{0D108BD9-81ED-4DB2-BD59-A6C34878D82A}">
                    <a16:rowId xmlns:a16="http://schemas.microsoft.com/office/drawing/2014/main" val="72516762"/>
                  </a:ext>
                </a:extLst>
              </a:tr>
              <a:tr h="288521">
                <a:tc>
                  <a:txBody>
                    <a:bodyPr/>
                    <a:lstStyle/>
                    <a:p>
                      <a:pPr algn="r"/>
                      <a:r>
                        <a:rPr lang="en-US" sz="1300"/>
                        <a:t>2</a:t>
                      </a:r>
                    </a:p>
                  </a:txBody>
                  <a:tcPr marL="47429" marR="47429" marT="23714" marB="23714" anchor="ctr"/>
                </a:tc>
                <a:tc>
                  <a:txBody>
                    <a:bodyPr/>
                    <a:lstStyle/>
                    <a:p>
                      <a:r>
                        <a:rPr lang="en-US" sz="1300"/>
                        <a:t>Secondary Education %</a:t>
                      </a:r>
                    </a:p>
                  </a:txBody>
                  <a:tcPr marL="47429" marR="47429" marT="23714" marB="23714" anchor="ctr"/>
                </a:tc>
                <a:tc>
                  <a:txBody>
                    <a:bodyPr/>
                    <a:lstStyle/>
                    <a:p>
                      <a:r>
                        <a:rPr lang="en-US" sz="1300"/>
                        <a:t>Numerical</a:t>
                      </a:r>
                    </a:p>
                  </a:txBody>
                  <a:tcPr marL="47429" marR="47429" marT="23714" marB="23714" anchor="ctr"/>
                </a:tc>
                <a:tc>
                  <a:txBody>
                    <a:bodyPr/>
                    <a:lstStyle/>
                    <a:p>
                      <a:r>
                        <a:rPr lang="en-US" sz="1300"/>
                        <a:t>Percentage in secondary education (10th grade).</a:t>
                      </a:r>
                    </a:p>
                  </a:txBody>
                  <a:tcPr marL="47429" marR="47429" marT="23714" marB="23714" anchor="ctr"/>
                </a:tc>
                <a:extLst>
                  <a:ext uri="{0D108BD9-81ED-4DB2-BD59-A6C34878D82A}">
                    <a16:rowId xmlns:a16="http://schemas.microsoft.com/office/drawing/2014/main" val="2965711182"/>
                  </a:ext>
                </a:extLst>
              </a:tr>
              <a:tr h="288521">
                <a:tc>
                  <a:txBody>
                    <a:bodyPr/>
                    <a:lstStyle/>
                    <a:p>
                      <a:pPr algn="r"/>
                      <a:r>
                        <a:rPr lang="en-US" sz="1300"/>
                        <a:t>3</a:t>
                      </a:r>
                    </a:p>
                  </a:txBody>
                  <a:tcPr marL="47429" marR="47429" marT="23714" marB="23714" anchor="ctr"/>
                </a:tc>
                <a:tc>
                  <a:txBody>
                    <a:bodyPr/>
                    <a:lstStyle/>
                    <a:p>
                      <a:r>
                        <a:rPr lang="en-US" sz="1300"/>
                        <a:t>Secondary Education Board</a:t>
                      </a:r>
                    </a:p>
                  </a:txBody>
                  <a:tcPr marL="47429" marR="47429" marT="23714" marB="23714" anchor="ctr"/>
                </a:tc>
                <a:tc>
                  <a:txBody>
                    <a:bodyPr/>
                    <a:lstStyle/>
                    <a:p>
                      <a:r>
                        <a:rPr lang="en-US" sz="1300"/>
                        <a:t>Categorical</a:t>
                      </a:r>
                    </a:p>
                  </a:txBody>
                  <a:tcPr marL="47429" marR="47429" marT="23714" marB="23714" anchor="ctr"/>
                </a:tc>
                <a:tc>
                  <a:txBody>
                    <a:bodyPr/>
                    <a:lstStyle/>
                    <a:p>
                      <a:r>
                        <a:rPr lang="en-US" sz="1300"/>
                        <a:t>Educational board for secondary education.</a:t>
                      </a:r>
                    </a:p>
                  </a:txBody>
                  <a:tcPr marL="47429" marR="47429" marT="23714" marB="23714" anchor="ctr"/>
                </a:tc>
                <a:extLst>
                  <a:ext uri="{0D108BD9-81ED-4DB2-BD59-A6C34878D82A}">
                    <a16:rowId xmlns:a16="http://schemas.microsoft.com/office/drawing/2014/main" val="3194204039"/>
                  </a:ext>
                </a:extLst>
              </a:tr>
              <a:tr h="288521">
                <a:tc>
                  <a:txBody>
                    <a:bodyPr/>
                    <a:lstStyle/>
                    <a:p>
                      <a:pPr algn="r"/>
                      <a:r>
                        <a:rPr lang="en-US" sz="1300"/>
                        <a:t>4</a:t>
                      </a:r>
                    </a:p>
                  </a:txBody>
                  <a:tcPr marL="47429" marR="47429" marT="23714" marB="23714" anchor="ctr"/>
                </a:tc>
                <a:tc>
                  <a:txBody>
                    <a:bodyPr/>
                    <a:lstStyle/>
                    <a:p>
                      <a:r>
                        <a:rPr lang="en-US" sz="1300"/>
                        <a:t>Higher Secondary Education %</a:t>
                      </a:r>
                    </a:p>
                  </a:txBody>
                  <a:tcPr marL="47429" marR="47429" marT="23714" marB="23714" anchor="ctr"/>
                </a:tc>
                <a:tc>
                  <a:txBody>
                    <a:bodyPr/>
                    <a:lstStyle/>
                    <a:p>
                      <a:r>
                        <a:rPr lang="en-US" sz="1300"/>
                        <a:t>Numerical</a:t>
                      </a:r>
                    </a:p>
                  </a:txBody>
                  <a:tcPr marL="47429" marR="47429" marT="23714" marB="23714" anchor="ctr"/>
                </a:tc>
                <a:tc>
                  <a:txBody>
                    <a:bodyPr/>
                    <a:lstStyle/>
                    <a:p>
                      <a:r>
                        <a:rPr lang="en-US" sz="1300"/>
                        <a:t>Percentage in higher secondary education (11th–12th grade).</a:t>
                      </a:r>
                    </a:p>
                  </a:txBody>
                  <a:tcPr marL="47429" marR="47429" marT="23714" marB="23714" anchor="ctr"/>
                </a:tc>
                <a:extLst>
                  <a:ext uri="{0D108BD9-81ED-4DB2-BD59-A6C34878D82A}">
                    <a16:rowId xmlns:a16="http://schemas.microsoft.com/office/drawing/2014/main" val="2829756600"/>
                  </a:ext>
                </a:extLst>
              </a:tr>
              <a:tr h="288521">
                <a:tc>
                  <a:txBody>
                    <a:bodyPr/>
                    <a:lstStyle/>
                    <a:p>
                      <a:pPr algn="r"/>
                      <a:r>
                        <a:rPr lang="en-US" sz="1300"/>
                        <a:t>5</a:t>
                      </a:r>
                    </a:p>
                  </a:txBody>
                  <a:tcPr marL="47429" marR="47429" marT="23714" marB="23714" anchor="ctr"/>
                </a:tc>
                <a:tc>
                  <a:txBody>
                    <a:bodyPr/>
                    <a:lstStyle/>
                    <a:p>
                      <a:r>
                        <a:rPr lang="en-US" sz="1300"/>
                        <a:t>Higher Secondary Education Board</a:t>
                      </a:r>
                    </a:p>
                  </a:txBody>
                  <a:tcPr marL="47429" marR="47429" marT="23714" marB="23714" anchor="ctr"/>
                </a:tc>
                <a:tc>
                  <a:txBody>
                    <a:bodyPr/>
                    <a:lstStyle/>
                    <a:p>
                      <a:r>
                        <a:rPr lang="en-US" sz="1300"/>
                        <a:t>Categorical</a:t>
                      </a:r>
                    </a:p>
                  </a:txBody>
                  <a:tcPr marL="47429" marR="47429" marT="23714" marB="23714" anchor="ctr"/>
                </a:tc>
                <a:tc>
                  <a:txBody>
                    <a:bodyPr/>
                    <a:lstStyle/>
                    <a:p>
                      <a:r>
                        <a:rPr lang="en-US" sz="1300"/>
                        <a:t>Educational board for higher secondary education.</a:t>
                      </a:r>
                    </a:p>
                  </a:txBody>
                  <a:tcPr marL="47429" marR="47429" marT="23714" marB="23714" anchor="ctr"/>
                </a:tc>
                <a:extLst>
                  <a:ext uri="{0D108BD9-81ED-4DB2-BD59-A6C34878D82A}">
                    <a16:rowId xmlns:a16="http://schemas.microsoft.com/office/drawing/2014/main" val="1642087092"/>
                  </a:ext>
                </a:extLst>
              </a:tr>
              <a:tr h="288521">
                <a:tc>
                  <a:txBody>
                    <a:bodyPr/>
                    <a:lstStyle/>
                    <a:p>
                      <a:pPr algn="r"/>
                      <a:r>
                        <a:rPr lang="en-US" sz="1300"/>
                        <a:t>6</a:t>
                      </a:r>
                    </a:p>
                  </a:txBody>
                  <a:tcPr marL="47429" marR="47429" marT="23714" marB="23714" anchor="ctr"/>
                </a:tc>
                <a:tc>
                  <a:txBody>
                    <a:bodyPr/>
                    <a:lstStyle/>
                    <a:p>
                      <a:r>
                        <a:rPr lang="en-US" sz="1300"/>
                        <a:t>Higher Secondary Education Stream</a:t>
                      </a:r>
                    </a:p>
                  </a:txBody>
                  <a:tcPr marL="47429" marR="47429" marT="23714" marB="23714" anchor="ctr"/>
                </a:tc>
                <a:tc>
                  <a:txBody>
                    <a:bodyPr/>
                    <a:lstStyle/>
                    <a:p>
                      <a:r>
                        <a:rPr lang="en-US" sz="1300"/>
                        <a:t>Categorical</a:t>
                      </a:r>
                    </a:p>
                  </a:txBody>
                  <a:tcPr marL="47429" marR="47429" marT="23714" marB="23714" anchor="ctr"/>
                </a:tc>
                <a:tc>
                  <a:txBody>
                    <a:bodyPr/>
                    <a:lstStyle/>
                    <a:p>
                      <a:r>
                        <a:rPr lang="en-US" sz="1300"/>
                        <a:t>Academic stream in higher secondary (e.g., Science, Commerce, Arts).</a:t>
                      </a:r>
                    </a:p>
                  </a:txBody>
                  <a:tcPr marL="47429" marR="47429" marT="23714" marB="23714" anchor="ctr"/>
                </a:tc>
                <a:extLst>
                  <a:ext uri="{0D108BD9-81ED-4DB2-BD59-A6C34878D82A}">
                    <a16:rowId xmlns:a16="http://schemas.microsoft.com/office/drawing/2014/main" val="2246511531"/>
                  </a:ext>
                </a:extLst>
              </a:tr>
              <a:tr h="288521">
                <a:tc>
                  <a:txBody>
                    <a:bodyPr/>
                    <a:lstStyle/>
                    <a:p>
                      <a:pPr algn="r"/>
                      <a:r>
                        <a:rPr lang="en-US" sz="1300"/>
                        <a:t>7</a:t>
                      </a:r>
                    </a:p>
                  </a:txBody>
                  <a:tcPr marL="47429" marR="47429" marT="23714" marB="23714" anchor="ctr"/>
                </a:tc>
                <a:tc>
                  <a:txBody>
                    <a:bodyPr/>
                    <a:lstStyle/>
                    <a:p>
                      <a:r>
                        <a:rPr lang="en-US" sz="1300"/>
                        <a:t>Undergraduate Degree %</a:t>
                      </a:r>
                    </a:p>
                  </a:txBody>
                  <a:tcPr marL="47429" marR="47429" marT="23714" marB="23714" anchor="ctr"/>
                </a:tc>
                <a:tc>
                  <a:txBody>
                    <a:bodyPr/>
                    <a:lstStyle/>
                    <a:p>
                      <a:r>
                        <a:rPr lang="en-US" sz="1300"/>
                        <a:t>Numerical</a:t>
                      </a:r>
                    </a:p>
                  </a:txBody>
                  <a:tcPr marL="47429" marR="47429" marT="23714" marB="23714" anchor="ctr"/>
                </a:tc>
                <a:tc>
                  <a:txBody>
                    <a:bodyPr/>
                    <a:lstStyle/>
                    <a:p>
                      <a:r>
                        <a:rPr lang="en-US" sz="1300"/>
                        <a:t>Percentage in undergraduate degree program.</a:t>
                      </a:r>
                    </a:p>
                  </a:txBody>
                  <a:tcPr marL="47429" marR="47429" marT="23714" marB="23714" anchor="ctr"/>
                </a:tc>
                <a:extLst>
                  <a:ext uri="{0D108BD9-81ED-4DB2-BD59-A6C34878D82A}">
                    <a16:rowId xmlns:a16="http://schemas.microsoft.com/office/drawing/2014/main" val="299156837"/>
                  </a:ext>
                </a:extLst>
              </a:tr>
              <a:tr h="288521">
                <a:tc>
                  <a:txBody>
                    <a:bodyPr/>
                    <a:lstStyle/>
                    <a:p>
                      <a:pPr algn="r"/>
                      <a:r>
                        <a:rPr lang="en-US" sz="1300"/>
                        <a:t>8</a:t>
                      </a:r>
                    </a:p>
                  </a:txBody>
                  <a:tcPr marL="47429" marR="47429" marT="23714" marB="23714" anchor="ctr"/>
                </a:tc>
                <a:tc>
                  <a:txBody>
                    <a:bodyPr/>
                    <a:lstStyle/>
                    <a:p>
                      <a:r>
                        <a:rPr lang="en-US" sz="1300"/>
                        <a:t>Undergraduate Degree Type</a:t>
                      </a:r>
                    </a:p>
                  </a:txBody>
                  <a:tcPr marL="47429" marR="47429" marT="23714" marB="23714" anchor="ctr"/>
                </a:tc>
                <a:tc>
                  <a:txBody>
                    <a:bodyPr/>
                    <a:lstStyle/>
                    <a:p>
                      <a:r>
                        <a:rPr lang="en-US" sz="1300"/>
                        <a:t>Categorical</a:t>
                      </a:r>
                    </a:p>
                  </a:txBody>
                  <a:tcPr marL="47429" marR="47429" marT="23714" marB="23714" anchor="ctr"/>
                </a:tc>
                <a:tc>
                  <a:txBody>
                    <a:bodyPr/>
                    <a:lstStyle/>
                    <a:p>
                      <a:r>
                        <a:rPr lang="en-US" sz="1300"/>
                        <a:t>Type of undergraduate degree (e.g., B.Sc, B.Tech, B.Com).</a:t>
                      </a:r>
                    </a:p>
                  </a:txBody>
                  <a:tcPr marL="47429" marR="47429" marT="23714" marB="23714" anchor="ctr"/>
                </a:tc>
                <a:extLst>
                  <a:ext uri="{0D108BD9-81ED-4DB2-BD59-A6C34878D82A}">
                    <a16:rowId xmlns:a16="http://schemas.microsoft.com/office/drawing/2014/main" val="1819335048"/>
                  </a:ext>
                </a:extLst>
              </a:tr>
              <a:tr h="288521">
                <a:tc>
                  <a:txBody>
                    <a:bodyPr/>
                    <a:lstStyle/>
                    <a:p>
                      <a:pPr algn="r"/>
                      <a:r>
                        <a:rPr lang="en-US" sz="1300"/>
                        <a:t>9</a:t>
                      </a:r>
                    </a:p>
                  </a:txBody>
                  <a:tcPr marL="47429" marR="47429" marT="23714" marB="23714" anchor="ctr"/>
                </a:tc>
                <a:tc>
                  <a:txBody>
                    <a:bodyPr/>
                    <a:lstStyle/>
                    <a:p>
                      <a:r>
                        <a:rPr lang="en-US" sz="1300"/>
                        <a:t>Work Experience</a:t>
                      </a:r>
                    </a:p>
                  </a:txBody>
                  <a:tcPr marL="47429" marR="47429" marT="23714" marB="23714" anchor="ctr"/>
                </a:tc>
                <a:tc>
                  <a:txBody>
                    <a:bodyPr/>
                    <a:lstStyle/>
                    <a:p>
                      <a:r>
                        <a:rPr lang="en-US" sz="1300"/>
                        <a:t>Categorical</a:t>
                      </a:r>
                    </a:p>
                  </a:txBody>
                  <a:tcPr marL="47429" marR="47429" marT="23714" marB="23714" anchor="ctr"/>
                </a:tc>
                <a:tc>
                  <a:txBody>
                    <a:bodyPr/>
                    <a:lstStyle/>
                    <a:p>
                      <a:r>
                        <a:rPr lang="en-US" sz="1300"/>
                        <a:t>Indicates whether the candidate has prior work experience.</a:t>
                      </a:r>
                    </a:p>
                  </a:txBody>
                  <a:tcPr marL="47429" marR="47429" marT="23714" marB="23714" anchor="ctr"/>
                </a:tc>
                <a:extLst>
                  <a:ext uri="{0D108BD9-81ED-4DB2-BD59-A6C34878D82A}">
                    <a16:rowId xmlns:a16="http://schemas.microsoft.com/office/drawing/2014/main" val="2564792687"/>
                  </a:ext>
                </a:extLst>
              </a:tr>
              <a:tr h="288521">
                <a:tc>
                  <a:txBody>
                    <a:bodyPr/>
                    <a:lstStyle/>
                    <a:p>
                      <a:pPr algn="r"/>
                      <a:r>
                        <a:rPr lang="en-US" sz="1300"/>
                        <a:t>10</a:t>
                      </a:r>
                    </a:p>
                  </a:txBody>
                  <a:tcPr marL="47429" marR="47429" marT="23714" marB="23714" anchor="ctr"/>
                </a:tc>
                <a:tc>
                  <a:txBody>
                    <a:bodyPr/>
                    <a:lstStyle/>
                    <a:p>
                      <a:r>
                        <a:rPr lang="en-US" sz="1300"/>
                        <a:t>Employability Test %</a:t>
                      </a:r>
                    </a:p>
                  </a:txBody>
                  <a:tcPr marL="47429" marR="47429" marT="23714" marB="23714" anchor="ctr"/>
                </a:tc>
                <a:tc>
                  <a:txBody>
                    <a:bodyPr/>
                    <a:lstStyle/>
                    <a:p>
                      <a:r>
                        <a:rPr lang="en-US" sz="1300"/>
                        <a:t>Numerical</a:t>
                      </a:r>
                    </a:p>
                  </a:txBody>
                  <a:tcPr marL="47429" marR="47429" marT="23714" marB="23714" anchor="ctr"/>
                </a:tc>
                <a:tc>
                  <a:txBody>
                    <a:bodyPr/>
                    <a:lstStyle/>
                    <a:p>
                      <a:r>
                        <a:rPr lang="en-US" sz="1300"/>
                        <a:t>Score in employability test conducted by the institution or employer.</a:t>
                      </a:r>
                    </a:p>
                  </a:txBody>
                  <a:tcPr marL="47429" marR="47429" marT="23714" marB="23714" anchor="ctr"/>
                </a:tc>
                <a:extLst>
                  <a:ext uri="{0D108BD9-81ED-4DB2-BD59-A6C34878D82A}">
                    <a16:rowId xmlns:a16="http://schemas.microsoft.com/office/drawing/2014/main" val="3762110838"/>
                  </a:ext>
                </a:extLst>
              </a:tr>
              <a:tr h="288521">
                <a:tc>
                  <a:txBody>
                    <a:bodyPr/>
                    <a:lstStyle/>
                    <a:p>
                      <a:pPr algn="r"/>
                      <a:r>
                        <a:rPr lang="en-US" sz="1300"/>
                        <a:t>11</a:t>
                      </a:r>
                    </a:p>
                  </a:txBody>
                  <a:tcPr marL="47429" marR="47429" marT="23714" marB="23714" anchor="ctr"/>
                </a:tc>
                <a:tc>
                  <a:txBody>
                    <a:bodyPr/>
                    <a:lstStyle/>
                    <a:p>
                      <a:r>
                        <a:rPr lang="en-US" sz="1300"/>
                        <a:t>MBA Percentage</a:t>
                      </a:r>
                    </a:p>
                  </a:txBody>
                  <a:tcPr marL="47429" marR="47429" marT="23714" marB="23714" anchor="ctr"/>
                </a:tc>
                <a:tc>
                  <a:txBody>
                    <a:bodyPr/>
                    <a:lstStyle/>
                    <a:p>
                      <a:r>
                        <a:rPr lang="en-US" sz="1300"/>
                        <a:t>Numerical</a:t>
                      </a:r>
                    </a:p>
                  </a:txBody>
                  <a:tcPr marL="47429" marR="47429" marT="23714" marB="23714" anchor="ctr"/>
                </a:tc>
                <a:tc>
                  <a:txBody>
                    <a:bodyPr/>
                    <a:lstStyle/>
                    <a:p>
                      <a:r>
                        <a:rPr lang="en-US" sz="1300"/>
                        <a:t>Percentage obtained in the MBA program.</a:t>
                      </a:r>
                    </a:p>
                  </a:txBody>
                  <a:tcPr marL="47429" marR="47429" marT="23714" marB="23714" anchor="ctr"/>
                </a:tc>
                <a:extLst>
                  <a:ext uri="{0D108BD9-81ED-4DB2-BD59-A6C34878D82A}">
                    <a16:rowId xmlns:a16="http://schemas.microsoft.com/office/drawing/2014/main" val="354558193"/>
                  </a:ext>
                </a:extLst>
              </a:tr>
              <a:tr h="288521">
                <a:tc>
                  <a:txBody>
                    <a:bodyPr/>
                    <a:lstStyle/>
                    <a:p>
                      <a:pPr algn="r"/>
                      <a:r>
                        <a:rPr lang="en-US" sz="1300"/>
                        <a:t>12</a:t>
                      </a:r>
                    </a:p>
                  </a:txBody>
                  <a:tcPr marL="47429" marR="47429" marT="23714" marB="23714" anchor="ctr"/>
                </a:tc>
                <a:tc>
                  <a:txBody>
                    <a:bodyPr/>
                    <a:lstStyle/>
                    <a:p>
                      <a:r>
                        <a:rPr lang="en-US" sz="1300"/>
                        <a:t>MBA Specialization</a:t>
                      </a:r>
                    </a:p>
                  </a:txBody>
                  <a:tcPr marL="47429" marR="47429" marT="23714" marB="23714" anchor="ctr"/>
                </a:tc>
                <a:tc>
                  <a:txBody>
                    <a:bodyPr/>
                    <a:lstStyle/>
                    <a:p>
                      <a:r>
                        <a:rPr lang="en-US" sz="1300"/>
                        <a:t>Categorical</a:t>
                      </a:r>
                    </a:p>
                  </a:txBody>
                  <a:tcPr marL="47429" marR="47429" marT="23714" marB="23714" anchor="ctr"/>
                </a:tc>
                <a:tc>
                  <a:txBody>
                    <a:bodyPr/>
                    <a:lstStyle/>
                    <a:p>
                      <a:r>
                        <a:rPr lang="en-US" sz="1300"/>
                        <a:t>Area of specialization in MBA (e.g., Marketing, Finance, HR).</a:t>
                      </a:r>
                    </a:p>
                  </a:txBody>
                  <a:tcPr marL="47429" marR="47429" marT="23714" marB="23714" anchor="ctr"/>
                </a:tc>
                <a:extLst>
                  <a:ext uri="{0D108BD9-81ED-4DB2-BD59-A6C34878D82A}">
                    <a16:rowId xmlns:a16="http://schemas.microsoft.com/office/drawing/2014/main" val="3836939880"/>
                  </a:ext>
                </a:extLst>
              </a:tr>
              <a:tr h="288521">
                <a:tc>
                  <a:txBody>
                    <a:bodyPr/>
                    <a:lstStyle/>
                    <a:p>
                      <a:pPr algn="r"/>
                      <a:r>
                        <a:rPr lang="en-US" sz="1300"/>
                        <a:t>13</a:t>
                      </a:r>
                    </a:p>
                  </a:txBody>
                  <a:tcPr marL="47429" marR="47429" marT="23714" marB="23714" anchor="ctr"/>
                </a:tc>
                <a:tc>
                  <a:txBody>
                    <a:bodyPr/>
                    <a:lstStyle/>
                    <a:p>
                      <a:r>
                        <a:rPr lang="en-US" sz="1300"/>
                        <a:t>Placement Status</a:t>
                      </a:r>
                    </a:p>
                  </a:txBody>
                  <a:tcPr marL="47429" marR="47429" marT="23714" marB="23714" anchor="ctr"/>
                </a:tc>
                <a:tc>
                  <a:txBody>
                    <a:bodyPr/>
                    <a:lstStyle/>
                    <a:p>
                      <a:r>
                        <a:rPr lang="en-US" sz="1300"/>
                        <a:t>Categorical</a:t>
                      </a:r>
                    </a:p>
                  </a:txBody>
                  <a:tcPr marL="47429" marR="47429" marT="23714" marB="23714" anchor="ctr"/>
                </a:tc>
                <a:tc>
                  <a:txBody>
                    <a:bodyPr/>
                    <a:lstStyle/>
                    <a:p>
                      <a:r>
                        <a:rPr lang="en-US" sz="1300" b="1"/>
                        <a:t>Target variable</a:t>
                      </a:r>
                      <a:r>
                        <a:rPr lang="en-US" sz="1300"/>
                        <a:t>: indicates whether the candidate was placed or not.</a:t>
                      </a:r>
                    </a:p>
                  </a:txBody>
                  <a:tcPr marL="47429" marR="47429" marT="23714" marB="23714" anchor="ctr"/>
                </a:tc>
                <a:extLst>
                  <a:ext uri="{0D108BD9-81ED-4DB2-BD59-A6C34878D82A}">
                    <a16:rowId xmlns:a16="http://schemas.microsoft.com/office/drawing/2014/main" val="651495298"/>
                  </a:ext>
                </a:extLst>
              </a:tr>
            </a:tbl>
          </a:graphicData>
        </a:graphic>
      </p:graphicFrame>
    </p:spTree>
    <p:extLst>
      <p:ext uri="{BB962C8B-B14F-4D97-AF65-F5344CB8AC3E}">
        <p14:creationId xmlns:p14="http://schemas.microsoft.com/office/powerpoint/2010/main" val="399912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nt">
            <a:extLst>
              <a:ext uri="{FF2B5EF4-FFF2-40B4-BE49-F238E27FC236}">
                <a16:creationId xmlns:a16="http://schemas.microsoft.com/office/drawing/2014/main" id="{BC84AE2F-44F4-4DB9-AA52-F1DF1D835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9D38F80-A0D0-4062-8B61-16440AC9D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5999" cy="6858000"/>
          </a:xfrm>
          <a:prstGeom prst="rect">
            <a:avLst/>
          </a:prstGeom>
          <a:solidFill>
            <a:srgbClr val="FFFFFF"/>
          </a:solidFill>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0B6B893-A22E-3404-0752-819EE7049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DB081-B031-3FE1-6280-3963B685E10D}"/>
              </a:ext>
            </a:extLst>
          </p:cNvPr>
          <p:cNvSpPr>
            <a:spLocks noGrp="1"/>
          </p:cNvSpPr>
          <p:nvPr>
            <p:ph type="title"/>
          </p:nvPr>
        </p:nvSpPr>
        <p:spPr>
          <a:xfrm>
            <a:off x="758952" y="312347"/>
            <a:ext cx="10591989" cy="1089805"/>
          </a:xfrm>
        </p:spPr>
        <p:txBody>
          <a:bodyPr>
            <a:normAutofit/>
          </a:bodyPr>
          <a:lstStyle/>
          <a:p>
            <a:r>
              <a:rPr lang="en-US" sz="4000"/>
              <a:t>Data pre-processing</a:t>
            </a:r>
          </a:p>
        </p:txBody>
      </p:sp>
      <p:pic>
        <p:nvPicPr>
          <p:cNvPr id="7" name="Picture 6">
            <a:extLst>
              <a:ext uri="{FF2B5EF4-FFF2-40B4-BE49-F238E27FC236}">
                <a16:creationId xmlns:a16="http://schemas.microsoft.com/office/drawing/2014/main" id="{1AA107D2-2849-7B6F-3874-F67A7D440FC9}"/>
              </a:ext>
            </a:extLst>
          </p:cNvPr>
          <p:cNvPicPr>
            <a:picLocks noChangeAspect="1"/>
          </p:cNvPicPr>
          <p:nvPr/>
        </p:nvPicPr>
        <p:blipFill>
          <a:blip r:embed="rId2"/>
          <a:stretch>
            <a:fillRect/>
          </a:stretch>
        </p:blipFill>
        <p:spPr>
          <a:xfrm>
            <a:off x="446275" y="2008760"/>
            <a:ext cx="5525226" cy="828784"/>
          </a:xfrm>
          <a:prstGeom prst="rect">
            <a:avLst/>
          </a:prstGeom>
        </p:spPr>
      </p:pic>
      <p:pic>
        <p:nvPicPr>
          <p:cNvPr id="5" name="Picture 4">
            <a:extLst>
              <a:ext uri="{FF2B5EF4-FFF2-40B4-BE49-F238E27FC236}">
                <a16:creationId xmlns:a16="http://schemas.microsoft.com/office/drawing/2014/main" id="{4951FBD4-F6A7-5F35-2ABB-6960FC4E40B3}"/>
              </a:ext>
            </a:extLst>
          </p:cNvPr>
          <p:cNvPicPr>
            <a:picLocks noChangeAspect="1"/>
          </p:cNvPicPr>
          <p:nvPr/>
        </p:nvPicPr>
        <p:blipFill>
          <a:blip r:embed="rId3"/>
          <a:stretch>
            <a:fillRect/>
          </a:stretch>
        </p:blipFill>
        <p:spPr>
          <a:xfrm>
            <a:off x="593959" y="2982252"/>
            <a:ext cx="5377542" cy="2888053"/>
          </a:xfrm>
          <a:prstGeom prst="rect">
            <a:avLst/>
          </a:prstGeom>
        </p:spPr>
      </p:pic>
      <p:pic>
        <p:nvPicPr>
          <p:cNvPr id="9" name="Picture 8">
            <a:extLst>
              <a:ext uri="{FF2B5EF4-FFF2-40B4-BE49-F238E27FC236}">
                <a16:creationId xmlns:a16="http://schemas.microsoft.com/office/drawing/2014/main" id="{8B1B85F3-4D76-AB40-BEA0-EEAAB3564816}"/>
              </a:ext>
            </a:extLst>
          </p:cNvPr>
          <p:cNvPicPr>
            <a:picLocks noChangeAspect="1"/>
          </p:cNvPicPr>
          <p:nvPr/>
        </p:nvPicPr>
        <p:blipFill>
          <a:blip r:embed="rId4"/>
          <a:stretch>
            <a:fillRect/>
          </a:stretch>
        </p:blipFill>
        <p:spPr>
          <a:xfrm>
            <a:off x="1686739" y="5996653"/>
            <a:ext cx="4284762" cy="734998"/>
          </a:xfrm>
          <a:prstGeom prst="rect">
            <a:avLst/>
          </a:prstGeom>
        </p:spPr>
      </p:pic>
      <p:sp>
        <p:nvSpPr>
          <p:cNvPr id="3" name="Content Placeholder 2">
            <a:extLst>
              <a:ext uri="{FF2B5EF4-FFF2-40B4-BE49-F238E27FC236}">
                <a16:creationId xmlns:a16="http://schemas.microsoft.com/office/drawing/2014/main" id="{A53502D9-4537-7403-B9F8-2EAE68744E8A}"/>
              </a:ext>
            </a:extLst>
          </p:cNvPr>
          <p:cNvSpPr>
            <a:spLocks noGrp="1"/>
          </p:cNvSpPr>
          <p:nvPr>
            <p:ph idx="1"/>
          </p:nvPr>
        </p:nvSpPr>
        <p:spPr>
          <a:xfrm>
            <a:off x="6680578" y="2248619"/>
            <a:ext cx="4673222" cy="3991460"/>
          </a:xfrm>
        </p:spPr>
        <p:txBody>
          <a:bodyPr anchor="ctr">
            <a:normAutofit/>
          </a:bodyPr>
          <a:lstStyle/>
          <a:p>
            <a:pPr marL="514350" indent="-514350">
              <a:buAutoNum type="arabicPeriod"/>
            </a:pPr>
            <a:r>
              <a:rPr lang="en-US" sz="2000"/>
              <a:t>Perform frequency encoding on (gender, ssc_b, hsc_b,hsc_s,degree_t, workex and specialization)  to improve the performance of the model.</a:t>
            </a:r>
          </a:p>
          <a:p>
            <a:pPr marL="514350" indent="-514350">
              <a:buAutoNum type="arabicPeriod"/>
            </a:pPr>
            <a:r>
              <a:rPr lang="en-US" sz="2000"/>
              <a:t> Perform label encoding on status column to convert categorical data into numerical data.</a:t>
            </a:r>
          </a:p>
          <a:p>
            <a:pPr marL="514350" indent="-514350">
              <a:buAutoNum type="arabicPeriod"/>
            </a:pPr>
            <a:r>
              <a:rPr lang="en-US" sz="2000"/>
              <a:t>Data is normalized to improve the performance of the model.</a:t>
            </a:r>
          </a:p>
          <a:p>
            <a:pPr marL="514350" indent="-514350">
              <a:buAutoNum type="arabicPeriod"/>
            </a:pPr>
            <a:endParaRPr lang="en-US" sz="2000"/>
          </a:p>
          <a:p>
            <a:pPr marL="0" indent="0">
              <a:buNone/>
            </a:pPr>
            <a:endParaRPr lang="en-US" sz="2000"/>
          </a:p>
        </p:txBody>
      </p:sp>
    </p:spTree>
    <p:extLst>
      <p:ext uri="{BB962C8B-B14F-4D97-AF65-F5344CB8AC3E}">
        <p14:creationId xmlns:p14="http://schemas.microsoft.com/office/powerpoint/2010/main" val="1151001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BE63C-104F-2DCA-AEAC-4E435C1656AF}"/>
              </a:ext>
            </a:extLst>
          </p:cNvPr>
          <p:cNvSpPr>
            <a:spLocks noGrp="1"/>
          </p:cNvSpPr>
          <p:nvPr>
            <p:ph type="title"/>
          </p:nvPr>
        </p:nvSpPr>
        <p:spPr>
          <a:xfrm>
            <a:off x="4553733" y="548464"/>
            <a:ext cx="6798541" cy="1675623"/>
          </a:xfrm>
        </p:spPr>
        <p:txBody>
          <a:bodyPr anchor="b">
            <a:normAutofit/>
          </a:bodyPr>
          <a:lstStyle/>
          <a:p>
            <a:r>
              <a:rPr lang="en-US" sz="4000"/>
              <a:t>Build feed-forward neural network model</a:t>
            </a:r>
          </a:p>
        </p:txBody>
      </p:sp>
      <p:pic>
        <p:nvPicPr>
          <p:cNvPr id="6" name="Picture 5">
            <a:extLst>
              <a:ext uri="{FF2B5EF4-FFF2-40B4-BE49-F238E27FC236}">
                <a16:creationId xmlns:a16="http://schemas.microsoft.com/office/drawing/2014/main" id="{F99A058F-AAAA-A4DA-5B50-126561C47C5C}"/>
              </a:ext>
            </a:extLst>
          </p:cNvPr>
          <p:cNvPicPr>
            <a:picLocks noChangeAspect="1"/>
          </p:cNvPicPr>
          <p:nvPr/>
        </p:nvPicPr>
        <p:blipFill>
          <a:blip r:embed="rId2"/>
          <a:srcRect l="34901" r="30679"/>
          <a:stretch/>
        </p:blipFill>
        <p:spPr>
          <a:xfrm>
            <a:off x="1" y="10"/>
            <a:ext cx="4196496" cy="6857990"/>
          </a:xfrm>
          <a:prstGeom prst="rect">
            <a:avLst/>
          </a:prstGeom>
          <a:effectLst/>
        </p:spPr>
      </p:pic>
      <p:graphicFrame>
        <p:nvGraphicFramePr>
          <p:cNvPr id="15" name="Content Placeholder 2">
            <a:extLst>
              <a:ext uri="{FF2B5EF4-FFF2-40B4-BE49-F238E27FC236}">
                <a16:creationId xmlns:a16="http://schemas.microsoft.com/office/drawing/2014/main" id="{6D0A14A8-8EA3-54F8-1A31-146D5D97AAA8}"/>
              </a:ext>
            </a:extLst>
          </p:cNvPr>
          <p:cNvGraphicFramePr>
            <a:graphicFrameLocks noGrp="1"/>
          </p:cNvGraphicFramePr>
          <p:nvPr>
            <p:ph idx="1"/>
            <p:extLst>
              <p:ext uri="{D42A27DB-BD31-4B8C-83A1-F6EECF244321}">
                <p14:modId xmlns:p14="http://schemas.microsoft.com/office/powerpoint/2010/main" val="343414987"/>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557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673684-A3F9-CFD6-F7EC-389A75625F8C}"/>
              </a:ext>
            </a:extLst>
          </p:cNvPr>
          <p:cNvSpPr>
            <a:spLocks noGrp="1"/>
          </p:cNvSpPr>
          <p:nvPr>
            <p:ph type="title"/>
          </p:nvPr>
        </p:nvSpPr>
        <p:spPr>
          <a:xfrm>
            <a:off x="793662" y="386930"/>
            <a:ext cx="10066122" cy="1298448"/>
          </a:xfrm>
        </p:spPr>
        <p:txBody>
          <a:bodyPr anchor="b">
            <a:normAutofit/>
          </a:bodyPr>
          <a:lstStyle/>
          <a:p>
            <a:r>
              <a:rPr lang="en-US" sz="4800"/>
              <a:t>Training the model</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code with text&#10;&#10;AI-generated content may be incorrect.">
            <a:extLst>
              <a:ext uri="{FF2B5EF4-FFF2-40B4-BE49-F238E27FC236}">
                <a16:creationId xmlns:a16="http://schemas.microsoft.com/office/drawing/2014/main" id="{093A0569-0B92-C1A9-6057-6847C33E1405}"/>
              </a:ext>
            </a:extLst>
          </p:cNvPr>
          <p:cNvPicPr>
            <a:picLocks noChangeAspect="1"/>
          </p:cNvPicPr>
          <p:nvPr/>
        </p:nvPicPr>
        <p:blipFill>
          <a:blip r:embed="rId2"/>
          <a:stretch>
            <a:fillRect/>
          </a:stretch>
        </p:blipFill>
        <p:spPr>
          <a:xfrm>
            <a:off x="5911532" y="3510895"/>
            <a:ext cx="5150277" cy="1660963"/>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5A8E2C93-527C-7FB3-864E-D63FBAAAC7D7}"/>
              </a:ext>
            </a:extLst>
          </p:cNvPr>
          <p:cNvGraphicFramePr>
            <a:graphicFrameLocks noGrp="1"/>
          </p:cNvGraphicFramePr>
          <p:nvPr>
            <p:ph idx="1"/>
            <p:extLst>
              <p:ext uri="{D42A27DB-BD31-4B8C-83A1-F6EECF244321}">
                <p14:modId xmlns:p14="http://schemas.microsoft.com/office/powerpoint/2010/main" val="4064507899"/>
              </p:ext>
            </p:extLst>
          </p:nvPr>
        </p:nvGraphicFramePr>
        <p:xfrm>
          <a:off x="793661" y="2599509"/>
          <a:ext cx="4530898" cy="363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422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D180-A8D5-F77B-EFCC-571660050980}"/>
              </a:ext>
            </a:extLst>
          </p:cNvPr>
          <p:cNvSpPr>
            <a:spLocks noGrp="1"/>
          </p:cNvSpPr>
          <p:nvPr>
            <p:ph type="title"/>
          </p:nvPr>
        </p:nvSpPr>
        <p:spPr>
          <a:xfrm>
            <a:off x="311401" y="87219"/>
            <a:ext cx="10515600" cy="1325563"/>
          </a:xfrm>
        </p:spPr>
        <p:txBody>
          <a:bodyPr/>
          <a:lstStyle/>
          <a:p>
            <a:r>
              <a:rPr lang="en-US" dirty="0"/>
              <a:t>Model evaluation</a:t>
            </a:r>
          </a:p>
        </p:txBody>
      </p:sp>
      <p:sp>
        <p:nvSpPr>
          <p:cNvPr id="8" name="TextBox 7">
            <a:extLst>
              <a:ext uri="{FF2B5EF4-FFF2-40B4-BE49-F238E27FC236}">
                <a16:creationId xmlns:a16="http://schemas.microsoft.com/office/drawing/2014/main" id="{46D4B8BE-16CD-9758-DB39-9ECF2D93075A}"/>
              </a:ext>
            </a:extLst>
          </p:cNvPr>
          <p:cNvSpPr txBox="1"/>
          <p:nvPr/>
        </p:nvSpPr>
        <p:spPr>
          <a:xfrm>
            <a:off x="597059" y="5132977"/>
            <a:ext cx="3002232" cy="1200329"/>
          </a:xfrm>
          <a:prstGeom prst="rect">
            <a:avLst/>
          </a:prstGeom>
          <a:noFill/>
        </p:spPr>
        <p:txBody>
          <a:bodyPr wrap="none" rtlCol="0">
            <a:spAutoFit/>
          </a:bodyPr>
          <a:lstStyle/>
          <a:p>
            <a:r>
              <a:rPr lang="en-US" dirty="0"/>
              <a:t>Train accuracy:  90.70%</a:t>
            </a:r>
          </a:p>
          <a:p>
            <a:r>
              <a:rPr lang="en-US" dirty="0"/>
              <a:t>Validation accuracy: 83.72%</a:t>
            </a:r>
            <a:br>
              <a:rPr lang="en-US" dirty="0"/>
            </a:br>
            <a:r>
              <a:rPr lang="en-US" dirty="0"/>
              <a:t>Test accuracy: 83.72%</a:t>
            </a:r>
          </a:p>
          <a:p>
            <a:r>
              <a:rPr lang="en-US" dirty="0"/>
              <a:t>Loss: 39.67%</a:t>
            </a:r>
          </a:p>
        </p:txBody>
      </p:sp>
      <p:sp>
        <p:nvSpPr>
          <p:cNvPr id="11" name="TextBox 10">
            <a:extLst>
              <a:ext uri="{FF2B5EF4-FFF2-40B4-BE49-F238E27FC236}">
                <a16:creationId xmlns:a16="http://schemas.microsoft.com/office/drawing/2014/main" id="{88CB234B-3E76-E6AF-01CB-BF13223F5FAB}"/>
              </a:ext>
            </a:extLst>
          </p:cNvPr>
          <p:cNvSpPr txBox="1"/>
          <p:nvPr/>
        </p:nvSpPr>
        <p:spPr>
          <a:xfrm rot="10800000" flipH="1" flipV="1">
            <a:off x="9046908" y="3098171"/>
            <a:ext cx="3833660" cy="1200329"/>
          </a:xfrm>
          <a:prstGeom prst="rect">
            <a:avLst/>
          </a:prstGeom>
          <a:noFill/>
        </p:spPr>
        <p:txBody>
          <a:bodyPr wrap="square" rtlCol="0">
            <a:spAutoFit/>
          </a:bodyPr>
          <a:lstStyle/>
          <a:p>
            <a:r>
              <a:rPr lang="en-US" dirty="0"/>
              <a:t>Accuracy: 83.7%</a:t>
            </a:r>
          </a:p>
          <a:p>
            <a:r>
              <a:rPr lang="en-US" dirty="0"/>
              <a:t>Precision: 87.1%</a:t>
            </a:r>
            <a:br>
              <a:rPr lang="en-US" dirty="0"/>
            </a:br>
            <a:r>
              <a:rPr lang="en-US" dirty="0"/>
              <a:t>Recall: 90.0%</a:t>
            </a:r>
          </a:p>
          <a:p>
            <a:r>
              <a:rPr lang="en-US" dirty="0"/>
              <a:t>F1 score: 88.5%</a:t>
            </a:r>
          </a:p>
        </p:txBody>
      </p:sp>
      <p:sp>
        <p:nvSpPr>
          <p:cNvPr id="12" name="TextBox 11">
            <a:extLst>
              <a:ext uri="{FF2B5EF4-FFF2-40B4-BE49-F238E27FC236}">
                <a16:creationId xmlns:a16="http://schemas.microsoft.com/office/drawing/2014/main" id="{2D2CACDD-BDF6-2C70-34E4-C1C2DB05EF26}"/>
              </a:ext>
            </a:extLst>
          </p:cNvPr>
          <p:cNvSpPr txBox="1"/>
          <p:nvPr/>
        </p:nvSpPr>
        <p:spPr>
          <a:xfrm>
            <a:off x="268515" y="2301333"/>
            <a:ext cx="6865257" cy="1754326"/>
          </a:xfrm>
          <a:prstGeom prst="rect">
            <a:avLst/>
          </a:prstGeom>
          <a:noFill/>
        </p:spPr>
        <p:txBody>
          <a:bodyPr wrap="square" rtlCol="0">
            <a:spAutoFit/>
          </a:bodyPr>
          <a:lstStyle/>
          <a:p>
            <a:r>
              <a:rPr lang="en-US" dirty="0"/>
              <a:t>Two models were created based on Bayesian optimization and Hyperband optimization. The best performing model is the Bayesian model with 3 hidden layers, learning rate of 0.01, hidden layer activation function is </a:t>
            </a:r>
            <a:r>
              <a:rPr lang="en-US" dirty="0" err="1"/>
              <a:t>relu</a:t>
            </a:r>
            <a:r>
              <a:rPr lang="en-US" dirty="0"/>
              <a:t>, first hidden layer has 192 neurons, second hidden layer has 128 neurons, third hidden layer has 96 neurons and dropout is used.</a:t>
            </a:r>
          </a:p>
        </p:txBody>
      </p:sp>
      <p:pic>
        <p:nvPicPr>
          <p:cNvPr id="14" name="Picture 13">
            <a:extLst>
              <a:ext uri="{FF2B5EF4-FFF2-40B4-BE49-F238E27FC236}">
                <a16:creationId xmlns:a16="http://schemas.microsoft.com/office/drawing/2014/main" id="{478AC914-DFB9-FC7A-FEA7-AAE7039DB032}"/>
              </a:ext>
            </a:extLst>
          </p:cNvPr>
          <p:cNvPicPr>
            <a:picLocks noChangeAspect="1"/>
          </p:cNvPicPr>
          <p:nvPr/>
        </p:nvPicPr>
        <p:blipFill>
          <a:blip r:embed="rId2"/>
          <a:stretch>
            <a:fillRect/>
          </a:stretch>
        </p:blipFill>
        <p:spPr>
          <a:xfrm>
            <a:off x="7692668" y="631370"/>
            <a:ext cx="4314247" cy="2407363"/>
          </a:xfrm>
          <a:prstGeom prst="rect">
            <a:avLst/>
          </a:prstGeom>
        </p:spPr>
      </p:pic>
      <p:pic>
        <p:nvPicPr>
          <p:cNvPr id="18" name="Picture 17">
            <a:extLst>
              <a:ext uri="{FF2B5EF4-FFF2-40B4-BE49-F238E27FC236}">
                <a16:creationId xmlns:a16="http://schemas.microsoft.com/office/drawing/2014/main" id="{61FE1731-AAFB-DF98-AF83-F8999764F3C0}"/>
              </a:ext>
            </a:extLst>
          </p:cNvPr>
          <p:cNvPicPr>
            <a:picLocks noChangeAspect="1"/>
          </p:cNvPicPr>
          <p:nvPr/>
        </p:nvPicPr>
        <p:blipFill>
          <a:blip r:embed="rId3"/>
          <a:stretch>
            <a:fillRect/>
          </a:stretch>
        </p:blipFill>
        <p:spPr>
          <a:xfrm>
            <a:off x="311401" y="4415190"/>
            <a:ext cx="6944357" cy="486229"/>
          </a:xfrm>
          <a:prstGeom prst="rect">
            <a:avLst/>
          </a:prstGeom>
        </p:spPr>
      </p:pic>
      <p:pic>
        <p:nvPicPr>
          <p:cNvPr id="20" name="Picture 19">
            <a:extLst>
              <a:ext uri="{FF2B5EF4-FFF2-40B4-BE49-F238E27FC236}">
                <a16:creationId xmlns:a16="http://schemas.microsoft.com/office/drawing/2014/main" id="{0C0CA6CB-008A-598A-FAAB-9A1D507AF60B}"/>
              </a:ext>
            </a:extLst>
          </p:cNvPr>
          <p:cNvPicPr>
            <a:picLocks noChangeAspect="1"/>
          </p:cNvPicPr>
          <p:nvPr/>
        </p:nvPicPr>
        <p:blipFill>
          <a:blip r:embed="rId4"/>
          <a:stretch>
            <a:fillRect/>
          </a:stretch>
        </p:blipFill>
        <p:spPr>
          <a:xfrm>
            <a:off x="126954" y="1521518"/>
            <a:ext cx="8236373" cy="596931"/>
          </a:xfrm>
          <a:prstGeom prst="rect">
            <a:avLst/>
          </a:prstGeom>
        </p:spPr>
      </p:pic>
      <p:sp>
        <p:nvSpPr>
          <p:cNvPr id="21" name="TextBox 20">
            <a:extLst>
              <a:ext uri="{FF2B5EF4-FFF2-40B4-BE49-F238E27FC236}">
                <a16:creationId xmlns:a16="http://schemas.microsoft.com/office/drawing/2014/main" id="{79AE0422-3016-B160-E077-DA37693D37A5}"/>
              </a:ext>
            </a:extLst>
          </p:cNvPr>
          <p:cNvSpPr txBox="1"/>
          <p:nvPr/>
        </p:nvSpPr>
        <p:spPr>
          <a:xfrm>
            <a:off x="185084" y="1091121"/>
            <a:ext cx="7829900" cy="369332"/>
          </a:xfrm>
          <a:prstGeom prst="rect">
            <a:avLst/>
          </a:prstGeom>
          <a:noFill/>
        </p:spPr>
        <p:txBody>
          <a:bodyPr wrap="none" rtlCol="0">
            <a:spAutoFit/>
          </a:bodyPr>
          <a:lstStyle/>
          <a:p>
            <a:r>
              <a:rPr lang="en-US" dirty="0"/>
              <a:t>The data is split into 60% training data, 20% validation data and 20% test data.</a:t>
            </a:r>
          </a:p>
        </p:txBody>
      </p:sp>
      <p:pic>
        <p:nvPicPr>
          <p:cNvPr id="23" name="Picture 22">
            <a:extLst>
              <a:ext uri="{FF2B5EF4-FFF2-40B4-BE49-F238E27FC236}">
                <a16:creationId xmlns:a16="http://schemas.microsoft.com/office/drawing/2014/main" id="{1C7A6B45-94C8-C5CB-8196-4DEF74CF9E98}"/>
              </a:ext>
            </a:extLst>
          </p:cNvPr>
          <p:cNvPicPr>
            <a:picLocks noChangeAspect="1"/>
          </p:cNvPicPr>
          <p:nvPr/>
        </p:nvPicPr>
        <p:blipFill>
          <a:blip r:embed="rId5"/>
          <a:stretch>
            <a:fillRect/>
          </a:stretch>
        </p:blipFill>
        <p:spPr>
          <a:xfrm>
            <a:off x="4100034" y="5048601"/>
            <a:ext cx="4396511" cy="1661592"/>
          </a:xfrm>
          <a:prstGeom prst="rect">
            <a:avLst/>
          </a:prstGeom>
        </p:spPr>
      </p:pic>
      <p:pic>
        <p:nvPicPr>
          <p:cNvPr id="25" name="Picture 24">
            <a:extLst>
              <a:ext uri="{FF2B5EF4-FFF2-40B4-BE49-F238E27FC236}">
                <a16:creationId xmlns:a16="http://schemas.microsoft.com/office/drawing/2014/main" id="{273AF856-5814-EC11-D5E7-1D86818932DB}"/>
              </a:ext>
            </a:extLst>
          </p:cNvPr>
          <p:cNvPicPr>
            <a:picLocks noChangeAspect="1"/>
          </p:cNvPicPr>
          <p:nvPr/>
        </p:nvPicPr>
        <p:blipFill>
          <a:blip r:embed="rId6"/>
          <a:stretch>
            <a:fillRect/>
          </a:stretch>
        </p:blipFill>
        <p:spPr>
          <a:xfrm>
            <a:off x="8563428" y="4298500"/>
            <a:ext cx="3509571" cy="2411691"/>
          </a:xfrm>
          <a:prstGeom prst="rect">
            <a:avLst/>
          </a:prstGeom>
        </p:spPr>
      </p:pic>
    </p:spTree>
    <p:extLst>
      <p:ext uri="{BB962C8B-B14F-4D97-AF65-F5344CB8AC3E}">
        <p14:creationId xmlns:p14="http://schemas.microsoft.com/office/powerpoint/2010/main" val="352961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DB1-35E8-D2AD-A97B-D24DF2BEFC88}"/>
              </a:ext>
            </a:extLst>
          </p:cNvPr>
          <p:cNvSpPr>
            <a:spLocks noGrp="1"/>
          </p:cNvSpPr>
          <p:nvPr>
            <p:ph type="title"/>
          </p:nvPr>
        </p:nvSpPr>
        <p:spPr/>
        <p:txBody>
          <a:bodyPr/>
          <a:lstStyle/>
          <a:p>
            <a:r>
              <a:rPr lang="en-US" dirty="0"/>
              <a:t>Challenges and Solutions</a:t>
            </a:r>
          </a:p>
        </p:txBody>
      </p:sp>
      <p:sp>
        <p:nvSpPr>
          <p:cNvPr id="3" name="Content Placeholder 2">
            <a:extLst>
              <a:ext uri="{FF2B5EF4-FFF2-40B4-BE49-F238E27FC236}">
                <a16:creationId xmlns:a16="http://schemas.microsoft.com/office/drawing/2014/main" id="{E05E167F-CC9B-4F23-4FE3-34127F38D85F}"/>
              </a:ext>
            </a:extLst>
          </p:cNvPr>
          <p:cNvSpPr>
            <a:spLocks noGrp="1"/>
          </p:cNvSpPr>
          <p:nvPr>
            <p:ph idx="1"/>
          </p:nvPr>
        </p:nvSpPr>
        <p:spPr/>
        <p:txBody>
          <a:bodyPr/>
          <a:lstStyle/>
          <a:p>
            <a:r>
              <a:rPr lang="en-US" dirty="0"/>
              <a:t> Challenges faced is the limited availability of data. Years of work experience, specialized courses taken and extracurricular  activities can drastically affect an individual’s likelihood to be placed in a company. Hyperparameter tuning was difficult because of the large training time with different hyperparameters.</a:t>
            </a:r>
          </a:p>
          <a:p>
            <a:r>
              <a:rPr lang="en-US" dirty="0"/>
              <a:t>Solutions that I used is the early stopping technique to stop epochs at the lowest validation loss to select the best parameters. Lastly, I used mini batch method to accelerate training time. </a:t>
            </a:r>
          </a:p>
          <a:p>
            <a:endParaRPr lang="en-US" dirty="0"/>
          </a:p>
          <a:p>
            <a:endParaRPr lang="en-US" dirty="0"/>
          </a:p>
        </p:txBody>
      </p:sp>
    </p:spTree>
    <p:extLst>
      <p:ext uri="{BB962C8B-B14F-4D97-AF65-F5344CB8AC3E}">
        <p14:creationId xmlns:p14="http://schemas.microsoft.com/office/powerpoint/2010/main" val="250956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TotalTime>
  <Words>795</Words>
  <Application>Microsoft Office PowerPoint</Application>
  <PresentationFormat>Widescreen</PresentationFormat>
  <Paragraphs>92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BUAN 6382 Project</vt:lpstr>
      <vt:lpstr>Problem Statement</vt:lpstr>
      <vt:lpstr>Data description</vt:lpstr>
      <vt:lpstr>Data pre-processing</vt:lpstr>
      <vt:lpstr>Build feed-forward neural network model</vt:lpstr>
      <vt:lpstr>Training the model</vt:lpstr>
      <vt:lpstr>Model evaluation</vt:lpstr>
      <vt:lpstr>Challenges and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Salvi</dc:creator>
  <cp:lastModifiedBy>Yash Salvi</cp:lastModifiedBy>
  <cp:revision>2</cp:revision>
  <dcterms:created xsi:type="dcterms:W3CDTF">2025-05-05T23:46:41Z</dcterms:created>
  <dcterms:modified xsi:type="dcterms:W3CDTF">2025-07-04T10:40:27Z</dcterms:modified>
</cp:coreProperties>
</file>