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Ex1.xml" ContentType="application/vnd.ms-office.chartex+xml"/>
  <Override PartName="/ppt/charts/style9.xml" ContentType="application/vnd.ms-office.chartstyle+xml"/>
  <Override PartName="/ppt/charts/colors9.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2.xml" ContentType="application/vnd.openxmlformats-officedocument.themeOverrid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3.xml" ContentType="application/vnd.openxmlformats-officedocument.themeOverride+xml"/>
  <Override PartName="/ppt/charts/chart13.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4.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4.xml" ContentType="application/vnd.openxmlformats-officedocument.presentationml.notesSlide+xml"/>
  <Override PartName="/ppt/charts/chart15.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6.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7.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4.xml" ContentType="application/vnd.openxmlformats-officedocument.themeOverride+xml"/>
  <Override PartName="/ppt/charts/chart18.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9.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7.xml" ContentType="application/vnd.openxmlformats-officedocument.presentationml.notesSlide+xml"/>
  <Override PartName="/ppt/charts/chart20.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5.xml" ContentType="application/vnd.openxmlformats-officedocument.themeOverr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318" r:id="rId3"/>
    <p:sldId id="319" r:id="rId4"/>
    <p:sldId id="321" r:id="rId5"/>
    <p:sldId id="296" r:id="rId6"/>
    <p:sldId id="324" r:id="rId7"/>
    <p:sldId id="325" r:id="rId8"/>
    <p:sldId id="297" r:id="rId9"/>
    <p:sldId id="299" r:id="rId10"/>
    <p:sldId id="326" r:id="rId11"/>
    <p:sldId id="263" r:id="rId12"/>
    <p:sldId id="300" r:id="rId13"/>
    <p:sldId id="322" r:id="rId14"/>
    <p:sldId id="301" r:id="rId15"/>
    <p:sldId id="304" r:id="rId16"/>
    <p:sldId id="335" r:id="rId17"/>
    <p:sldId id="338" r:id="rId18"/>
    <p:sldId id="337" r:id="rId19"/>
    <p:sldId id="333"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Spring%202025\MWAI\Project\Analysis\GoogleElectronics_Group%207_MKT6352.0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Spring%202025\MWAI\Project\Analysis\GoogleElectronics_Group%207_MKT6352.001.xlsx" TargetMode="External"/><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oleObject" Target="file:///E:\Spring%202025\MWAI\Project\Analysis\GoogleElectronics_Group%207_MKT6352.001.xlsx" TargetMode="External"/><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https://d.docs.live.net/e6bedeab2850c1f3/Documents/Copy%20of%20Walmart%20Analysis%20Group%202%20(MKT%206352.0W1)(1)_Ganesh_Dhimant.xlsx" TargetMode="External"/></Relationships>
</file>

<file path=ppt/charts/_rels/chart13.xml.rels><?xml version="1.0" encoding="UTF-8" standalone="yes"?>
<Relationships xmlns="http://schemas.openxmlformats.org/package/2006/relationships"><Relationship Id="rId3" Type="http://schemas.openxmlformats.org/officeDocument/2006/relationships/oleObject" Target="file:///E:\Spring%202025\MWAI\Project\Analysis\GoogleElectronics_Group%207_MKT6352.001.xlsx" TargetMode="External"/><Relationship Id="rId2" Type="http://schemas.microsoft.com/office/2011/relationships/chartColorStyle" Target="colors14.xml"/><Relationship Id="rId1" Type="http://schemas.microsoft.com/office/2011/relationships/chartStyle" Target="style14.xml"/></Relationships>
</file>

<file path=ppt/charts/_rels/chart14.xml.rels><?xml version="1.0" encoding="UTF-8" standalone="yes"?>
<Relationships xmlns="http://schemas.openxmlformats.org/package/2006/relationships"><Relationship Id="rId3" Type="http://schemas.openxmlformats.org/officeDocument/2006/relationships/oleObject" Target="file:///E:\Spring%202025\MWAI\Project\Analysis\GoogleElectronics_Group%207_MKT6352.001.xlsx" TargetMode="External"/><Relationship Id="rId2" Type="http://schemas.microsoft.com/office/2011/relationships/chartColorStyle" Target="colors15.xml"/><Relationship Id="rId1" Type="http://schemas.microsoft.com/office/2011/relationships/chartStyle" Target="style15.xml"/></Relationships>
</file>

<file path=ppt/charts/_rels/chart15.xml.rels><?xml version="1.0" encoding="UTF-8" standalone="yes"?>
<Relationships xmlns="http://schemas.openxmlformats.org/package/2006/relationships"><Relationship Id="rId3" Type="http://schemas.openxmlformats.org/officeDocument/2006/relationships/oleObject" Target="file:///E:\Spring%202025\MWAI\Project\Analysis\GoogleElectronics_Group%207_MKT6352.001.xlsx" TargetMode="External"/><Relationship Id="rId2" Type="http://schemas.microsoft.com/office/2011/relationships/chartColorStyle" Target="colors16.xml"/><Relationship Id="rId1" Type="http://schemas.microsoft.com/office/2011/relationships/chartStyle" Target="style16.xml"/></Relationships>
</file>

<file path=ppt/charts/_rels/chart16.xml.rels><?xml version="1.0" encoding="UTF-8" standalone="yes"?>
<Relationships xmlns="http://schemas.openxmlformats.org/package/2006/relationships"><Relationship Id="rId3" Type="http://schemas.openxmlformats.org/officeDocument/2006/relationships/oleObject" Target="file:///E:\Spring%202025\MWAI\Project\Analysis\GoogleElectronics_Group%207_MKT6352.001.xlsx" TargetMode="External"/><Relationship Id="rId2" Type="http://schemas.microsoft.com/office/2011/relationships/chartColorStyle" Target="colors17.xml"/><Relationship Id="rId1" Type="http://schemas.microsoft.com/office/2011/relationships/chartStyle" Target="style17.xm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https://d.docs.live.net/e6bedeab2850c1f3/Documents/Copy%20of%20Walmart%20Analysis%20Group%202%20(MKT%206352.0W1)(1)_Ganesh_Dhimant.xlsx" TargetMode="External"/></Relationships>
</file>

<file path=ppt/charts/_rels/chart18.xml.rels><?xml version="1.0" encoding="UTF-8" standalone="yes"?>
<Relationships xmlns="http://schemas.openxmlformats.org/package/2006/relationships"><Relationship Id="rId3" Type="http://schemas.openxmlformats.org/officeDocument/2006/relationships/oleObject" Target="file:///E:\Spring%202025\MWAI\Project\Analysis\GoogleElectronics_Group%207_MKT6352.001.xlsx" TargetMode="External"/><Relationship Id="rId2" Type="http://schemas.microsoft.com/office/2011/relationships/chartColorStyle" Target="colors19.xml"/><Relationship Id="rId1" Type="http://schemas.microsoft.com/office/2011/relationships/chartStyle" Target="style19.xml"/></Relationships>
</file>

<file path=ppt/charts/_rels/chart19.xml.rels><?xml version="1.0" encoding="UTF-8" standalone="yes"?>
<Relationships xmlns="http://schemas.openxmlformats.org/package/2006/relationships"><Relationship Id="rId3" Type="http://schemas.openxmlformats.org/officeDocument/2006/relationships/oleObject" Target="file:///E:\Spring%202025\MWAI\Project\Analysis\GoogleElectronics_Group%207_MKT6352.001.xlsx" TargetMode="External"/><Relationship Id="rId2" Type="http://schemas.microsoft.com/office/2011/relationships/chartColorStyle" Target="colors20.xml"/><Relationship Id="rId1" Type="http://schemas.microsoft.com/office/2011/relationships/chartStyle" Target="style20.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dhima\AppData\Local\Microsoft\Windows\INetCache\IE\9EJOC3E1\Walmart%20Analysis%20Group%202%20(MKT%206352.0W1)%5b1%5d.xlsx" TargetMode="Externa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oleObject" Target="https://d.docs.live.net/e6bedeab2850c1f3/Documents/Copy%20of%20Walmart%20Analysis%20Group%202%20(MKT%206352.0W1)(1)_Ganesh_Dhimant.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E:\Spring%202025\MWAI\Project\Analysis\GoogleElectronics_Group%207_MKT6352.0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Spring%202025\MWAI\Project\Analysis\GoogleElectronics_Group%207_MKT6352.0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Spring%202025\MWAI\Project\Analysis\GoogleElectronics_Group%207_MKT6352.0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Spring%202025\MWAI\Project\Analysis\GoogleElectronics_Group%207_MKT6352.0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Spring%202025\MWAI\Project\Analysis\GoogleElectronics_Group%207_MKT6352.0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Spring%202025\MWAI\Project\Analysis\GoogleElectronics_Group%207_MKT6352.0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https://d.docs.live.net/e6bedeab2850c1f3/Documents/Copy%20of%20Walmart%20Analysis%20Group%202%20(MKT%206352.0W1)(1)_Ganesh_Dhimant.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E:\Spring%202025\MWAI\Project\Analysis\GoogleElectronics_Group%207_MKT6352.0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Revenue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'Revenue &amp; AOV'!$A$4</c:f>
              <c:strCache>
                <c:ptCount val="1"/>
                <c:pt idx="0">
                  <c:v>Revenue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1"/>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40A1-48FC-9722-AF35462FDEE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'Revenue &amp; AOV'!$B$3:$C$3</c:f>
              <c:numCache>
                <c:formatCode>mmm\-yy</c:formatCode>
                <c:ptCount val="2"/>
                <c:pt idx="0">
                  <c:v>45627</c:v>
                </c:pt>
                <c:pt idx="1">
                  <c:v>45658</c:v>
                </c:pt>
              </c:numCache>
            </c:numRef>
          </c:cat>
          <c:val>
            <c:numRef>
              <c:f>'Revenue &amp; AOV'!$B$4:$C$4</c:f>
              <c:numCache>
                <c:formatCode>_-[$$-409]* #,##0.00_ ;_-[$$-409]* \-#,##0.00\ ;_-[$$-409]* "-"??_ ;_-@_ </c:formatCode>
                <c:ptCount val="2"/>
                <c:pt idx="0">
                  <c:v>344619.61</c:v>
                </c:pt>
                <c:pt idx="1">
                  <c:v>125863.71</c:v>
                </c:pt>
              </c:numCache>
            </c:numRef>
          </c:val>
          <c:extLst>
            <c:ext xmlns:c16="http://schemas.microsoft.com/office/drawing/2014/chart" uri="{C3380CC4-5D6E-409C-BE32-E72D297353CC}">
              <c16:uniqueId val="{00000002-40A1-48FC-9722-AF35462FDEE9}"/>
            </c:ext>
          </c:extLst>
        </c:ser>
        <c:dLbls>
          <c:showLegendKey val="0"/>
          <c:showVal val="0"/>
          <c:showCatName val="0"/>
          <c:showSerName val="0"/>
          <c:showPercent val="0"/>
          <c:showBubbleSize val="0"/>
        </c:dLbls>
        <c:gapWidth val="100"/>
        <c:overlap val="-24"/>
        <c:axId val="825048863"/>
        <c:axId val="825050303"/>
      </c:barChart>
      <c:catAx>
        <c:axId val="825048863"/>
        <c:scaling>
          <c:orientation val="minMax"/>
        </c:scaling>
        <c:delete val="0"/>
        <c:axPos val="b"/>
        <c:numFmt formatCode="mmm\-yy"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25050303"/>
        <c:crosses val="autoZero"/>
        <c:auto val="0"/>
        <c:lblAlgn val="ctr"/>
        <c:lblOffset val="100"/>
        <c:noMultiLvlLbl val="0"/>
      </c:catAx>
      <c:valAx>
        <c:axId val="825050303"/>
        <c:scaling>
          <c:orientation val="minMax"/>
        </c:scaling>
        <c:delete val="0"/>
        <c:axPos val="l"/>
        <c:majorGridlines>
          <c:spPr>
            <a:ln w="9525" cap="flat" cmpd="sng" algn="ctr">
              <a:solidFill>
                <a:schemeClr val="lt1">
                  <a:lumMod val="95000"/>
                  <a:alpha val="10000"/>
                </a:schemeClr>
              </a:solidFill>
              <a:round/>
            </a:ln>
            <a:effectLst/>
          </c:spPr>
        </c:majorGridlines>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250488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Bounce Rate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2E94-47E2-AE71-4030EE450AC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2E94-47E2-AE71-4030EE450AC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numRef>
              <c:f>'Bounce Rate &amp; Cart Adds'!$A$3:$A$4</c:f>
              <c:numCache>
                <c:formatCode>mmm\-yy</c:formatCode>
                <c:ptCount val="2"/>
                <c:pt idx="0">
                  <c:v>45627</c:v>
                </c:pt>
                <c:pt idx="1">
                  <c:v>45658</c:v>
                </c:pt>
              </c:numCache>
            </c:numRef>
          </c:cat>
          <c:val>
            <c:numRef>
              <c:f>'Bounce Rate &amp; Cart Adds'!$B$3:$B$4</c:f>
              <c:numCache>
                <c:formatCode>0.00%</c:formatCode>
                <c:ptCount val="2"/>
                <c:pt idx="0">
                  <c:v>0.43838517799999999</c:v>
                </c:pt>
                <c:pt idx="1">
                  <c:v>0.415451499</c:v>
                </c:pt>
              </c:numCache>
            </c:numRef>
          </c:val>
          <c:extLst>
            <c:ext xmlns:c16="http://schemas.microsoft.com/office/drawing/2014/chart" uri="{C3380CC4-5D6E-409C-BE32-E72D297353CC}">
              <c16:uniqueId val="{00000004-2E94-47E2-AE71-4030EE450AC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Bounce rate by Browser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'Bounce Rate &amp; Cart Adds'!$B$25</c:f>
              <c:strCache>
                <c:ptCount val="1"/>
                <c:pt idx="0">
                  <c:v>Dec-24</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'Bounce Rate &amp; Cart Adds'!$A$26:$A$29</c:f>
              <c:strCache>
                <c:ptCount val="4"/>
                <c:pt idx="0">
                  <c:v>Safari</c:v>
                </c:pt>
                <c:pt idx="1">
                  <c:v>Firefox</c:v>
                </c:pt>
                <c:pt idx="2">
                  <c:v>Chrome</c:v>
                </c:pt>
                <c:pt idx="3">
                  <c:v>Opera</c:v>
                </c:pt>
              </c:strCache>
            </c:strRef>
          </c:cat>
          <c:val>
            <c:numRef>
              <c:f>'Bounce Rate &amp; Cart Adds'!$B$26:$B$29</c:f>
              <c:numCache>
                <c:formatCode>0.00%</c:formatCode>
                <c:ptCount val="4"/>
                <c:pt idx="0">
                  <c:v>0.58536585370000005</c:v>
                </c:pt>
                <c:pt idx="1">
                  <c:v>0.43912175650000002</c:v>
                </c:pt>
                <c:pt idx="2">
                  <c:v>0.39620493359999998</c:v>
                </c:pt>
                <c:pt idx="3">
                  <c:v>0.42758620689999999</c:v>
                </c:pt>
              </c:numCache>
            </c:numRef>
          </c:val>
          <c:extLst>
            <c:ext xmlns:c16="http://schemas.microsoft.com/office/drawing/2014/chart" uri="{C3380CC4-5D6E-409C-BE32-E72D297353CC}">
              <c16:uniqueId val="{00000000-CC41-4239-9A09-DC90E58BABB5}"/>
            </c:ext>
          </c:extLst>
        </c:ser>
        <c:ser>
          <c:idx val="1"/>
          <c:order val="1"/>
          <c:tx>
            <c:strRef>
              <c:f>'Bounce Rate &amp; Cart Adds'!$C$25</c:f>
              <c:strCache>
                <c:ptCount val="1"/>
                <c:pt idx="0">
                  <c:v>Jan-25</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'Bounce Rate &amp; Cart Adds'!$A$26:$A$29</c:f>
              <c:strCache>
                <c:ptCount val="4"/>
                <c:pt idx="0">
                  <c:v>Safari</c:v>
                </c:pt>
                <c:pt idx="1">
                  <c:v>Firefox</c:v>
                </c:pt>
                <c:pt idx="2">
                  <c:v>Chrome</c:v>
                </c:pt>
                <c:pt idx="3">
                  <c:v>Opera</c:v>
                </c:pt>
              </c:strCache>
            </c:strRef>
          </c:cat>
          <c:val>
            <c:numRef>
              <c:f>'Bounce Rate &amp; Cart Adds'!$C$26:$C$29</c:f>
              <c:numCache>
                <c:formatCode>0.00%</c:formatCode>
                <c:ptCount val="4"/>
                <c:pt idx="0">
                  <c:v>0.49419678189999999</c:v>
                </c:pt>
                <c:pt idx="1">
                  <c:v>0.4492362983</c:v>
                </c:pt>
                <c:pt idx="2">
                  <c:v>0.3992936815</c:v>
                </c:pt>
                <c:pt idx="3">
                  <c:v>0.45622119820000001</c:v>
                </c:pt>
              </c:numCache>
            </c:numRef>
          </c:val>
          <c:extLst>
            <c:ext xmlns:c16="http://schemas.microsoft.com/office/drawing/2014/chart" uri="{C3380CC4-5D6E-409C-BE32-E72D297353CC}">
              <c16:uniqueId val="{00000001-CC41-4239-9A09-DC90E58BABB5}"/>
            </c:ext>
          </c:extLst>
        </c:ser>
        <c:dLbls>
          <c:showLegendKey val="0"/>
          <c:showVal val="0"/>
          <c:showCatName val="0"/>
          <c:showSerName val="0"/>
          <c:showPercent val="0"/>
          <c:showBubbleSize val="0"/>
        </c:dLbls>
        <c:gapWidth val="100"/>
        <c:overlap val="-24"/>
        <c:axId val="1421433984"/>
        <c:axId val="1421426784"/>
      </c:barChart>
      <c:catAx>
        <c:axId val="14214339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21426784"/>
        <c:crosses val="autoZero"/>
        <c:auto val="0"/>
        <c:lblAlgn val="ctr"/>
        <c:lblOffset val="100"/>
        <c:noMultiLvlLbl val="0"/>
      </c:catAx>
      <c:valAx>
        <c:axId val="1421426784"/>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21433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Amplitude"/>
                <a:ea typeface="+mn-ea"/>
                <a:cs typeface="+mn-cs"/>
              </a:defRPr>
            </a:pPr>
            <a:r>
              <a:rPr lang="en-IN" dirty="0"/>
              <a:t>BOUNCE RATE</a:t>
            </a:r>
          </a:p>
        </c:rich>
      </c:tx>
      <c:layout>
        <c:manualLayout>
          <c:xMode val="edge"/>
          <c:yMode val="edge"/>
          <c:x val="0.26789883895913846"/>
          <c:y val="0.11086690835892327"/>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Amplitude"/>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Amplitude"/>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mplitude"/>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Bounce Rate by Device Category</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'Bounce Rate &amp; Cart Adds'!$B$74:$B$76</c:f>
              <c:strCache>
                <c:ptCount val="3"/>
                <c:pt idx="0">
                  <c:v>Bounce rate by Device Category</c:v>
                </c:pt>
                <c:pt idx="2">
                  <c:v>Dec-24</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'Bounce Rate &amp; Cart Adds'!$A$77:$A$80</c:f>
              <c:strCache>
                <c:ptCount val="4"/>
                <c:pt idx="0">
                  <c:v>smart tv</c:v>
                </c:pt>
                <c:pt idx="1">
                  <c:v>tablet</c:v>
                </c:pt>
                <c:pt idx="2">
                  <c:v>mobile</c:v>
                </c:pt>
                <c:pt idx="3">
                  <c:v>desktop</c:v>
                </c:pt>
              </c:strCache>
            </c:strRef>
          </c:cat>
          <c:val>
            <c:numRef>
              <c:f>'Bounce Rate &amp; Cart Adds'!$B$77:$B$80</c:f>
              <c:numCache>
                <c:formatCode>0.00%</c:formatCode>
                <c:ptCount val="4"/>
                <c:pt idx="0">
                  <c:v>1</c:v>
                </c:pt>
                <c:pt idx="1">
                  <c:v>0.63078129080000001</c:v>
                </c:pt>
                <c:pt idx="2">
                  <c:v>0.46231306379999998</c:v>
                </c:pt>
                <c:pt idx="3">
                  <c:v>0.41113769849999998</c:v>
                </c:pt>
              </c:numCache>
            </c:numRef>
          </c:val>
          <c:extLst>
            <c:ext xmlns:c16="http://schemas.microsoft.com/office/drawing/2014/chart" uri="{C3380CC4-5D6E-409C-BE32-E72D297353CC}">
              <c16:uniqueId val="{00000000-340C-49A8-BE7C-416E6B29789E}"/>
            </c:ext>
          </c:extLst>
        </c:ser>
        <c:ser>
          <c:idx val="1"/>
          <c:order val="1"/>
          <c:tx>
            <c:strRef>
              <c:f>'Bounce Rate &amp; Cart Adds'!$C$74:$C$76</c:f>
              <c:strCache>
                <c:ptCount val="3"/>
                <c:pt idx="0">
                  <c:v>Bounce rate by Device Category</c:v>
                </c:pt>
                <c:pt idx="2">
                  <c:v>Jan-25</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'Bounce Rate &amp; Cart Adds'!$A$77:$A$80</c:f>
              <c:strCache>
                <c:ptCount val="4"/>
                <c:pt idx="0">
                  <c:v>smart tv</c:v>
                </c:pt>
                <c:pt idx="1">
                  <c:v>tablet</c:v>
                </c:pt>
                <c:pt idx="2">
                  <c:v>mobile</c:v>
                </c:pt>
                <c:pt idx="3">
                  <c:v>desktop</c:v>
                </c:pt>
              </c:strCache>
            </c:strRef>
          </c:cat>
          <c:val>
            <c:numRef>
              <c:f>'Bounce Rate &amp; Cart Adds'!$C$77:$C$80</c:f>
              <c:numCache>
                <c:formatCode>0.00%</c:formatCode>
                <c:ptCount val="4"/>
                <c:pt idx="0">
                  <c:v>0.8</c:v>
                </c:pt>
                <c:pt idx="1">
                  <c:v>0.48054011120000001</c:v>
                </c:pt>
                <c:pt idx="2">
                  <c:v>0.41986434830000002</c:v>
                </c:pt>
                <c:pt idx="3">
                  <c:v>0.40626236859999998</c:v>
                </c:pt>
              </c:numCache>
            </c:numRef>
          </c:val>
          <c:extLst>
            <c:ext xmlns:c16="http://schemas.microsoft.com/office/drawing/2014/chart" uri="{C3380CC4-5D6E-409C-BE32-E72D297353CC}">
              <c16:uniqueId val="{00000001-340C-49A8-BE7C-416E6B29789E}"/>
            </c:ext>
          </c:extLst>
        </c:ser>
        <c:dLbls>
          <c:dLblPos val="inEnd"/>
          <c:showLegendKey val="0"/>
          <c:showVal val="1"/>
          <c:showCatName val="0"/>
          <c:showSerName val="0"/>
          <c:showPercent val="0"/>
          <c:showBubbleSize val="0"/>
        </c:dLbls>
        <c:gapWidth val="65"/>
        <c:axId val="1608261664"/>
        <c:axId val="1608272704"/>
      </c:barChart>
      <c:catAx>
        <c:axId val="160826166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608272704"/>
        <c:crosses val="autoZero"/>
        <c:auto val="1"/>
        <c:lblAlgn val="ctr"/>
        <c:lblOffset val="100"/>
        <c:noMultiLvlLbl val="0"/>
      </c:catAx>
      <c:valAx>
        <c:axId val="160827270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crossAx val="1608261664"/>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Bounce Rate by Age Category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'Bounce Rate &amp; Cart Adds'!$B$93</c:f>
              <c:strCache>
                <c:ptCount val="1"/>
                <c:pt idx="0">
                  <c:v>Dec-24</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'Bounce Rate &amp; Cart Adds'!$A$94:$A$100</c:f>
              <c:strCache>
                <c:ptCount val="7"/>
                <c:pt idx="0">
                  <c:v>65+</c:v>
                </c:pt>
                <c:pt idx="1">
                  <c:v>unknown</c:v>
                </c:pt>
                <c:pt idx="2">
                  <c:v>55-64</c:v>
                </c:pt>
                <c:pt idx="3">
                  <c:v>18-24</c:v>
                </c:pt>
                <c:pt idx="4">
                  <c:v>35-44</c:v>
                </c:pt>
                <c:pt idx="5">
                  <c:v>45-54</c:v>
                </c:pt>
                <c:pt idx="6">
                  <c:v>25-34</c:v>
                </c:pt>
              </c:strCache>
            </c:strRef>
          </c:cat>
          <c:val>
            <c:numRef>
              <c:f>'Bounce Rate &amp; Cart Adds'!$B$94:$B$100</c:f>
              <c:numCache>
                <c:formatCode>0.00%</c:formatCode>
                <c:ptCount val="7"/>
                <c:pt idx="0">
                  <c:v>0.52527472529999997</c:v>
                </c:pt>
                <c:pt idx="1">
                  <c:v>0.4893420798</c:v>
                </c:pt>
                <c:pt idx="2">
                  <c:v>0.39673571880000003</c:v>
                </c:pt>
                <c:pt idx="3">
                  <c:v>0.31516029699999998</c:v>
                </c:pt>
                <c:pt idx="4">
                  <c:v>0.29872324449999998</c:v>
                </c:pt>
                <c:pt idx="5">
                  <c:v>0.28647214850000002</c:v>
                </c:pt>
                <c:pt idx="6">
                  <c:v>0.28122489960000002</c:v>
                </c:pt>
              </c:numCache>
            </c:numRef>
          </c:val>
          <c:extLst>
            <c:ext xmlns:c16="http://schemas.microsoft.com/office/drawing/2014/chart" uri="{C3380CC4-5D6E-409C-BE32-E72D297353CC}">
              <c16:uniqueId val="{00000000-7030-45BD-8C0E-F6A50A943AC5}"/>
            </c:ext>
          </c:extLst>
        </c:ser>
        <c:ser>
          <c:idx val="1"/>
          <c:order val="1"/>
          <c:tx>
            <c:strRef>
              <c:f>'Bounce Rate &amp; Cart Adds'!$C$93</c:f>
              <c:strCache>
                <c:ptCount val="1"/>
                <c:pt idx="0">
                  <c:v>Jan-25</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'Bounce Rate &amp; Cart Adds'!$A$94:$A$100</c:f>
              <c:strCache>
                <c:ptCount val="7"/>
                <c:pt idx="0">
                  <c:v>65+</c:v>
                </c:pt>
                <c:pt idx="1">
                  <c:v>unknown</c:v>
                </c:pt>
                <c:pt idx="2">
                  <c:v>55-64</c:v>
                </c:pt>
                <c:pt idx="3">
                  <c:v>18-24</c:v>
                </c:pt>
                <c:pt idx="4">
                  <c:v>35-44</c:v>
                </c:pt>
                <c:pt idx="5">
                  <c:v>45-54</c:v>
                </c:pt>
                <c:pt idx="6">
                  <c:v>25-34</c:v>
                </c:pt>
              </c:strCache>
            </c:strRef>
          </c:cat>
          <c:val>
            <c:numRef>
              <c:f>'Bounce Rate &amp; Cart Adds'!$C$94:$C$100</c:f>
              <c:numCache>
                <c:formatCode>0.00%</c:formatCode>
                <c:ptCount val="7"/>
                <c:pt idx="0">
                  <c:v>0.4029126214</c:v>
                </c:pt>
                <c:pt idx="1">
                  <c:v>0.44114832539999999</c:v>
                </c:pt>
                <c:pt idx="2">
                  <c:v>0.33222314739999997</c:v>
                </c:pt>
                <c:pt idx="3">
                  <c:v>0.36240632810000001</c:v>
                </c:pt>
                <c:pt idx="4">
                  <c:v>0.28232258059999998</c:v>
                </c:pt>
                <c:pt idx="5">
                  <c:v>0.30579328509999998</c:v>
                </c:pt>
                <c:pt idx="6">
                  <c:v>0.32378765370000001</c:v>
                </c:pt>
              </c:numCache>
            </c:numRef>
          </c:val>
          <c:extLst>
            <c:ext xmlns:c16="http://schemas.microsoft.com/office/drawing/2014/chart" uri="{C3380CC4-5D6E-409C-BE32-E72D297353CC}">
              <c16:uniqueId val="{00000001-7030-45BD-8C0E-F6A50A943AC5}"/>
            </c:ext>
          </c:extLst>
        </c:ser>
        <c:dLbls>
          <c:showLegendKey val="0"/>
          <c:showVal val="0"/>
          <c:showCatName val="0"/>
          <c:showSerName val="0"/>
          <c:showPercent val="0"/>
          <c:showBubbleSize val="0"/>
        </c:dLbls>
        <c:gapWidth val="100"/>
        <c:overlap val="-24"/>
        <c:axId val="1608294784"/>
        <c:axId val="1608312064"/>
      </c:barChart>
      <c:catAx>
        <c:axId val="16082947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08312064"/>
        <c:crosses val="autoZero"/>
        <c:auto val="1"/>
        <c:lblAlgn val="ctr"/>
        <c:lblOffset val="100"/>
        <c:noMultiLvlLbl val="0"/>
      </c:catAx>
      <c:valAx>
        <c:axId val="1608312064"/>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08294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'Bounce Rate &amp; Cart Adds'!$B$43:$B$46</c:f>
              <c:strCache>
                <c:ptCount val="4"/>
                <c:pt idx="0">
                  <c:v>Dec-24</c:v>
                </c:pt>
                <c:pt idx="3">
                  <c:v>Cart Additions </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D51-4E2F-8261-960627CC5D6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D51-4E2F-8261-960627CC5D6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5D51-4E2F-8261-960627CC5D6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5D51-4E2F-8261-960627CC5D66}"/>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5D51-4E2F-8261-960627CC5D66}"/>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5D51-4E2F-8261-960627CC5D66}"/>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5D51-4E2F-8261-960627CC5D6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'Bounce Rate &amp; Cart Adds'!$A$47:$A$52</c:f>
              <c:strCache>
                <c:ptCount val="6"/>
                <c:pt idx="0">
                  <c:v>Total</c:v>
                </c:pt>
                <c:pt idx="1">
                  <c:v>Android Classic Collectible</c:v>
                </c:pt>
                <c:pt idx="2">
                  <c:v>Chrome Dino Collectible Figurines</c:v>
                </c:pt>
                <c:pt idx="3">
                  <c:v>Google Navy Bike Cap</c:v>
                </c:pt>
                <c:pt idx="4">
                  <c:v>Chrome Dino Floating Pen</c:v>
                </c:pt>
                <c:pt idx="5">
                  <c:v>Google Large Standard Journal Grey</c:v>
                </c:pt>
              </c:strCache>
            </c:strRef>
          </c:cat>
          <c:val>
            <c:numRef>
              <c:f>'Bounce Rate &amp; Cart Adds'!$B$47:$B$52</c:f>
              <c:numCache>
                <c:formatCode>#,##0</c:formatCode>
                <c:ptCount val="6"/>
                <c:pt idx="0">
                  <c:v>47468</c:v>
                </c:pt>
                <c:pt idx="1">
                  <c:v>1615</c:v>
                </c:pt>
                <c:pt idx="2">
                  <c:v>1444</c:v>
                </c:pt>
                <c:pt idx="3">
                  <c:v>1242</c:v>
                </c:pt>
                <c:pt idx="4">
                  <c:v>1059</c:v>
                </c:pt>
                <c:pt idx="5">
                  <c:v>872</c:v>
                </c:pt>
              </c:numCache>
            </c:numRef>
          </c:val>
          <c:extLst>
            <c:ext xmlns:c16="http://schemas.microsoft.com/office/drawing/2014/chart" uri="{C3380CC4-5D6E-409C-BE32-E72D297353CC}">
              <c16:uniqueId val="{0000000E-5D51-4E2F-8261-960627CC5D66}"/>
            </c:ext>
          </c:extLst>
        </c:ser>
        <c:ser>
          <c:idx val="1"/>
          <c:order val="1"/>
          <c:tx>
            <c:strRef>
              <c:f>'Bounce Rate &amp; Cart Adds'!$C$43:$C$46</c:f>
              <c:strCache>
                <c:ptCount val="4"/>
                <c:pt idx="0">
                  <c:v>Dec-24</c:v>
                </c:pt>
                <c:pt idx="3">
                  <c:v>% of 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0-5D51-4E2F-8261-960627CC5D6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2-5D51-4E2F-8261-960627CC5D6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4-5D51-4E2F-8261-960627CC5D6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6-5D51-4E2F-8261-960627CC5D66}"/>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8-5D51-4E2F-8261-960627CC5D66}"/>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A-5D51-4E2F-8261-960627CC5D66}"/>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C-5D51-4E2F-8261-960627CC5D6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'Bounce Rate &amp; Cart Adds'!$A$47:$A$52</c:f>
              <c:strCache>
                <c:ptCount val="6"/>
                <c:pt idx="0">
                  <c:v>Total</c:v>
                </c:pt>
                <c:pt idx="1">
                  <c:v>Android Classic Collectible</c:v>
                </c:pt>
                <c:pt idx="2">
                  <c:v>Chrome Dino Collectible Figurines</c:v>
                </c:pt>
                <c:pt idx="3">
                  <c:v>Google Navy Bike Cap</c:v>
                </c:pt>
                <c:pt idx="4">
                  <c:v>Chrome Dino Floating Pen</c:v>
                </c:pt>
                <c:pt idx="5">
                  <c:v>Google Large Standard Journal Grey</c:v>
                </c:pt>
              </c:strCache>
            </c:strRef>
          </c:cat>
          <c:val>
            <c:numRef>
              <c:f>'Bounce Rate &amp; Cart Adds'!$C$47:$C$52</c:f>
              <c:numCache>
                <c:formatCode>0.00%</c:formatCode>
                <c:ptCount val="6"/>
                <c:pt idx="0" formatCode="0%">
                  <c:v>1</c:v>
                </c:pt>
                <c:pt idx="1">
                  <c:v>3.4022920704474595E-2</c:v>
                </c:pt>
                <c:pt idx="2">
                  <c:v>3.0420493806353754E-2</c:v>
                </c:pt>
                <c:pt idx="3" formatCode="0.00000%">
                  <c:v>2.6164995365298729E-2</c:v>
                </c:pt>
                <c:pt idx="4" formatCode="0.00000%">
                  <c:v>2.2309766579590461E-2</c:v>
                </c:pt>
                <c:pt idx="5" formatCode="0.00000%">
                  <c:v>1.837027049801972E-2</c:v>
                </c:pt>
              </c:numCache>
            </c:numRef>
          </c:val>
          <c:extLst>
            <c:ext xmlns:c16="http://schemas.microsoft.com/office/drawing/2014/chart" uri="{C3380CC4-5D6E-409C-BE32-E72D297353CC}">
              <c16:uniqueId val="{0000001D-5D51-4E2F-8261-960627CC5D66}"/>
            </c:ext>
          </c:extLst>
        </c:ser>
        <c:dLbls>
          <c:dLblPos val="inEnd"/>
          <c:showLegendKey val="0"/>
          <c:showVal val="0"/>
          <c:showCatName val="0"/>
          <c:showSerName val="0"/>
          <c:showPercent val="1"/>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'Bounce Rate &amp; Cart Adds'!$G$43:$G$46</c:f>
              <c:strCache>
                <c:ptCount val="4"/>
                <c:pt idx="0">
                  <c:v>Jan-25</c:v>
                </c:pt>
                <c:pt idx="3">
                  <c:v>Cart Additions </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032-471D-8A36-1809118FF241}"/>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032-471D-8A36-1809118FF241}"/>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032-471D-8A36-1809118FF241}"/>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6032-471D-8A36-1809118FF241}"/>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6032-471D-8A36-1809118FF241}"/>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6032-471D-8A36-1809118FF241}"/>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6032-471D-8A36-1809118FF24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'Bounce Rate &amp; Cart Adds'!$F$47:$F$52</c:f>
              <c:strCache>
                <c:ptCount val="6"/>
                <c:pt idx="0">
                  <c:v>Total</c:v>
                </c:pt>
                <c:pt idx="1">
                  <c:v>Google Sticker</c:v>
                </c:pt>
                <c:pt idx="2">
                  <c:v>Android Classic Plushie</c:v>
                </c:pt>
                <c:pt idx="3">
                  <c:v>Google Bamboo Lid Recycled Bottle</c:v>
                </c:pt>
                <c:pt idx="4">
                  <c:v>Google Classic Black Cap</c:v>
                </c:pt>
                <c:pt idx="5">
                  <c:v>Google Pen Red</c:v>
                </c:pt>
              </c:strCache>
            </c:strRef>
          </c:cat>
          <c:val>
            <c:numRef>
              <c:f>'Bounce Rate &amp; Cart Adds'!$G$47:$G$52</c:f>
              <c:numCache>
                <c:formatCode>#,##0</c:formatCode>
                <c:ptCount val="6"/>
                <c:pt idx="0">
                  <c:v>31667</c:v>
                </c:pt>
                <c:pt idx="1">
                  <c:v>1474</c:v>
                </c:pt>
                <c:pt idx="2">
                  <c:v>1408</c:v>
                </c:pt>
                <c:pt idx="3">
                  <c:v>1320</c:v>
                </c:pt>
                <c:pt idx="4">
                  <c:v>963</c:v>
                </c:pt>
                <c:pt idx="5">
                  <c:v>956</c:v>
                </c:pt>
              </c:numCache>
            </c:numRef>
          </c:val>
          <c:extLst>
            <c:ext xmlns:c16="http://schemas.microsoft.com/office/drawing/2014/chart" uri="{C3380CC4-5D6E-409C-BE32-E72D297353CC}">
              <c16:uniqueId val="{0000000E-6032-471D-8A36-1809118FF241}"/>
            </c:ext>
          </c:extLst>
        </c:ser>
        <c:ser>
          <c:idx val="1"/>
          <c:order val="1"/>
          <c:tx>
            <c:strRef>
              <c:f>'Bounce Rate &amp; Cart Adds'!$H$43:$H$46</c:f>
              <c:strCache>
                <c:ptCount val="4"/>
                <c:pt idx="0">
                  <c:v>Jan-25</c:v>
                </c:pt>
                <c:pt idx="3">
                  <c:v>% of 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0-6032-471D-8A36-1809118FF241}"/>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2-6032-471D-8A36-1809118FF241}"/>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4-6032-471D-8A36-1809118FF241}"/>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6-6032-471D-8A36-1809118FF241}"/>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8-6032-471D-8A36-1809118FF241}"/>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A-6032-471D-8A36-1809118FF241}"/>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C-6032-471D-8A36-1809118FF24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'Bounce Rate &amp; Cart Adds'!$F$47:$F$52</c:f>
              <c:strCache>
                <c:ptCount val="6"/>
                <c:pt idx="0">
                  <c:v>Total</c:v>
                </c:pt>
                <c:pt idx="1">
                  <c:v>Google Sticker</c:v>
                </c:pt>
                <c:pt idx="2">
                  <c:v>Android Classic Plushie</c:v>
                </c:pt>
                <c:pt idx="3">
                  <c:v>Google Bamboo Lid Recycled Bottle</c:v>
                </c:pt>
                <c:pt idx="4">
                  <c:v>Google Classic Black Cap</c:v>
                </c:pt>
                <c:pt idx="5">
                  <c:v>Google Pen Red</c:v>
                </c:pt>
              </c:strCache>
            </c:strRef>
          </c:cat>
          <c:val>
            <c:numRef>
              <c:f>'Bounce Rate &amp; Cart Adds'!$H$47:$H$52</c:f>
              <c:numCache>
                <c:formatCode>0.00%</c:formatCode>
                <c:ptCount val="6"/>
                <c:pt idx="0" formatCode="0%">
                  <c:v>1</c:v>
                </c:pt>
                <c:pt idx="1">
                  <c:v>4.6546878453911013E-2</c:v>
                </c:pt>
                <c:pt idx="2">
                  <c:v>4.4462689866422461E-2</c:v>
                </c:pt>
                <c:pt idx="3">
                  <c:v>4.1683771749771052E-2</c:v>
                </c:pt>
                <c:pt idx="4" formatCode="0.00000%">
                  <c:v>3.0410206208355703E-2</c:v>
                </c:pt>
                <c:pt idx="5" formatCode="0.00000%">
                  <c:v>3.0189155903622068E-2</c:v>
                </c:pt>
              </c:numCache>
            </c:numRef>
          </c:val>
          <c:extLst>
            <c:ext xmlns:c16="http://schemas.microsoft.com/office/drawing/2014/chart" uri="{C3380CC4-5D6E-409C-BE32-E72D297353CC}">
              <c16:uniqueId val="{0000001D-6032-471D-8A36-1809118FF241}"/>
            </c:ext>
          </c:extLst>
        </c:ser>
        <c:dLbls>
          <c:dLblPos val="inEnd"/>
          <c:showLegendKey val="0"/>
          <c:showVal val="0"/>
          <c:showCatName val="0"/>
          <c:showSerName val="0"/>
          <c:showPercent val="1"/>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Amplitude"/>
                <a:ea typeface="+mn-ea"/>
                <a:cs typeface="+mn-cs"/>
              </a:defRPr>
            </a:pPr>
            <a:r>
              <a:rPr lang="en-IN" dirty="0"/>
              <a:t>BOUNCE RATE</a:t>
            </a:r>
          </a:p>
        </c:rich>
      </c:tx>
      <c:layout>
        <c:manualLayout>
          <c:xMode val="edge"/>
          <c:yMode val="edge"/>
          <c:x val="0.26789883895913846"/>
          <c:y val="0.11086690835892327"/>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Amplitude"/>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Amplitude"/>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mplitude"/>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manualLayout>
          <c:layoutTarget val="inner"/>
          <c:xMode val="edge"/>
          <c:yMode val="edge"/>
          <c:x val="2.7352297592997812E-2"/>
          <c:y val="0.16038924000184288"/>
          <c:w val="0.94985412107950407"/>
          <c:h val="0.60565088676576651"/>
        </c:manualLayout>
      </c:layout>
      <c:barChart>
        <c:barDir val="col"/>
        <c:grouping val="clustered"/>
        <c:varyColors val="0"/>
        <c:ser>
          <c:idx val="0"/>
          <c:order val="0"/>
          <c:tx>
            <c:strRef>
              <c:f>'Engagement Metric'!$B$2:$B$3</c:f>
              <c:strCache>
                <c:ptCount val="2"/>
                <c:pt idx="0">
                  <c:v>Dec-24</c:v>
                </c:pt>
                <c:pt idx="1">
                  <c:v>Engagement rate</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'Engagement Metric'!$A$4:$A$10</c:f>
              <c:strCache>
                <c:ptCount val="7"/>
                <c:pt idx="0">
                  <c:v>Paid Other</c:v>
                </c:pt>
                <c:pt idx="1">
                  <c:v>Organic Video</c:v>
                </c:pt>
                <c:pt idx="2">
                  <c:v>Organic Social</c:v>
                </c:pt>
                <c:pt idx="3">
                  <c:v>Organic Search</c:v>
                </c:pt>
                <c:pt idx="4">
                  <c:v>Organic Shopping</c:v>
                </c:pt>
                <c:pt idx="5">
                  <c:v>Email</c:v>
                </c:pt>
                <c:pt idx="6">
                  <c:v>Referral</c:v>
                </c:pt>
              </c:strCache>
            </c:strRef>
          </c:cat>
          <c:val>
            <c:numRef>
              <c:f>'Engagement Metric'!$B$4:$B$10</c:f>
              <c:numCache>
                <c:formatCode>0.00%</c:formatCode>
                <c:ptCount val="7"/>
                <c:pt idx="0">
                  <c:v>1</c:v>
                </c:pt>
                <c:pt idx="1">
                  <c:v>1</c:v>
                </c:pt>
                <c:pt idx="2">
                  <c:v>0.99338842975206598</c:v>
                </c:pt>
                <c:pt idx="3">
                  <c:v>0.99252601702932797</c:v>
                </c:pt>
                <c:pt idx="4">
                  <c:v>0.99250000000000005</c:v>
                </c:pt>
                <c:pt idx="5">
                  <c:v>0.99170000000000003</c:v>
                </c:pt>
                <c:pt idx="6">
                  <c:v>0.99150000000000005</c:v>
                </c:pt>
              </c:numCache>
            </c:numRef>
          </c:val>
          <c:extLst>
            <c:ext xmlns:c16="http://schemas.microsoft.com/office/drawing/2014/chart" uri="{C3380CC4-5D6E-409C-BE32-E72D297353CC}">
              <c16:uniqueId val="{00000000-DFFE-40EF-9384-15ADE49D9346}"/>
            </c:ext>
          </c:extLst>
        </c:ser>
        <c:dLbls>
          <c:dLblPos val="inEnd"/>
          <c:showLegendKey val="0"/>
          <c:showVal val="1"/>
          <c:showCatName val="0"/>
          <c:showSerName val="0"/>
          <c:showPercent val="0"/>
          <c:showBubbleSize val="0"/>
        </c:dLbls>
        <c:gapWidth val="41"/>
        <c:axId val="1994377007"/>
        <c:axId val="1994377967"/>
      </c:barChart>
      <c:catAx>
        <c:axId val="19943770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994377967"/>
        <c:crosses val="autoZero"/>
        <c:auto val="1"/>
        <c:lblAlgn val="ctr"/>
        <c:lblOffset val="100"/>
        <c:noMultiLvlLbl val="0"/>
      </c:catAx>
      <c:valAx>
        <c:axId val="1994377967"/>
        <c:scaling>
          <c:orientation val="minMax"/>
        </c:scaling>
        <c:delete val="1"/>
        <c:axPos val="l"/>
        <c:numFmt formatCode="0.00%" sourceLinked="1"/>
        <c:majorTickMark val="none"/>
        <c:minorTickMark val="none"/>
        <c:tickLblPos val="nextTo"/>
        <c:crossAx val="19943770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'Engagement Metric'!$H$2:$H$3</c:f>
              <c:strCache>
                <c:ptCount val="2"/>
                <c:pt idx="0">
                  <c:v>Jan-25</c:v>
                </c:pt>
                <c:pt idx="1">
                  <c:v>Engagement rate</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'Engagement Metric'!$G$4:$G$10</c:f>
              <c:strCache>
                <c:ptCount val="7"/>
                <c:pt idx="0">
                  <c:v>Organic Video</c:v>
                </c:pt>
                <c:pt idx="1">
                  <c:v>Paid Other</c:v>
                </c:pt>
                <c:pt idx="2">
                  <c:v>Email</c:v>
                </c:pt>
                <c:pt idx="3">
                  <c:v>Referral</c:v>
                </c:pt>
                <c:pt idx="4">
                  <c:v>Paid Search</c:v>
                </c:pt>
                <c:pt idx="5">
                  <c:v>Organic Search</c:v>
                </c:pt>
                <c:pt idx="6">
                  <c:v>Organic Social</c:v>
                </c:pt>
              </c:strCache>
            </c:strRef>
          </c:cat>
          <c:val>
            <c:numRef>
              <c:f>'Engagement Metric'!$H$4:$H$10</c:f>
              <c:numCache>
                <c:formatCode>0.00%</c:formatCode>
                <c:ptCount val="7"/>
                <c:pt idx="0">
                  <c:v>1</c:v>
                </c:pt>
                <c:pt idx="1">
                  <c:v>1</c:v>
                </c:pt>
                <c:pt idx="2">
                  <c:v>0.99851632047477701</c:v>
                </c:pt>
                <c:pt idx="3">
                  <c:v>0.99723565998617802</c:v>
                </c:pt>
                <c:pt idx="4">
                  <c:v>0.99645390070921902</c:v>
                </c:pt>
                <c:pt idx="5">
                  <c:v>0.9899</c:v>
                </c:pt>
                <c:pt idx="6">
                  <c:v>0.99299999999999999</c:v>
                </c:pt>
              </c:numCache>
            </c:numRef>
          </c:val>
          <c:extLst>
            <c:ext xmlns:c16="http://schemas.microsoft.com/office/drawing/2014/chart" uri="{C3380CC4-5D6E-409C-BE32-E72D297353CC}">
              <c16:uniqueId val="{00000000-3BDA-4A4E-8550-C6E085736A1A}"/>
            </c:ext>
          </c:extLst>
        </c:ser>
        <c:dLbls>
          <c:dLblPos val="inEnd"/>
          <c:showLegendKey val="0"/>
          <c:showVal val="1"/>
          <c:showCatName val="0"/>
          <c:showSerName val="0"/>
          <c:showPercent val="0"/>
          <c:showBubbleSize val="0"/>
        </c:dLbls>
        <c:gapWidth val="41"/>
        <c:axId val="1994356847"/>
        <c:axId val="1994361167"/>
      </c:barChart>
      <c:catAx>
        <c:axId val="199435684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994361167"/>
        <c:crosses val="autoZero"/>
        <c:auto val="1"/>
        <c:lblAlgn val="ctr"/>
        <c:lblOffset val="100"/>
        <c:noMultiLvlLbl val="0"/>
      </c:catAx>
      <c:valAx>
        <c:axId val="1994361167"/>
        <c:scaling>
          <c:orientation val="minMax"/>
        </c:scaling>
        <c:delete val="1"/>
        <c:axPos val="l"/>
        <c:numFmt formatCode="0.00%" sourceLinked="1"/>
        <c:majorTickMark val="none"/>
        <c:minorTickMark val="none"/>
        <c:tickLblPos val="nextTo"/>
        <c:crossAx val="19943568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baseline="0">
                <a:solidFill>
                  <a:schemeClr val="tx1">
                    <a:lumMod val="65000"/>
                    <a:lumOff val="35000"/>
                  </a:schemeClr>
                </a:solidFill>
                <a:latin typeface="Amplitude"/>
                <a:ea typeface="+mn-ea"/>
                <a:cs typeface="+mn-cs"/>
              </a:defRPr>
            </a:pPr>
            <a:r>
              <a:rPr lang="en-US" sz="1800" dirty="0"/>
              <a:t>AVERAGE ORDER VALUE (AOV)</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Amplitude"/>
              <a:ea typeface="+mn-ea"/>
              <a:cs typeface="+mn-cs"/>
            </a:defRPr>
          </a:pPr>
          <a:endParaRPr lang="en-US"/>
        </a:p>
      </c:txPr>
    </c:title>
    <c:autoTitleDeleted val="0"/>
    <c:plotArea>
      <c:layout/>
      <c:barChart>
        <c:barDir val="col"/>
        <c:grouping val="clustered"/>
        <c:varyColors val="0"/>
        <c:dLbls>
          <c:showLegendKey val="0"/>
          <c:showVal val="0"/>
          <c:showCatName val="0"/>
          <c:showSerName val="0"/>
          <c:showPercent val="0"/>
          <c:showBubbleSize val="0"/>
        </c:dLbls>
        <c:gapWidth val="100"/>
        <c:overlap val="-24"/>
        <c:axId val="261249488"/>
        <c:axId val="536980720"/>
      </c:barChart>
      <c:catAx>
        <c:axId val="261249488"/>
        <c:scaling>
          <c:orientation val="minMax"/>
        </c:scaling>
        <c:delete val="0"/>
        <c:axPos val="b"/>
        <c:numFmt formatCode="mmm\-yy" sourceLinked="1"/>
        <c:majorTickMark val="none"/>
        <c:minorTickMark val="none"/>
        <c:tickLblPos val="nextTo"/>
        <c:spPr>
          <a:noFill/>
          <a:ln w="12700" cap="flat" cmpd="sng" algn="ctr">
            <a:solidFill>
              <a:sysClr val="windowText" lastClr="000000">
                <a:lumMod val="50000"/>
                <a:lumOff val="50000"/>
              </a:sys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mplitude"/>
                <a:ea typeface="+mn-ea"/>
                <a:cs typeface="+mn-cs"/>
              </a:defRPr>
            </a:pPr>
            <a:endParaRPr lang="en-US"/>
          </a:p>
        </c:txPr>
        <c:crossAx val="536980720"/>
        <c:crosses val="autoZero"/>
        <c:auto val="0"/>
        <c:lblAlgn val="ctr"/>
        <c:lblOffset val="100"/>
        <c:noMultiLvlLbl val="0"/>
      </c:catAx>
      <c:valAx>
        <c:axId val="536980720"/>
        <c:scaling>
          <c:orientation val="minMax"/>
        </c:scaling>
        <c:delete val="1"/>
        <c:axPos val="l"/>
        <c:numFmt formatCode="_([$$-409]* #,##0.00_);_([$$-409]* \(#,##0.00\);_([$$-409]* &quot;-&quot;??_);_(@_)" sourceLinked="1"/>
        <c:majorTickMark val="none"/>
        <c:minorTickMark val="none"/>
        <c:tickLblPos val="nextTo"/>
        <c:crossAx val="261249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mplitude"/>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Amplitude"/>
                <a:ea typeface="+mn-ea"/>
                <a:cs typeface="+mn-cs"/>
              </a:defRPr>
            </a:pPr>
            <a:r>
              <a:rPr lang="en-IN" dirty="0"/>
              <a:t>BOUNCE RATE</a:t>
            </a:r>
          </a:p>
        </c:rich>
      </c:tx>
      <c:layout>
        <c:manualLayout>
          <c:xMode val="edge"/>
          <c:yMode val="edge"/>
          <c:x val="0.26789883895913846"/>
          <c:y val="0.11086690835892327"/>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Amplitude"/>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Amplitude"/>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mplitude"/>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Order Value (AOV)</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'Revenue &amp; AOV'!$A$77</c:f>
              <c:strCache>
                <c:ptCount val="1"/>
                <c:pt idx="0">
                  <c:v>AOV</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1"/>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F588-4022-9203-A31B346F50E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'Revenue &amp; AOV'!$B$76:$C$76</c:f>
              <c:numCache>
                <c:formatCode>mmm\-yy</c:formatCode>
                <c:ptCount val="2"/>
                <c:pt idx="0">
                  <c:v>45627</c:v>
                </c:pt>
                <c:pt idx="1">
                  <c:v>45658</c:v>
                </c:pt>
              </c:numCache>
            </c:numRef>
          </c:cat>
          <c:val>
            <c:numRef>
              <c:f>'Revenue &amp; AOV'!$B$77:$C$77</c:f>
              <c:numCache>
                <c:formatCode>_([$$-409]* #,##0.00_);_([$$-409]* \(#,##0.00\);_([$$-409]* "-"??_);_(@_)</c:formatCode>
                <c:ptCount val="2"/>
                <c:pt idx="0" formatCode="_-[$$-409]* #,##0.00_ ;_-[$$-409]* \-#,##0.00\ ;_-[$$-409]* &quot;-&quot;??_ ;_-@_ ">
                  <c:v>161.63999999999999</c:v>
                </c:pt>
                <c:pt idx="1">
                  <c:v>135.19</c:v>
                </c:pt>
              </c:numCache>
            </c:numRef>
          </c:val>
          <c:extLst>
            <c:ext xmlns:c16="http://schemas.microsoft.com/office/drawing/2014/chart" uri="{C3380CC4-5D6E-409C-BE32-E72D297353CC}">
              <c16:uniqueId val="{00000002-F588-4022-9203-A31B346F50EA}"/>
            </c:ext>
          </c:extLst>
        </c:ser>
        <c:dLbls>
          <c:showLegendKey val="0"/>
          <c:showVal val="0"/>
          <c:showCatName val="0"/>
          <c:showSerName val="0"/>
          <c:showPercent val="0"/>
          <c:showBubbleSize val="0"/>
        </c:dLbls>
        <c:gapWidth val="100"/>
        <c:overlap val="-24"/>
        <c:axId val="261249488"/>
        <c:axId val="536980720"/>
      </c:barChart>
      <c:catAx>
        <c:axId val="261249488"/>
        <c:scaling>
          <c:orientation val="minMax"/>
        </c:scaling>
        <c:delete val="0"/>
        <c:axPos val="b"/>
        <c:numFmt formatCode="mmm\-yy"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36980720"/>
        <c:crosses val="autoZero"/>
        <c:auto val="0"/>
        <c:lblAlgn val="ctr"/>
        <c:lblOffset val="100"/>
        <c:noMultiLvlLbl val="0"/>
      </c:catAx>
      <c:valAx>
        <c:axId val="536980720"/>
        <c:scaling>
          <c:orientation val="minMax"/>
        </c:scaling>
        <c:delete val="0"/>
        <c:axPos val="l"/>
        <c:majorGridlines>
          <c:spPr>
            <a:ln w="9525" cap="flat" cmpd="sng" algn="ctr">
              <a:solidFill>
                <a:schemeClr val="lt1">
                  <a:lumMod val="95000"/>
                  <a:alpha val="10000"/>
                </a:schemeClr>
              </a:solidFill>
              <a:round/>
            </a:ln>
            <a:effectLst/>
          </c:spPr>
        </c:majorGridlines>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61249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AOV by Device Category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'Revenue &amp; AOV'!$B$91</c:f>
              <c:strCache>
                <c:ptCount val="1"/>
                <c:pt idx="0">
                  <c:v>Dec-24</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'Revenue &amp; AOV'!$A$92:$A$94</c:f>
              <c:strCache>
                <c:ptCount val="3"/>
                <c:pt idx="0">
                  <c:v>Desktop</c:v>
                </c:pt>
                <c:pt idx="1">
                  <c:v>Tablet</c:v>
                </c:pt>
                <c:pt idx="2">
                  <c:v>Mobile</c:v>
                </c:pt>
              </c:strCache>
            </c:strRef>
          </c:cat>
          <c:val>
            <c:numRef>
              <c:f>'Revenue &amp; AOV'!$B$92:$B$94</c:f>
              <c:numCache>
                <c:formatCode>_([$$-409]* #,##0.00_);_([$$-409]* \(#,##0.00\);_([$$-409]* "-"??_);_(@_)</c:formatCode>
                <c:ptCount val="3"/>
                <c:pt idx="0">
                  <c:v>168.72</c:v>
                </c:pt>
                <c:pt idx="1">
                  <c:v>91.53</c:v>
                </c:pt>
                <c:pt idx="2">
                  <c:v>85.11</c:v>
                </c:pt>
              </c:numCache>
            </c:numRef>
          </c:val>
          <c:extLst>
            <c:ext xmlns:c16="http://schemas.microsoft.com/office/drawing/2014/chart" uri="{C3380CC4-5D6E-409C-BE32-E72D297353CC}">
              <c16:uniqueId val="{00000000-D06D-4B06-BEAE-A19A480F2A49}"/>
            </c:ext>
          </c:extLst>
        </c:ser>
        <c:ser>
          <c:idx val="1"/>
          <c:order val="1"/>
          <c:tx>
            <c:strRef>
              <c:f>'Revenue &amp; AOV'!$C$91</c:f>
              <c:strCache>
                <c:ptCount val="1"/>
                <c:pt idx="0">
                  <c:v>Jan-25</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'Revenue &amp; AOV'!$A$92:$A$94</c:f>
              <c:strCache>
                <c:ptCount val="3"/>
                <c:pt idx="0">
                  <c:v>Desktop</c:v>
                </c:pt>
                <c:pt idx="1">
                  <c:v>Tablet</c:v>
                </c:pt>
                <c:pt idx="2">
                  <c:v>Mobile</c:v>
                </c:pt>
              </c:strCache>
            </c:strRef>
          </c:cat>
          <c:val>
            <c:numRef>
              <c:f>'Revenue &amp; AOV'!$C$92:$C$94</c:f>
              <c:numCache>
                <c:formatCode>_([$$-409]* #,##0.00_);_([$$-409]* \(#,##0.00\);_([$$-409]* "-"??_);_(@_)</c:formatCode>
                <c:ptCount val="3"/>
                <c:pt idx="0">
                  <c:v>139.22</c:v>
                </c:pt>
                <c:pt idx="1">
                  <c:v>106.68</c:v>
                </c:pt>
                <c:pt idx="2">
                  <c:v>84.69</c:v>
                </c:pt>
              </c:numCache>
            </c:numRef>
          </c:val>
          <c:extLst>
            <c:ext xmlns:c16="http://schemas.microsoft.com/office/drawing/2014/chart" uri="{C3380CC4-5D6E-409C-BE32-E72D297353CC}">
              <c16:uniqueId val="{00000001-D06D-4B06-BEAE-A19A480F2A49}"/>
            </c:ext>
          </c:extLst>
        </c:ser>
        <c:dLbls>
          <c:showLegendKey val="0"/>
          <c:showVal val="0"/>
          <c:showCatName val="0"/>
          <c:showSerName val="0"/>
          <c:showPercent val="0"/>
          <c:showBubbleSize val="0"/>
        </c:dLbls>
        <c:gapWidth val="100"/>
        <c:overlap val="-24"/>
        <c:axId val="748462224"/>
        <c:axId val="748453584"/>
      </c:barChart>
      <c:catAx>
        <c:axId val="7484622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48453584"/>
        <c:crosses val="autoZero"/>
        <c:auto val="0"/>
        <c:lblAlgn val="ctr"/>
        <c:lblOffset val="100"/>
        <c:noMultiLvlLbl val="0"/>
      </c:catAx>
      <c:valAx>
        <c:axId val="748453584"/>
        <c:scaling>
          <c:orientation val="minMax"/>
        </c:scaling>
        <c:delete val="0"/>
        <c:axPos val="l"/>
        <c:majorGridlines>
          <c:spPr>
            <a:ln w="9525" cap="flat" cmpd="sng" algn="ctr">
              <a:solidFill>
                <a:schemeClr val="lt1">
                  <a:lumMod val="95000"/>
                  <a:alpha val="10000"/>
                </a:schemeClr>
              </a:solidFill>
              <a:round/>
            </a:ln>
            <a:effectLst/>
          </c:spPr>
        </c:majorGridlines>
        <c:numFmt formatCode="_([$$-409]* #,##0.00_);_([$$-409]* \(#,##0.0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48462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Purchase</a:t>
            </a:r>
            <a:r>
              <a:rPr lang="en-IN" baseline="0"/>
              <a:t> </a:t>
            </a:r>
            <a:r>
              <a:rPr lang="en-IN"/>
              <a:t>Conversion Rate By Device Category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'Conversion Rate'!$B$5</c:f>
              <c:strCache>
                <c:ptCount val="1"/>
                <c:pt idx="0">
                  <c:v>Dec-24</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'Conversion Rate'!$A$6:$A$8</c:f>
              <c:strCache>
                <c:ptCount val="3"/>
                <c:pt idx="0">
                  <c:v>Desktop</c:v>
                </c:pt>
                <c:pt idx="1">
                  <c:v>Mobile</c:v>
                </c:pt>
                <c:pt idx="2">
                  <c:v>Tablet</c:v>
                </c:pt>
              </c:strCache>
            </c:strRef>
          </c:cat>
          <c:val>
            <c:numRef>
              <c:f>'Conversion Rate'!$B$6:$B$8</c:f>
              <c:numCache>
                <c:formatCode>0.00%</c:formatCode>
                <c:ptCount val="3"/>
                <c:pt idx="0">
                  <c:v>3.0314801579999998E-2</c:v>
                </c:pt>
                <c:pt idx="1">
                  <c:v>5.184763389E-3</c:v>
                </c:pt>
                <c:pt idx="2">
                  <c:v>2.0904102429999999E-3</c:v>
                </c:pt>
              </c:numCache>
            </c:numRef>
          </c:val>
          <c:extLst>
            <c:ext xmlns:c16="http://schemas.microsoft.com/office/drawing/2014/chart" uri="{C3380CC4-5D6E-409C-BE32-E72D297353CC}">
              <c16:uniqueId val="{00000000-4347-42A9-8571-DA7EE22EBF53}"/>
            </c:ext>
          </c:extLst>
        </c:ser>
        <c:ser>
          <c:idx val="1"/>
          <c:order val="1"/>
          <c:tx>
            <c:strRef>
              <c:f>'Conversion Rate'!$C$5</c:f>
              <c:strCache>
                <c:ptCount val="1"/>
                <c:pt idx="0">
                  <c:v>Jan-25</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'Conversion Rate'!$A$6:$A$8</c:f>
              <c:strCache>
                <c:ptCount val="3"/>
                <c:pt idx="0">
                  <c:v>Desktop</c:v>
                </c:pt>
                <c:pt idx="1">
                  <c:v>Mobile</c:v>
                </c:pt>
                <c:pt idx="2">
                  <c:v>Tablet</c:v>
                </c:pt>
              </c:strCache>
            </c:strRef>
          </c:cat>
          <c:val>
            <c:numRef>
              <c:f>'Conversion Rate'!$C$6:$C$8</c:f>
              <c:numCache>
                <c:formatCode>0.00%</c:formatCode>
                <c:ptCount val="3"/>
                <c:pt idx="0">
                  <c:v>1.6132054260000001E-2</c:v>
                </c:pt>
                <c:pt idx="1">
                  <c:v>2.9464796169999998E-3</c:v>
                </c:pt>
                <c:pt idx="2">
                  <c:v>2.382843527E-3</c:v>
                </c:pt>
              </c:numCache>
            </c:numRef>
          </c:val>
          <c:extLst>
            <c:ext xmlns:c16="http://schemas.microsoft.com/office/drawing/2014/chart" uri="{C3380CC4-5D6E-409C-BE32-E72D297353CC}">
              <c16:uniqueId val="{00000001-4347-42A9-8571-DA7EE22EBF53}"/>
            </c:ext>
          </c:extLst>
        </c:ser>
        <c:dLbls>
          <c:showLegendKey val="0"/>
          <c:showVal val="0"/>
          <c:showCatName val="0"/>
          <c:showSerName val="0"/>
          <c:showPercent val="0"/>
          <c:showBubbleSize val="0"/>
        </c:dLbls>
        <c:gapWidth val="100"/>
        <c:overlap val="-24"/>
        <c:axId val="756666016"/>
        <c:axId val="756666976"/>
      </c:barChart>
      <c:catAx>
        <c:axId val="7566660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56666976"/>
        <c:crosses val="autoZero"/>
        <c:auto val="0"/>
        <c:lblAlgn val="ctr"/>
        <c:lblOffset val="100"/>
        <c:noMultiLvlLbl val="0"/>
      </c:catAx>
      <c:valAx>
        <c:axId val="756666976"/>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56666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Estimated Number of Purchases (Conversion)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'Conversion Rate'!$A$20</c:f>
              <c:strCache>
                <c:ptCount val="1"/>
                <c:pt idx="0">
                  <c:v>desktop</c:v>
                </c:pt>
              </c:strCache>
            </c:strRef>
          </c:tx>
          <c:spPr>
            <a:ln w="28575" cap="rnd">
              <a:solidFill>
                <a:schemeClr val="accent1"/>
              </a:solidFill>
              <a:round/>
            </a:ln>
            <a:effectLst/>
          </c:spPr>
          <c:marker>
            <c:symbol val="none"/>
          </c:marker>
          <c:cat>
            <c:multiLvlStrRef>
              <c:f>'Conversion Rate'!$B$18:$G$19</c:f>
              <c:multiLvlStrCache>
                <c:ptCount val="6"/>
                <c:lvl>
                  <c:pt idx="0">
                    <c:v>Purchase conversion</c:v>
                  </c:pt>
                  <c:pt idx="1">
                    <c:v>Sessions</c:v>
                  </c:pt>
                  <c:pt idx="2">
                    <c:v>Conversion</c:v>
                  </c:pt>
                  <c:pt idx="3">
                    <c:v>Purchase conversion</c:v>
                  </c:pt>
                  <c:pt idx="4">
                    <c:v>Sessions</c:v>
                  </c:pt>
                  <c:pt idx="5">
                    <c:v>Conversion</c:v>
                  </c:pt>
                </c:lvl>
                <c:lvl>
                  <c:pt idx="0">
                    <c:v>Dec-24</c:v>
                  </c:pt>
                  <c:pt idx="3">
                    <c:v>Jan-25</c:v>
                  </c:pt>
                </c:lvl>
              </c:multiLvlStrCache>
            </c:multiLvlStrRef>
          </c:cat>
          <c:val>
            <c:numRef>
              <c:f>'Conversion Rate'!$B$20:$G$20</c:f>
              <c:numCache>
                <c:formatCode>General</c:formatCode>
                <c:ptCount val="6"/>
                <c:pt idx="0" formatCode="0.00%">
                  <c:v>3.0314801579999998E-2</c:v>
                </c:pt>
                <c:pt idx="1">
                  <c:v>64358</c:v>
                </c:pt>
                <c:pt idx="2" formatCode="0.00">
                  <c:v>1951.0000000856398</c:v>
                </c:pt>
                <c:pt idx="3" formatCode="0.00%">
                  <c:v>1.6132054260000001E-2</c:v>
                </c:pt>
                <c:pt idx="4">
                  <c:v>53372</c:v>
                </c:pt>
                <c:pt idx="5" formatCode="0.00">
                  <c:v>860.99999996472002</c:v>
                </c:pt>
              </c:numCache>
            </c:numRef>
          </c:val>
          <c:smooth val="0"/>
          <c:extLst>
            <c:ext xmlns:c16="http://schemas.microsoft.com/office/drawing/2014/chart" uri="{C3380CC4-5D6E-409C-BE32-E72D297353CC}">
              <c16:uniqueId val="{00000000-BB88-4B80-AD69-13F3899A6A37}"/>
            </c:ext>
          </c:extLst>
        </c:ser>
        <c:ser>
          <c:idx val="1"/>
          <c:order val="1"/>
          <c:tx>
            <c:strRef>
              <c:f>'Conversion Rate'!$A$21</c:f>
              <c:strCache>
                <c:ptCount val="1"/>
                <c:pt idx="0">
                  <c:v>mobile</c:v>
                </c:pt>
              </c:strCache>
            </c:strRef>
          </c:tx>
          <c:spPr>
            <a:ln w="28575" cap="rnd">
              <a:solidFill>
                <a:schemeClr val="accent2"/>
              </a:solidFill>
              <a:round/>
            </a:ln>
            <a:effectLst/>
          </c:spPr>
          <c:marker>
            <c:symbol val="none"/>
          </c:marker>
          <c:cat>
            <c:multiLvlStrRef>
              <c:f>'Conversion Rate'!$B$18:$G$19</c:f>
              <c:multiLvlStrCache>
                <c:ptCount val="6"/>
                <c:lvl>
                  <c:pt idx="0">
                    <c:v>Purchase conversion</c:v>
                  </c:pt>
                  <c:pt idx="1">
                    <c:v>Sessions</c:v>
                  </c:pt>
                  <c:pt idx="2">
                    <c:v>Conversion</c:v>
                  </c:pt>
                  <c:pt idx="3">
                    <c:v>Purchase conversion</c:v>
                  </c:pt>
                  <c:pt idx="4">
                    <c:v>Sessions</c:v>
                  </c:pt>
                  <c:pt idx="5">
                    <c:v>Conversion</c:v>
                  </c:pt>
                </c:lvl>
                <c:lvl>
                  <c:pt idx="0">
                    <c:v>Dec-24</c:v>
                  </c:pt>
                  <c:pt idx="3">
                    <c:v>Jan-25</c:v>
                  </c:pt>
                </c:lvl>
              </c:multiLvlStrCache>
            </c:multiLvlStrRef>
          </c:cat>
          <c:val>
            <c:numRef>
              <c:f>'Conversion Rate'!$B$21:$G$21</c:f>
              <c:numCache>
                <c:formatCode>General</c:formatCode>
                <c:ptCount val="6"/>
                <c:pt idx="0" formatCode="0.00%">
                  <c:v>5.184763389E-3</c:v>
                </c:pt>
                <c:pt idx="1">
                  <c:v>33367</c:v>
                </c:pt>
                <c:pt idx="2" formatCode="0.00">
                  <c:v>173.00000000076301</c:v>
                </c:pt>
                <c:pt idx="3" formatCode="0.00%">
                  <c:v>2.9464796169999998E-3</c:v>
                </c:pt>
                <c:pt idx="4">
                  <c:v>22739</c:v>
                </c:pt>
                <c:pt idx="5">
                  <c:v>0.67000000010963001</c:v>
                </c:pt>
              </c:numCache>
            </c:numRef>
          </c:val>
          <c:smooth val="0"/>
          <c:extLst>
            <c:ext xmlns:c16="http://schemas.microsoft.com/office/drawing/2014/chart" uri="{C3380CC4-5D6E-409C-BE32-E72D297353CC}">
              <c16:uniqueId val="{00000001-BB88-4B80-AD69-13F3899A6A37}"/>
            </c:ext>
          </c:extLst>
        </c:ser>
        <c:ser>
          <c:idx val="2"/>
          <c:order val="2"/>
          <c:tx>
            <c:strRef>
              <c:f>'Conversion Rate'!$A$22</c:f>
              <c:strCache>
                <c:ptCount val="1"/>
                <c:pt idx="0">
                  <c:v>tablet</c:v>
                </c:pt>
              </c:strCache>
            </c:strRef>
          </c:tx>
          <c:spPr>
            <a:ln w="28575" cap="rnd">
              <a:solidFill>
                <a:schemeClr val="accent3"/>
              </a:solidFill>
              <a:round/>
            </a:ln>
            <a:effectLst/>
          </c:spPr>
          <c:marker>
            <c:symbol val="none"/>
          </c:marker>
          <c:cat>
            <c:multiLvlStrRef>
              <c:f>'Conversion Rate'!$B$18:$G$19</c:f>
              <c:multiLvlStrCache>
                <c:ptCount val="6"/>
                <c:lvl>
                  <c:pt idx="0">
                    <c:v>Purchase conversion</c:v>
                  </c:pt>
                  <c:pt idx="1">
                    <c:v>Sessions</c:v>
                  </c:pt>
                  <c:pt idx="2">
                    <c:v>Conversion</c:v>
                  </c:pt>
                  <c:pt idx="3">
                    <c:v>Purchase conversion</c:v>
                  </c:pt>
                  <c:pt idx="4">
                    <c:v>Sessions</c:v>
                  </c:pt>
                  <c:pt idx="5">
                    <c:v>Conversion</c:v>
                  </c:pt>
                </c:lvl>
                <c:lvl>
                  <c:pt idx="0">
                    <c:v>Dec-24</c:v>
                  </c:pt>
                  <c:pt idx="3">
                    <c:v>Jan-25</c:v>
                  </c:pt>
                </c:lvl>
              </c:multiLvlStrCache>
            </c:multiLvlStrRef>
          </c:cat>
          <c:val>
            <c:numRef>
              <c:f>'Conversion Rate'!$B$22:$G$22</c:f>
              <c:numCache>
                <c:formatCode>General</c:formatCode>
                <c:ptCount val="6"/>
                <c:pt idx="0" formatCode="0.00%">
                  <c:v>2.0904102429999999E-3</c:v>
                </c:pt>
                <c:pt idx="1">
                  <c:v>3827</c:v>
                </c:pt>
                <c:pt idx="2" formatCode="0.00">
                  <c:v>7.9999999999610001</c:v>
                </c:pt>
                <c:pt idx="3" formatCode="0.00%">
                  <c:v>2.382843527E-3</c:v>
                </c:pt>
                <c:pt idx="4">
                  <c:v>1259</c:v>
                </c:pt>
                <c:pt idx="5">
                  <c:v>3.0000000004930003E-2</c:v>
                </c:pt>
              </c:numCache>
            </c:numRef>
          </c:val>
          <c:smooth val="0"/>
          <c:extLst>
            <c:ext xmlns:c16="http://schemas.microsoft.com/office/drawing/2014/chart" uri="{C3380CC4-5D6E-409C-BE32-E72D297353CC}">
              <c16:uniqueId val="{00000002-BB88-4B80-AD69-13F3899A6A37}"/>
            </c:ext>
          </c:extLst>
        </c:ser>
        <c:ser>
          <c:idx val="3"/>
          <c:order val="3"/>
          <c:tx>
            <c:strRef>
              <c:f>'Conversion Rate'!$A$23</c:f>
              <c:strCache>
                <c:ptCount val="1"/>
                <c:pt idx="0">
                  <c:v>smart tv</c:v>
                </c:pt>
              </c:strCache>
            </c:strRef>
          </c:tx>
          <c:spPr>
            <a:ln w="28575" cap="rnd">
              <a:solidFill>
                <a:schemeClr val="accent4"/>
              </a:solidFill>
              <a:round/>
            </a:ln>
            <a:effectLst/>
          </c:spPr>
          <c:marker>
            <c:symbol val="none"/>
          </c:marker>
          <c:cat>
            <c:multiLvlStrRef>
              <c:f>'Conversion Rate'!$B$18:$G$19</c:f>
              <c:multiLvlStrCache>
                <c:ptCount val="6"/>
                <c:lvl>
                  <c:pt idx="0">
                    <c:v>Purchase conversion</c:v>
                  </c:pt>
                  <c:pt idx="1">
                    <c:v>Sessions</c:v>
                  </c:pt>
                  <c:pt idx="2">
                    <c:v>Conversion</c:v>
                  </c:pt>
                  <c:pt idx="3">
                    <c:v>Purchase conversion</c:v>
                  </c:pt>
                  <c:pt idx="4">
                    <c:v>Sessions</c:v>
                  </c:pt>
                  <c:pt idx="5">
                    <c:v>Conversion</c:v>
                  </c:pt>
                </c:lvl>
                <c:lvl>
                  <c:pt idx="0">
                    <c:v>Dec-24</c:v>
                  </c:pt>
                  <c:pt idx="3">
                    <c:v>Jan-25</c:v>
                  </c:pt>
                </c:lvl>
              </c:multiLvlStrCache>
            </c:multiLvlStrRef>
          </c:cat>
          <c:val>
            <c:numRef>
              <c:f>'Conversion Rate'!$B$23:$G$23</c:f>
              <c:numCache>
                <c:formatCode>General</c:formatCode>
                <c:ptCount val="6"/>
                <c:pt idx="0" formatCode="0.00%">
                  <c:v>0</c:v>
                </c:pt>
                <c:pt idx="1">
                  <c:v>2</c:v>
                </c:pt>
                <c:pt idx="2" formatCode="0.00">
                  <c:v>0</c:v>
                </c:pt>
                <c:pt idx="3" formatCode="0.00%">
                  <c:v>0</c:v>
                </c:pt>
                <c:pt idx="4">
                  <c:v>5</c:v>
                </c:pt>
                <c:pt idx="5">
                  <c:v>0</c:v>
                </c:pt>
              </c:numCache>
            </c:numRef>
          </c:val>
          <c:smooth val="0"/>
          <c:extLst>
            <c:ext xmlns:c16="http://schemas.microsoft.com/office/drawing/2014/chart" uri="{C3380CC4-5D6E-409C-BE32-E72D297353CC}">
              <c16:uniqueId val="{00000003-BB88-4B80-AD69-13F3899A6A37}"/>
            </c:ext>
          </c:extLst>
        </c:ser>
        <c:dLbls>
          <c:showLegendKey val="0"/>
          <c:showVal val="0"/>
          <c:showCatName val="0"/>
          <c:showSerName val="0"/>
          <c:showPercent val="0"/>
          <c:showBubbleSize val="0"/>
        </c:dLbls>
        <c:smooth val="0"/>
        <c:axId val="277078063"/>
        <c:axId val="277085743"/>
      </c:lineChart>
      <c:catAx>
        <c:axId val="277078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7085743"/>
        <c:crosses val="autoZero"/>
        <c:auto val="1"/>
        <c:lblAlgn val="ctr"/>
        <c:lblOffset val="100"/>
        <c:noMultiLvlLbl val="0"/>
      </c:catAx>
      <c:valAx>
        <c:axId val="27708574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7078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Revenue by Device Category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'Revenue &amp; AOV'!$B$21</c:f>
              <c:strCache>
                <c:ptCount val="1"/>
                <c:pt idx="0">
                  <c:v>Dec-24</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'Revenue &amp; AOV'!$A$22:$A$25</c:f>
              <c:strCache>
                <c:ptCount val="4"/>
                <c:pt idx="0">
                  <c:v>Desktop</c:v>
                </c:pt>
                <c:pt idx="1">
                  <c:v>Mobile</c:v>
                </c:pt>
                <c:pt idx="2">
                  <c:v>Tablet</c:v>
                </c:pt>
                <c:pt idx="3">
                  <c:v>Total</c:v>
                </c:pt>
              </c:strCache>
            </c:strRef>
          </c:cat>
          <c:val>
            <c:numRef>
              <c:f>'Revenue &amp; AOV'!$B$22:$B$25</c:f>
              <c:numCache>
                <c:formatCode>_-[$$-409]* #,##0.00_ ;_-[$$-409]* \-#,##0.00\ ;_-[$$-409]* "-"??_ ;_-@_ </c:formatCode>
                <c:ptCount val="4"/>
                <c:pt idx="0">
                  <c:v>329164.15999999997</c:v>
                </c:pt>
                <c:pt idx="1">
                  <c:v>14723.25</c:v>
                </c:pt>
                <c:pt idx="2">
                  <c:v>732.2</c:v>
                </c:pt>
                <c:pt idx="3">
                  <c:v>344619.61</c:v>
                </c:pt>
              </c:numCache>
            </c:numRef>
          </c:val>
          <c:extLst>
            <c:ext xmlns:c16="http://schemas.microsoft.com/office/drawing/2014/chart" uri="{C3380CC4-5D6E-409C-BE32-E72D297353CC}">
              <c16:uniqueId val="{00000000-F99D-468A-A5E0-443BFB34B0D8}"/>
            </c:ext>
          </c:extLst>
        </c:ser>
        <c:ser>
          <c:idx val="1"/>
          <c:order val="1"/>
          <c:tx>
            <c:strRef>
              <c:f>'Revenue &amp; AOV'!$C$21</c:f>
              <c:strCache>
                <c:ptCount val="1"/>
                <c:pt idx="0">
                  <c:v>Jan-25</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2.8850421660008837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99D-468A-A5E0-443BFB34B0D8}"/>
                </c:ext>
              </c:extLst>
            </c:dLbl>
            <c:dLbl>
              <c:idx val="1"/>
              <c:layout>
                <c:manualLayout>
                  <c:x val="1.9973368841544607E-2"/>
                  <c:y val="-4.629629629629714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99D-468A-A5E0-443BFB34B0D8}"/>
                </c:ext>
              </c:extLst>
            </c:dLbl>
            <c:dLbl>
              <c:idx val="3"/>
              <c:layout>
                <c:manualLayout>
                  <c:x val="2.2192632046160676E-2"/>
                  <c:y val="4.629629629629629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99D-468A-A5E0-443BFB34B0D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'Revenue &amp; AOV'!$A$22:$A$25</c:f>
              <c:strCache>
                <c:ptCount val="4"/>
                <c:pt idx="0">
                  <c:v>Desktop</c:v>
                </c:pt>
                <c:pt idx="1">
                  <c:v>Mobile</c:v>
                </c:pt>
                <c:pt idx="2">
                  <c:v>Tablet</c:v>
                </c:pt>
                <c:pt idx="3">
                  <c:v>Total</c:v>
                </c:pt>
              </c:strCache>
            </c:strRef>
          </c:cat>
          <c:val>
            <c:numRef>
              <c:f>'Revenue &amp; AOV'!$C$22:$C$25</c:f>
              <c:numCache>
                <c:formatCode>_-[$$-409]* #,##0.00_ ;_-[$$-409]* \-#,##0.00\ ;_-[$$-409]* "-"??_ ;_-@_ </c:formatCode>
                <c:ptCount val="4"/>
                <c:pt idx="0">
                  <c:v>119869.19</c:v>
                </c:pt>
                <c:pt idx="1">
                  <c:v>5674.48</c:v>
                </c:pt>
                <c:pt idx="2">
                  <c:v>320.04000000000002</c:v>
                </c:pt>
                <c:pt idx="3" formatCode="_(&quot;$&quot;* #,##0.00_);_(&quot;$&quot;* \(#,##0.00\);_(&quot;$&quot;* &quot;-&quot;??_);_(@_)">
                  <c:v>125863.70999999999</c:v>
                </c:pt>
              </c:numCache>
            </c:numRef>
          </c:val>
          <c:extLst>
            <c:ext xmlns:c16="http://schemas.microsoft.com/office/drawing/2014/chart" uri="{C3380CC4-5D6E-409C-BE32-E72D297353CC}">
              <c16:uniqueId val="{00000004-F99D-468A-A5E0-443BFB34B0D8}"/>
            </c:ext>
          </c:extLst>
        </c:ser>
        <c:dLbls>
          <c:showLegendKey val="0"/>
          <c:showVal val="0"/>
          <c:showCatName val="0"/>
          <c:showSerName val="0"/>
          <c:showPercent val="0"/>
          <c:showBubbleSize val="0"/>
        </c:dLbls>
        <c:gapWidth val="100"/>
        <c:overlap val="-24"/>
        <c:axId val="1569407280"/>
        <c:axId val="1569405840"/>
      </c:barChart>
      <c:catAx>
        <c:axId val="15694072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69405840"/>
        <c:crosses val="autoZero"/>
        <c:auto val="0"/>
        <c:lblAlgn val="ctr"/>
        <c:lblOffset val="100"/>
        <c:noMultiLvlLbl val="0"/>
      </c:catAx>
      <c:valAx>
        <c:axId val="1569405840"/>
        <c:scaling>
          <c:orientation val="minMax"/>
        </c:scaling>
        <c:delete val="0"/>
        <c:axPos val="l"/>
        <c:majorGridlines>
          <c:spPr>
            <a:ln w="9525" cap="flat" cmpd="sng" algn="ctr">
              <a:solidFill>
                <a:schemeClr val="lt1">
                  <a:lumMod val="95000"/>
                  <a:alpha val="10000"/>
                </a:schemeClr>
              </a:solidFill>
              <a:round/>
            </a:ln>
            <a:effectLst/>
          </c:spPr>
        </c:majorGridlines>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69407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Revenue by Customer Type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'Revenue &amp; AOV'!$B$48</c:f>
              <c:strCache>
                <c:ptCount val="1"/>
                <c:pt idx="0">
                  <c:v>Dec-24</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'Revenue &amp; AOV'!$A$49:$A$52</c:f>
              <c:strCache>
                <c:ptCount val="4"/>
                <c:pt idx="0">
                  <c:v>Returning</c:v>
                </c:pt>
                <c:pt idx="1">
                  <c:v>New</c:v>
                </c:pt>
                <c:pt idx="2">
                  <c:v>Not Set</c:v>
                </c:pt>
                <c:pt idx="3">
                  <c:v>Total</c:v>
                </c:pt>
              </c:strCache>
            </c:strRef>
          </c:cat>
          <c:val>
            <c:numRef>
              <c:f>'Revenue &amp; AOV'!$B$49:$B$52</c:f>
              <c:numCache>
                <c:formatCode>_-[$$-409]* #,##0.00_ ;_-[$$-409]* \-#,##0.00\ ;_-[$$-409]* "-"??_ ;_-@_ </c:formatCode>
                <c:ptCount val="4"/>
                <c:pt idx="0">
                  <c:v>226164.98</c:v>
                </c:pt>
                <c:pt idx="1">
                  <c:v>90945.89</c:v>
                </c:pt>
                <c:pt idx="2">
                  <c:v>27508.74</c:v>
                </c:pt>
                <c:pt idx="3" formatCode="_(&quot;$&quot;* #,##0.00_);_(&quot;$&quot;* \(#,##0.00\);_(&quot;$&quot;* &quot;-&quot;??_);_(@_)">
                  <c:v>344619.61</c:v>
                </c:pt>
              </c:numCache>
            </c:numRef>
          </c:val>
          <c:extLst>
            <c:ext xmlns:c16="http://schemas.microsoft.com/office/drawing/2014/chart" uri="{C3380CC4-5D6E-409C-BE32-E72D297353CC}">
              <c16:uniqueId val="{00000000-A563-4766-B896-507BFEDE3ACC}"/>
            </c:ext>
          </c:extLst>
        </c:ser>
        <c:ser>
          <c:idx val="1"/>
          <c:order val="1"/>
          <c:tx>
            <c:strRef>
              <c:f>'Revenue &amp; AOV'!$C$48</c:f>
              <c:strCache>
                <c:ptCount val="1"/>
                <c:pt idx="0">
                  <c:v>Jan-25</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'Revenue &amp; AOV'!$A$49:$A$52</c:f>
              <c:strCache>
                <c:ptCount val="4"/>
                <c:pt idx="0">
                  <c:v>Returning</c:v>
                </c:pt>
                <c:pt idx="1">
                  <c:v>New</c:v>
                </c:pt>
                <c:pt idx="2">
                  <c:v>Not Set</c:v>
                </c:pt>
                <c:pt idx="3">
                  <c:v>Total</c:v>
                </c:pt>
              </c:strCache>
            </c:strRef>
          </c:cat>
          <c:val>
            <c:numRef>
              <c:f>'Revenue &amp; AOV'!$C$49:$C$52</c:f>
              <c:numCache>
                <c:formatCode>_-[$$-409]* #,##0.00_ ;_-[$$-409]* \-#,##0.00\ ;_-[$$-409]* "-"??_ ;_-@_ </c:formatCode>
                <c:ptCount val="4"/>
                <c:pt idx="0">
                  <c:v>83152</c:v>
                </c:pt>
                <c:pt idx="1">
                  <c:v>34882.42</c:v>
                </c:pt>
                <c:pt idx="2">
                  <c:v>7829.29</c:v>
                </c:pt>
                <c:pt idx="3" formatCode="_(&quot;$&quot;* #,##0.00_);_(&quot;$&quot;* \(#,##0.00\);_(&quot;$&quot;* &quot;-&quot;??_);_(@_)">
                  <c:v>125863.70999999999</c:v>
                </c:pt>
              </c:numCache>
            </c:numRef>
          </c:val>
          <c:extLst>
            <c:ext xmlns:c16="http://schemas.microsoft.com/office/drawing/2014/chart" uri="{C3380CC4-5D6E-409C-BE32-E72D297353CC}">
              <c16:uniqueId val="{00000001-A563-4766-B896-507BFEDE3ACC}"/>
            </c:ext>
          </c:extLst>
        </c:ser>
        <c:dLbls>
          <c:showLegendKey val="0"/>
          <c:showVal val="0"/>
          <c:showCatName val="0"/>
          <c:showSerName val="0"/>
          <c:showPercent val="0"/>
          <c:showBubbleSize val="0"/>
        </c:dLbls>
        <c:gapWidth val="100"/>
        <c:overlap val="-24"/>
        <c:axId val="2047397792"/>
        <c:axId val="2047375232"/>
      </c:barChart>
      <c:catAx>
        <c:axId val="20473977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47375232"/>
        <c:crosses val="autoZero"/>
        <c:auto val="0"/>
        <c:lblAlgn val="ctr"/>
        <c:lblOffset val="100"/>
        <c:noMultiLvlLbl val="0"/>
      </c:catAx>
      <c:valAx>
        <c:axId val="2047375232"/>
        <c:scaling>
          <c:orientation val="minMax"/>
        </c:scaling>
        <c:delete val="0"/>
        <c:axPos val="l"/>
        <c:majorGridlines>
          <c:spPr>
            <a:ln w="9525" cap="flat" cmpd="sng" algn="ctr">
              <a:solidFill>
                <a:schemeClr val="lt1">
                  <a:lumMod val="95000"/>
                  <a:alpha val="10000"/>
                </a:schemeClr>
              </a:solidFill>
              <a:round/>
            </a:ln>
            <a:effectLst/>
          </c:spPr>
        </c:majorGridlines>
        <c:numFmt formatCode="_-[$$-409]* #,##0.00_ ;_-[$$-409]*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4739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Amplitude"/>
                <a:ea typeface="+mn-ea"/>
                <a:cs typeface="+mn-cs"/>
              </a:defRPr>
            </a:pPr>
            <a:r>
              <a:rPr lang="en-IN" dirty="0"/>
              <a:t>BOUNCE RATE</a:t>
            </a:r>
          </a:p>
        </c:rich>
      </c:tx>
      <c:layout>
        <c:manualLayout>
          <c:xMode val="edge"/>
          <c:yMode val="edge"/>
          <c:x val="0.26789883895913846"/>
          <c:y val="0.11086690835892327"/>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Amplitude"/>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Amplitude"/>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mplitude"/>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Revenue_Waterfall!$B$11:$B$15</cx:f>
        <cx:lvl ptCount="5">
          <cx:pt idx="0">Revenue LY</cx:pt>
          <cx:pt idx="1">Sessions</cx:pt>
          <cx:pt idx="2">Conversion</cx:pt>
          <cx:pt idx="3">AOV</cx:pt>
          <cx:pt idx="4">Revenue TY</cx:pt>
        </cx:lvl>
      </cx:strDim>
      <cx:numDim type="val">
        <cx:f>Revenue_Waterfall!$C$11:$C$15</cx:f>
        <cx:lvl ptCount="5" formatCode="_(&quot;$&quot;* #,##0.00_);_(&quot;$&quot;* \(#,##0.00\);_(&quot;$&quot;* &quot;-&quot;??_);_(@_)">
          <cx:pt idx="0">334619.60999999999</cx:pt>
          <cx:pt idx="1">-54729.338722915774</cx:pt>
          <cx:pt idx="2">-116406.99004767358</cx:pt>
          <cx:pt idx="3">-38096.571229410605</cx:pt>
          <cx:pt idx="4">125386.71000000001</cx:pt>
        </cx:lvl>
      </cx:numDim>
    </cx:data>
  </cx:chartData>
  <cx:chart>
    <cx:title pos="t" align="ctr" overlay="0">
      <cx:tx>
        <cx:txData>
          <cx:v>Revenue Waterfall</cx:v>
        </cx:txData>
      </cx:tx>
      <cx:txPr>
        <a:bodyPr spcFirstLastPara="1" vertOverflow="ellipsis" wrap="square" lIns="0" tIns="0" rIns="0" bIns="0" anchor="ctr" anchorCtr="1"/>
        <a:lstStyle/>
        <a:p>
          <a:pPr algn="ctr">
            <a:defRPr/>
          </a:pPr>
          <a:r>
            <a:rPr lang="en-US"/>
            <a:t>Revenue Waterfall</a:t>
          </a:r>
        </a:p>
      </cx:txPr>
    </cx:title>
    <cx:plotArea>
      <cx:plotAreaRegion>
        <cx:series layoutId="waterfall" uniqueId="{6A23FC5B-4740-426D-A939-4C6E74A15F93}">
          <cx:dataLabels pos="inEnd">
            <cx:visibility seriesName="0" categoryName="0" value="1"/>
          </cx:dataLabels>
          <cx:dataId val="0"/>
          <cx:layoutPr>
            <cx:subtotals>
              <cx:idx val="0"/>
              <cx:idx val="4"/>
            </cx:subtotals>
          </cx:layoutPr>
        </cx:series>
      </cx:plotAreaRegion>
      <cx:axis id="0">
        <cx:catScaling gapWidth="0.5"/>
        <cx:tickLabels/>
      </cx:axis>
      <cx:axis id="1">
        <cx:valScaling/>
        <cx:majorGridlines/>
        <cx:tickLabels/>
      </cx:axis>
    </cx:plotArea>
    <cx:legend pos="t" align="ctr" overlay="0">
      <cx:txPr>
        <a:bodyPr spcFirstLastPara="1" vertOverflow="ellipsis" wrap="square" lIns="0" tIns="0" rIns="0" bIns="0" anchor="ctr" anchorCtr="1"/>
        <a:lstStyle/>
        <a:p>
          <a:pPr>
            <a:defRPr lang="en-US" sz="900" b="0" i="0" u="none" strike="noStrike" kern="1200" baseline="0">
              <a:solidFill>
                <a:sysClr val="windowText" lastClr="000000">
                  <a:lumMod val="65000"/>
                  <a:lumOff val="35000"/>
                </a:sysClr>
              </a:solidFill>
              <a:latin typeface="Calibri" panose="020F0502020204030204"/>
            </a:defRPr>
          </a:pPr>
          <a:endParaRPr lang="en-US"/>
        </a:p>
      </cx:txPr>
    </cx:legend>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9.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72">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68B6C-21B6-4B7D-A4A1-7B6FF1216622}" type="datetimeFigureOut">
              <a:rPr lang="en-IN" smtClean="0"/>
              <a:t>07-05-2025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6E580-CFE8-415D-94AE-0CD5AC051AD8}" type="slidenum">
              <a:rPr lang="en-IN" smtClean="0"/>
              <a:t>‹#›</a:t>
            </a:fld>
            <a:endParaRPr lang="en-IN"/>
          </a:p>
        </p:txBody>
      </p:sp>
    </p:spTree>
    <p:extLst>
      <p:ext uri="{BB962C8B-B14F-4D97-AF65-F5344CB8AC3E}">
        <p14:creationId xmlns:p14="http://schemas.microsoft.com/office/powerpoint/2010/main" val="819071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1E01E-23DF-5B00-F276-FE960D0399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BF1DCD-7E1F-0184-8598-A906109098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E81A71-1A45-F8DC-FE46-1259B11EB8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D44113-43C6-4863-F9AE-F47BA2A8EFE9}"/>
              </a:ext>
            </a:extLst>
          </p:cNvPr>
          <p:cNvSpPr>
            <a:spLocks noGrp="1"/>
          </p:cNvSpPr>
          <p:nvPr>
            <p:ph type="sldNum" sz="quarter" idx="5"/>
          </p:nvPr>
        </p:nvSpPr>
        <p:spPr/>
        <p:txBody>
          <a:bodyPr/>
          <a:lstStyle/>
          <a:p>
            <a:fld id="{284ECAD9-32EE-4091-BDA5-6BD15ACC5E58}" type="slidenum">
              <a:rPr lang="en-US" noProof="0" smtClean="0"/>
              <a:t>10</a:t>
            </a:fld>
            <a:endParaRPr lang="en-US" noProof="0" dirty="0"/>
          </a:p>
        </p:txBody>
      </p:sp>
    </p:spTree>
    <p:extLst>
      <p:ext uri="{BB962C8B-B14F-4D97-AF65-F5344CB8AC3E}">
        <p14:creationId xmlns:p14="http://schemas.microsoft.com/office/powerpoint/2010/main" val="1067448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11</a:t>
            </a:fld>
            <a:endParaRPr lang="en-US" noProof="0" dirty="0"/>
          </a:p>
        </p:txBody>
      </p:sp>
    </p:spTree>
    <p:extLst>
      <p:ext uri="{BB962C8B-B14F-4D97-AF65-F5344CB8AC3E}">
        <p14:creationId xmlns:p14="http://schemas.microsoft.com/office/powerpoint/2010/main" val="2445643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3B7D3-F6CC-C61E-4D0E-22A7FD2E03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66874D-822C-FE2F-E7EA-BF1735B30A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AB3293-2EDB-C6AF-F8C7-AC6E6D4F87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4C4496-DA8F-E998-4A3B-63E3EF506D1D}"/>
              </a:ext>
            </a:extLst>
          </p:cNvPr>
          <p:cNvSpPr>
            <a:spLocks noGrp="1"/>
          </p:cNvSpPr>
          <p:nvPr>
            <p:ph type="sldNum" sz="quarter" idx="5"/>
          </p:nvPr>
        </p:nvSpPr>
        <p:spPr/>
        <p:txBody>
          <a:bodyPr/>
          <a:lstStyle/>
          <a:p>
            <a:fld id="{284ECAD9-32EE-4091-BDA5-6BD15ACC5E58}" type="slidenum">
              <a:rPr lang="en-US" noProof="0" smtClean="0"/>
              <a:t>12</a:t>
            </a:fld>
            <a:endParaRPr lang="en-US" noProof="0" dirty="0"/>
          </a:p>
        </p:txBody>
      </p:sp>
    </p:spTree>
    <p:extLst>
      <p:ext uri="{BB962C8B-B14F-4D97-AF65-F5344CB8AC3E}">
        <p14:creationId xmlns:p14="http://schemas.microsoft.com/office/powerpoint/2010/main" val="1830016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23612-91A9-65FC-503D-EFA080E176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E64DEE-A52B-8A6D-97B6-533AF439C8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D5D25B-DADF-A0DF-EAC6-F355DE8116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4D5602-5FD5-41AF-6AEA-12C362D24111}"/>
              </a:ext>
            </a:extLst>
          </p:cNvPr>
          <p:cNvSpPr>
            <a:spLocks noGrp="1"/>
          </p:cNvSpPr>
          <p:nvPr>
            <p:ph type="sldNum" sz="quarter" idx="5"/>
          </p:nvPr>
        </p:nvSpPr>
        <p:spPr/>
        <p:txBody>
          <a:bodyPr/>
          <a:lstStyle/>
          <a:p>
            <a:fld id="{284ECAD9-32EE-4091-BDA5-6BD15ACC5E58}" type="slidenum">
              <a:rPr lang="en-US" noProof="0" smtClean="0"/>
              <a:t>13</a:t>
            </a:fld>
            <a:endParaRPr lang="en-US" noProof="0" dirty="0"/>
          </a:p>
        </p:txBody>
      </p:sp>
    </p:spTree>
    <p:extLst>
      <p:ext uri="{BB962C8B-B14F-4D97-AF65-F5344CB8AC3E}">
        <p14:creationId xmlns:p14="http://schemas.microsoft.com/office/powerpoint/2010/main" val="2493267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83FAB-3973-10E3-3859-26B611B389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F1862B-98E1-0211-16C4-AAE1EC1E45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1BD229-E068-3A56-2FA4-337EB7B0E2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2654BF-6182-90FB-7AE3-F71B6B33886A}"/>
              </a:ext>
            </a:extLst>
          </p:cNvPr>
          <p:cNvSpPr>
            <a:spLocks noGrp="1"/>
          </p:cNvSpPr>
          <p:nvPr>
            <p:ph type="sldNum" sz="quarter" idx="5"/>
          </p:nvPr>
        </p:nvSpPr>
        <p:spPr/>
        <p:txBody>
          <a:bodyPr/>
          <a:lstStyle/>
          <a:p>
            <a:fld id="{284ECAD9-32EE-4091-BDA5-6BD15ACC5E58}" type="slidenum">
              <a:rPr lang="en-US" noProof="0" smtClean="0"/>
              <a:t>14</a:t>
            </a:fld>
            <a:endParaRPr lang="en-US" noProof="0" dirty="0"/>
          </a:p>
        </p:txBody>
      </p:sp>
    </p:spTree>
    <p:extLst>
      <p:ext uri="{BB962C8B-B14F-4D97-AF65-F5344CB8AC3E}">
        <p14:creationId xmlns:p14="http://schemas.microsoft.com/office/powerpoint/2010/main" val="4186864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FD3E3-F847-E408-355C-7A048220AB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047A5A-983D-5001-91B1-CC78A9D180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0F8C3E-CACC-166E-8A9D-03DD9F2C7E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4E6718-F77D-5437-B9DB-4CFD4083775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4ECAD9-32EE-4091-BDA5-6BD15ACC5E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6256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77B7E-9542-BAC0-3116-50D091E521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EC3886-6D6A-7A21-5782-8AEB5A2021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27E83C-E211-E7F4-B600-785357A65D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997B05-D44D-9C61-9F4C-1400F913C0C4}"/>
              </a:ext>
            </a:extLst>
          </p:cNvPr>
          <p:cNvSpPr>
            <a:spLocks noGrp="1"/>
          </p:cNvSpPr>
          <p:nvPr>
            <p:ph type="sldNum" sz="quarter" idx="5"/>
          </p:nvPr>
        </p:nvSpPr>
        <p:spPr/>
        <p:txBody>
          <a:bodyPr/>
          <a:lstStyle/>
          <a:p>
            <a:fld id="{284ECAD9-32EE-4091-BDA5-6BD15ACC5E58}" type="slidenum">
              <a:rPr lang="en-US" noProof="0" smtClean="0"/>
              <a:t>16</a:t>
            </a:fld>
            <a:endParaRPr lang="en-US" noProof="0" dirty="0"/>
          </a:p>
        </p:txBody>
      </p:sp>
    </p:spTree>
    <p:extLst>
      <p:ext uri="{BB962C8B-B14F-4D97-AF65-F5344CB8AC3E}">
        <p14:creationId xmlns:p14="http://schemas.microsoft.com/office/powerpoint/2010/main" val="3877185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036A4-0B1A-7FD4-2C47-4D23F6E950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DB1704-380C-C25D-3C4D-38373BBFC0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416959-9698-C1DA-B82F-36C27ED030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9C8AF0-9CED-E99F-3CF7-039F2FFD1BE2}"/>
              </a:ext>
            </a:extLst>
          </p:cNvPr>
          <p:cNvSpPr>
            <a:spLocks noGrp="1"/>
          </p:cNvSpPr>
          <p:nvPr>
            <p:ph type="sldNum" sz="quarter" idx="5"/>
          </p:nvPr>
        </p:nvSpPr>
        <p:spPr/>
        <p:txBody>
          <a:bodyPr/>
          <a:lstStyle/>
          <a:p>
            <a:fld id="{284ECAD9-32EE-4091-BDA5-6BD15ACC5E58}" type="slidenum">
              <a:rPr lang="en-US" noProof="0" smtClean="0"/>
              <a:t>17</a:t>
            </a:fld>
            <a:endParaRPr lang="en-US" noProof="0" dirty="0"/>
          </a:p>
        </p:txBody>
      </p:sp>
    </p:spTree>
    <p:extLst>
      <p:ext uri="{BB962C8B-B14F-4D97-AF65-F5344CB8AC3E}">
        <p14:creationId xmlns:p14="http://schemas.microsoft.com/office/powerpoint/2010/main" val="872560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5915D-D73C-36F3-FA0A-57FED2FE78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C6ABC-5657-B7E5-5A19-849DF5C3D2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F48971-9F1C-8199-69DA-069DCADBB0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66CD9-F559-E652-1587-44E898CD5CB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4ECAD9-32EE-4091-BDA5-6BD15ACC5E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9847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A9C4A-37FE-DA52-AA56-AA78E04B05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7F9E7D-5A89-0B50-B1FC-47D08456FF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693DA5-7251-7A34-D06F-C8335153AB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0D35D6-7E6E-A75F-A8F9-F1823000978B}"/>
              </a:ext>
            </a:extLst>
          </p:cNvPr>
          <p:cNvSpPr>
            <a:spLocks noGrp="1"/>
          </p:cNvSpPr>
          <p:nvPr>
            <p:ph type="sldNum" sz="quarter" idx="5"/>
          </p:nvPr>
        </p:nvSpPr>
        <p:spPr/>
        <p:txBody>
          <a:bodyPr/>
          <a:lstStyle/>
          <a:p>
            <a:fld id="{284ECAD9-32EE-4091-BDA5-6BD15ACC5E58}" type="slidenum">
              <a:rPr lang="en-US" noProof="0" smtClean="0"/>
              <a:t>3</a:t>
            </a:fld>
            <a:endParaRPr lang="en-US" noProof="0" dirty="0"/>
          </a:p>
        </p:txBody>
      </p:sp>
    </p:spTree>
    <p:extLst>
      <p:ext uri="{BB962C8B-B14F-4D97-AF65-F5344CB8AC3E}">
        <p14:creationId xmlns:p14="http://schemas.microsoft.com/office/powerpoint/2010/main" val="2454881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1D6F7-78AD-1115-5BF1-5F65D48770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61913D-935B-1D05-F01C-969CF2DD52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F31125-5C01-EA55-E6EA-27CCFDFD80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45DBD9-0336-A0D8-A0BC-3313A7A3E21C}"/>
              </a:ext>
            </a:extLst>
          </p:cNvPr>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163541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DA539-56E9-AD6C-1BB4-935C605034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E3E98-C97D-8666-A743-09D107588F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822FB5-6919-03E0-F3CB-73506D4663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A80CE3-A7ED-2ECD-A8A2-2CFC4BCFA213}"/>
              </a:ext>
            </a:extLst>
          </p:cNvPr>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1427774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A6A39-18F0-9BDF-17A4-DE908F3820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B5243-8FD8-C401-6FB2-51AD0A6EB8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68A779-4D5A-C010-7110-18090D3D6F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06A116-CC38-1C6C-715E-5DF26E3B1503}"/>
              </a:ext>
            </a:extLst>
          </p:cNvPr>
          <p:cNvSpPr>
            <a:spLocks noGrp="1"/>
          </p:cNvSpPr>
          <p:nvPr>
            <p:ph type="sldNum" sz="quarter" idx="5"/>
          </p:nvPr>
        </p:nvSpPr>
        <p:spPr/>
        <p:txBody>
          <a:bodyPr/>
          <a:lstStyle/>
          <a:p>
            <a:fld id="{284ECAD9-32EE-4091-BDA5-6BD15ACC5E58}" type="slidenum">
              <a:rPr lang="en-US" noProof="0" smtClean="0"/>
              <a:t>6</a:t>
            </a:fld>
            <a:endParaRPr lang="en-US" noProof="0" dirty="0"/>
          </a:p>
        </p:txBody>
      </p:sp>
    </p:spTree>
    <p:extLst>
      <p:ext uri="{BB962C8B-B14F-4D97-AF65-F5344CB8AC3E}">
        <p14:creationId xmlns:p14="http://schemas.microsoft.com/office/powerpoint/2010/main" val="2933731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B8FEC-4A14-8C43-6458-F0998A34A7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3228AB-BAF8-7B13-F37C-AE26CEB8D9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C13955-CE09-BCF7-F97C-C73E8C69A8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4FE404-B903-DDA3-3936-C7D4F6FE0F43}"/>
              </a:ext>
            </a:extLst>
          </p:cNvPr>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4172988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6E211-145A-CF1F-D96F-1C602E5D38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A91218-BB73-376D-E598-0F5BE2F126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C24798-5B5C-6EB1-E447-CE3A8E34B2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E89B14-9822-6CF7-34B9-42EFEDDA778E}"/>
              </a:ext>
            </a:extLst>
          </p:cNvPr>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3880662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36697-3029-957E-9AF6-9D054E8027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D74D54-62D2-838F-E8F5-E5E1A6C4CC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182176-21B7-4335-C6FE-A3EB064083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892D08-C781-0725-E9A3-87A4969BDD5D}"/>
              </a:ext>
            </a:extLst>
          </p:cNvPr>
          <p:cNvSpPr>
            <a:spLocks noGrp="1"/>
          </p:cNvSpPr>
          <p:nvPr>
            <p:ph type="sldNum" sz="quarter" idx="5"/>
          </p:nvPr>
        </p:nvSpPr>
        <p:spPr/>
        <p:txBody>
          <a:bodyPr/>
          <a:lstStyle/>
          <a:p>
            <a:fld id="{284ECAD9-32EE-4091-BDA5-6BD15ACC5E58}" type="slidenum">
              <a:rPr lang="en-US" noProof="0" smtClean="0"/>
              <a:t>9</a:t>
            </a:fld>
            <a:endParaRPr lang="en-US" noProof="0" dirty="0"/>
          </a:p>
        </p:txBody>
      </p:sp>
    </p:spTree>
    <p:extLst>
      <p:ext uri="{BB962C8B-B14F-4D97-AF65-F5344CB8AC3E}">
        <p14:creationId xmlns:p14="http://schemas.microsoft.com/office/powerpoint/2010/main" val="2548977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C724-2F5E-0A25-05EC-5A63C6BFBF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9AE206-D0CC-9D72-137C-19759B5FB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E424D6-7F5D-1E75-76EA-9A2D2D30234C}"/>
              </a:ext>
            </a:extLst>
          </p:cNvPr>
          <p:cNvSpPr>
            <a:spLocks noGrp="1"/>
          </p:cNvSpPr>
          <p:nvPr>
            <p:ph type="dt" sz="half" idx="10"/>
          </p:nvPr>
        </p:nvSpPr>
        <p:spPr/>
        <p:txBody>
          <a:bodyPr/>
          <a:lstStyle/>
          <a:p>
            <a:fld id="{C0889992-D3EA-4AC8-BA72-85F538C23B38}" type="datetimeFigureOut">
              <a:rPr lang="en-IN" smtClean="0"/>
              <a:t>07-05-2025</a:t>
            </a:fld>
            <a:endParaRPr lang="en-IN"/>
          </a:p>
        </p:txBody>
      </p:sp>
      <p:sp>
        <p:nvSpPr>
          <p:cNvPr id="5" name="Footer Placeholder 4">
            <a:extLst>
              <a:ext uri="{FF2B5EF4-FFF2-40B4-BE49-F238E27FC236}">
                <a16:creationId xmlns:a16="http://schemas.microsoft.com/office/drawing/2014/main" id="{F4B1C5D1-E1E6-B238-7580-F961FE64D3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EA2166-EEC3-6F8D-90E3-EF80E16D7DAC}"/>
              </a:ext>
            </a:extLst>
          </p:cNvPr>
          <p:cNvSpPr>
            <a:spLocks noGrp="1"/>
          </p:cNvSpPr>
          <p:nvPr>
            <p:ph type="sldNum" sz="quarter" idx="12"/>
          </p:nvPr>
        </p:nvSpPr>
        <p:spPr/>
        <p:txBody>
          <a:bodyPr/>
          <a:lstStyle/>
          <a:p>
            <a:fld id="{19393A4A-D29D-4C72-87EF-6F0B8F004DB0}" type="slidenum">
              <a:rPr lang="en-IN" smtClean="0"/>
              <a:t>‹#›</a:t>
            </a:fld>
            <a:endParaRPr lang="en-IN"/>
          </a:p>
        </p:txBody>
      </p:sp>
    </p:spTree>
    <p:extLst>
      <p:ext uri="{BB962C8B-B14F-4D97-AF65-F5344CB8AC3E}">
        <p14:creationId xmlns:p14="http://schemas.microsoft.com/office/powerpoint/2010/main" val="3768342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15D5-6648-AD7D-A0D9-D378CF23B7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65CC7A-63EC-0D6C-A36D-B64D5C42EF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9EDE95-790E-71E7-4823-70E3A3826C67}"/>
              </a:ext>
            </a:extLst>
          </p:cNvPr>
          <p:cNvSpPr>
            <a:spLocks noGrp="1"/>
          </p:cNvSpPr>
          <p:nvPr>
            <p:ph type="dt" sz="half" idx="10"/>
          </p:nvPr>
        </p:nvSpPr>
        <p:spPr/>
        <p:txBody>
          <a:bodyPr/>
          <a:lstStyle/>
          <a:p>
            <a:fld id="{C0889992-D3EA-4AC8-BA72-85F538C23B38}" type="datetimeFigureOut">
              <a:rPr lang="en-IN" smtClean="0"/>
              <a:t>07-05-2025</a:t>
            </a:fld>
            <a:endParaRPr lang="en-IN"/>
          </a:p>
        </p:txBody>
      </p:sp>
      <p:sp>
        <p:nvSpPr>
          <p:cNvPr id="5" name="Footer Placeholder 4">
            <a:extLst>
              <a:ext uri="{FF2B5EF4-FFF2-40B4-BE49-F238E27FC236}">
                <a16:creationId xmlns:a16="http://schemas.microsoft.com/office/drawing/2014/main" id="{399FB08A-640D-52D7-D3F6-D853554B23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2E346D-ED24-B52B-ECE6-AA5FFDB153A7}"/>
              </a:ext>
            </a:extLst>
          </p:cNvPr>
          <p:cNvSpPr>
            <a:spLocks noGrp="1"/>
          </p:cNvSpPr>
          <p:nvPr>
            <p:ph type="sldNum" sz="quarter" idx="12"/>
          </p:nvPr>
        </p:nvSpPr>
        <p:spPr/>
        <p:txBody>
          <a:bodyPr/>
          <a:lstStyle/>
          <a:p>
            <a:fld id="{19393A4A-D29D-4C72-87EF-6F0B8F004DB0}" type="slidenum">
              <a:rPr lang="en-IN" smtClean="0"/>
              <a:t>‹#›</a:t>
            </a:fld>
            <a:endParaRPr lang="en-IN"/>
          </a:p>
        </p:txBody>
      </p:sp>
    </p:spTree>
    <p:extLst>
      <p:ext uri="{BB962C8B-B14F-4D97-AF65-F5344CB8AC3E}">
        <p14:creationId xmlns:p14="http://schemas.microsoft.com/office/powerpoint/2010/main" val="40709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F8C174-08BF-3141-BE22-C3E7AAC521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EF9C72-95DA-5FFF-57C6-2431B4338A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D8AC98-9B6E-578E-8436-729C5E76ADF7}"/>
              </a:ext>
            </a:extLst>
          </p:cNvPr>
          <p:cNvSpPr>
            <a:spLocks noGrp="1"/>
          </p:cNvSpPr>
          <p:nvPr>
            <p:ph type="dt" sz="half" idx="10"/>
          </p:nvPr>
        </p:nvSpPr>
        <p:spPr/>
        <p:txBody>
          <a:bodyPr/>
          <a:lstStyle/>
          <a:p>
            <a:fld id="{C0889992-D3EA-4AC8-BA72-85F538C23B38}" type="datetimeFigureOut">
              <a:rPr lang="en-IN" smtClean="0"/>
              <a:t>07-05-2025</a:t>
            </a:fld>
            <a:endParaRPr lang="en-IN"/>
          </a:p>
        </p:txBody>
      </p:sp>
      <p:sp>
        <p:nvSpPr>
          <p:cNvPr id="5" name="Footer Placeholder 4">
            <a:extLst>
              <a:ext uri="{FF2B5EF4-FFF2-40B4-BE49-F238E27FC236}">
                <a16:creationId xmlns:a16="http://schemas.microsoft.com/office/drawing/2014/main" id="{939C0D35-1170-C1BD-206C-36AD4CA854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E5A91B-E712-923C-6933-ECB61D47E44A}"/>
              </a:ext>
            </a:extLst>
          </p:cNvPr>
          <p:cNvSpPr>
            <a:spLocks noGrp="1"/>
          </p:cNvSpPr>
          <p:nvPr>
            <p:ph type="sldNum" sz="quarter" idx="12"/>
          </p:nvPr>
        </p:nvSpPr>
        <p:spPr/>
        <p:txBody>
          <a:bodyPr/>
          <a:lstStyle/>
          <a:p>
            <a:fld id="{19393A4A-D29D-4C72-87EF-6F0B8F004DB0}" type="slidenum">
              <a:rPr lang="en-IN" smtClean="0"/>
              <a:t>‹#›</a:t>
            </a:fld>
            <a:endParaRPr lang="en-IN"/>
          </a:p>
        </p:txBody>
      </p:sp>
    </p:spTree>
    <p:extLst>
      <p:ext uri="{BB962C8B-B14F-4D97-AF65-F5344CB8AC3E}">
        <p14:creationId xmlns:p14="http://schemas.microsoft.com/office/powerpoint/2010/main" val="3247998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8BA2594-892D-4543-8E81-A881316CB6D2}" type="datetime1">
              <a:rPr lang="en-US" noProof="0" smtClean="0"/>
              <a:t>5/7/2025</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a:t>MKT 6352 - GROUP 2</a:t>
            </a:r>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69472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8D4ABF3-31EE-482A-A1F5-BE3C351FDD57}" type="datetime1">
              <a:rPr lang="en-US" noProof="0" smtClean="0"/>
              <a:t>5/7/2025</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MKT 6352 - GROUP 2</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81730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16808894-02C4-4210-AC09-F57D73B59ABC}" type="datetime1">
              <a:rPr lang="en-US" noProof="0" smtClean="0"/>
              <a:t>5/7/2025</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a:t>MKT 6352 - GROUP 2</a:t>
            </a:r>
            <a:endParaRPr lang="en-US" noProof="0" dirty="0"/>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3959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F4C29-5978-338E-C40B-669C04CCC5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6CB141-E2B0-9DC9-38E7-F438CE8B73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C78716-D7C0-388F-C980-5E97B1E8285E}"/>
              </a:ext>
            </a:extLst>
          </p:cNvPr>
          <p:cNvSpPr>
            <a:spLocks noGrp="1"/>
          </p:cNvSpPr>
          <p:nvPr>
            <p:ph type="dt" sz="half" idx="10"/>
          </p:nvPr>
        </p:nvSpPr>
        <p:spPr/>
        <p:txBody>
          <a:bodyPr/>
          <a:lstStyle/>
          <a:p>
            <a:fld id="{C0889992-D3EA-4AC8-BA72-85F538C23B38}" type="datetimeFigureOut">
              <a:rPr lang="en-IN" smtClean="0"/>
              <a:t>07-05-2025</a:t>
            </a:fld>
            <a:endParaRPr lang="en-IN"/>
          </a:p>
        </p:txBody>
      </p:sp>
      <p:sp>
        <p:nvSpPr>
          <p:cNvPr id="5" name="Footer Placeholder 4">
            <a:extLst>
              <a:ext uri="{FF2B5EF4-FFF2-40B4-BE49-F238E27FC236}">
                <a16:creationId xmlns:a16="http://schemas.microsoft.com/office/drawing/2014/main" id="{680D06D1-50FA-14EB-5B2D-FF1BD0EB12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D65BA3-6468-B480-88FB-09C26B32D552}"/>
              </a:ext>
            </a:extLst>
          </p:cNvPr>
          <p:cNvSpPr>
            <a:spLocks noGrp="1"/>
          </p:cNvSpPr>
          <p:nvPr>
            <p:ph type="sldNum" sz="quarter" idx="12"/>
          </p:nvPr>
        </p:nvSpPr>
        <p:spPr/>
        <p:txBody>
          <a:bodyPr/>
          <a:lstStyle/>
          <a:p>
            <a:fld id="{19393A4A-D29D-4C72-87EF-6F0B8F004DB0}" type="slidenum">
              <a:rPr lang="en-IN" smtClean="0"/>
              <a:t>‹#›</a:t>
            </a:fld>
            <a:endParaRPr lang="en-IN"/>
          </a:p>
        </p:txBody>
      </p:sp>
    </p:spTree>
    <p:extLst>
      <p:ext uri="{BB962C8B-B14F-4D97-AF65-F5344CB8AC3E}">
        <p14:creationId xmlns:p14="http://schemas.microsoft.com/office/powerpoint/2010/main" val="3347348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1C73-857C-A81C-BD52-078C30DE5B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4698BB-BBC3-4423-170C-13D852BAE7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CEADF1-1FA9-20C6-28F6-AE967669E6CE}"/>
              </a:ext>
            </a:extLst>
          </p:cNvPr>
          <p:cNvSpPr>
            <a:spLocks noGrp="1"/>
          </p:cNvSpPr>
          <p:nvPr>
            <p:ph type="dt" sz="half" idx="10"/>
          </p:nvPr>
        </p:nvSpPr>
        <p:spPr/>
        <p:txBody>
          <a:bodyPr/>
          <a:lstStyle/>
          <a:p>
            <a:fld id="{C0889992-D3EA-4AC8-BA72-85F538C23B38}" type="datetimeFigureOut">
              <a:rPr lang="en-IN" smtClean="0"/>
              <a:t>07-05-2025</a:t>
            </a:fld>
            <a:endParaRPr lang="en-IN"/>
          </a:p>
        </p:txBody>
      </p:sp>
      <p:sp>
        <p:nvSpPr>
          <p:cNvPr id="5" name="Footer Placeholder 4">
            <a:extLst>
              <a:ext uri="{FF2B5EF4-FFF2-40B4-BE49-F238E27FC236}">
                <a16:creationId xmlns:a16="http://schemas.microsoft.com/office/drawing/2014/main" id="{0A487CE4-FAAB-C54A-0A00-F7A9277CE0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42AF60-7235-420B-1677-A8AB03CC6B33}"/>
              </a:ext>
            </a:extLst>
          </p:cNvPr>
          <p:cNvSpPr>
            <a:spLocks noGrp="1"/>
          </p:cNvSpPr>
          <p:nvPr>
            <p:ph type="sldNum" sz="quarter" idx="12"/>
          </p:nvPr>
        </p:nvSpPr>
        <p:spPr/>
        <p:txBody>
          <a:bodyPr/>
          <a:lstStyle/>
          <a:p>
            <a:fld id="{19393A4A-D29D-4C72-87EF-6F0B8F004DB0}" type="slidenum">
              <a:rPr lang="en-IN" smtClean="0"/>
              <a:t>‹#›</a:t>
            </a:fld>
            <a:endParaRPr lang="en-IN"/>
          </a:p>
        </p:txBody>
      </p:sp>
    </p:spTree>
    <p:extLst>
      <p:ext uri="{BB962C8B-B14F-4D97-AF65-F5344CB8AC3E}">
        <p14:creationId xmlns:p14="http://schemas.microsoft.com/office/powerpoint/2010/main" val="87695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CAFB-5049-25D2-86AD-42A053681E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C3764A-ADEA-4055-34CD-0EA950C321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C35C9A-8570-941E-3EA6-D1F7754C7E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BD8CBE-6469-44CD-B1AE-DF2490206928}"/>
              </a:ext>
            </a:extLst>
          </p:cNvPr>
          <p:cNvSpPr>
            <a:spLocks noGrp="1"/>
          </p:cNvSpPr>
          <p:nvPr>
            <p:ph type="dt" sz="half" idx="10"/>
          </p:nvPr>
        </p:nvSpPr>
        <p:spPr/>
        <p:txBody>
          <a:bodyPr/>
          <a:lstStyle/>
          <a:p>
            <a:fld id="{C0889992-D3EA-4AC8-BA72-85F538C23B38}" type="datetimeFigureOut">
              <a:rPr lang="en-IN" smtClean="0"/>
              <a:t>07-05-2025</a:t>
            </a:fld>
            <a:endParaRPr lang="en-IN"/>
          </a:p>
        </p:txBody>
      </p:sp>
      <p:sp>
        <p:nvSpPr>
          <p:cNvPr id="6" name="Footer Placeholder 5">
            <a:extLst>
              <a:ext uri="{FF2B5EF4-FFF2-40B4-BE49-F238E27FC236}">
                <a16:creationId xmlns:a16="http://schemas.microsoft.com/office/drawing/2014/main" id="{9247708F-E51B-8B0C-C2D3-C423C28155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8A5243-540F-3846-9186-9A53C2615067}"/>
              </a:ext>
            </a:extLst>
          </p:cNvPr>
          <p:cNvSpPr>
            <a:spLocks noGrp="1"/>
          </p:cNvSpPr>
          <p:nvPr>
            <p:ph type="sldNum" sz="quarter" idx="12"/>
          </p:nvPr>
        </p:nvSpPr>
        <p:spPr/>
        <p:txBody>
          <a:bodyPr/>
          <a:lstStyle/>
          <a:p>
            <a:fld id="{19393A4A-D29D-4C72-87EF-6F0B8F004DB0}" type="slidenum">
              <a:rPr lang="en-IN" smtClean="0"/>
              <a:t>‹#›</a:t>
            </a:fld>
            <a:endParaRPr lang="en-IN"/>
          </a:p>
        </p:txBody>
      </p:sp>
    </p:spTree>
    <p:extLst>
      <p:ext uri="{BB962C8B-B14F-4D97-AF65-F5344CB8AC3E}">
        <p14:creationId xmlns:p14="http://schemas.microsoft.com/office/powerpoint/2010/main" val="42036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10DEB-1187-AB98-457B-7A58E025CE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20D3F7-BDCE-DB73-C0BF-B3AA93AE2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B75E91-6E8D-7393-6971-46C9297D15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91DFD2-517B-729C-15EE-8AE3DB1694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D1E3BF-7674-71F4-5BFC-142A37BD26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5883C1-82E7-B2F8-A42F-A286EB07E0A9}"/>
              </a:ext>
            </a:extLst>
          </p:cNvPr>
          <p:cNvSpPr>
            <a:spLocks noGrp="1"/>
          </p:cNvSpPr>
          <p:nvPr>
            <p:ph type="dt" sz="half" idx="10"/>
          </p:nvPr>
        </p:nvSpPr>
        <p:spPr/>
        <p:txBody>
          <a:bodyPr/>
          <a:lstStyle/>
          <a:p>
            <a:fld id="{C0889992-D3EA-4AC8-BA72-85F538C23B38}" type="datetimeFigureOut">
              <a:rPr lang="en-IN" smtClean="0"/>
              <a:t>07-05-2025</a:t>
            </a:fld>
            <a:endParaRPr lang="en-IN"/>
          </a:p>
        </p:txBody>
      </p:sp>
      <p:sp>
        <p:nvSpPr>
          <p:cNvPr id="8" name="Footer Placeholder 7">
            <a:extLst>
              <a:ext uri="{FF2B5EF4-FFF2-40B4-BE49-F238E27FC236}">
                <a16:creationId xmlns:a16="http://schemas.microsoft.com/office/drawing/2014/main" id="{AF01F018-9441-F8E8-421C-49A76B4190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466190-FA71-5CB2-EF4A-50FB6DE4F8BF}"/>
              </a:ext>
            </a:extLst>
          </p:cNvPr>
          <p:cNvSpPr>
            <a:spLocks noGrp="1"/>
          </p:cNvSpPr>
          <p:nvPr>
            <p:ph type="sldNum" sz="quarter" idx="12"/>
          </p:nvPr>
        </p:nvSpPr>
        <p:spPr/>
        <p:txBody>
          <a:bodyPr/>
          <a:lstStyle/>
          <a:p>
            <a:fld id="{19393A4A-D29D-4C72-87EF-6F0B8F004DB0}" type="slidenum">
              <a:rPr lang="en-IN" smtClean="0"/>
              <a:t>‹#›</a:t>
            </a:fld>
            <a:endParaRPr lang="en-IN"/>
          </a:p>
        </p:txBody>
      </p:sp>
    </p:spTree>
    <p:extLst>
      <p:ext uri="{BB962C8B-B14F-4D97-AF65-F5344CB8AC3E}">
        <p14:creationId xmlns:p14="http://schemas.microsoft.com/office/powerpoint/2010/main" val="252292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24A5-79F9-40A6-ACDC-BBFAF700CB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C2E9A4-995D-B5D0-1B4B-18FD81B4B462}"/>
              </a:ext>
            </a:extLst>
          </p:cNvPr>
          <p:cNvSpPr>
            <a:spLocks noGrp="1"/>
          </p:cNvSpPr>
          <p:nvPr>
            <p:ph type="dt" sz="half" idx="10"/>
          </p:nvPr>
        </p:nvSpPr>
        <p:spPr/>
        <p:txBody>
          <a:bodyPr/>
          <a:lstStyle/>
          <a:p>
            <a:fld id="{C0889992-D3EA-4AC8-BA72-85F538C23B38}" type="datetimeFigureOut">
              <a:rPr lang="en-IN" smtClean="0"/>
              <a:t>07-05-2025</a:t>
            </a:fld>
            <a:endParaRPr lang="en-IN"/>
          </a:p>
        </p:txBody>
      </p:sp>
      <p:sp>
        <p:nvSpPr>
          <p:cNvPr id="4" name="Footer Placeholder 3">
            <a:extLst>
              <a:ext uri="{FF2B5EF4-FFF2-40B4-BE49-F238E27FC236}">
                <a16:creationId xmlns:a16="http://schemas.microsoft.com/office/drawing/2014/main" id="{B9C4BD96-7E69-AB1B-E230-8CB637E76B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C11CA5-4470-DF19-8783-866F9DCE9CC1}"/>
              </a:ext>
            </a:extLst>
          </p:cNvPr>
          <p:cNvSpPr>
            <a:spLocks noGrp="1"/>
          </p:cNvSpPr>
          <p:nvPr>
            <p:ph type="sldNum" sz="quarter" idx="12"/>
          </p:nvPr>
        </p:nvSpPr>
        <p:spPr/>
        <p:txBody>
          <a:bodyPr/>
          <a:lstStyle/>
          <a:p>
            <a:fld id="{19393A4A-D29D-4C72-87EF-6F0B8F004DB0}" type="slidenum">
              <a:rPr lang="en-IN" smtClean="0"/>
              <a:t>‹#›</a:t>
            </a:fld>
            <a:endParaRPr lang="en-IN"/>
          </a:p>
        </p:txBody>
      </p:sp>
    </p:spTree>
    <p:extLst>
      <p:ext uri="{BB962C8B-B14F-4D97-AF65-F5344CB8AC3E}">
        <p14:creationId xmlns:p14="http://schemas.microsoft.com/office/powerpoint/2010/main" val="264818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4973AA-47AB-70B6-47C6-C76A8E30517F}"/>
              </a:ext>
            </a:extLst>
          </p:cNvPr>
          <p:cNvSpPr>
            <a:spLocks noGrp="1"/>
          </p:cNvSpPr>
          <p:nvPr>
            <p:ph type="dt" sz="half" idx="10"/>
          </p:nvPr>
        </p:nvSpPr>
        <p:spPr/>
        <p:txBody>
          <a:bodyPr/>
          <a:lstStyle/>
          <a:p>
            <a:fld id="{C0889992-D3EA-4AC8-BA72-85F538C23B38}" type="datetimeFigureOut">
              <a:rPr lang="en-IN" smtClean="0"/>
              <a:t>07-05-2025</a:t>
            </a:fld>
            <a:endParaRPr lang="en-IN"/>
          </a:p>
        </p:txBody>
      </p:sp>
      <p:sp>
        <p:nvSpPr>
          <p:cNvPr id="3" name="Footer Placeholder 2">
            <a:extLst>
              <a:ext uri="{FF2B5EF4-FFF2-40B4-BE49-F238E27FC236}">
                <a16:creationId xmlns:a16="http://schemas.microsoft.com/office/drawing/2014/main" id="{F83C1BF1-61C8-8ABA-C2D1-B5B4124A06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42DC61-09AC-C056-E692-6970930EBB61}"/>
              </a:ext>
            </a:extLst>
          </p:cNvPr>
          <p:cNvSpPr>
            <a:spLocks noGrp="1"/>
          </p:cNvSpPr>
          <p:nvPr>
            <p:ph type="sldNum" sz="quarter" idx="12"/>
          </p:nvPr>
        </p:nvSpPr>
        <p:spPr/>
        <p:txBody>
          <a:bodyPr/>
          <a:lstStyle/>
          <a:p>
            <a:fld id="{19393A4A-D29D-4C72-87EF-6F0B8F004DB0}" type="slidenum">
              <a:rPr lang="en-IN" smtClean="0"/>
              <a:t>‹#›</a:t>
            </a:fld>
            <a:endParaRPr lang="en-IN"/>
          </a:p>
        </p:txBody>
      </p:sp>
    </p:spTree>
    <p:extLst>
      <p:ext uri="{BB962C8B-B14F-4D97-AF65-F5344CB8AC3E}">
        <p14:creationId xmlns:p14="http://schemas.microsoft.com/office/powerpoint/2010/main" val="162334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18B7-540E-27AD-5406-6A74466BB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CD1A99-0171-DD0F-D920-95CDCE60B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A2A8F9-F51A-5D12-CBC3-0A714378C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0ECE6-C87F-CBCD-320F-D9BD71EABC4F}"/>
              </a:ext>
            </a:extLst>
          </p:cNvPr>
          <p:cNvSpPr>
            <a:spLocks noGrp="1"/>
          </p:cNvSpPr>
          <p:nvPr>
            <p:ph type="dt" sz="half" idx="10"/>
          </p:nvPr>
        </p:nvSpPr>
        <p:spPr/>
        <p:txBody>
          <a:bodyPr/>
          <a:lstStyle/>
          <a:p>
            <a:fld id="{C0889992-D3EA-4AC8-BA72-85F538C23B38}" type="datetimeFigureOut">
              <a:rPr lang="en-IN" smtClean="0"/>
              <a:t>07-05-2025</a:t>
            </a:fld>
            <a:endParaRPr lang="en-IN"/>
          </a:p>
        </p:txBody>
      </p:sp>
      <p:sp>
        <p:nvSpPr>
          <p:cNvPr id="6" name="Footer Placeholder 5">
            <a:extLst>
              <a:ext uri="{FF2B5EF4-FFF2-40B4-BE49-F238E27FC236}">
                <a16:creationId xmlns:a16="http://schemas.microsoft.com/office/drawing/2014/main" id="{56BE1106-EE88-3CA0-DF3B-107F492A6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9B53AA-376B-2C90-1E9D-371F675535FA}"/>
              </a:ext>
            </a:extLst>
          </p:cNvPr>
          <p:cNvSpPr>
            <a:spLocks noGrp="1"/>
          </p:cNvSpPr>
          <p:nvPr>
            <p:ph type="sldNum" sz="quarter" idx="12"/>
          </p:nvPr>
        </p:nvSpPr>
        <p:spPr/>
        <p:txBody>
          <a:bodyPr/>
          <a:lstStyle/>
          <a:p>
            <a:fld id="{19393A4A-D29D-4C72-87EF-6F0B8F004DB0}" type="slidenum">
              <a:rPr lang="en-IN" smtClean="0"/>
              <a:t>‹#›</a:t>
            </a:fld>
            <a:endParaRPr lang="en-IN"/>
          </a:p>
        </p:txBody>
      </p:sp>
    </p:spTree>
    <p:extLst>
      <p:ext uri="{BB962C8B-B14F-4D97-AF65-F5344CB8AC3E}">
        <p14:creationId xmlns:p14="http://schemas.microsoft.com/office/powerpoint/2010/main" val="398254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4C1F-2639-763F-FE66-44190A389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77BAE9-26EA-2922-5C58-8DB2EBE664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9BFE27-0DC4-17B0-7D13-9EA298ED0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23A556-1314-D0C4-128B-B758BA587C6B}"/>
              </a:ext>
            </a:extLst>
          </p:cNvPr>
          <p:cNvSpPr>
            <a:spLocks noGrp="1"/>
          </p:cNvSpPr>
          <p:nvPr>
            <p:ph type="dt" sz="half" idx="10"/>
          </p:nvPr>
        </p:nvSpPr>
        <p:spPr/>
        <p:txBody>
          <a:bodyPr/>
          <a:lstStyle/>
          <a:p>
            <a:fld id="{C0889992-D3EA-4AC8-BA72-85F538C23B38}" type="datetimeFigureOut">
              <a:rPr lang="en-IN" smtClean="0"/>
              <a:t>07-05-2025</a:t>
            </a:fld>
            <a:endParaRPr lang="en-IN"/>
          </a:p>
        </p:txBody>
      </p:sp>
      <p:sp>
        <p:nvSpPr>
          <p:cNvPr id="6" name="Footer Placeholder 5">
            <a:extLst>
              <a:ext uri="{FF2B5EF4-FFF2-40B4-BE49-F238E27FC236}">
                <a16:creationId xmlns:a16="http://schemas.microsoft.com/office/drawing/2014/main" id="{A578F50C-7391-9B72-5CF2-B5A9725079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135E3D-5C1F-D5A8-80B2-872C853E54DE}"/>
              </a:ext>
            </a:extLst>
          </p:cNvPr>
          <p:cNvSpPr>
            <a:spLocks noGrp="1"/>
          </p:cNvSpPr>
          <p:nvPr>
            <p:ph type="sldNum" sz="quarter" idx="12"/>
          </p:nvPr>
        </p:nvSpPr>
        <p:spPr/>
        <p:txBody>
          <a:bodyPr/>
          <a:lstStyle/>
          <a:p>
            <a:fld id="{19393A4A-D29D-4C72-87EF-6F0B8F004DB0}" type="slidenum">
              <a:rPr lang="en-IN" smtClean="0"/>
              <a:t>‹#›</a:t>
            </a:fld>
            <a:endParaRPr lang="en-IN"/>
          </a:p>
        </p:txBody>
      </p:sp>
    </p:spTree>
    <p:extLst>
      <p:ext uri="{BB962C8B-B14F-4D97-AF65-F5344CB8AC3E}">
        <p14:creationId xmlns:p14="http://schemas.microsoft.com/office/powerpoint/2010/main" val="10736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4EA9FB-1B6F-1BB8-C5C9-329D6E6A1A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F4A970-C52F-FBB1-D41E-CC1FF24369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9108BE-B3CC-A58E-61C7-D6F695DA85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89992-D3EA-4AC8-BA72-85F538C23B38}" type="datetimeFigureOut">
              <a:rPr lang="en-IN" smtClean="0"/>
              <a:t>07-05-2025</a:t>
            </a:fld>
            <a:endParaRPr lang="en-IN"/>
          </a:p>
        </p:txBody>
      </p:sp>
      <p:sp>
        <p:nvSpPr>
          <p:cNvPr id="5" name="Footer Placeholder 4">
            <a:extLst>
              <a:ext uri="{FF2B5EF4-FFF2-40B4-BE49-F238E27FC236}">
                <a16:creationId xmlns:a16="http://schemas.microsoft.com/office/drawing/2014/main" id="{DBF01261-CEE3-3F01-D216-1C00A70BD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98CD1B-9760-4114-FD31-CB47F123D4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93A4A-D29D-4C72-87EF-6F0B8F004DB0}" type="slidenum">
              <a:rPr lang="en-IN" smtClean="0"/>
              <a:t>‹#›</a:t>
            </a:fld>
            <a:endParaRPr lang="en-IN"/>
          </a:p>
        </p:txBody>
      </p:sp>
    </p:spTree>
    <p:extLst>
      <p:ext uri="{BB962C8B-B14F-4D97-AF65-F5344CB8AC3E}">
        <p14:creationId xmlns:p14="http://schemas.microsoft.com/office/powerpoint/2010/main" val="142869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hart" Target="../charts/chart11.xml"/><Relationship Id="rId4" Type="http://schemas.openxmlformats.org/officeDocument/2006/relationships/chart" Target="../charts/chart10.xml"/></Relationships>
</file>

<file path=ppt/slides/_rels/slide1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chart" Target="../charts/chart14.xml"/><Relationship Id="rId4" Type="http://schemas.openxmlformats.org/officeDocument/2006/relationships/chart" Target="../charts/char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chart" Target="../charts/chart19.xml"/><Relationship Id="rId4" Type="http://schemas.openxmlformats.org/officeDocument/2006/relationships/chart" Target="../charts/chart18.xml"/></Relationships>
</file>

<file path=ppt/slides/_rels/slide17.xml.rels><?xml version="1.0" encoding="UTF-8" standalone="yes"?>
<Relationships xmlns="http://schemas.openxmlformats.org/package/2006/relationships"><Relationship Id="rId3" Type="http://schemas.openxmlformats.org/officeDocument/2006/relationships/chart" Target="../charts/chart20.xml"/><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6565369" y="201168"/>
            <a:ext cx="5626631" cy="1587127"/>
          </a:xfrm>
        </p:spPr>
        <p:txBody>
          <a:bodyPr>
            <a:normAutofit/>
          </a:bodyPr>
          <a:lstStyle/>
          <a:p>
            <a:r>
              <a:rPr lang="en-US" sz="3600" dirty="0">
                <a:solidFill>
                  <a:srgbClr val="002060"/>
                </a:solidFill>
                <a:latin typeface="Arial" panose="020B0604020202020204" pitchFamily="34" charset="0"/>
                <a:cs typeface="Arial" panose="020B0604020202020204" pitchFamily="34" charset="0"/>
              </a:rPr>
              <a:t>MARKETING WEB ANALYTICS AND INSIGHTS (GROUP 7)</a:t>
            </a: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8521" y="4664447"/>
            <a:ext cx="4526280" cy="1587127"/>
          </a:xfrm>
        </p:spPr>
        <p:txBody>
          <a:bodyPr>
            <a:noAutofit/>
          </a:bodyPr>
          <a:lstStyle/>
          <a:p>
            <a:r>
              <a:rPr lang="en-US" sz="1400" b="1" u="sng" cap="none" spc="0" dirty="0">
                <a:solidFill>
                  <a:schemeClr val="tx1"/>
                </a:solidFill>
                <a:latin typeface="Arial" panose="020B0604020202020204" pitchFamily="34" charset="0"/>
                <a:cs typeface="Arial" panose="020B0604020202020204" pitchFamily="34" charset="0"/>
              </a:rPr>
              <a:t>GROUP MEMBERS:</a:t>
            </a:r>
            <a:endParaRPr lang="en-IN" sz="1400" b="1" u="sng" cap="none" spc="0" dirty="0">
              <a:solidFill>
                <a:schemeClr val="tx1"/>
              </a:solidFill>
              <a:latin typeface="Arial" panose="020B0604020202020204" pitchFamily="34" charset="0"/>
              <a:cs typeface="Arial" panose="020B0604020202020204" pitchFamily="34" charset="0"/>
            </a:endParaRPr>
          </a:p>
          <a:p>
            <a:r>
              <a:rPr lang="en-US" sz="1400" i="0" cap="none" dirty="0">
                <a:solidFill>
                  <a:schemeClr val="tx1"/>
                </a:solidFill>
                <a:effectLst/>
                <a:latin typeface="Arial" panose="020B0604020202020204" pitchFamily="34" charset="0"/>
                <a:cs typeface="Arial" panose="020B0604020202020204" pitchFamily="34" charset="0"/>
              </a:rPr>
              <a:t>K S, NAVEENKUMAR</a:t>
            </a:r>
            <a:br>
              <a:rPr lang="en-US" sz="1400" b="1" i="0" cap="none" dirty="0">
                <a:solidFill>
                  <a:schemeClr val="tx1"/>
                </a:solidFill>
                <a:effectLst/>
                <a:latin typeface="Arial" panose="020B0604020202020204" pitchFamily="34" charset="0"/>
                <a:cs typeface="Arial" panose="020B0604020202020204" pitchFamily="34" charset="0"/>
              </a:rPr>
            </a:br>
            <a:r>
              <a:rPr lang="en-US" sz="1400" cap="none" dirty="0">
                <a:solidFill>
                  <a:schemeClr val="tx1"/>
                </a:solidFill>
                <a:latin typeface="Arial" panose="020B0604020202020204" pitchFamily="34" charset="0"/>
                <a:cs typeface="Arial" panose="020B0604020202020204" pitchFamily="34" charset="0"/>
              </a:rPr>
              <a:t>CATAJAN, D'ANDRE ANTHONY</a:t>
            </a:r>
            <a:br>
              <a:rPr lang="en-US" sz="1400" cap="none" dirty="0">
                <a:solidFill>
                  <a:schemeClr val="tx1"/>
                </a:solidFill>
                <a:latin typeface="Arial" panose="020B0604020202020204" pitchFamily="34" charset="0"/>
                <a:cs typeface="Arial" panose="020B0604020202020204" pitchFamily="34" charset="0"/>
              </a:rPr>
            </a:br>
            <a:r>
              <a:rPr lang="en-US" sz="1400" cap="none" dirty="0">
                <a:solidFill>
                  <a:schemeClr val="tx1"/>
                </a:solidFill>
                <a:latin typeface="Arial" panose="020B0604020202020204" pitchFamily="34" charset="0"/>
                <a:cs typeface="Arial" panose="020B0604020202020204" pitchFamily="34" charset="0"/>
              </a:rPr>
              <a:t>SALVI, YASH JITENDRA</a:t>
            </a:r>
            <a:br>
              <a:rPr lang="en-US" sz="1400" cap="none" dirty="0">
                <a:solidFill>
                  <a:schemeClr val="tx1"/>
                </a:solidFill>
                <a:latin typeface="Arial" panose="020B0604020202020204" pitchFamily="34" charset="0"/>
                <a:cs typeface="Arial" panose="020B0604020202020204" pitchFamily="34" charset="0"/>
              </a:rPr>
            </a:br>
            <a:r>
              <a:rPr lang="en-US" sz="1400" cap="none" dirty="0">
                <a:solidFill>
                  <a:schemeClr val="tx1"/>
                </a:solidFill>
                <a:latin typeface="Arial" panose="020B0604020202020204" pitchFamily="34" charset="0"/>
                <a:cs typeface="Arial" panose="020B0604020202020204" pitchFamily="34" charset="0"/>
              </a:rPr>
              <a:t>BALADHANDAYUTHAM, AMITABHA</a:t>
            </a:r>
            <a:br>
              <a:rPr lang="en-US" sz="1400" cap="none" dirty="0">
                <a:solidFill>
                  <a:schemeClr val="tx1"/>
                </a:solidFill>
                <a:latin typeface="Arial" panose="020B0604020202020204" pitchFamily="34" charset="0"/>
                <a:cs typeface="Arial" panose="020B0604020202020204" pitchFamily="34" charset="0"/>
              </a:rPr>
            </a:br>
            <a:r>
              <a:rPr lang="en-US" sz="1400" i="0" cap="none" dirty="0">
                <a:solidFill>
                  <a:schemeClr val="tx1"/>
                </a:solidFill>
                <a:effectLst/>
                <a:latin typeface="Arial" panose="020B0604020202020204" pitchFamily="34" charset="0"/>
                <a:cs typeface="Arial" panose="020B0604020202020204" pitchFamily="34" charset="0"/>
              </a:rPr>
              <a:t>NALAWADE, ATHARVA NARENDRA</a:t>
            </a:r>
            <a:br>
              <a:rPr lang="en-US" sz="1400" b="1" cap="none" dirty="0">
                <a:solidFill>
                  <a:schemeClr val="tx1"/>
                </a:solidFill>
                <a:latin typeface="Arial" panose="020B0604020202020204" pitchFamily="34" charset="0"/>
                <a:cs typeface="Arial" panose="020B0604020202020204" pitchFamily="34" charset="0"/>
              </a:rPr>
            </a:br>
            <a:r>
              <a:rPr lang="en-US" sz="1400" i="0" cap="none" dirty="0">
                <a:solidFill>
                  <a:schemeClr val="tx1"/>
                </a:solidFill>
                <a:effectLst/>
                <a:latin typeface="Arial" panose="020B0604020202020204" pitchFamily="34" charset="0"/>
                <a:cs typeface="Arial" panose="020B0604020202020204" pitchFamily="34" charset="0"/>
              </a:rPr>
              <a:t>NIKHADE, DEVYANI BANDOPANT</a:t>
            </a:r>
            <a:endParaRPr lang="en-US" sz="1400" b="1" u="sng" cap="none" spc="0" dirty="0">
              <a:solidFill>
                <a:schemeClr val="tx1"/>
              </a:solidFill>
              <a:latin typeface="Arial" panose="020B0604020202020204" pitchFamily="34" charset="0"/>
              <a:cs typeface="Arial" panose="020B0604020202020204" pitchFamily="34" charset="0"/>
            </a:endParaRPr>
          </a:p>
          <a:p>
            <a:endParaRPr lang="en-US" sz="1400" b="1" cap="none" spc="0" dirty="0">
              <a:solidFill>
                <a:schemeClr val="tx1"/>
              </a:solidFill>
              <a:latin typeface="Arial" panose="020B0604020202020204" pitchFamily="34" charset="0"/>
              <a:cs typeface="Arial" panose="020B0604020202020204" pitchFamily="34" charset="0"/>
            </a:endParaRPr>
          </a:p>
        </p:txBody>
      </p:sp>
      <p:sp>
        <p:nvSpPr>
          <p:cNvPr id="7" name="Picture Placeholder 6">
            <a:extLst>
              <a:ext uri="{FF2B5EF4-FFF2-40B4-BE49-F238E27FC236}">
                <a16:creationId xmlns:a16="http://schemas.microsoft.com/office/drawing/2014/main" id="{32B8FA8E-71A0-3EDE-847A-CACECC550E93}"/>
              </a:ext>
            </a:extLst>
          </p:cNvPr>
          <p:cNvSpPr>
            <a:spLocks noGrp="1"/>
          </p:cNvSpPr>
          <p:nvPr>
            <p:ph type="pic" sz="quarter" idx="13"/>
          </p:nvPr>
        </p:nvSpPr>
        <p:spPr/>
        <p:txBody>
          <a:bodyPr/>
          <a:lstStyle/>
          <a:p>
            <a:endParaRPr lang="en-US"/>
          </a:p>
        </p:txBody>
      </p:sp>
      <p:pic>
        <p:nvPicPr>
          <p:cNvPr id="8" name="Picture 7">
            <a:extLst>
              <a:ext uri="{FF2B5EF4-FFF2-40B4-BE49-F238E27FC236}">
                <a16:creationId xmlns:a16="http://schemas.microsoft.com/office/drawing/2014/main" id="{26D58542-BCF0-41B0-6C14-0F8F61481246}"/>
              </a:ext>
            </a:extLst>
          </p:cNvPr>
          <p:cNvPicPr>
            <a:picLocks noChangeAspect="1"/>
          </p:cNvPicPr>
          <p:nvPr/>
        </p:nvPicPr>
        <p:blipFill>
          <a:blip r:embed="rId3"/>
          <a:stretch>
            <a:fillRect/>
          </a:stretch>
        </p:blipFill>
        <p:spPr>
          <a:xfrm>
            <a:off x="-1" y="-1"/>
            <a:ext cx="6382855" cy="4067175"/>
          </a:xfrm>
          <a:prstGeom prst="rect">
            <a:avLst/>
          </a:prstGeom>
        </p:spPr>
      </p:pic>
      <p:sp>
        <p:nvSpPr>
          <p:cNvPr id="2" name="TextBox 1">
            <a:extLst>
              <a:ext uri="{FF2B5EF4-FFF2-40B4-BE49-F238E27FC236}">
                <a16:creationId xmlns:a16="http://schemas.microsoft.com/office/drawing/2014/main" id="{6705F760-2859-DDF6-84D9-BF6919DCE8E0}"/>
              </a:ext>
            </a:extLst>
          </p:cNvPr>
          <p:cNvSpPr txBox="1"/>
          <p:nvPr/>
        </p:nvSpPr>
        <p:spPr>
          <a:xfrm>
            <a:off x="6876288" y="3195721"/>
            <a:ext cx="4882896" cy="738664"/>
          </a:xfrm>
          <a:prstGeom prst="rect">
            <a:avLst/>
          </a:prstGeom>
          <a:noFill/>
        </p:spPr>
        <p:txBody>
          <a:bodyPr wrap="square" rtlCol="0">
            <a:spAutoFit/>
          </a:bodyPr>
          <a:lstStyle/>
          <a:p>
            <a:pPr algn="just" rtl="0">
              <a:buNone/>
            </a:pPr>
            <a:r>
              <a:rPr lang="en-US" sz="1400" b="1" i="0" cap="all" dirty="0">
                <a:solidFill>
                  <a:srgbClr val="002060"/>
                </a:solidFill>
                <a:effectLst/>
                <a:latin typeface="Arial" panose="020B0604020202020204" pitchFamily="34" charset="0"/>
                <a:cs typeface="Arial" panose="020B0604020202020204" pitchFamily="34" charset="0"/>
              </a:rPr>
              <a:t>For our group project we have chosen </a:t>
            </a:r>
            <a:endParaRPr lang="en-US" sz="1400" cap="all" dirty="0">
              <a:solidFill>
                <a:srgbClr val="002060"/>
              </a:solidFill>
              <a:effectLst/>
              <a:latin typeface="Arial" panose="020B0604020202020204" pitchFamily="34" charset="0"/>
              <a:cs typeface="Arial" panose="020B0604020202020204" pitchFamily="34" charset="0"/>
            </a:endParaRPr>
          </a:p>
          <a:p>
            <a:pPr algn="just" rtl="0"/>
            <a:r>
              <a:rPr lang="en-US" sz="1400" b="1" i="0" cap="all" dirty="0">
                <a:solidFill>
                  <a:srgbClr val="002060"/>
                </a:solidFill>
                <a:effectLst/>
                <a:latin typeface="Arial" panose="020B0604020202020204" pitchFamily="34" charset="0"/>
                <a:cs typeface="Arial" panose="020B0604020202020204" pitchFamily="34" charset="0"/>
              </a:rPr>
              <a:t>Google Electronics</a:t>
            </a:r>
            <a:endParaRPr lang="en-US" sz="1400" cap="all" dirty="0">
              <a:solidFill>
                <a:srgbClr val="002060"/>
              </a:solidFill>
              <a:effectLst/>
              <a:latin typeface="Arial" panose="020B0604020202020204" pitchFamily="34" charset="0"/>
              <a:cs typeface="Arial" panose="020B0604020202020204" pitchFamily="34" charset="0"/>
            </a:endParaRPr>
          </a:p>
          <a:p>
            <a:pPr algn="just"/>
            <a:endParaRPr lang="en-IN" sz="1400"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AD01E42-E297-5322-DCC2-A2D117E9CD17}"/>
              </a:ext>
            </a:extLst>
          </p:cNvPr>
          <p:cNvSpPr txBox="1"/>
          <p:nvPr/>
        </p:nvSpPr>
        <p:spPr>
          <a:xfrm>
            <a:off x="329184" y="4664447"/>
            <a:ext cx="5641848" cy="1231106"/>
          </a:xfrm>
          <a:prstGeom prst="rect">
            <a:avLst/>
          </a:prstGeom>
          <a:noFill/>
        </p:spPr>
        <p:txBody>
          <a:bodyPr wrap="square" rtlCol="0">
            <a:spAutoFit/>
          </a:bodyPr>
          <a:lstStyle/>
          <a:p>
            <a:pPr algn="just"/>
            <a:r>
              <a:rPr lang="en-US" sz="1400" b="1" i="0" cap="all" dirty="0">
                <a:solidFill>
                  <a:srgbClr val="002060"/>
                </a:solidFill>
                <a:effectLst/>
                <a:latin typeface="Arial" panose="020B0604020202020204" pitchFamily="34" charset="0"/>
                <a:cs typeface="Arial" panose="020B0604020202020204" pitchFamily="34" charset="0"/>
              </a:rPr>
              <a:t>We are using data from the Google Merchandise Store account, assuming it is representative of GOOGLE ELECTRONICS online operations for the purposes of our analysis</a:t>
            </a:r>
            <a:endParaRPr lang="en-US" sz="1400" cap="all" dirty="0">
              <a:solidFill>
                <a:srgbClr val="002060"/>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5FE08-3E8F-3F76-D9F2-88EAB9C1CE1E}"/>
            </a:ext>
          </a:extLst>
        </p:cNvPr>
        <p:cNvGrpSpPr/>
        <p:nvPr/>
      </p:nvGrpSpPr>
      <p:grpSpPr>
        <a:xfrm>
          <a:off x="0" y="0"/>
          <a:ext cx="0" cy="0"/>
          <a:chOff x="0" y="0"/>
          <a:chExt cx="0" cy="0"/>
        </a:xfrm>
      </p:grpSpPr>
      <p:sp>
        <p:nvSpPr>
          <p:cNvPr id="12" name="Content Placeholder 7">
            <a:extLst>
              <a:ext uri="{FF2B5EF4-FFF2-40B4-BE49-F238E27FC236}">
                <a16:creationId xmlns:a16="http://schemas.microsoft.com/office/drawing/2014/main" id="{4DC3AD9F-CD8D-2DD9-30D0-8044398043AB}"/>
              </a:ext>
            </a:extLst>
          </p:cNvPr>
          <p:cNvSpPr txBox="1">
            <a:spLocks/>
          </p:cNvSpPr>
          <p:nvPr/>
        </p:nvSpPr>
        <p:spPr>
          <a:xfrm>
            <a:off x="1025779" y="1939454"/>
            <a:ext cx="10366117" cy="4327995"/>
          </a:xfrm>
          <a:prstGeom prst="rect">
            <a:avLst/>
          </a:prstGeom>
          <a:solidFill>
            <a:schemeClr val="bg1">
              <a:lumMod val="95000"/>
            </a:schemeClr>
          </a:solidFill>
        </p:spPr>
        <p:txBody>
          <a:bodyPr vert="horz" lIns="0" tIns="45720" rIns="0" bIns="45720" rtlCol="0" anchor="ctr">
            <a:no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1500" b="1" dirty="0">
              <a:solidFill>
                <a:schemeClr val="tx1">
                  <a:lumMod val="65000"/>
                  <a:lumOff val="35000"/>
                </a:schemeClr>
              </a:solidFill>
              <a:latin typeface="Amplitude"/>
            </a:endParaRPr>
          </a:p>
        </p:txBody>
      </p:sp>
      <p:sp>
        <p:nvSpPr>
          <p:cNvPr id="9" name="Title 5">
            <a:extLst>
              <a:ext uri="{FF2B5EF4-FFF2-40B4-BE49-F238E27FC236}">
                <a16:creationId xmlns:a16="http://schemas.microsoft.com/office/drawing/2014/main" id="{9E257271-D7C2-220F-AAEF-0122F9CA5ADD}"/>
              </a:ext>
            </a:extLst>
          </p:cNvPr>
          <p:cNvSpPr>
            <a:spLocks noGrp="1"/>
          </p:cNvSpPr>
          <p:nvPr>
            <p:ph type="title"/>
          </p:nvPr>
        </p:nvSpPr>
        <p:spPr>
          <a:xfrm>
            <a:off x="1097280" y="990600"/>
            <a:ext cx="10058400" cy="746760"/>
          </a:xfrm>
        </p:spPr>
        <p:txBody>
          <a:bodyPr anchor="ctr">
            <a:normAutofit/>
          </a:bodyPr>
          <a:lstStyle/>
          <a:p>
            <a:r>
              <a:rPr lang="en-US" sz="2800" b="1" i="1" u="sng" dirty="0">
                <a:latin typeface="Arial" panose="020B0604020202020204" pitchFamily="34" charset="0"/>
                <a:cs typeface="Arial" panose="020B0604020202020204" pitchFamily="34" charset="0"/>
              </a:rPr>
              <a:t>REVENUE WATERFALL TABLE</a:t>
            </a:r>
          </a:p>
        </p:txBody>
      </p:sp>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C6343308-6662-4F85-BE48-2C2C8E1464A7}"/>
                  </a:ext>
                </a:extLst>
              </p:cNvPr>
              <p:cNvGraphicFramePr/>
              <p:nvPr/>
            </p:nvGraphicFramePr>
            <p:xfrm>
              <a:off x="1025779" y="1939454"/>
              <a:ext cx="10366116" cy="432799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 name="Chart 1">
                <a:extLst>
                  <a:ext uri="{FF2B5EF4-FFF2-40B4-BE49-F238E27FC236}">
                    <a16:creationId xmlns:a16="http://schemas.microsoft.com/office/drawing/2014/main" id="{C6343308-6662-4F85-BE48-2C2C8E1464A7}"/>
                  </a:ext>
                </a:extLst>
              </p:cNvPr>
              <p:cNvPicPr>
                <a:picLocks noGrp="1" noRot="1" noChangeAspect="1" noMove="1" noResize="1" noEditPoints="1" noAdjustHandles="1" noChangeArrowheads="1" noChangeShapeType="1"/>
              </p:cNvPicPr>
              <p:nvPr/>
            </p:nvPicPr>
            <p:blipFill>
              <a:blip r:embed="rId4"/>
              <a:stretch>
                <a:fillRect/>
              </a:stretch>
            </p:blipFill>
            <p:spPr>
              <a:xfrm>
                <a:off x="1025779" y="1939454"/>
                <a:ext cx="10366116" cy="4327995"/>
              </a:xfrm>
              <a:prstGeom prst="rect">
                <a:avLst/>
              </a:prstGeom>
            </p:spPr>
          </p:pic>
        </mc:Fallback>
      </mc:AlternateContent>
    </p:spTree>
    <p:extLst>
      <p:ext uri="{BB962C8B-B14F-4D97-AF65-F5344CB8AC3E}">
        <p14:creationId xmlns:p14="http://schemas.microsoft.com/office/powerpoint/2010/main" val="204010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477078" y="516836"/>
            <a:ext cx="6472362" cy="1960234"/>
          </a:xfrm>
        </p:spPr>
        <p:txBody>
          <a:bodyPr vert="horz" lIns="91440" tIns="45720" rIns="91440" bIns="45720" rtlCol="0" anchor="b">
            <a:normAutofit/>
          </a:bodyPr>
          <a:lstStyle/>
          <a:p>
            <a:r>
              <a:rPr lang="en-US" sz="2800" i="1" u="sng" dirty="0">
                <a:solidFill>
                  <a:schemeClr val="tx1">
                    <a:lumMod val="75000"/>
                    <a:lumOff val="25000"/>
                  </a:schemeClr>
                </a:solidFill>
                <a:latin typeface="Arial" panose="020B0604020202020204" pitchFamily="34" charset="0"/>
                <a:cs typeface="Arial" panose="020B0604020202020204" pitchFamily="34" charset="0"/>
              </a:rPr>
              <a:t>OUR RECOMMENDATION</a:t>
            </a:r>
          </a:p>
        </p:txBody>
      </p: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492370" y="2790855"/>
            <a:ext cx="11248780" cy="3311766"/>
          </a:xfrm>
        </p:spPr>
        <p:txBody>
          <a:bodyPr vert="horz" lIns="0" tIns="45720" rIns="0" bIns="45720" rtlCol="0">
            <a:noAutofit/>
          </a:bodyPr>
          <a:lstStyle/>
          <a:p>
            <a:pPr algn="just" rtl="0">
              <a:buFont typeface="Wingdings" panose="05000000000000000000" pitchFamily="2" charset="2"/>
              <a:buChar char="Ø"/>
            </a:pPr>
            <a:r>
              <a:rPr lang="en-US" sz="1400" i="0" dirty="0">
                <a:solidFill>
                  <a:srgbClr val="000000"/>
                </a:solidFill>
                <a:effectLst/>
                <a:latin typeface="Arial" panose="020B0604020202020204" pitchFamily="34" charset="0"/>
                <a:cs typeface="Arial" panose="020B0604020202020204" pitchFamily="34" charset="0"/>
              </a:rPr>
              <a:t>We need to focus on conversion the most since it had the largest negative impact on revenue (accounted for 56% of revenue loss). However, improving sessions and AOV are also necessary to support overall recovery.</a:t>
            </a:r>
            <a:endParaRPr lang="en-US" sz="1400" dirty="0">
              <a:effectLst/>
              <a:latin typeface="Arial" panose="020B0604020202020204" pitchFamily="34" charset="0"/>
              <a:cs typeface="Arial" panose="020B0604020202020204" pitchFamily="34" charset="0"/>
            </a:endParaRPr>
          </a:p>
          <a:p>
            <a:pPr algn="just" rtl="0">
              <a:buFont typeface="Wingdings" panose="05000000000000000000" pitchFamily="2" charset="2"/>
              <a:buChar char="Ø"/>
            </a:pPr>
            <a:r>
              <a:rPr lang="en-US" sz="1400" i="0" dirty="0">
                <a:solidFill>
                  <a:srgbClr val="000000"/>
                </a:solidFill>
                <a:effectLst/>
                <a:latin typeface="Arial" panose="020B0604020202020204" pitchFamily="34" charset="0"/>
                <a:cs typeface="Arial" panose="020B0604020202020204" pitchFamily="34" charset="0"/>
              </a:rPr>
              <a:t>Increase conversions by streamlining the checkout process and enhancing overall user experience on the website</a:t>
            </a:r>
            <a:endParaRPr lang="en-US" sz="1400" dirty="0">
              <a:effectLst/>
              <a:latin typeface="Arial" panose="020B0604020202020204" pitchFamily="34" charset="0"/>
              <a:cs typeface="Arial" panose="020B0604020202020204" pitchFamily="34" charset="0"/>
            </a:endParaRPr>
          </a:p>
          <a:p>
            <a:pPr lvl="1" algn="just" rtl="0">
              <a:buFont typeface="Wingdings" panose="05000000000000000000" pitchFamily="2" charset="2"/>
              <a:buChar char="Ø"/>
            </a:pPr>
            <a:r>
              <a:rPr lang="en-US" sz="1400" i="0" dirty="0">
                <a:solidFill>
                  <a:srgbClr val="000000"/>
                </a:solidFill>
                <a:effectLst/>
                <a:latin typeface="Arial" panose="020B0604020202020204" pitchFamily="34" charset="0"/>
                <a:cs typeface="Arial" panose="020B0604020202020204" pitchFamily="34" charset="0"/>
              </a:rPr>
              <a:t>Reduce the number of steps required to complete a purchase</a:t>
            </a:r>
            <a:endParaRPr lang="en-US" sz="1400" dirty="0">
              <a:effectLst/>
              <a:latin typeface="Arial" panose="020B0604020202020204" pitchFamily="34" charset="0"/>
              <a:cs typeface="Arial" panose="020B0604020202020204" pitchFamily="34" charset="0"/>
            </a:endParaRPr>
          </a:p>
          <a:p>
            <a:pPr lvl="1" algn="just" rtl="0">
              <a:buFont typeface="Wingdings" panose="05000000000000000000" pitchFamily="2" charset="2"/>
              <a:buChar char="Ø"/>
            </a:pPr>
            <a:r>
              <a:rPr lang="en-US" sz="1400" i="0" dirty="0">
                <a:solidFill>
                  <a:srgbClr val="000000"/>
                </a:solidFill>
                <a:effectLst/>
                <a:latin typeface="Arial" panose="020B0604020202020204" pitchFamily="34" charset="0"/>
                <a:cs typeface="Arial" panose="020B0604020202020204" pitchFamily="34" charset="0"/>
              </a:rPr>
              <a:t>Offer quicker guest checkout option that does not require a login</a:t>
            </a:r>
            <a:endParaRPr lang="en-US" sz="1400" dirty="0">
              <a:effectLst/>
              <a:latin typeface="Arial" panose="020B0604020202020204" pitchFamily="34" charset="0"/>
              <a:cs typeface="Arial" panose="020B0604020202020204" pitchFamily="34" charset="0"/>
            </a:endParaRPr>
          </a:p>
          <a:p>
            <a:pPr algn="just" rtl="0">
              <a:buFont typeface="Wingdings" panose="05000000000000000000" pitchFamily="2" charset="2"/>
              <a:buChar char="Ø"/>
            </a:pPr>
            <a:r>
              <a:rPr lang="en-US" sz="1400" i="0" dirty="0">
                <a:solidFill>
                  <a:srgbClr val="000000"/>
                </a:solidFill>
                <a:effectLst/>
                <a:latin typeface="Arial" panose="020B0604020202020204" pitchFamily="34" charset="0"/>
                <a:cs typeface="Arial" panose="020B0604020202020204" pitchFamily="34" charset="0"/>
              </a:rPr>
              <a:t>Improve sessions by investing in targeted marketing campaigns</a:t>
            </a:r>
            <a:endParaRPr lang="en-US" sz="1400" dirty="0">
              <a:effectLst/>
              <a:latin typeface="Arial" panose="020B0604020202020204" pitchFamily="34" charset="0"/>
              <a:cs typeface="Arial" panose="020B0604020202020204" pitchFamily="34" charset="0"/>
            </a:endParaRPr>
          </a:p>
          <a:p>
            <a:pPr lvl="1" algn="just" rtl="0">
              <a:buFont typeface="Wingdings" panose="05000000000000000000" pitchFamily="2" charset="2"/>
              <a:buChar char="Ø"/>
            </a:pPr>
            <a:r>
              <a:rPr lang="en-US" sz="1400" i="0" dirty="0">
                <a:solidFill>
                  <a:srgbClr val="000000"/>
                </a:solidFill>
                <a:effectLst/>
                <a:latin typeface="Arial" panose="020B0604020202020204" pitchFamily="34" charset="0"/>
                <a:cs typeface="Arial" panose="020B0604020202020204" pitchFamily="34" charset="0"/>
              </a:rPr>
              <a:t>Launch pair search and social media campaigns using paid and earned media to target high volume keywords and audiences.</a:t>
            </a:r>
            <a:endParaRPr lang="en-US" sz="1400" dirty="0">
              <a:effectLst/>
              <a:latin typeface="Arial" panose="020B0604020202020204" pitchFamily="34" charset="0"/>
              <a:cs typeface="Arial" panose="020B0604020202020204" pitchFamily="34" charset="0"/>
            </a:endParaRPr>
          </a:p>
          <a:p>
            <a:pPr algn="just" rtl="0">
              <a:buFont typeface="Wingdings" panose="05000000000000000000" pitchFamily="2" charset="2"/>
              <a:buChar char="Ø"/>
            </a:pPr>
            <a:r>
              <a:rPr lang="en-US" sz="1400" i="0" dirty="0">
                <a:solidFill>
                  <a:srgbClr val="000000"/>
                </a:solidFill>
                <a:effectLst/>
                <a:latin typeface="Arial" panose="020B0604020202020204" pitchFamily="34" charset="0"/>
                <a:cs typeface="Arial" panose="020B0604020202020204" pitchFamily="34" charset="0"/>
              </a:rPr>
              <a:t>Boost AOC by using bundling, product recommendations, and limited offers</a:t>
            </a:r>
            <a:endParaRPr lang="en-US" sz="1400" dirty="0">
              <a:effectLst/>
              <a:latin typeface="Arial" panose="020B0604020202020204" pitchFamily="34" charset="0"/>
              <a:cs typeface="Arial" panose="020B0604020202020204" pitchFamily="34" charset="0"/>
            </a:endParaRPr>
          </a:p>
          <a:p>
            <a:pPr algn="just" rtl="0">
              <a:buFont typeface="Wingdings" panose="05000000000000000000" pitchFamily="2" charset="2"/>
              <a:buChar char="Ø"/>
            </a:pPr>
            <a:r>
              <a:rPr lang="en-US" sz="1400" i="0" dirty="0">
                <a:solidFill>
                  <a:srgbClr val="000000"/>
                </a:solidFill>
                <a:effectLst/>
                <a:latin typeface="Arial" panose="020B0604020202020204" pitchFamily="34" charset="0"/>
                <a:cs typeface="Arial" panose="020B0604020202020204" pitchFamily="34" charset="0"/>
              </a:rPr>
              <a:t>Suggest a related product on cart page that customer would likely be interested in and offer discounts on bundles or high-value purchases.</a:t>
            </a:r>
            <a:endParaRPr lang="en-US" sz="1400" dirty="0">
              <a:effectLst/>
              <a:latin typeface="Arial" panose="020B0604020202020204" pitchFamily="34" charset="0"/>
              <a:cs typeface="Arial" panose="020B0604020202020204" pitchFamily="34" charset="0"/>
            </a:endParaRPr>
          </a:p>
          <a:p>
            <a:pPr algn="just"/>
            <a:endParaRPr lang="en-US" sz="16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EEC6D7E-6EEB-516F-B00D-E930AB2020B7}"/>
              </a:ext>
            </a:extLst>
          </p:cNvPr>
          <p:cNvSpPr/>
          <p:nvPr/>
        </p:nvSpPr>
        <p:spPr>
          <a:xfrm>
            <a:off x="0" y="0"/>
            <a:ext cx="12192000" cy="18973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descr="Users">
            <a:extLst>
              <a:ext uri="{FF2B5EF4-FFF2-40B4-BE49-F238E27FC236}">
                <a16:creationId xmlns:a16="http://schemas.microsoft.com/office/drawing/2014/main" id="{C94ED7F6-4639-DE81-A6A7-C6B93F862554}"/>
              </a:ext>
            </a:extLst>
          </p:cNvPr>
          <p:cNvSpPr/>
          <p:nvPr/>
        </p:nvSpPr>
        <p:spPr>
          <a:xfrm>
            <a:off x="5571438" y="426969"/>
            <a:ext cx="1043437" cy="104343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89322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584F8-9C36-21A2-9E6E-87BF6C571CF2}"/>
            </a:ext>
          </a:extLst>
        </p:cNvPr>
        <p:cNvGrpSpPr/>
        <p:nvPr/>
      </p:nvGrpSpPr>
      <p:grpSpPr>
        <a:xfrm>
          <a:off x="0" y="0"/>
          <a:ext cx="0" cy="0"/>
          <a:chOff x="0" y="0"/>
          <a:chExt cx="0" cy="0"/>
        </a:xfrm>
      </p:grpSpPr>
      <p:sp>
        <p:nvSpPr>
          <p:cNvPr id="12" name="Content Placeholder 7">
            <a:extLst>
              <a:ext uri="{FF2B5EF4-FFF2-40B4-BE49-F238E27FC236}">
                <a16:creationId xmlns:a16="http://schemas.microsoft.com/office/drawing/2014/main" id="{DD0FC5A8-C681-80AF-B9A8-5BCE30556DEB}"/>
              </a:ext>
            </a:extLst>
          </p:cNvPr>
          <p:cNvSpPr txBox="1">
            <a:spLocks/>
          </p:cNvSpPr>
          <p:nvPr/>
        </p:nvSpPr>
        <p:spPr>
          <a:xfrm>
            <a:off x="1025779" y="1939454"/>
            <a:ext cx="10366117" cy="4327995"/>
          </a:xfrm>
          <a:prstGeom prst="rect">
            <a:avLst/>
          </a:prstGeom>
          <a:solidFill>
            <a:schemeClr val="bg1">
              <a:lumMod val="95000"/>
            </a:schemeClr>
          </a:solidFill>
        </p:spPr>
        <p:txBody>
          <a:bodyPr vert="horz" lIns="0" tIns="45720" rIns="0" bIns="45720" rtlCol="0" anchor="ctr">
            <a:no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1500" b="1" dirty="0">
              <a:solidFill>
                <a:schemeClr val="tx1">
                  <a:lumMod val="65000"/>
                  <a:lumOff val="35000"/>
                </a:schemeClr>
              </a:solidFill>
              <a:latin typeface="Amplitude"/>
            </a:endParaRPr>
          </a:p>
        </p:txBody>
      </p:sp>
      <p:sp>
        <p:nvSpPr>
          <p:cNvPr id="9" name="Title 5">
            <a:extLst>
              <a:ext uri="{FF2B5EF4-FFF2-40B4-BE49-F238E27FC236}">
                <a16:creationId xmlns:a16="http://schemas.microsoft.com/office/drawing/2014/main" id="{1628D33B-1AE1-7571-E245-9A7033CC9AAD}"/>
              </a:ext>
            </a:extLst>
          </p:cNvPr>
          <p:cNvSpPr>
            <a:spLocks noGrp="1"/>
          </p:cNvSpPr>
          <p:nvPr>
            <p:ph type="title"/>
          </p:nvPr>
        </p:nvSpPr>
        <p:spPr>
          <a:xfrm>
            <a:off x="1097280" y="990600"/>
            <a:ext cx="10058400" cy="746760"/>
          </a:xfrm>
        </p:spPr>
        <p:txBody>
          <a:bodyPr anchor="ctr">
            <a:normAutofit/>
          </a:bodyPr>
          <a:lstStyle/>
          <a:p>
            <a:r>
              <a:rPr lang="en-US" sz="2800" b="1" i="1" u="sng" dirty="0">
                <a:latin typeface="Arial" panose="020B0604020202020204" pitchFamily="34" charset="0"/>
                <a:cs typeface="Arial" panose="020B0604020202020204" pitchFamily="34" charset="0"/>
              </a:rPr>
              <a:t>BOUNCE RATE</a:t>
            </a:r>
          </a:p>
        </p:txBody>
      </p:sp>
      <p:cxnSp>
        <p:nvCxnSpPr>
          <p:cNvPr id="4" name="Straight Connector 3">
            <a:extLst>
              <a:ext uri="{FF2B5EF4-FFF2-40B4-BE49-F238E27FC236}">
                <a16:creationId xmlns:a16="http://schemas.microsoft.com/office/drawing/2014/main" id="{87FEE0CC-ADA2-FF33-2158-43E9C411003B}"/>
              </a:ext>
            </a:extLst>
          </p:cNvPr>
          <p:cNvCxnSpPr>
            <a:cxnSpLocks/>
          </p:cNvCxnSpPr>
          <p:nvPr/>
        </p:nvCxnSpPr>
        <p:spPr>
          <a:xfrm>
            <a:off x="6096000" y="2470150"/>
            <a:ext cx="0" cy="35306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8B722D2-1ED8-0BE7-E510-A8DC99F5D62D}"/>
              </a:ext>
            </a:extLst>
          </p:cNvPr>
          <p:cNvCxnSpPr>
            <a:cxnSpLocks/>
          </p:cNvCxnSpPr>
          <p:nvPr/>
        </p:nvCxnSpPr>
        <p:spPr>
          <a:xfrm>
            <a:off x="6292850" y="4286250"/>
            <a:ext cx="486283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Chart 1">
            <a:extLst>
              <a:ext uri="{FF2B5EF4-FFF2-40B4-BE49-F238E27FC236}">
                <a16:creationId xmlns:a16="http://schemas.microsoft.com/office/drawing/2014/main" id="{0E82E709-ABD7-354D-2EF3-6415869F277E}"/>
              </a:ext>
            </a:extLst>
          </p:cNvPr>
          <p:cNvGraphicFramePr>
            <a:graphicFrameLocks/>
          </p:cNvGraphicFramePr>
          <p:nvPr/>
        </p:nvGraphicFramePr>
        <p:xfrm>
          <a:off x="7365999" y="4122501"/>
          <a:ext cx="2387599" cy="19473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7E3AE38-E9F6-4062-914C-C73BE7B3C18E}"/>
              </a:ext>
            </a:extLst>
          </p:cNvPr>
          <p:cNvGraphicFramePr>
            <a:graphicFrameLocks/>
          </p:cNvGraphicFramePr>
          <p:nvPr/>
        </p:nvGraphicFramePr>
        <p:xfrm>
          <a:off x="7781544" y="4359671"/>
          <a:ext cx="2165347" cy="18343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45B080C0-B2FE-45E3-9A08-82FE2B71DF16}"/>
              </a:ext>
            </a:extLst>
          </p:cNvPr>
          <p:cNvGraphicFramePr>
            <a:graphicFrameLocks/>
          </p:cNvGraphicFramePr>
          <p:nvPr/>
        </p:nvGraphicFramePr>
        <p:xfrm>
          <a:off x="6208836" y="2040255"/>
          <a:ext cx="4946841" cy="2082229"/>
        </p:xfrm>
        <a:graphic>
          <a:graphicData uri="http://schemas.openxmlformats.org/drawingml/2006/chart">
            <c:chart xmlns:c="http://schemas.openxmlformats.org/drawingml/2006/chart" xmlns:r="http://schemas.openxmlformats.org/officeDocument/2006/relationships" r:id="rId5"/>
          </a:graphicData>
        </a:graphic>
      </p:graphicFrame>
      <p:sp>
        <p:nvSpPr>
          <p:cNvPr id="10" name="Content Placeholder 7">
            <a:extLst>
              <a:ext uri="{FF2B5EF4-FFF2-40B4-BE49-F238E27FC236}">
                <a16:creationId xmlns:a16="http://schemas.microsoft.com/office/drawing/2014/main" id="{B5D5237D-D054-48A2-E70E-C2E603C0E3C7}"/>
              </a:ext>
            </a:extLst>
          </p:cNvPr>
          <p:cNvSpPr>
            <a:spLocks noGrp="1"/>
          </p:cNvSpPr>
          <p:nvPr>
            <p:ph idx="1"/>
          </p:nvPr>
        </p:nvSpPr>
        <p:spPr>
          <a:xfrm>
            <a:off x="1025526" y="2697480"/>
            <a:ext cx="4702172" cy="3026664"/>
          </a:xfrm>
          <a:solidFill>
            <a:schemeClr val="bg1">
              <a:lumMod val="95000"/>
            </a:schemeClr>
          </a:solidFill>
        </p:spPr>
        <p:txBody>
          <a:bodyPr anchor="ctr">
            <a:noAutofit/>
          </a:bodyPr>
          <a:lstStyle/>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The bounce rate increased by 2.29% in January 2025 compared to December 2024</a:t>
            </a:r>
          </a:p>
          <a:p>
            <a:pPr algn="just">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When comparing 2024 to 2025, the bounce rate for customers who use Firefox, chrome and Opera increased by 1.01%, 0.31%, and 2.86% respectively</a:t>
            </a:r>
          </a:p>
        </p:txBody>
      </p:sp>
    </p:spTree>
    <p:extLst>
      <p:ext uri="{BB962C8B-B14F-4D97-AF65-F5344CB8AC3E}">
        <p14:creationId xmlns:p14="http://schemas.microsoft.com/office/powerpoint/2010/main" val="893121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483CA-59A2-4864-C903-9B139D0C1E44}"/>
            </a:ext>
          </a:extLst>
        </p:cNvPr>
        <p:cNvGrpSpPr/>
        <p:nvPr/>
      </p:nvGrpSpPr>
      <p:grpSpPr>
        <a:xfrm>
          <a:off x="0" y="0"/>
          <a:ext cx="0" cy="0"/>
          <a:chOff x="0" y="0"/>
          <a:chExt cx="0" cy="0"/>
        </a:xfrm>
      </p:grpSpPr>
      <p:sp>
        <p:nvSpPr>
          <p:cNvPr id="12" name="Content Placeholder 7">
            <a:extLst>
              <a:ext uri="{FF2B5EF4-FFF2-40B4-BE49-F238E27FC236}">
                <a16:creationId xmlns:a16="http://schemas.microsoft.com/office/drawing/2014/main" id="{5CF306E8-9DD5-9DF1-B477-E95AE301A20D}"/>
              </a:ext>
            </a:extLst>
          </p:cNvPr>
          <p:cNvSpPr txBox="1">
            <a:spLocks/>
          </p:cNvSpPr>
          <p:nvPr/>
        </p:nvSpPr>
        <p:spPr>
          <a:xfrm>
            <a:off x="1025779" y="1939454"/>
            <a:ext cx="10366117" cy="4327995"/>
          </a:xfrm>
          <a:prstGeom prst="rect">
            <a:avLst/>
          </a:prstGeom>
          <a:solidFill>
            <a:schemeClr val="bg1">
              <a:lumMod val="95000"/>
            </a:schemeClr>
          </a:solidFill>
        </p:spPr>
        <p:txBody>
          <a:bodyPr vert="horz" lIns="0" tIns="45720" rIns="0" bIns="45720" rtlCol="0" anchor="ctr">
            <a:no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1500" b="1" dirty="0">
              <a:solidFill>
                <a:schemeClr val="tx1">
                  <a:lumMod val="65000"/>
                  <a:lumOff val="35000"/>
                </a:schemeClr>
              </a:solidFill>
              <a:latin typeface="Amplitude"/>
            </a:endParaRPr>
          </a:p>
        </p:txBody>
      </p:sp>
      <p:sp>
        <p:nvSpPr>
          <p:cNvPr id="9" name="Title 5">
            <a:extLst>
              <a:ext uri="{FF2B5EF4-FFF2-40B4-BE49-F238E27FC236}">
                <a16:creationId xmlns:a16="http://schemas.microsoft.com/office/drawing/2014/main" id="{D25B621F-1C99-DBD3-2826-D1C99D8FB7D2}"/>
              </a:ext>
            </a:extLst>
          </p:cNvPr>
          <p:cNvSpPr>
            <a:spLocks noGrp="1"/>
          </p:cNvSpPr>
          <p:nvPr>
            <p:ph type="title"/>
          </p:nvPr>
        </p:nvSpPr>
        <p:spPr>
          <a:xfrm>
            <a:off x="1097280" y="990600"/>
            <a:ext cx="10058400" cy="746760"/>
          </a:xfrm>
        </p:spPr>
        <p:txBody>
          <a:bodyPr anchor="ctr">
            <a:normAutofit/>
          </a:bodyPr>
          <a:lstStyle/>
          <a:p>
            <a:r>
              <a:rPr lang="en-US" sz="2800" b="1" i="1" u="sng" dirty="0">
                <a:latin typeface="Arial" panose="020B0604020202020204" pitchFamily="34" charset="0"/>
                <a:cs typeface="Arial" panose="020B0604020202020204" pitchFamily="34" charset="0"/>
              </a:rPr>
              <a:t>BOUNCE RATE BY DEVICE AND AGE</a:t>
            </a:r>
          </a:p>
        </p:txBody>
      </p:sp>
      <p:cxnSp>
        <p:nvCxnSpPr>
          <p:cNvPr id="4" name="Straight Connector 3">
            <a:extLst>
              <a:ext uri="{FF2B5EF4-FFF2-40B4-BE49-F238E27FC236}">
                <a16:creationId xmlns:a16="http://schemas.microsoft.com/office/drawing/2014/main" id="{26FA00E2-C793-F219-DE8D-0926B2D51F8E}"/>
              </a:ext>
            </a:extLst>
          </p:cNvPr>
          <p:cNvCxnSpPr>
            <a:cxnSpLocks/>
          </p:cNvCxnSpPr>
          <p:nvPr/>
        </p:nvCxnSpPr>
        <p:spPr>
          <a:xfrm>
            <a:off x="6096000" y="2470150"/>
            <a:ext cx="0" cy="35306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46E924E-5FC0-9F13-6A1A-934D602D4C9D}"/>
              </a:ext>
            </a:extLst>
          </p:cNvPr>
          <p:cNvCxnSpPr>
            <a:cxnSpLocks/>
          </p:cNvCxnSpPr>
          <p:nvPr/>
        </p:nvCxnSpPr>
        <p:spPr>
          <a:xfrm>
            <a:off x="6292850" y="4286250"/>
            <a:ext cx="486283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Chart 1">
            <a:extLst>
              <a:ext uri="{FF2B5EF4-FFF2-40B4-BE49-F238E27FC236}">
                <a16:creationId xmlns:a16="http://schemas.microsoft.com/office/drawing/2014/main" id="{83939483-9CD6-1C7C-E3DD-24DF47BDA075}"/>
              </a:ext>
            </a:extLst>
          </p:cNvPr>
          <p:cNvGraphicFramePr>
            <a:graphicFrameLocks/>
          </p:cNvGraphicFramePr>
          <p:nvPr/>
        </p:nvGraphicFramePr>
        <p:xfrm>
          <a:off x="7365999" y="4122501"/>
          <a:ext cx="2387599" cy="1947380"/>
        </p:xfrm>
        <a:graphic>
          <a:graphicData uri="http://schemas.openxmlformats.org/drawingml/2006/chart">
            <c:chart xmlns:c="http://schemas.openxmlformats.org/drawingml/2006/chart" xmlns:r="http://schemas.openxmlformats.org/officeDocument/2006/relationships" r:id="rId3"/>
          </a:graphicData>
        </a:graphic>
      </p:graphicFrame>
      <p:sp>
        <p:nvSpPr>
          <p:cNvPr id="10" name="Content Placeholder 7">
            <a:extLst>
              <a:ext uri="{FF2B5EF4-FFF2-40B4-BE49-F238E27FC236}">
                <a16:creationId xmlns:a16="http://schemas.microsoft.com/office/drawing/2014/main" id="{31629013-D19B-986A-97EF-B19F73CD7B83}"/>
              </a:ext>
            </a:extLst>
          </p:cNvPr>
          <p:cNvSpPr>
            <a:spLocks noGrp="1"/>
          </p:cNvSpPr>
          <p:nvPr>
            <p:ph idx="1"/>
          </p:nvPr>
        </p:nvSpPr>
        <p:spPr>
          <a:xfrm>
            <a:off x="1025526" y="2697480"/>
            <a:ext cx="4702172" cy="3026664"/>
          </a:xfrm>
          <a:solidFill>
            <a:schemeClr val="bg1">
              <a:lumMod val="95000"/>
            </a:schemeClr>
          </a:solidFill>
        </p:spPr>
        <p:txBody>
          <a:bodyPr anchor="ctr">
            <a:noAutofit/>
          </a:bodyPr>
          <a:lstStyle/>
          <a:p>
            <a:pPr algn="just" rtl="0">
              <a:buFont typeface="Wingdings" panose="05000000000000000000" pitchFamily="2" charset="2"/>
              <a:buChar char="Ø"/>
            </a:pPr>
            <a:r>
              <a:rPr lang="en-US" sz="1400" b="0" i="0" dirty="0">
                <a:effectLst/>
                <a:latin typeface="Arial" panose="020B0604020202020204" pitchFamily="34" charset="0"/>
                <a:cs typeface="Arial" panose="020B0604020202020204" pitchFamily="34" charset="0"/>
              </a:rPr>
              <a:t>From December 2024 to January 2025, bounce rates decreased significantly for the 65+ age group, showing improved engagement. </a:t>
            </a:r>
          </a:p>
          <a:p>
            <a:pPr algn="just" rtl="0">
              <a:buFont typeface="Wingdings" panose="05000000000000000000" pitchFamily="2" charset="2"/>
              <a:buChar char="Ø"/>
            </a:pPr>
            <a:r>
              <a:rPr lang="en-US" sz="1400" b="0" i="0" dirty="0">
                <a:effectLst/>
                <a:latin typeface="Arial" panose="020B0604020202020204" pitchFamily="34" charset="0"/>
                <a:cs typeface="Arial" panose="020B0604020202020204" pitchFamily="34" charset="0"/>
              </a:rPr>
              <a:t>Most younger age groups saw slight increases, suggesting more consistent user behavior. On the device side, smart TVs had a small drop-in bounce rate, while tablets, mobiles, and desktops showed minor increases. Notably, desktop usage grew, indicating a shift toward traditional browsing platforms.</a:t>
            </a:r>
            <a:endParaRPr lang="en-US" sz="1400" dirty="0">
              <a:effectLst/>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CB211D5D-DD8C-2C91-123E-0C42487DCF74}"/>
              </a:ext>
            </a:extLst>
          </p:cNvPr>
          <p:cNvGraphicFramePr>
            <a:graphicFrameLocks/>
          </p:cNvGraphicFramePr>
          <p:nvPr/>
        </p:nvGraphicFramePr>
        <p:xfrm>
          <a:off x="6292850" y="2042758"/>
          <a:ext cx="4873371" cy="216805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1B6C40AD-5ABB-B89D-47F0-443A152F6369}"/>
              </a:ext>
            </a:extLst>
          </p:cNvPr>
          <p:cNvGraphicFramePr>
            <a:graphicFrameLocks/>
          </p:cNvGraphicFramePr>
          <p:nvPr/>
        </p:nvGraphicFramePr>
        <p:xfrm>
          <a:off x="6292849" y="4361690"/>
          <a:ext cx="4862825" cy="178363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40360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9ADCD-3651-264C-372B-54AE2997C68B}"/>
            </a:ext>
          </a:extLst>
        </p:cNvPr>
        <p:cNvGrpSpPr/>
        <p:nvPr/>
      </p:nvGrpSpPr>
      <p:grpSpPr>
        <a:xfrm>
          <a:off x="0" y="0"/>
          <a:ext cx="0" cy="0"/>
          <a:chOff x="0" y="0"/>
          <a:chExt cx="0" cy="0"/>
        </a:xfrm>
      </p:grpSpPr>
      <p:sp>
        <p:nvSpPr>
          <p:cNvPr id="12" name="Content Placeholder 7">
            <a:extLst>
              <a:ext uri="{FF2B5EF4-FFF2-40B4-BE49-F238E27FC236}">
                <a16:creationId xmlns:a16="http://schemas.microsoft.com/office/drawing/2014/main" id="{A4CB4A75-C258-737A-468C-B373C924DDCF}"/>
              </a:ext>
            </a:extLst>
          </p:cNvPr>
          <p:cNvSpPr txBox="1">
            <a:spLocks/>
          </p:cNvSpPr>
          <p:nvPr/>
        </p:nvSpPr>
        <p:spPr>
          <a:xfrm>
            <a:off x="1025779" y="1939454"/>
            <a:ext cx="10366117" cy="4327995"/>
          </a:xfrm>
          <a:prstGeom prst="rect">
            <a:avLst/>
          </a:prstGeom>
          <a:solidFill>
            <a:schemeClr val="bg1">
              <a:lumMod val="95000"/>
            </a:schemeClr>
          </a:solidFill>
        </p:spPr>
        <p:txBody>
          <a:bodyPr vert="horz" lIns="0" tIns="45720" rIns="0" bIns="45720" rtlCol="0" anchor="ctr">
            <a:no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1500" b="1" dirty="0">
              <a:solidFill>
                <a:schemeClr val="tx1">
                  <a:lumMod val="65000"/>
                  <a:lumOff val="35000"/>
                </a:schemeClr>
              </a:solidFill>
              <a:latin typeface="Amplitude"/>
            </a:endParaRPr>
          </a:p>
        </p:txBody>
      </p:sp>
      <p:sp>
        <p:nvSpPr>
          <p:cNvPr id="9" name="Title 5">
            <a:extLst>
              <a:ext uri="{FF2B5EF4-FFF2-40B4-BE49-F238E27FC236}">
                <a16:creationId xmlns:a16="http://schemas.microsoft.com/office/drawing/2014/main" id="{0157AE19-2BAF-33F0-FEE1-C54842D858E3}"/>
              </a:ext>
            </a:extLst>
          </p:cNvPr>
          <p:cNvSpPr>
            <a:spLocks noGrp="1"/>
          </p:cNvSpPr>
          <p:nvPr>
            <p:ph type="title"/>
          </p:nvPr>
        </p:nvSpPr>
        <p:spPr>
          <a:xfrm>
            <a:off x="1097280" y="990600"/>
            <a:ext cx="10058400" cy="746760"/>
          </a:xfrm>
        </p:spPr>
        <p:txBody>
          <a:bodyPr anchor="ctr">
            <a:normAutofit/>
          </a:bodyPr>
          <a:lstStyle/>
          <a:p>
            <a:r>
              <a:rPr lang="en-US" sz="2800" b="1" i="1" u="sng" dirty="0">
                <a:latin typeface="Arial" panose="020B0604020202020204" pitchFamily="34" charset="0"/>
                <a:cs typeface="Arial" panose="020B0604020202020204" pitchFamily="34" charset="0"/>
              </a:rPr>
              <a:t>CART ADDITIONS</a:t>
            </a:r>
          </a:p>
        </p:txBody>
      </p:sp>
      <p:cxnSp>
        <p:nvCxnSpPr>
          <p:cNvPr id="4" name="Straight Connector 3">
            <a:extLst>
              <a:ext uri="{FF2B5EF4-FFF2-40B4-BE49-F238E27FC236}">
                <a16:creationId xmlns:a16="http://schemas.microsoft.com/office/drawing/2014/main" id="{9EDA1BA3-24CD-3041-D01C-6905496F3A5D}"/>
              </a:ext>
            </a:extLst>
          </p:cNvPr>
          <p:cNvCxnSpPr>
            <a:cxnSpLocks/>
          </p:cNvCxnSpPr>
          <p:nvPr/>
        </p:nvCxnSpPr>
        <p:spPr>
          <a:xfrm>
            <a:off x="6096000" y="2470150"/>
            <a:ext cx="0" cy="35306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7EFB01FB-C32F-2C80-6C1D-A30563BD6AAF}"/>
              </a:ext>
            </a:extLst>
          </p:cNvPr>
          <p:cNvGraphicFramePr>
            <a:graphicFrameLocks/>
          </p:cNvGraphicFramePr>
          <p:nvPr/>
        </p:nvGraphicFramePr>
        <p:xfrm>
          <a:off x="1153984" y="2203450"/>
          <a:ext cx="4762155" cy="37972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C21FEAAA-5701-4045-2BDF-16037074553D}"/>
              </a:ext>
            </a:extLst>
          </p:cNvPr>
          <p:cNvGraphicFramePr>
            <a:graphicFrameLocks/>
          </p:cNvGraphicFramePr>
          <p:nvPr/>
        </p:nvGraphicFramePr>
        <p:xfrm>
          <a:off x="6176961" y="2203450"/>
          <a:ext cx="5343136" cy="379729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2144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58222-D85C-D820-0DC9-EB3684934AF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A2068D8-3808-E358-60C8-02105E597EB8}"/>
              </a:ext>
            </a:extLst>
          </p:cNvPr>
          <p:cNvSpPr>
            <a:spLocks noGrp="1"/>
          </p:cNvSpPr>
          <p:nvPr>
            <p:ph type="title"/>
          </p:nvPr>
        </p:nvSpPr>
        <p:spPr>
          <a:xfrm>
            <a:off x="477078" y="516836"/>
            <a:ext cx="5047422" cy="1960234"/>
          </a:xfrm>
        </p:spPr>
        <p:txBody>
          <a:bodyPr vert="horz" lIns="91440" tIns="45720" rIns="91440" bIns="45720" rtlCol="0" anchor="b">
            <a:normAutofit/>
          </a:bodyPr>
          <a:lstStyle/>
          <a:p>
            <a:r>
              <a:rPr lang="en-US" sz="2800" i="1" u="sng" dirty="0">
                <a:solidFill>
                  <a:schemeClr val="tx1">
                    <a:lumMod val="75000"/>
                    <a:lumOff val="25000"/>
                  </a:schemeClr>
                </a:solidFill>
                <a:latin typeface="Arial" panose="020B0604020202020204" pitchFamily="34" charset="0"/>
                <a:cs typeface="Arial" panose="020B0604020202020204" pitchFamily="34" charset="0"/>
              </a:rPr>
              <a:t>OUR RECOMMENDATION</a:t>
            </a:r>
          </a:p>
        </p:txBody>
      </p:sp>
      <p:sp>
        <p:nvSpPr>
          <p:cNvPr id="7" name="Content Placeholder 6">
            <a:extLst>
              <a:ext uri="{FF2B5EF4-FFF2-40B4-BE49-F238E27FC236}">
                <a16:creationId xmlns:a16="http://schemas.microsoft.com/office/drawing/2014/main" id="{7693E2D5-0C63-7CA1-DC5D-AE827397E34E}"/>
              </a:ext>
            </a:extLst>
          </p:cNvPr>
          <p:cNvSpPr>
            <a:spLocks noGrp="1"/>
          </p:cNvSpPr>
          <p:nvPr>
            <p:ph idx="1"/>
          </p:nvPr>
        </p:nvSpPr>
        <p:spPr>
          <a:xfrm>
            <a:off x="492370" y="2790855"/>
            <a:ext cx="11248780" cy="3311766"/>
          </a:xfrm>
        </p:spPr>
        <p:txBody>
          <a:bodyPr vert="horz" lIns="0" tIns="45720" rIns="0" bIns="45720" rtlCol="0">
            <a:normAutofit/>
          </a:bodyPr>
          <a:lstStyle/>
          <a:p>
            <a:pPr algn="just" rtl="0">
              <a:buFont typeface="Wingdings" panose="05000000000000000000" pitchFamily="2" charset="2"/>
              <a:buChar char="Ø"/>
            </a:pPr>
            <a:r>
              <a:rPr lang="en-US" sz="1400" i="0" dirty="0">
                <a:effectLst/>
                <a:latin typeface="Arial" panose="020B0604020202020204" pitchFamily="34" charset="0"/>
                <a:cs typeface="Arial" panose="020B0604020202020204" pitchFamily="34" charset="0"/>
              </a:rPr>
              <a:t>Improve page load speed across all devices for faster access.</a:t>
            </a:r>
            <a:endParaRPr lang="en-US" sz="1400" dirty="0">
              <a:effectLst/>
              <a:latin typeface="Arial" panose="020B0604020202020204" pitchFamily="34" charset="0"/>
              <a:cs typeface="Arial" panose="020B0604020202020204" pitchFamily="34" charset="0"/>
            </a:endParaRPr>
          </a:p>
          <a:p>
            <a:pPr algn="just" rtl="0">
              <a:buFont typeface="Wingdings" panose="05000000000000000000" pitchFamily="2" charset="2"/>
              <a:buChar char="Ø"/>
            </a:pPr>
            <a:r>
              <a:rPr lang="en-US" sz="1400" i="0" dirty="0">
                <a:effectLst/>
                <a:latin typeface="Arial" panose="020B0604020202020204" pitchFamily="34" charset="0"/>
                <a:cs typeface="Arial" panose="020B0604020202020204" pitchFamily="34" charset="0"/>
              </a:rPr>
              <a:t>Tailor content to user intent and age group preferences.</a:t>
            </a:r>
            <a:endParaRPr lang="en-US" sz="1400" dirty="0">
              <a:effectLst/>
              <a:latin typeface="Arial" panose="020B0604020202020204" pitchFamily="34" charset="0"/>
              <a:cs typeface="Arial" panose="020B0604020202020204" pitchFamily="34" charset="0"/>
            </a:endParaRPr>
          </a:p>
          <a:p>
            <a:pPr algn="just" rtl="0">
              <a:buFont typeface="Wingdings" panose="05000000000000000000" pitchFamily="2" charset="2"/>
              <a:buChar char="Ø"/>
            </a:pPr>
            <a:r>
              <a:rPr lang="en-US" sz="1400" i="0" dirty="0">
                <a:effectLst/>
                <a:latin typeface="Arial" panose="020B0604020202020204" pitchFamily="34" charset="0"/>
                <a:cs typeface="Arial" panose="020B0604020202020204" pitchFamily="34" charset="0"/>
              </a:rPr>
              <a:t>Enhance mobile and tablet usability with responsive, touch-friendly design.</a:t>
            </a:r>
          </a:p>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Optimize landing pages to reduce friction and enhance user experience</a:t>
            </a:r>
          </a:p>
          <a:p>
            <a:pPr algn="just" rtl="0">
              <a:buFont typeface="Wingdings" panose="05000000000000000000" pitchFamily="2" charset="2"/>
              <a:buChar char="Ø"/>
            </a:pPr>
            <a:r>
              <a:rPr lang="en-US" sz="1400" i="0" dirty="0">
                <a:effectLst/>
                <a:latin typeface="Arial" panose="020B0604020202020204" pitchFamily="34" charset="0"/>
                <a:cs typeface="Arial" panose="020B0604020202020204" pitchFamily="34" charset="0"/>
              </a:rPr>
              <a:t>Use clear navigation and internal links to guide users deeper into the site.</a:t>
            </a:r>
            <a:endParaRPr lang="en-US" sz="1400" dirty="0">
              <a:effectLst/>
              <a:latin typeface="Arial" panose="020B0604020202020204" pitchFamily="34" charset="0"/>
              <a:cs typeface="Arial" panose="020B0604020202020204" pitchFamily="34" charset="0"/>
            </a:endParaRPr>
          </a:p>
          <a:p>
            <a:pPr algn="just" rtl="0">
              <a:buFont typeface="Wingdings" panose="05000000000000000000" pitchFamily="2" charset="2"/>
              <a:buChar char="Ø"/>
            </a:pPr>
            <a:r>
              <a:rPr lang="en-US" sz="1400" i="0" dirty="0">
                <a:effectLst/>
                <a:latin typeface="Arial" panose="020B0604020202020204" pitchFamily="34" charset="0"/>
                <a:cs typeface="Arial" panose="020B0604020202020204" pitchFamily="34" charset="0"/>
              </a:rPr>
              <a:t>Create engaging, accessible layouts—especially for older users (65+).</a:t>
            </a:r>
          </a:p>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Promoting High-Interest Products: Increasing the marketing efforts for products that are having high cart additions like (e.g., “Google Classic Black Cap")</a:t>
            </a:r>
          </a:p>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Cross-Sell/Up-Sell: Encouraging related products recommendations for popular items to drive the additional cart additions.</a:t>
            </a:r>
          </a:p>
          <a:p>
            <a:pPr algn="just">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algn="just" rtl="0">
              <a:buFont typeface="Wingdings" panose="05000000000000000000" pitchFamily="2" charset="2"/>
              <a:buChar char="Ø"/>
            </a:pPr>
            <a:endParaRPr lang="en-US" sz="1400" dirty="0">
              <a:effectLst/>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23FADFB8-EB19-FC5F-1D20-77EA0DFA7DAC}"/>
              </a:ext>
            </a:extLst>
          </p:cNvPr>
          <p:cNvSpPr/>
          <p:nvPr/>
        </p:nvSpPr>
        <p:spPr>
          <a:xfrm>
            <a:off x="0" y="0"/>
            <a:ext cx="12192000" cy="18973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descr="Users">
            <a:extLst>
              <a:ext uri="{FF2B5EF4-FFF2-40B4-BE49-F238E27FC236}">
                <a16:creationId xmlns:a16="http://schemas.microsoft.com/office/drawing/2014/main" id="{FB27DAEA-2885-5EBE-ACE9-6ABC58AA10E9}"/>
              </a:ext>
            </a:extLst>
          </p:cNvPr>
          <p:cNvSpPr/>
          <p:nvPr/>
        </p:nvSpPr>
        <p:spPr>
          <a:xfrm>
            <a:off x="5571438" y="426969"/>
            <a:ext cx="1043437" cy="104343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3091839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26D5B-00EE-EB4D-8E89-4A1B38B15B7E}"/>
            </a:ext>
          </a:extLst>
        </p:cNvPr>
        <p:cNvGrpSpPr/>
        <p:nvPr/>
      </p:nvGrpSpPr>
      <p:grpSpPr>
        <a:xfrm>
          <a:off x="0" y="0"/>
          <a:ext cx="0" cy="0"/>
          <a:chOff x="0" y="0"/>
          <a:chExt cx="0" cy="0"/>
        </a:xfrm>
      </p:grpSpPr>
      <p:sp>
        <p:nvSpPr>
          <p:cNvPr id="9" name="Title 5">
            <a:extLst>
              <a:ext uri="{FF2B5EF4-FFF2-40B4-BE49-F238E27FC236}">
                <a16:creationId xmlns:a16="http://schemas.microsoft.com/office/drawing/2014/main" id="{DDA608E6-CBC3-AFCA-02CD-F6F975AFBBA6}"/>
              </a:ext>
            </a:extLst>
          </p:cNvPr>
          <p:cNvSpPr>
            <a:spLocks noGrp="1"/>
          </p:cNvSpPr>
          <p:nvPr>
            <p:ph type="title"/>
          </p:nvPr>
        </p:nvSpPr>
        <p:spPr>
          <a:xfrm>
            <a:off x="36358" y="414739"/>
            <a:ext cx="10058400" cy="746760"/>
          </a:xfrm>
        </p:spPr>
        <p:txBody>
          <a:bodyPr anchor="ctr">
            <a:normAutofit fontScale="90000"/>
          </a:bodyPr>
          <a:lstStyle/>
          <a:p>
            <a:r>
              <a:rPr lang="en-US" sz="2800" b="1" i="1" u="sng" dirty="0">
                <a:latin typeface="Arial" panose="020B0604020202020204" pitchFamily="34" charset="0"/>
                <a:cs typeface="Arial" panose="020B0604020202020204" pitchFamily="34" charset="0"/>
              </a:rPr>
              <a:t>ENGAGEMENT METRIC ON ENGAGEMENT RATE AND ITEMS PURCHASED PER ITEM VIEWED RATE</a:t>
            </a:r>
          </a:p>
        </p:txBody>
      </p:sp>
      <p:graphicFrame>
        <p:nvGraphicFramePr>
          <p:cNvPr id="2" name="Chart 1">
            <a:extLst>
              <a:ext uri="{FF2B5EF4-FFF2-40B4-BE49-F238E27FC236}">
                <a16:creationId xmlns:a16="http://schemas.microsoft.com/office/drawing/2014/main" id="{81460B84-1A45-DC74-A2D8-6CB0A25197FC}"/>
              </a:ext>
            </a:extLst>
          </p:cNvPr>
          <p:cNvGraphicFramePr>
            <a:graphicFrameLocks/>
          </p:cNvGraphicFramePr>
          <p:nvPr/>
        </p:nvGraphicFramePr>
        <p:xfrm>
          <a:off x="7365999" y="4122501"/>
          <a:ext cx="2387599" cy="1947380"/>
        </p:xfrm>
        <a:graphic>
          <a:graphicData uri="http://schemas.openxmlformats.org/drawingml/2006/chart">
            <c:chart xmlns:c="http://schemas.openxmlformats.org/drawingml/2006/chart" xmlns:r="http://schemas.openxmlformats.org/officeDocument/2006/relationships" r:id="rId3"/>
          </a:graphicData>
        </a:graphic>
      </p:graphicFrame>
      <p:sp>
        <p:nvSpPr>
          <p:cNvPr id="10" name="Content Placeholder 7">
            <a:extLst>
              <a:ext uri="{FF2B5EF4-FFF2-40B4-BE49-F238E27FC236}">
                <a16:creationId xmlns:a16="http://schemas.microsoft.com/office/drawing/2014/main" id="{D3525346-AF0B-93AC-B56A-BB87A2D0AD38}"/>
              </a:ext>
            </a:extLst>
          </p:cNvPr>
          <p:cNvSpPr>
            <a:spLocks noGrp="1"/>
          </p:cNvSpPr>
          <p:nvPr>
            <p:ph idx="1"/>
          </p:nvPr>
        </p:nvSpPr>
        <p:spPr>
          <a:xfrm>
            <a:off x="36358" y="1481328"/>
            <a:ext cx="5834089" cy="5376672"/>
          </a:xfrm>
          <a:solidFill>
            <a:schemeClr val="bg1">
              <a:lumMod val="95000"/>
            </a:schemeClr>
          </a:solidFill>
        </p:spPr>
        <p:txBody>
          <a:bodyPr anchor="ctr">
            <a:noAutofit/>
          </a:bodyPr>
          <a:lstStyle/>
          <a:p>
            <a:pPr marL="0" indent="0" algn="just" rtl="0">
              <a:buNone/>
            </a:pPr>
            <a:r>
              <a:rPr lang="en-US" sz="1400" b="0" i="0" dirty="0">
                <a:effectLst/>
                <a:latin typeface="Arial" panose="020B0604020202020204" pitchFamily="34" charset="0"/>
                <a:cs typeface="Arial" panose="020B0604020202020204" pitchFamily="34" charset="0"/>
              </a:rPr>
              <a:t>Three measures were used to analyze engagement metrics.</a:t>
            </a:r>
          </a:p>
          <a:p>
            <a:pPr algn="just" rtl="0">
              <a:buFont typeface="Wingdings" panose="05000000000000000000" pitchFamily="2" charset="2"/>
              <a:buChar char="Ø"/>
            </a:pPr>
            <a:r>
              <a:rPr lang="en-US" sz="1400" b="0" i="0" dirty="0">
                <a:effectLst/>
                <a:latin typeface="Arial" panose="020B0604020202020204" pitchFamily="34" charset="0"/>
                <a:cs typeface="Arial" panose="020B0604020202020204" pitchFamily="34" charset="0"/>
              </a:rPr>
              <a:t>Engagement rate (engaged sessions/sessions): it is used to assess the likability of the website.  </a:t>
            </a:r>
          </a:p>
          <a:p>
            <a:pPr algn="just" rtl="0">
              <a:buFont typeface="Wingdings" panose="05000000000000000000" pitchFamily="2" charset="2"/>
              <a:buChar char="Ø"/>
            </a:pPr>
            <a:r>
              <a:rPr lang="en-US" sz="1400" b="0" i="0" dirty="0">
                <a:effectLst/>
                <a:latin typeface="Arial" panose="020B0604020202020204" pitchFamily="34" charset="0"/>
                <a:cs typeface="Arial" panose="020B0604020202020204" pitchFamily="34" charset="0"/>
              </a:rPr>
              <a:t>Organic search and paid channel were the best performing channels of google electronics.</a:t>
            </a:r>
          </a:p>
          <a:p>
            <a:pPr algn="just" rtl="0">
              <a:buFont typeface="Wingdings" panose="05000000000000000000" pitchFamily="2" charset="2"/>
              <a:buChar char="Ø"/>
            </a:pPr>
            <a:r>
              <a:rPr lang="en-US" sz="1400" b="0" i="0" dirty="0">
                <a:effectLst/>
                <a:latin typeface="Arial" panose="020B0604020202020204" pitchFamily="34" charset="0"/>
                <a:cs typeface="Arial" panose="020B0604020202020204" pitchFamily="34" charset="0"/>
              </a:rPr>
              <a:t>Cross network had the highest positive change in engagement rate, while organic search had the highest negative change in engagement rate.</a:t>
            </a:r>
          </a:p>
          <a:p>
            <a:pPr algn="just" rtl="0">
              <a:buFont typeface="Wingdings" panose="05000000000000000000" pitchFamily="2" charset="2"/>
              <a:buChar char="Ø"/>
            </a:pPr>
            <a:r>
              <a:rPr lang="en-US" sz="1400" b="0" i="0" dirty="0" err="1">
                <a:effectLst/>
                <a:latin typeface="Arial" panose="020B0604020202020204" pitchFamily="34" charset="0"/>
                <a:cs typeface="Arial" panose="020B0604020202020204" pitchFamily="34" charset="0"/>
              </a:rPr>
              <a:t>Itemspurchasedperitemviewed</a:t>
            </a:r>
            <a:r>
              <a:rPr lang="en-US" sz="1400" b="0" i="0" dirty="0">
                <a:effectLst/>
                <a:latin typeface="Arial" panose="020B0604020202020204" pitchFamily="34" charset="0"/>
                <a:cs typeface="Arial" panose="020B0604020202020204" pitchFamily="34" charset="0"/>
              </a:rPr>
              <a:t> rate (items purchased/ items viewed): it is used to assess the speed of the items purchased to build marketing campaigns.</a:t>
            </a:r>
          </a:p>
          <a:p>
            <a:pPr algn="just" rtl="0">
              <a:buFont typeface="Wingdings" panose="05000000000000000000" pitchFamily="2" charset="2"/>
              <a:buChar char="Ø"/>
            </a:pPr>
            <a:endParaRPr lang="en-US" sz="1400" b="0" i="0" dirty="0">
              <a:effectLst/>
              <a:latin typeface="Arial" panose="020B0604020202020204" pitchFamily="34" charset="0"/>
              <a:cs typeface="Arial" panose="020B0604020202020204" pitchFamily="34" charset="0"/>
            </a:endParaRPr>
          </a:p>
          <a:p>
            <a:pPr algn="just" rtl="0">
              <a:buFont typeface="Wingdings" panose="05000000000000000000" pitchFamily="2" charset="2"/>
              <a:buChar char="Ø"/>
            </a:pPr>
            <a:endParaRPr lang="en-US" sz="1400" b="0" i="0" dirty="0">
              <a:effectLst/>
              <a:latin typeface="Arial" panose="020B06040202020202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66056E11-7F50-8752-E76C-04941CE8CC4B}"/>
              </a:ext>
            </a:extLst>
          </p:cNvPr>
          <p:cNvGraphicFramePr>
            <a:graphicFrameLocks/>
          </p:cNvGraphicFramePr>
          <p:nvPr>
            <p:extLst>
              <p:ext uri="{D42A27DB-BD31-4B8C-83A1-F6EECF244321}">
                <p14:modId xmlns:p14="http://schemas.microsoft.com/office/powerpoint/2010/main" val="4048100489"/>
              </p:ext>
            </p:extLst>
          </p:nvPr>
        </p:nvGraphicFramePr>
        <p:xfrm>
          <a:off x="6096000" y="1171286"/>
          <a:ext cx="5571744" cy="245267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CDB65723-7A05-E83E-DC9B-F88E8EDD8A69}"/>
              </a:ext>
            </a:extLst>
          </p:cNvPr>
          <p:cNvGraphicFramePr>
            <a:graphicFrameLocks/>
          </p:cNvGraphicFramePr>
          <p:nvPr>
            <p:extLst>
              <p:ext uri="{D42A27DB-BD31-4B8C-83A1-F6EECF244321}">
                <p14:modId xmlns:p14="http://schemas.microsoft.com/office/powerpoint/2010/main" val="3359134732"/>
              </p:ext>
            </p:extLst>
          </p:nvPr>
        </p:nvGraphicFramePr>
        <p:xfrm>
          <a:off x="6096000" y="4122500"/>
          <a:ext cx="5571744" cy="244591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74724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0EA01-E18F-FA62-37DA-119CB34BC296}"/>
            </a:ext>
          </a:extLst>
        </p:cNvPr>
        <p:cNvGrpSpPr/>
        <p:nvPr/>
      </p:nvGrpSpPr>
      <p:grpSpPr>
        <a:xfrm>
          <a:off x="0" y="0"/>
          <a:ext cx="0" cy="0"/>
          <a:chOff x="0" y="0"/>
          <a:chExt cx="0" cy="0"/>
        </a:xfrm>
      </p:grpSpPr>
      <p:sp>
        <p:nvSpPr>
          <p:cNvPr id="9" name="Title 5">
            <a:extLst>
              <a:ext uri="{FF2B5EF4-FFF2-40B4-BE49-F238E27FC236}">
                <a16:creationId xmlns:a16="http://schemas.microsoft.com/office/drawing/2014/main" id="{FA3082FB-25C8-FECD-1722-5816498AD066}"/>
              </a:ext>
            </a:extLst>
          </p:cNvPr>
          <p:cNvSpPr>
            <a:spLocks noGrp="1"/>
          </p:cNvSpPr>
          <p:nvPr>
            <p:ph type="title"/>
          </p:nvPr>
        </p:nvSpPr>
        <p:spPr>
          <a:xfrm>
            <a:off x="124966" y="232787"/>
            <a:ext cx="10058400" cy="746760"/>
          </a:xfrm>
        </p:spPr>
        <p:txBody>
          <a:bodyPr anchor="ctr">
            <a:normAutofit fontScale="90000"/>
          </a:bodyPr>
          <a:lstStyle/>
          <a:p>
            <a:r>
              <a:rPr lang="en-US" sz="2800" b="1" i="1" u="sng" dirty="0">
                <a:latin typeface="Arial" panose="020B0604020202020204" pitchFamily="34" charset="0"/>
                <a:cs typeface="Arial" panose="020B0604020202020204" pitchFamily="34" charset="0"/>
              </a:rPr>
              <a:t>ENGAGEMENT METRIC ON ENGAGEMENT RATE AND ITEMS PURCHASED PER ITEM VIEWED RATE</a:t>
            </a:r>
          </a:p>
        </p:txBody>
      </p:sp>
      <p:graphicFrame>
        <p:nvGraphicFramePr>
          <p:cNvPr id="2" name="Chart 1">
            <a:extLst>
              <a:ext uri="{FF2B5EF4-FFF2-40B4-BE49-F238E27FC236}">
                <a16:creationId xmlns:a16="http://schemas.microsoft.com/office/drawing/2014/main" id="{98AE8BF1-C99A-0457-1D5C-5125A9AAC65D}"/>
              </a:ext>
            </a:extLst>
          </p:cNvPr>
          <p:cNvGraphicFramePr>
            <a:graphicFrameLocks/>
          </p:cNvGraphicFramePr>
          <p:nvPr/>
        </p:nvGraphicFramePr>
        <p:xfrm>
          <a:off x="7365999" y="4122501"/>
          <a:ext cx="2387599" cy="1947380"/>
        </p:xfrm>
        <a:graphic>
          <a:graphicData uri="http://schemas.openxmlformats.org/drawingml/2006/chart">
            <c:chart xmlns:c="http://schemas.openxmlformats.org/drawingml/2006/chart" xmlns:r="http://schemas.openxmlformats.org/officeDocument/2006/relationships" r:id="rId3"/>
          </a:graphicData>
        </a:graphic>
      </p:graphicFrame>
      <p:sp>
        <p:nvSpPr>
          <p:cNvPr id="10" name="Content Placeholder 7">
            <a:extLst>
              <a:ext uri="{FF2B5EF4-FFF2-40B4-BE49-F238E27FC236}">
                <a16:creationId xmlns:a16="http://schemas.microsoft.com/office/drawing/2014/main" id="{7437881C-7ED1-08EE-23BB-44F33AD75DAB}"/>
              </a:ext>
            </a:extLst>
          </p:cNvPr>
          <p:cNvSpPr>
            <a:spLocks noGrp="1"/>
          </p:cNvSpPr>
          <p:nvPr>
            <p:ph idx="1"/>
          </p:nvPr>
        </p:nvSpPr>
        <p:spPr>
          <a:xfrm>
            <a:off x="36359" y="1168564"/>
            <a:ext cx="4916500" cy="5689436"/>
          </a:xfrm>
          <a:solidFill>
            <a:schemeClr val="bg1">
              <a:lumMod val="95000"/>
            </a:schemeClr>
          </a:solidFill>
        </p:spPr>
        <p:txBody>
          <a:bodyPr anchor="ctr">
            <a:noAutofit/>
          </a:bodyPr>
          <a:lstStyle/>
          <a:p>
            <a:pPr algn="just" rtl="0">
              <a:buFont typeface="Wingdings" panose="05000000000000000000" pitchFamily="2" charset="2"/>
              <a:buChar char="Ø"/>
            </a:pPr>
            <a:r>
              <a:rPr lang="en-US" sz="1400" b="0" i="0" dirty="0">
                <a:effectLst/>
                <a:latin typeface="Arial" panose="020B0604020202020204" pitchFamily="34" charset="0"/>
                <a:cs typeface="Arial" panose="020B0604020202020204" pitchFamily="34" charset="0"/>
              </a:rPr>
              <a:t>Google has received many purchases in the accessories section.</a:t>
            </a:r>
          </a:p>
          <a:p>
            <a:pPr algn="just" rtl="0">
              <a:buFont typeface="Wingdings" panose="05000000000000000000" pitchFamily="2" charset="2"/>
              <a:buChar char="Ø"/>
            </a:pPr>
            <a:r>
              <a:rPr lang="en-US" sz="1400" b="0" i="0" dirty="0">
                <a:effectLst/>
                <a:latin typeface="Arial" panose="020B0604020202020204" pitchFamily="34" charset="0"/>
                <a:cs typeface="Arial" panose="020B0604020202020204" pitchFamily="34" charset="0"/>
              </a:rPr>
              <a:t>The accessories section in google tablets have the highest positive change and accessories section in google watches have the highest negative change.</a:t>
            </a:r>
          </a:p>
          <a:p>
            <a:pPr algn="just" rtl="0">
              <a:buFont typeface="Wingdings" panose="05000000000000000000" pitchFamily="2" charset="2"/>
              <a:buChar char="Ø"/>
            </a:pPr>
            <a:r>
              <a:rPr lang="en-US" sz="1400" b="0" i="0" dirty="0">
                <a:effectLst/>
                <a:latin typeface="Arial" panose="020B0604020202020204" pitchFamily="34" charset="0"/>
                <a:cs typeface="Arial" panose="020B0604020202020204" pitchFamily="34" charset="0"/>
              </a:rPr>
              <a:t>First time purchaser’s rate(first time purchasers/total purchasers: It helps to assess the likelihood of an object to be purchased.</a:t>
            </a:r>
          </a:p>
          <a:p>
            <a:pPr algn="just" rtl="0">
              <a:buFont typeface="Wingdings" panose="05000000000000000000" pitchFamily="2" charset="2"/>
              <a:buChar char="Ø"/>
            </a:pPr>
            <a:r>
              <a:rPr lang="en-US" sz="1400" dirty="0">
                <a:latin typeface="Arial" panose="020B0604020202020204" pitchFamily="34" charset="0"/>
                <a:cs typeface="Arial" panose="020B0604020202020204" pitchFamily="34" charset="0"/>
              </a:rPr>
              <a:t>The entertainment sector has the highest positive change of first-time user purchasers' rate of 1.0 % while the travel sector has the highest negative change of first-time user purchasers' rate of 2%.</a:t>
            </a:r>
            <a:endParaRPr lang="en-US" sz="1400" b="0" i="0" dirty="0">
              <a:effectLst/>
              <a:latin typeface="Arial" panose="020B0604020202020204" pitchFamily="34" charset="0"/>
              <a:cs typeface="Arial" panose="020B0604020202020204" pitchFamily="34" charset="0"/>
            </a:endParaRPr>
          </a:p>
          <a:p>
            <a:pPr algn="just" rtl="0">
              <a:buFont typeface="Wingdings" panose="05000000000000000000" pitchFamily="2" charset="2"/>
              <a:buChar char="Ø"/>
            </a:pPr>
            <a:endParaRPr lang="en-US" sz="1400" b="0" i="0" dirty="0">
              <a:effectLst/>
              <a:latin typeface="Arial" panose="020B0604020202020204" pitchFamily="34" charset="0"/>
              <a:cs typeface="Arial" panose="020B0604020202020204" pitchFamily="34" charset="0"/>
            </a:endParaRPr>
          </a:p>
          <a:p>
            <a:pPr algn="just" rtl="0">
              <a:buFont typeface="Wingdings" panose="05000000000000000000" pitchFamily="2" charset="2"/>
              <a:buChar char="Ø"/>
            </a:pPr>
            <a:endParaRPr lang="en-US" sz="1400" b="0" i="0" dirty="0">
              <a:effectLst/>
              <a:latin typeface="Arial" panose="020B0604020202020204" pitchFamily="34" charset="0"/>
              <a:cs typeface="Arial" panose="020B0604020202020204" pitchFamily="34" charset="0"/>
            </a:endParaRPr>
          </a:p>
          <a:p>
            <a:pPr algn="just" rtl="0">
              <a:buFont typeface="Wingdings" panose="05000000000000000000" pitchFamily="2" charset="2"/>
              <a:buChar char="Ø"/>
            </a:pPr>
            <a:endParaRPr lang="en-US" sz="1400" b="0" i="0" dirty="0">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FDCAC29-4148-5D15-133A-900CABF7F7C6}"/>
              </a:ext>
            </a:extLst>
          </p:cNvPr>
          <p:cNvPicPr>
            <a:picLocks noChangeAspect="1"/>
          </p:cNvPicPr>
          <p:nvPr/>
        </p:nvPicPr>
        <p:blipFill>
          <a:blip r:embed="rId4"/>
          <a:stretch>
            <a:fillRect/>
          </a:stretch>
        </p:blipFill>
        <p:spPr>
          <a:xfrm>
            <a:off x="5154166" y="3744466"/>
            <a:ext cx="4050630" cy="3088662"/>
          </a:xfrm>
          <a:prstGeom prst="rect">
            <a:avLst/>
          </a:prstGeom>
        </p:spPr>
      </p:pic>
      <p:pic>
        <p:nvPicPr>
          <p:cNvPr id="7" name="Picture 6">
            <a:extLst>
              <a:ext uri="{FF2B5EF4-FFF2-40B4-BE49-F238E27FC236}">
                <a16:creationId xmlns:a16="http://schemas.microsoft.com/office/drawing/2014/main" id="{CACDC414-0485-F4C8-7A4A-E58B32B14E70}"/>
              </a:ext>
            </a:extLst>
          </p:cNvPr>
          <p:cNvPicPr>
            <a:picLocks noChangeAspect="1"/>
          </p:cNvPicPr>
          <p:nvPr/>
        </p:nvPicPr>
        <p:blipFill>
          <a:blip r:embed="rId5"/>
          <a:stretch>
            <a:fillRect/>
          </a:stretch>
        </p:blipFill>
        <p:spPr>
          <a:xfrm>
            <a:off x="9204796" y="3799330"/>
            <a:ext cx="2950844" cy="2943013"/>
          </a:xfrm>
          <a:prstGeom prst="rect">
            <a:avLst/>
          </a:prstGeom>
        </p:spPr>
      </p:pic>
      <p:pic>
        <p:nvPicPr>
          <p:cNvPr id="11" name="Picture 10">
            <a:extLst>
              <a:ext uri="{FF2B5EF4-FFF2-40B4-BE49-F238E27FC236}">
                <a16:creationId xmlns:a16="http://schemas.microsoft.com/office/drawing/2014/main" id="{3C791796-E1E3-AD22-9892-D3C4BFA9A825}"/>
              </a:ext>
            </a:extLst>
          </p:cNvPr>
          <p:cNvPicPr>
            <a:picLocks noChangeAspect="1"/>
          </p:cNvPicPr>
          <p:nvPr/>
        </p:nvPicPr>
        <p:blipFill>
          <a:blip r:embed="rId6"/>
          <a:stretch>
            <a:fillRect/>
          </a:stretch>
        </p:blipFill>
        <p:spPr>
          <a:xfrm>
            <a:off x="4952859" y="1013654"/>
            <a:ext cx="4203098" cy="2573079"/>
          </a:xfrm>
          <a:prstGeom prst="rect">
            <a:avLst/>
          </a:prstGeom>
        </p:spPr>
      </p:pic>
      <p:pic>
        <p:nvPicPr>
          <p:cNvPr id="13" name="Picture 12">
            <a:extLst>
              <a:ext uri="{FF2B5EF4-FFF2-40B4-BE49-F238E27FC236}">
                <a16:creationId xmlns:a16="http://schemas.microsoft.com/office/drawing/2014/main" id="{8C2367F8-0087-84CA-AF13-6ED0A431F74A}"/>
              </a:ext>
            </a:extLst>
          </p:cNvPr>
          <p:cNvPicPr>
            <a:picLocks noChangeAspect="1"/>
          </p:cNvPicPr>
          <p:nvPr/>
        </p:nvPicPr>
        <p:blipFill>
          <a:blip r:embed="rId7"/>
          <a:stretch>
            <a:fillRect/>
          </a:stretch>
        </p:blipFill>
        <p:spPr>
          <a:xfrm>
            <a:off x="9155957" y="632824"/>
            <a:ext cx="2999683" cy="3166506"/>
          </a:xfrm>
          <a:prstGeom prst="rect">
            <a:avLst/>
          </a:prstGeom>
        </p:spPr>
      </p:pic>
    </p:spTree>
    <p:extLst>
      <p:ext uri="{BB962C8B-B14F-4D97-AF65-F5344CB8AC3E}">
        <p14:creationId xmlns:p14="http://schemas.microsoft.com/office/powerpoint/2010/main" val="112688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5FB5-AE85-3783-71C1-6F0DCC4AD8A9}"/>
              </a:ext>
            </a:extLst>
          </p:cNvPr>
          <p:cNvSpPr>
            <a:spLocks noGrp="1"/>
          </p:cNvSpPr>
          <p:nvPr>
            <p:ph type="title"/>
          </p:nvPr>
        </p:nvSpPr>
        <p:spPr>
          <a:xfrm>
            <a:off x="147394" y="53759"/>
            <a:ext cx="8151756" cy="1325563"/>
          </a:xfrm>
        </p:spPr>
        <p:txBody>
          <a:bodyPr>
            <a:normAutofit/>
          </a:bodyPr>
          <a:lstStyle/>
          <a:p>
            <a:r>
              <a:rPr lang="en-US" sz="2800" b="1" i="1" u="sng" dirty="0">
                <a:latin typeface="Arial" panose="020B0604020202020204" pitchFamily="34" charset="0"/>
                <a:cs typeface="Arial" panose="020B0604020202020204" pitchFamily="34" charset="0"/>
              </a:rPr>
              <a:t>PROMOTION SCORE:</a:t>
            </a:r>
          </a:p>
        </p:txBody>
      </p:sp>
      <p:pic>
        <p:nvPicPr>
          <p:cNvPr id="4" name="Content Placeholder 3" descr="A screenshot of a computer&#10;&#10;AI-generated content may be incorrect.">
            <a:extLst>
              <a:ext uri="{FF2B5EF4-FFF2-40B4-BE49-F238E27FC236}">
                <a16:creationId xmlns:a16="http://schemas.microsoft.com/office/drawing/2014/main" id="{4EC34F63-0C43-6D85-4E50-2E3D091DE6F2}"/>
              </a:ext>
            </a:extLst>
          </p:cNvPr>
          <p:cNvPicPr>
            <a:picLocks noGrp="1" noChangeAspect="1"/>
          </p:cNvPicPr>
          <p:nvPr>
            <p:ph idx="1"/>
          </p:nvPr>
        </p:nvPicPr>
        <p:blipFill>
          <a:blip r:embed="rId2"/>
          <a:stretch>
            <a:fillRect/>
          </a:stretch>
        </p:blipFill>
        <p:spPr>
          <a:xfrm>
            <a:off x="8266976" y="3327616"/>
            <a:ext cx="3925023" cy="3530384"/>
          </a:xfrm>
          <a:prstGeom prst="rect">
            <a:avLst/>
          </a:prstGeom>
        </p:spPr>
      </p:pic>
      <p:pic>
        <p:nvPicPr>
          <p:cNvPr id="5" name="Picture 4">
            <a:extLst>
              <a:ext uri="{FF2B5EF4-FFF2-40B4-BE49-F238E27FC236}">
                <a16:creationId xmlns:a16="http://schemas.microsoft.com/office/drawing/2014/main" id="{01A066B7-51E5-8058-DF41-54329F78FC47}"/>
              </a:ext>
            </a:extLst>
          </p:cNvPr>
          <p:cNvPicPr>
            <a:picLocks noChangeAspect="1"/>
          </p:cNvPicPr>
          <p:nvPr/>
        </p:nvPicPr>
        <p:blipFill>
          <a:blip r:embed="rId3"/>
          <a:stretch>
            <a:fillRect/>
          </a:stretch>
        </p:blipFill>
        <p:spPr>
          <a:xfrm>
            <a:off x="8446543" y="58004"/>
            <a:ext cx="3598063" cy="3265367"/>
          </a:xfrm>
          <a:prstGeom prst="rect">
            <a:avLst/>
          </a:prstGeom>
        </p:spPr>
      </p:pic>
      <p:sp>
        <p:nvSpPr>
          <p:cNvPr id="6" name="TextBox 5">
            <a:extLst>
              <a:ext uri="{FF2B5EF4-FFF2-40B4-BE49-F238E27FC236}">
                <a16:creationId xmlns:a16="http://schemas.microsoft.com/office/drawing/2014/main" id="{20012341-8284-1E15-9A8D-0100E9030AB7}"/>
              </a:ext>
            </a:extLst>
          </p:cNvPr>
          <p:cNvSpPr txBox="1"/>
          <p:nvPr/>
        </p:nvSpPr>
        <p:spPr>
          <a:xfrm>
            <a:off x="301925" y="1379321"/>
            <a:ext cx="3885223" cy="738664"/>
          </a:xfrm>
          <a:prstGeom prst="rect">
            <a:avLst/>
          </a:prstGeom>
          <a:noFill/>
        </p:spPr>
        <p:txBody>
          <a:bodyPr wrap="square" rtlCol="0">
            <a:spAutoFit/>
          </a:bodyPr>
          <a:lstStyle/>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9520715-A711-46C9-8CC4-450909FF9E2F}"/>
              </a:ext>
            </a:extLst>
          </p:cNvPr>
          <p:cNvPicPr>
            <a:picLocks noChangeAspect="1"/>
          </p:cNvPicPr>
          <p:nvPr/>
        </p:nvPicPr>
        <p:blipFill>
          <a:blip r:embed="rId4"/>
          <a:stretch>
            <a:fillRect/>
          </a:stretch>
        </p:blipFill>
        <p:spPr>
          <a:xfrm>
            <a:off x="4510910" y="96415"/>
            <a:ext cx="3948522" cy="2152719"/>
          </a:xfrm>
          <a:prstGeom prst="rect">
            <a:avLst/>
          </a:prstGeom>
        </p:spPr>
      </p:pic>
      <p:pic>
        <p:nvPicPr>
          <p:cNvPr id="8" name="Picture 7">
            <a:extLst>
              <a:ext uri="{FF2B5EF4-FFF2-40B4-BE49-F238E27FC236}">
                <a16:creationId xmlns:a16="http://schemas.microsoft.com/office/drawing/2014/main" id="{4A69839D-EA18-06E9-AD99-547825305C9E}"/>
              </a:ext>
            </a:extLst>
          </p:cNvPr>
          <p:cNvPicPr>
            <a:picLocks noChangeAspect="1"/>
          </p:cNvPicPr>
          <p:nvPr/>
        </p:nvPicPr>
        <p:blipFill>
          <a:blip r:embed="rId5"/>
          <a:stretch>
            <a:fillRect/>
          </a:stretch>
        </p:blipFill>
        <p:spPr>
          <a:xfrm>
            <a:off x="4510910" y="2287545"/>
            <a:ext cx="3948522" cy="1837426"/>
          </a:xfrm>
          <a:prstGeom prst="rect">
            <a:avLst/>
          </a:prstGeom>
        </p:spPr>
      </p:pic>
      <p:pic>
        <p:nvPicPr>
          <p:cNvPr id="10" name="Picture 9">
            <a:extLst>
              <a:ext uri="{FF2B5EF4-FFF2-40B4-BE49-F238E27FC236}">
                <a16:creationId xmlns:a16="http://schemas.microsoft.com/office/drawing/2014/main" id="{2FD2264F-F879-99B5-E874-CABFDC750530}"/>
              </a:ext>
            </a:extLst>
          </p:cNvPr>
          <p:cNvPicPr>
            <a:picLocks noChangeAspect="1"/>
          </p:cNvPicPr>
          <p:nvPr/>
        </p:nvPicPr>
        <p:blipFill>
          <a:blip r:embed="rId6"/>
          <a:stretch>
            <a:fillRect/>
          </a:stretch>
        </p:blipFill>
        <p:spPr>
          <a:xfrm>
            <a:off x="4286006" y="4174095"/>
            <a:ext cx="4013144" cy="2587490"/>
          </a:xfrm>
          <a:prstGeom prst="rect">
            <a:avLst/>
          </a:prstGeom>
        </p:spPr>
      </p:pic>
      <p:sp>
        <p:nvSpPr>
          <p:cNvPr id="3" name="Content Placeholder 7">
            <a:extLst>
              <a:ext uri="{FF2B5EF4-FFF2-40B4-BE49-F238E27FC236}">
                <a16:creationId xmlns:a16="http://schemas.microsoft.com/office/drawing/2014/main" id="{F4F1AF01-E54A-7523-5864-BE097F9C6842}"/>
              </a:ext>
            </a:extLst>
          </p:cNvPr>
          <p:cNvSpPr txBox="1">
            <a:spLocks/>
          </p:cNvSpPr>
          <p:nvPr/>
        </p:nvSpPr>
        <p:spPr>
          <a:xfrm>
            <a:off x="64008" y="980750"/>
            <a:ext cx="4123140" cy="5877250"/>
          </a:xfrm>
          <a:prstGeom prst="rect">
            <a:avLst/>
          </a:prstGeom>
          <a:solidFill>
            <a:schemeClr val="bg1">
              <a:lumMod val="9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First time purchaser’s promotion rate: It helps to assess the likelihood of an object to be purchased from a promotion.</a:t>
            </a:r>
          </a:p>
          <a:p>
            <a:pPr marL="285750" indent="-285750"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First time purchasers' promotion rate decreased by 4.17% in January 2025.</a:t>
            </a:r>
          </a:p>
          <a:p>
            <a:pPr marL="285750" indent="-285750"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Purchase promotion rate: It helps to assess the likelihood of purchases to occur because of promotion.</a:t>
            </a:r>
          </a:p>
          <a:p>
            <a:pPr marL="285750" indent="-285750"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Purchase promotion rate decreased by 3.72% in 2025 with Google campaigns encompassing lifestyle elements of new Google phones  highest negative change.</a:t>
            </a:r>
          </a:p>
          <a:p>
            <a:pPr algn="just"/>
            <a:endParaRPr lang="en-US" sz="14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9074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F3FDA-486B-33DC-2919-69857C5B75B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074A575-2126-5A20-551D-611383A9B0E3}"/>
              </a:ext>
            </a:extLst>
          </p:cNvPr>
          <p:cNvSpPr>
            <a:spLocks noGrp="1"/>
          </p:cNvSpPr>
          <p:nvPr>
            <p:ph type="title"/>
          </p:nvPr>
        </p:nvSpPr>
        <p:spPr>
          <a:xfrm>
            <a:off x="477078" y="516836"/>
            <a:ext cx="5047422" cy="1960234"/>
          </a:xfrm>
        </p:spPr>
        <p:txBody>
          <a:bodyPr vert="horz" lIns="91440" tIns="45720" rIns="91440" bIns="45720" rtlCol="0" anchor="b">
            <a:normAutofit/>
          </a:bodyPr>
          <a:lstStyle/>
          <a:p>
            <a:r>
              <a:rPr lang="en-US" sz="2800" i="1" u="sng" dirty="0">
                <a:solidFill>
                  <a:schemeClr val="tx1">
                    <a:lumMod val="75000"/>
                    <a:lumOff val="25000"/>
                  </a:schemeClr>
                </a:solidFill>
                <a:latin typeface="Arial" panose="020B0604020202020204" pitchFamily="34" charset="0"/>
                <a:cs typeface="Arial" panose="020B0604020202020204" pitchFamily="34" charset="0"/>
              </a:rPr>
              <a:t>OUR RECOMMENDATION</a:t>
            </a:r>
          </a:p>
        </p:txBody>
      </p:sp>
      <p:sp>
        <p:nvSpPr>
          <p:cNvPr id="7" name="Content Placeholder 6">
            <a:extLst>
              <a:ext uri="{FF2B5EF4-FFF2-40B4-BE49-F238E27FC236}">
                <a16:creationId xmlns:a16="http://schemas.microsoft.com/office/drawing/2014/main" id="{DCB0BB52-70F4-5D40-636F-56CC8C07FA8C}"/>
              </a:ext>
            </a:extLst>
          </p:cNvPr>
          <p:cNvSpPr>
            <a:spLocks noGrp="1"/>
          </p:cNvSpPr>
          <p:nvPr>
            <p:ph idx="1"/>
          </p:nvPr>
        </p:nvSpPr>
        <p:spPr>
          <a:xfrm>
            <a:off x="492370" y="2790855"/>
            <a:ext cx="11248780" cy="3311766"/>
          </a:xfrm>
        </p:spPr>
        <p:txBody>
          <a:bodyPr vert="horz" lIns="0" tIns="45720" rIns="0" bIns="45720" rtlCol="0">
            <a:normAutofit/>
          </a:bodyPr>
          <a:lstStyle/>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Allocate more resources to high-performing channels to maximize engagement and ROI across marketing efforts.</a:t>
            </a:r>
          </a:p>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Regularly monitor and optimize underperforming channels by aligning content and user experience with audience intent.</a:t>
            </a:r>
          </a:p>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Prioritize high-converting products like the Chrome Dino Party Time Sticker and Bamboo Lid Bento Box in future campaigns, using them as main products in promotions to drive fast conversions.</a:t>
            </a:r>
          </a:p>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Investigate the drop-in purchase rate for certain products and adjusting targeting, product presentation, or pricing, while continuing to scale efforts in the Google Tablet accessories category where engagement is increasing.</a:t>
            </a:r>
          </a:p>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Examine and optimize the travel sector’s user journey, focusing on the reasons behind the decline in first-time user purchases, such as content relevance, pricing, or user experience, and adjust the strategy accordingly.</a:t>
            </a:r>
          </a:p>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Marketing campaigns should be made of new smart phones and tablets that are tailored to the entertainment sector to satisfy the business objectives.</a:t>
            </a:r>
          </a:p>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Marketing campaigns should be focused on smart phones and tablets through the video channel by incorporating lifestyle elements to satisfy the business objectives.</a:t>
            </a:r>
          </a:p>
        </p:txBody>
      </p:sp>
      <p:sp>
        <p:nvSpPr>
          <p:cNvPr id="2" name="Rectangle 1">
            <a:extLst>
              <a:ext uri="{FF2B5EF4-FFF2-40B4-BE49-F238E27FC236}">
                <a16:creationId xmlns:a16="http://schemas.microsoft.com/office/drawing/2014/main" id="{3F9851E0-83DF-0CB4-39A9-19379C03B506}"/>
              </a:ext>
            </a:extLst>
          </p:cNvPr>
          <p:cNvSpPr/>
          <p:nvPr/>
        </p:nvSpPr>
        <p:spPr>
          <a:xfrm>
            <a:off x="0" y="0"/>
            <a:ext cx="12192000" cy="18973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descr="Users">
            <a:extLst>
              <a:ext uri="{FF2B5EF4-FFF2-40B4-BE49-F238E27FC236}">
                <a16:creationId xmlns:a16="http://schemas.microsoft.com/office/drawing/2014/main" id="{E6E550FD-0215-B83B-D943-93896315F299}"/>
              </a:ext>
            </a:extLst>
          </p:cNvPr>
          <p:cNvSpPr/>
          <p:nvPr/>
        </p:nvSpPr>
        <p:spPr>
          <a:xfrm>
            <a:off x="5571438" y="426969"/>
            <a:ext cx="1043437" cy="104343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Tree>
    <p:extLst>
      <p:ext uri="{BB962C8B-B14F-4D97-AF65-F5344CB8AC3E}">
        <p14:creationId xmlns:p14="http://schemas.microsoft.com/office/powerpoint/2010/main" val="337623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a:xfrm>
            <a:off x="1092200" y="981529"/>
            <a:ext cx="3068833" cy="3977366"/>
          </a:xfrm>
        </p:spPr>
        <p:txBody>
          <a:bodyPr/>
          <a:lstStyle/>
          <a:p>
            <a:r>
              <a:rPr lang="en-US" dirty="0">
                <a:latin typeface="Amplitude"/>
              </a:rPr>
              <a:t>About Us</a:t>
            </a:r>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5870829" y="514350"/>
            <a:ext cx="5800472" cy="4845050"/>
          </a:xfrm>
        </p:spPr>
        <p:txBody>
          <a:bodyPr>
            <a:normAutofit fontScale="92500" lnSpcReduction="10000"/>
          </a:bodyPr>
          <a:lstStyle/>
          <a:p>
            <a:r>
              <a:rPr lang="en-US" sz="1400" b="1" u="sng" dirty="0">
                <a:latin typeface="Arial" panose="020B0604020202020204" pitchFamily="34" charset="0"/>
                <a:cs typeface="Arial" panose="020B0604020202020204" pitchFamily="34" charset="0"/>
              </a:rPr>
              <a:t>FOUNDED</a:t>
            </a:r>
          </a:p>
          <a:p>
            <a:pPr marL="0" indent="0" algn="just">
              <a:buNone/>
            </a:pPr>
            <a:r>
              <a:rPr lang="en-US" sz="1400" b="0" i="0" dirty="0">
                <a:effectLst/>
                <a:latin typeface="Arial" panose="020B0604020202020204" pitchFamily="34" charset="0"/>
                <a:cs typeface="Arial" panose="020B0604020202020204" pitchFamily="34" charset="0"/>
              </a:rPr>
              <a:t>Google was founded by founders Larry Page and Sergey Brin. They were operating from garage in Menlo Park, California and the company was officially incorporated on September 4, 1998.</a:t>
            </a:r>
          </a:p>
          <a:p>
            <a:pPr marL="0" indent="0" algn="just">
              <a:buNone/>
            </a:pPr>
            <a:endParaRPr lang="en-US" sz="1400" b="1" dirty="0">
              <a:latin typeface="Arial" panose="020B0604020202020204" pitchFamily="34" charset="0"/>
              <a:cs typeface="Arial" panose="020B0604020202020204" pitchFamily="34" charset="0"/>
            </a:endParaRPr>
          </a:p>
          <a:p>
            <a:r>
              <a:rPr lang="en-US" sz="1400" b="1" u="sng" dirty="0">
                <a:latin typeface="Arial" panose="020B0604020202020204" pitchFamily="34" charset="0"/>
                <a:cs typeface="Arial" panose="020B0604020202020204" pitchFamily="34" charset="0"/>
              </a:rPr>
              <a:t>GOOGLE ELECTRONICS PRODUCT CATEGORIES:</a:t>
            </a:r>
            <a:br>
              <a:rPr lang="en-US" sz="1400" b="1" dirty="0">
                <a:latin typeface="Arial" panose="020B0604020202020204" pitchFamily="34" charset="0"/>
                <a:cs typeface="Arial" panose="020B0604020202020204" pitchFamily="34" charset="0"/>
              </a:rPr>
            </a:br>
            <a:r>
              <a:rPr lang="en-US" sz="1400" b="1" dirty="0">
                <a:latin typeface="Arial" panose="020B0604020202020204" pitchFamily="34" charset="0"/>
                <a:cs typeface="Arial" panose="020B0604020202020204" pitchFamily="34" charset="0"/>
              </a:rPr>
              <a:t>- </a:t>
            </a:r>
            <a:r>
              <a:rPr kumimoji="0" lang="en-US" altLang="en-US" sz="1400" i="0" u="none" strike="noStrike" cap="none" normalizeH="0" baseline="0" dirty="0">
                <a:ln>
                  <a:noFill/>
                </a:ln>
                <a:effectLst/>
                <a:latin typeface="Arial" panose="020B0604020202020204" pitchFamily="34" charset="0"/>
                <a:cs typeface="Arial" panose="020B0604020202020204" pitchFamily="34" charset="0"/>
              </a:rPr>
              <a:t>Smartphones</a:t>
            </a:r>
            <a:br>
              <a:rPr kumimoji="0" lang="en-US" altLang="en-US" sz="1400" i="0" u="none" strike="noStrike" cap="none" normalizeH="0" baseline="0" dirty="0">
                <a:ln>
                  <a:noFill/>
                </a:ln>
                <a:effectLst/>
                <a:latin typeface="Arial" panose="020B0604020202020204" pitchFamily="34" charset="0"/>
                <a:cs typeface="Arial" panose="020B0604020202020204" pitchFamily="34" charset="0"/>
              </a:rPr>
            </a:br>
            <a:r>
              <a:rPr kumimoji="0" lang="en-US" altLang="en-US" sz="1400" i="0" u="none" strike="noStrike" cap="none" normalizeH="0" baseline="0" dirty="0">
                <a:ln>
                  <a:noFill/>
                </a:ln>
                <a:effectLst/>
                <a:latin typeface="Arial" panose="020B0604020202020204" pitchFamily="34" charset="0"/>
                <a:cs typeface="Arial" panose="020B0604020202020204" pitchFamily="34" charset="0"/>
              </a:rPr>
              <a:t>- Smart Home Devices</a:t>
            </a:r>
            <a:br>
              <a:rPr kumimoji="0" lang="en-US" altLang="en-US" sz="1400" i="0" u="none" strike="noStrike" cap="none" normalizeH="0" baseline="0" dirty="0">
                <a:ln>
                  <a:noFill/>
                </a:ln>
                <a:effectLst/>
                <a:latin typeface="Arial" panose="020B0604020202020204" pitchFamily="34" charset="0"/>
                <a:cs typeface="Arial" panose="020B0604020202020204" pitchFamily="34" charset="0"/>
              </a:rPr>
            </a:br>
            <a:r>
              <a:rPr kumimoji="0" lang="en-US" altLang="en-US" sz="1400" i="0" u="none" strike="noStrike" cap="none" normalizeH="0" baseline="0" dirty="0">
                <a:ln>
                  <a:noFill/>
                </a:ln>
                <a:effectLst/>
                <a:latin typeface="Arial" panose="020B0604020202020204" pitchFamily="34" charset="0"/>
                <a:cs typeface="Arial" panose="020B0604020202020204" pitchFamily="34" charset="0"/>
              </a:rPr>
              <a:t>- Wearables</a:t>
            </a:r>
            <a:br>
              <a:rPr kumimoji="0" lang="en-US" altLang="en-US" sz="1400" i="0" u="none" strike="noStrike" cap="none" normalizeH="0" baseline="0" dirty="0">
                <a:ln>
                  <a:noFill/>
                </a:ln>
                <a:effectLst/>
                <a:latin typeface="Arial" panose="020B0604020202020204" pitchFamily="34" charset="0"/>
                <a:cs typeface="Arial" panose="020B0604020202020204" pitchFamily="34" charset="0"/>
              </a:rPr>
            </a:br>
            <a:r>
              <a:rPr kumimoji="0" lang="en-US" altLang="en-US" sz="1400" i="0" u="none" strike="noStrike" cap="none" normalizeH="0" baseline="0" dirty="0">
                <a:ln>
                  <a:noFill/>
                </a:ln>
                <a:effectLst/>
                <a:latin typeface="Arial" panose="020B0604020202020204" pitchFamily="34" charset="0"/>
                <a:cs typeface="Arial" panose="020B0604020202020204" pitchFamily="34" charset="0"/>
              </a:rPr>
              <a:t>- Laptops &amp; Tablets</a:t>
            </a:r>
          </a:p>
          <a:p>
            <a:pPr marL="0" indent="0">
              <a:buNone/>
            </a:pPr>
            <a:endParaRPr lang="en-US" sz="1400" dirty="0">
              <a:latin typeface="Arial" panose="020B0604020202020204" pitchFamily="34" charset="0"/>
              <a:cs typeface="Arial" panose="020B0604020202020204" pitchFamily="34" charset="0"/>
            </a:endParaRPr>
          </a:p>
          <a:p>
            <a:r>
              <a:rPr lang="en-US" sz="1400" b="1" u="sng" dirty="0">
                <a:latin typeface="Arial" panose="020B0604020202020204" pitchFamily="34" charset="0"/>
                <a:cs typeface="Arial" panose="020B0604020202020204" pitchFamily="34" charset="0"/>
              </a:rPr>
              <a:t>GLOBAL REACH</a:t>
            </a:r>
            <a:br>
              <a:rPr lang="en-US" sz="1400" b="1" u="sng"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CEO: 			Sundar Pichai</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Headquarter: 		Mountain View, California</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Established: 		October 4, 2016</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Global Revenue 2022: 	$19.6 billion</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Brand Value: 		$263.4 billion</a:t>
            </a:r>
          </a:p>
          <a:p>
            <a:pPr marL="0" indent="0">
              <a:buNone/>
            </a:pPr>
            <a:endParaRPr lang="en-US" sz="1400" dirty="0">
              <a:latin typeface="Arial" panose="020B0604020202020204" pitchFamily="34" charset="0"/>
              <a:cs typeface="Arial" panose="020B0604020202020204" pitchFamily="34" charset="0"/>
            </a:endParaRPr>
          </a:p>
          <a:p>
            <a:r>
              <a:rPr lang="en-US" sz="1400" b="1" u="sng" dirty="0">
                <a:latin typeface="Arial" panose="020B0604020202020204" pitchFamily="34" charset="0"/>
                <a:cs typeface="Arial" panose="020B0604020202020204" pitchFamily="34" charset="0"/>
              </a:rPr>
              <a:t>CORE MISSION</a:t>
            </a:r>
          </a:p>
          <a:p>
            <a:r>
              <a:rPr lang="en-US" sz="1400" dirty="0">
                <a:latin typeface="Arial" panose="020B0604020202020204" pitchFamily="34" charset="0"/>
                <a:cs typeface="Arial" panose="020B0604020202020204" pitchFamily="34" charset="0"/>
              </a:rPr>
              <a:t>To organize the world’s information and make it universally accessible and useful.</a:t>
            </a:r>
            <a:br>
              <a:rPr lang="en-US" sz="1400" b="1" u="sng" dirty="0">
                <a:latin typeface="Arial" panose="020B0604020202020204" pitchFamily="34" charset="0"/>
                <a:cs typeface="Arial" panose="020B0604020202020204" pitchFamily="34" charset="0"/>
              </a:rPr>
            </a:br>
            <a:endParaRPr lang="en-US" sz="1400" b="1" dirty="0">
              <a:latin typeface="Arial" panose="020B0604020202020204" pitchFamily="34" charset="0"/>
              <a:cs typeface="Arial" panose="020B0604020202020204" pitchFamily="34" charset="0"/>
            </a:endParaRPr>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83877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41ED0C-3BC0-FD77-04DF-8B8F6F181EE5}"/>
              </a:ext>
            </a:extLst>
          </p:cNvPr>
          <p:cNvPicPr>
            <a:picLocks noChangeAspect="1"/>
          </p:cNvPicPr>
          <p:nvPr/>
        </p:nvPicPr>
        <p:blipFill>
          <a:blip r:embed="rId2"/>
          <a:stretch>
            <a:fillRect/>
          </a:stretch>
        </p:blipFill>
        <p:spPr>
          <a:xfrm>
            <a:off x="0" y="1882633"/>
            <a:ext cx="12192000" cy="4975368"/>
          </a:xfrm>
          <a:prstGeom prst="rect">
            <a:avLst/>
          </a:prstGeom>
        </p:spPr>
      </p:pic>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0" y="0"/>
            <a:ext cx="10058400" cy="1882633"/>
          </a:xfrm>
        </p:spPr>
        <p:txBody>
          <a:bodyPr vert="horz" lIns="91440" tIns="45720" rIns="91440" bIns="45720" rtlCol="0" anchor="b">
            <a:normAutofit/>
          </a:bodyPr>
          <a:lstStyle/>
          <a:p>
            <a:r>
              <a:rPr lang="en-US" sz="9600" b="1" i="1" u="sng"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12797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A5682-3575-6244-B13F-98C07309943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8CE6FCC-A0AC-8ED5-362C-1DFE26773A5A}"/>
              </a:ext>
            </a:extLst>
          </p:cNvPr>
          <p:cNvSpPr>
            <a:spLocks noGrp="1"/>
          </p:cNvSpPr>
          <p:nvPr>
            <p:ph type="title"/>
          </p:nvPr>
        </p:nvSpPr>
        <p:spPr>
          <a:xfrm>
            <a:off x="1092200" y="981529"/>
            <a:ext cx="3068833" cy="3977366"/>
          </a:xfrm>
        </p:spPr>
        <p:txBody>
          <a:bodyPr/>
          <a:lstStyle/>
          <a:p>
            <a:r>
              <a:rPr lang="en-US" dirty="0">
                <a:latin typeface="Amplitude"/>
              </a:rPr>
              <a:t>Business</a:t>
            </a:r>
            <a:br>
              <a:rPr lang="en-US" dirty="0">
                <a:latin typeface="Amplitude"/>
              </a:rPr>
            </a:br>
            <a:r>
              <a:rPr lang="en-US" dirty="0">
                <a:latin typeface="Amplitude"/>
              </a:rPr>
              <a:t>Objective</a:t>
            </a:r>
          </a:p>
        </p:txBody>
      </p:sp>
      <p:sp>
        <p:nvSpPr>
          <p:cNvPr id="8" name="Content Placeholder 7">
            <a:extLst>
              <a:ext uri="{FF2B5EF4-FFF2-40B4-BE49-F238E27FC236}">
                <a16:creationId xmlns:a16="http://schemas.microsoft.com/office/drawing/2014/main" id="{90FE0587-9B09-8C3E-E216-E379642D0168}"/>
              </a:ext>
            </a:extLst>
          </p:cNvPr>
          <p:cNvSpPr>
            <a:spLocks noGrp="1"/>
          </p:cNvSpPr>
          <p:nvPr>
            <p:ph idx="1"/>
          </p:nvPr>
        </p:nvSpPr>
        <p:spPr>
          <a:xfrm>
            <a:off x="5870829" y="514350"/>
            <a:ext cx="5800472" cy="4832350"/>
          </a:xfrm>
        </p:spPr>
        <p:txBody>
          <a:bodyPr>
            <a:noAutofit/>
          </a:bodyPr>
          <a:lstStyle/>
          <a:p>
            <a:pPr algn="just"/>
            <a:r>
              <a:rPr lang="en-US" sz="1400" b="1" dirty="0">
                <a:latin typeface="Arial" panose="020B0604020202020204" pitchFamily="34" charset="0"/>
                <a:cs typeface="Arial" panose="020B0604020202020204" pitchFamily="34" charset="0"/>
              </a:rPr>
              <a:t>Increase Market Share in Consumer Electronics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Expand the reach of Google Electronics products (such as Pixel devices, smart home products, and accessories) through targeted marketing campaigns, strategic partnerships, and global distribution channels.</a:t>
            </a:r>
          </a:p>
          <a:p>
            <a:pPr algn="just"/>
            <a:r>
              <a:rPr lang="en-US" sz="1400" b="1" dirty="0">
                <a:latin typeface="Arial" panose="020B0604020202020204" pitchFamily="34" charset="0"/>
                <a:cs typeface="Arial" panose="020B0604020202020204" pitchFamily="34" charset="0"/>
              </a:rPr>
              <a:t>Enhance Customer Engagement and Loyalty</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Focus on building strong customer relationships by providing exceptional product experiences, excellent after-sales service, and personalized marketing to boost customer retention and lifetime value.</a:t>
            </a:r>
          </a:p>
          <a:p>
            <a:pPr algn="just"/>
            <a:r>
              <a:rPr lang="en-US" sz="1400" b="1" dirty="0">
                <a:latin typeface="Arial" panose="020B0604020202020204" pitchFamily="34" charset="0"/>
                <a:cs typeface="Arial" panose="020B0604020202020204" pitchFamily="34" charset="0"/>
              </a:rPr>
              <a:t>Optimize Product Innovation and Development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Continuously innovate and improve existing product offerings by integrating new technologies (e.g., AI, IoT, and sustainability features) that align with consumer needs and market trends, keeping Google Electronics at the forefront of tech advancements.</a:t>
            </a:r>
          </a:p>
          <a:p>
            <a:pPr algn="just"/>
            <a:r>
              <a:rPr lang="en-US" sz="1400" b="1" dirty="0">
                <a:latin typeface="Arial" panose="020B0604020202020204" pitchFamily="34" charset="0"/>
                <a:cs typeface="Arial" panose="020B0604020202020204" pitchFamily="34" charset="0"/>
              </a:rPr>
              <a:t>Increase Profits and Efficiency</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Boost profits by cutting costs, making the supply chain run more smoothly, and figuring out which products sell the best to focus on what works.</a:t>
            </a:r>
          </a:p>
        </p:txBody>
      </p:sp>
      <p:sp>
        <p:nvSpPr>
          <p:cNvPr id="2" name="Freeform: Shape 8" descr="Plans">
            <a:extLst>
              <a:ext uri="{FF2B5EF4-FFF2-40B4-BE49-F238E27FC236}">
                <a16:creationId xmlns:a16="http://schemas.microsoft.com/office/drawing/2014/main" id="{8B4CB7A6-1D39-CEC8-083E-D2591E8DCBFE}"/>
              </a:ext>
            </a:extLst>
          </p:cNvPr>
          <p:cNvSpPr/>
          <p:nvPr/>
        </p:nvSpPr>
        <p:spPr>
          <a:xfrm>
            <a:off x="476432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2864845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4B4B3-CC09-70AD-F955-91E55D168EF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366AD85-D194-6AA6-2E8E-562AD1232621}"/>
              </a:ext>
            </a:extLst>
          </p:cNvPr>
          <p:cNvSpPr>
            <a:spLocks noGrp="1"/>
          </p:cNvSpPr>
          <p:nvPr>
            <p:ph type="title"/>
          </p:nvPr>
        </p:nvSpPr>
        <p:spPr>
          <a:xfrm>
            <a:off x="1092200" y="981529"/>
            <a:ext cx="3168650" cy="3977366"/>
          </a:xfrm>
        </p:spPr>
        <p:txBody>
          <a:bodyPr/>
          <a:lstStyle/>
          <a:p>
            <a:r>
              <a:rPr lang="en-US" dirty="0">
                <a:latin typeface="Amplitude"/>
              </a:rPr>
              <a:t>Key Performance Indicators</a:t>
            </a:r>
          </a:p>
        </p:txBody>
      </p:sp>
      <p:sp>
        <p:nvSpPr>
          <p:cNvPr id="8" name="Content Placeholder 7">
            <a:extLst>
              <a:ext uri="{FF2B5EF4-FFF2-40B4-BE49-F238E27FC236}">
                <a16:creationId xmlns:a16="http://schemas.microsoft.com/office/drawing/2014/main" id="{55D22401-04E7-5C4A-0F98-5D30C2A00E43}"/>
              </a:ext>
            </a:extLst>
          </p:cNvPr>
          <p:cNvSpPr>
            <a:spLocks noGrp="1"/>
          </p:cNvSpPr>
          <p:nvPr>
            <p:ph idx="1"/>
          </p:nvPr>
        </p:nvSpPr>
        <p:spPr>
          <a:xfrm>
            <a:off x="5870829" y="520700"/>
            <a:ext cx="5800472" cy="4832350"/>
          </a:xfrm>
        </p:spPr>
        <p:txBody>
          <a:bodyPr>
            <a:noAutofit/>
          </a:bodyPr>
          <a:lstStyle/>
          <a:p>
            <a:pPr>
              <a:buFont typeface="Wingdings" panose="05000000000000000000" pitchFamily="2" charset="2"/>
              <a:buChar char="Ø"/>
            </a:pPr>
            <a:r>
              <a:rPr lang="en-US" sz="1400" b="1" u="sng" dirty="0">
                <a:latin typeface="Arial" panose="020B0604020202020204" pitchFamily="34" charset="0"/>
                <a:cs typeface="Arial" panose="020B0604020202020204" pitchFamily="34" charset="0"/>
              </a:rPr>
              <a:t>REVENUE</a:t>
            </a:r>
            <a:br>
              <a:rPr lang="en-US" sz="1400" b="1"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Revenue is the total amount of money generated from a company's primary activities.</a:t>
            </a:r>
          </a:p>
          <a:p>
            <a:pPr>
              <a:buFont typeface="Wingdings" panose="05000000000000000000" pitchFamily="2" charset="2"/>
              <a:buChar char="Ø"/>
            </a:pPr>
            <a:r>
              <a:rPr lang="en-US" sz="1400" b="1" u="sng" dirty="0">
                <a:latin typeface="Arial" panose="020B0604020202020204" pitchFamily="34" charset="0"/>
                <a:cs typeface="Arial" panose="020B0604020202020204" pitchFamily="34" charset="0"/>
              </a:rPr>
              <a:t>AVERAGE ORDER VALUE</a:t>
            </a:r>
            <a:br>
              <a:rPr lang="en-US" sz="1400" b="1"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Average Order Value (AOV) is an e-commerce metric that determines the average amount of money a customer spends on each order placed online.</a:t>
            </a:r>
          </a:p>
          <a:p>
            <a:pPr>
              <a:buFont typeface="Wingdings" panose="05000000000000000000" pitchFamily="2" charset="2"/>
              <a:buChar char="Ø"/>
            </a:pPr>
            <a:r>
              <a:rPr lang="en-US" sz="1400" b="1" u="sng" dirty="0">
                <a:latin typeface="Arial" panose="020B0604020202020204" pitchFamily="34" charset="0"/>
                <a:cs typeface="Arial" panose="020B0604020202020204" pitchFamily="34" charset="0"/>
              </a:rPr>
              <a:t>CONVERSION RATE</a:t>
            </a:r>
            <a:br>
              <a:rPr lang="en-US" sz="1400" b="1"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Conversion rate is the percentage of users or visitors who perform a desired action on a website or digital platform.</a:t>
            </a:r>
          </a:p>
          <a:p>
            <a:pPr>
              <a:buFont typeface="Wingdings" panose="05000000000000000000" pitchFamily="2" charset="2"/>
              <a:buChar char="Ø"/>
            </a:pPr>
            <a:r>
              <a:rPr lang="en-US" sz="1400" b="1" u="sng" dirty="0">
                <a:latin typeface="Arial" panose="020B0604020202020204" pitchFamily="34" charset="0"/>
                <a:cs typeface="Arial" panose="020B0604020202020204" pitchFamily="34" charset="0"/>
              </a:rPr>
              <a:t>BOUNCE RATE</a:t>
            </a:r>
            <a:br>
              <a:rPr lang="en-US" sz="1400" b="1"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Bounce rate is a metric that measures the percentage of single-page sessions that do not include any conversion event.</a:t>
            </a:r>
          </a:p>
          <a:p>
            <a:pPr>
              <a:buFont typeface="Wingdings" panose="05000000000000000000" pitchFamily="2" charset="2"/>
              <a:buChar char="Ø"/>
            </a:pPr>
            <a:r>
              <a:rPr lang="en-US" sz="1400" b="1" u="sng" dirty="0">
                <a:latin typeface="Arial" panose="020B0604020202020204" pitchFamily="34" charset="0"/>
                <a:cs typeface="Arial" panose="020B0604020202020204" pitchFamily="34" charset="0"/>
              </a:rPr>
              <a:t>ENGAGEMENT METRIC</a:t>
            </a:r>
            <a:br>
              <a:rPr lang="en-US" sz="1400" b="1"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Engagement metric is a measure of how users interact with a website or digital platform, including actions like clicks, comments, shares, or time spent on the site.</a:t>
            </a:r>
          </a:p>
          <a:p>
            <a:pPr>
              <a:buFont typeface="Wingdings" panose="05000000000000000000" pitchFamily="2" charset="2"/>
              <a:buChar char="Ø"/>
            </a:pPr>
            <a:endParaRPr lang="en-US" sz="1400" b="1"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400" b="1"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400" b="1" dirty="0">
              <a:latin typeface="Arial" panose="020B0604020202020204" pitchFamily="34" charset="0"/>
              <a:cs typeface="Arial" panose="020B0604020202020204" pitchFamily="34" charset="0"/>
            </a:endParaRPr>
          </a:p>
        </p:txBody>
      </p:sp>
      <p:sp>
        <p:nvSpPr>
          <p:cNvPr id="4" name="Action Button: Get Information 3">
            <a:hlinkClick r:id="" action="ppaction://noaction" highlightClick="1"/>
            <a:extLst>
              <a:ext uri="{FF2B5EF4-FFF2-40B4-BE49-F238E27FC236}">
                <a16:creationId xmlns:a16="http://schemas.microsoft.com/office/drawing/2014/main" id="{477DFA42-53EA-61E9-88FB-94BB68AF83A7}"/>
              </a:ext>
            </a:extLst>
          </p:cNvPr>
          <p:cNvSpPr/>
          <p:nvPr/>
        </p:nvSpPr>
        <p:spPr>
          <a:xfrm>
            <a:off x="4544568" y="2496312"/>
            <a:ext cx="1005840" cy="832104"/>
          </a:xfrm>
          <a:prstGeom prst="actionButtonInform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6112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8C20E-2B4D-7064-8138-F8DB97F24E02}"/>
            </a:ext>
          </a:extLst>
        </p:cNvPr>
        <p:cNvGrpSpPr/>
        <p:nvPr/>
      </p:nvGrpSpPr>
      <p:grpSpPr>
        <a:xfrm>
          <a:off x="0" y="0"/>
          <a:ext cx="0" cy="0"/>
          <a:chOff x="0" y="0"/>
          <a:chExt cx="0" cy="0"/>
        </a:xfrm>
      </p:grpSpPr>
      <p:sp>
        <p:nvSpPr>
          <p:cNvPr id="12" name="Content Placeholder 7">
            <a:extLst>
              <a:ext uri="{FF2B5EF4-FFF2-40B4-BE49-F238E27FC236}">
                <a16:creationId xmlns:a16="http://schemas.microsoft.com/office/drawing/2014/main" id="{C6A9468A-848E-935C-DB25-6C9896789CC4}"/>
              </a:ext>
            </a:extLst>
          </p:cNvPr>
          <p:cNvSpPr txBox="1">
            <a:spLocks/>
          </p:cNvSpPr>
          <p:nvPr/>
        </p:nvSpPr>
        <p:spPr>
          <a:xfrm>
            <a:off x="1025779" y="1939454"/>
            <a:ext cx="10366117" cy="4327995"/>
          </a:xfrm>
          <a:prstGeom prst="rect">
            <a:avLst/>
          </a:prstGeom>
          <a:solidFill>
            <a:schemeClr val="bg1">
              <a:lumMod val="95000"/>
            </a:schemeClr>
          </a:solidFill>
        </p:spPr>
        <p:txBody>
          <a:bodyPr vert="horz" lIns="0" tIns="45720" rIns="0" bIns="45720" rtlCol="0" anchor="ctr">
            <a:no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1500" b="1" dirty="0">
              <a:solidFill>
                <a:schemeClr val="tx1">
                  <a:lumMod val="65000"/>
                  <a:lumOff val="35000"/>
                </a:schemeClr>
              </a:solidFill>
              <a:latin typeface="Amplitude"/>
            </a:endParaRPr>
          </a:p>
        </p:txBody>
      </p:sp>
      <p:sp>
        <p:nvSpPr>
          <p:cNvPr id="9" name="Title 5">
            <a:extLst>
              <a:ext uri="{FF2B5EF4-FFF2-40B4-BE49-F238E27FC236}">
                <a16:creationId xmlns:a16="http://schemas.microsoft.com/office/drawing/2014/main" id="{673DA6C5-7249-EF36-BCD9-773776DBAF58}"/>
              </a:ext>
            </a:extLst>
          </p:cNvPr>
          <p:cNvSpPr>
            <a:spLocks noGrp="1"/>
          </p:cNvSpPr>
          <p:nvPr>
            <p:ph type="title"/>
          </p:nvPr>
        </p:nvSpPr>
        <p:spPr>
          <a:xfrm>
            <a:off x="1097280" y="990600"/>
            <a:ext cx="10058400" cy="746760"/>
          </a:xfrm>
        </p:spPr>
        <p:txBody>
          <a:bodyPr anchor="ctr">
            <a:normAutofit/>
          </a:bodyPr>
          <a:lstStyle/>
          <a:p>
            <a:r>
              <a:rPr lang="en-US" sz="2800" b="1" i="1" u="sng" dirty="0">
                <a:latin typeface="Arial" panose="020B0604020202020204" pitchFamily="34" charset="0"/>
                <a:cs typeface="Arial" panose="020B0604020202020204" pitchFamily="34" charset="0"/>
              </a:rPr>
              <a:t>REVENUE</a:t>
            </a:r>
          </a:p>
        </p:txBody>
      </p:sp>
      <p:sp>
        <p:nvSpPr>
          <p:cNvPr id="7" name="Content Placeholder 7">
            <a:extLst>
              <a:ext uri="{FF2B5EF4-FFF2-40B4-BE49-F238E27FC236}">
                <a16:creationId xmlns:a16="http://schemas.microsoft.com/office/drawing/2014/main" id="{CC946D4C-9643-CC29-5258-088F8B78776C}"/>
              </a:ext>
            </a:extLst>
          </p:cNvPr>
          <p:cNvSpPr>
            <a:spLocks noGrp="1"/>
          </p:cNvSpPr>
          <p:nvPr>
            <p:ph idx="1"/>
          </p:nvPr>
        </p:nvSpPr>
        <p:spPr>
          <a:xfrm>
            <a:off x="1025780" y="2470150"/>
            <a:ext cx="5070220" cy="3530600"/>
          </a:xfrm>
          <a:solidFill>
            <a:schemeClr val="bg1">
              <a:lumMod val="95000"/>
            </a:schemeClr>
          </a:solidFill>
        </p:spPr>
        <p:txBody>
          <a:bodyPr anchor="ctr">
            <a:noAutofit/>
          </a:bodyPr>
          <a:lstStyle/>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The total revenue for December 2024 was $3,44,619.61 a decrease of $2,18,755.9 when compared to January 2025.</a:t>
            </a:r>
          </a:p>
          <a:p>
            <a:pPr algn="just">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Revenue saw a massive decrease of 63.48% when compared to December of the previous year.</a:t>
            </a:r>
          </a:p>
          <a:p>
            <a:pPr algn="just">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EBDB2F6D-D906-F70B-57C7-9AAEED02A46C}"/>
              </a:ext>
            </a:extLst>
          </p:cNvPr>
          <p:cNvCxnSpPr>
            <a:cxnSpLocks/>
          </p:cNvCxnSpPr>
          <p:nvPr/>
        </p:nvCxnSpPr>
        <p:spPr>
          <a:xfrm>
            <a:off x="6096000" y="2470150"/>
            <a:ext cx="0" cy="35306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D272E51F-E910-433E-B725-D4D5B2DDD480}"/>
              </a:ext>
            </a:extLst>
          </p:cNvPr>
          <p:cNvGraphicFramePr>
            <a:graphicFrameLocks/>
          </p:cNvGraphicFramePr>
          <p:nvPr/>
        </p:nvGraphicFramePr>
        <p:xfrm>
          <a:off x="6270526" y="2608580"/>
          <a:ext cx="4946842" cy="32537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3137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8DD10-6C6D-808F-A814-2F9CEF22349C}"/>
            </a:ext>
          </a:extLst>
        </p:cNvPr>
        <p:cNvGrpSpPr/>
        <p:nvPr/>
      </p:nvGrpSpPr>
      <p:grpSpPr>
        <a:xfrm>
          <a:off x="0" y="0"/>
          <a:ext cx="0" cy="0"/>
          <a:chOff x="0" y="0"/>
          <a:chExt cx="0" cy="0"/>
        </a:xfrm>
      </p:grpSpPr>
      <p:sp>
        <p:nvSpPr>
          <p:cNvPr id="12" name="Content Placeholder 7">
            <a:extLst>
              <a:ext uri="{FF2B5EF4-FFF2-40B4-BE49-F238E27FC236}">
                <a16:creationId xmlns:a16="http://schemas.microsoft.com/office/drawing/2014/main" id="{2698E9F0-AE78-382D-2970-B45A50B4870F}"/>
              </a:ext>
            </a:extLst>
          </p:cNvPr>
          <p:cNvSpPr txBox="1">
            <a:spLocks/>
          </p:cNvSpPr>
          <p:nvPr/>
        </p:nvSpPr>
        <p:spPr>
          <a:xfrm>
            <a:off x="1025779" y="1939454"/>
            <a:ext cx="10366117" cy="4327995"/>
          </a:xfrm>
          <a:prstGeom prst="rect">
            <a:avLst/>
          </a:prstGeom>
          <a:solidFill>
            <a:schemeClr val="bg1">
              <a:lumMod val="95000"/>
            </a:schemeClr>
          </a:solidFill>
        </p:spPr>
        <p:txBody>
          <a:bodyPr vert="horz" lIns="0" tIns="45720" rIns="0" bIns="45720" rtlCol="0" anchor="ctr">
            <a:no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1500" b="1" dirty="0">
              <a:solidFill>
                <a:schemeClr val="tx1">
                  <a:lumMod val="65000"/>
                  <a:lumOff val="35000"/>
                </a:schemeClr>
              </a:solidFill>
              <a:latin typeface="Amplitude"/>
            </a:endParaRPr>
          </a:p>
        </p:txBody>
      </p:sp>
      <p:sp>
        <p:nvSpPr>
          <p:cNvPr id="7" name="Content Placeholder 7">
            <a:extLst>
              <a:ext uri="{FF2B5EF4-FFF2-40B4-BE49-F238E27FC236}">
                <a16:creationId xmlns:a16="http://schemas.microsoft.com/office/drawing/2014/main" id="{51B97E5A-E8FE-5F96-0B2C-009B7BB9B8F2}"/>
              </a:ext>
            </a:extLst>
          </p:cNvPr>
          <p:cNvSpPr>
            <a:spLocks noGrp="1"/>
          </p:cNvSpPr>
          <p:nvPr>
            <p:ph idx="1"/>
          </p:nvPr>
        </p:nvSpPr>
        <p:spPr>
          <a:xfrm>
            <a:off x="1059434" y="1968500"/>
            <a:ext cx="4995288" cy="2019300"/>
          </a:xfrm>
          <a:solidFill>
            <a:schemeClr val="bg1">
              <a:lumMod val="95000"/>
            </a:schemeClr>
          </a:solidFill>
        </p:spPr>
        <p:txBody>
          <a:bodyPr anchor="ctr">
            <a:noAutofit/>
          </a:bodyPr>
          <a:lstStyle/>
          <a:p>
            <a:pPr marL="0" indent="0" algn="just">
              <a:buNone/>
            </a:pPr>
            <a:r>
              <a:rPr lang="en-US" sz="1400" b="1" u="sng" dirty="0">
                <a:latin typeface="Arial" panose="020B0604020202020204" pitchFamily="34" charset="0"/>
                <a:cs typeface="Arial" panose="020B0604020202020204" pitchFamily="34" charset="0"/>
              </a:rPr>
              <a:t>OVERALL AVERAGE ORDER VALUE</a:t>
            </a:r>
          </a:p>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The AOV for Google Electronics decreased from $161.64 to $135.19 in January 2025, showing a decrease in 26.45%</a:t>
            </a:r>
          </a:p>
          <a:p>
            <a:pPr algn="just">
              <a:buFont typeface="Wingdings" panose="05000000000000000000" pitchFamily="2" charset="2"/>
              <a:buChar char="Ø"/>
            </a:pPr>
            <a:r>
              <a:rPr lang="en-US" sz="1400" dirty="0">
                <a:latin typeface="Arial" panose="020B0604020202020204" pitchFamily="34" charset="0"/>
                <a:cs typeface="Arial" panose="020B0604020202020204" pitchFamily="34" charset="0"/>
              </a:rPr>
              <a:t>This means customers spent slightly less per order in January 2025 compared to the previous year</a:t>
            </a:r>
          </a:p>
        </p:txBody>
      </p:sp>
      <p:cxnSp>
        <p:nvCxnSpPr>
          <p:cNvPr id="4" name="Straight Connector 3">
            <a:extLst>
              <a:ext uri="{FF2B5EF4-FFF2-40B4-BE49-F238E27FC236}">
                <a16:creationId xmlns:a16="http://schemas.microsoft.com/office/drawing/2014/main" id="{BC0ECBF5-392F-0C0C-F57F-E967CC3C7195}"/>
              </a:ext>
            </a:extLst>
          </p:cNvPr>
          <p:cNvCxnSpPr>
            <a:cxnSpLocks/>
            <a:stCxn id="12" idx="3"/>
            <a:endCxn id="12" idx="1"/>
          </p:cNvCxnSpPr>
          <p:nvPr/>
        </p:nvCxnSpPr>
        <p:spPr>
          <a:xfrm flipH="1">
            <a:off x="1025779" y="4103452"/>
            <a:ext cx="10366117"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itle 5">
            <a:extLst>
              <a:ext uri="{FF2B5EF4-FFF2-40B4-BE49-F238E27FC236}">
                <a16:creationId xmlns:a16="http://schemas.microsoft.com/office/drawing/2014/main" id="{963FE9D5-AC88-283D-C074-A9329E3DB201}"/>
              </a:ext>
            </a:extLst>
          </p:cNvPr>
          <p:cNvSpPr>
            <a:spLocks noGrp="1"/>
          </p:cNvSpPr>
          <p:nvPr>
            <p:ph type="title"/>
          </p:nvPr>
        </p:nvSpPr>
        <p:spPr>
          <a:xfrm>
            <a:off x="1097280" y="990600"/>
            <a:ext cx="10058400" cy="746760"/>
          </a:xfrm>
        </p:spPr>
        <p:txBody>
          <a:bodyPr anchor="ctr">
            <a:normAutofit/>
          </a:bodyPr>
          <a:lstStyle/>
          <a:p>
            <a:r>
              <a:rPr lang="en-US" sz="2800" b="1" i="1" u="sng" dirty="0">
                <a:latin typeface="Arial" panose="020B0604020202020204" pitchFamily="34" charset="0"/>
                <a:cs typeface="Arial" panose="020B0604020202020204" pitchFamily="34" charset="0"/>
              </a:rPr>
              <a:t>AVERAGE ORDER VALUE</a:t>
            </a:r>
          </a:p>
        </p:txBody>
      </p:sp>
      <p:sp>
        <p:nvSpPr>
          <p:cNvPr id="3" name="Content Placeholder 7">
            <a:extLst>
              <a:ext uri="{FF2B5EF4-FFF2-40B4-BE49-F238E27FC236}">
                <a16:creationId xmlns:a16="http://schemas.microsoft.com/office/drawing/2014/main" id="{314351BE-CEB2-39D0-C5C2-695148EA00F8}"/>
              </a:ext>
            </a:extLst>
          </p:cNvPr>
          <p:cNvSpPr txBox="1">
            <a:spLocks/>
          </p:cNvSpPr>
          <p:nvPr/>
        </p:nvSpPr>
        <p:spPr>
          <a:xfrm>
            <a:off x="1059435" y="4229100"/>
            <a:ext cx="4995287" cy="1930400"/>
          </a:xfrm>
          <a:prstGeom prst="rect">
            <a:avLst/>
          </a:prstGeom>
          <a:solidFill>
            <a:schemeClr val="bg1">
              <a:lumMod val="95000"/>
            </a:schemeClr>
          </a:solidFill>
        </p:spPr>
        <p:txBody>
          <a:bodyPr vert="horz" lIns="0" tIns="45720" rIns="0" bIns="45720" rtlCol="0" anchor="ctr">
            <a:no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400" b="1" u="sng" dirty="0">
                <a:solidFill>
                  <a:schemeClr val="tx1"/>
                </a:solidFill>
                <a:latin typeface="Arial" panose="020B0604020202020204" pitchFamily="34" charset="0"/>
                <a:cs typeface="Arial" panose="020B0604020202020204" pitchFamily="34" charset="0"/>
              </a:rPr>
              <a:t>AVERAGE ORDER VALUE BY DEVICE CATEGORY</a:t>
            </a:r>
          </a:p>
          <a:p>
            <a:pPr algn="just">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Desktop users have the highest average order value (AOV) in both December 2024 and January 2025</a:t>
            </a:r>
          </a:p>
          <a:p>
            <a:pPr algn="just">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Mobile AOV saw a slight decrease from December 2024, whereas Tablet AOV experienced a significant rise by $15.15</a:t>
            </a:r>
          </a:p>
        </p:txBody>
      </p:sp>
      <p:graphicFrame>
        <p:nvGraphicFramePr>
          <p:cNvPr id="10" name="Chart 9">
            <a:extLst>
              <a:ext uri="{FF2B5EF4-FFF2-40B4-BE49-F238E27FC236}">
                <a16:creationId xmlns:a16="http://schemas.microsoft.com/office/drawing/2014/main" id="{60673ECD-C38C-5182-C1EE-BA6BF598F828}"/>
              </a:ext>
            </a:extLst>
          </p:cNvPr>
          <p:cNvGraphicFramePr>
            <a:graphicFrameLocks/>
          </p:cNvGraphicFramePr>
          <p:nvPr/>
        </p:nvGraphicFramePr>
        <p:xfrm>
          <a:off x="6502401" y="1968500"/>
          <a:ext cx="4527548" cy="21349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a:extLst>
              <a:ext uri="{FF2B5EF4-FFF2-40B4-BE49-F238E27FC236}">
                <a16:creationId xmlns:a16="http://schemas.microsoft.com/office/drawing/2014/main" id="{05D2F132-34B9-4147-89B0-F9B6E0461881}"/>
              </a:ext>
            </a:extLst>
          </p:cNvPr>
          <p:cNvGraphicFramePr>
            <a:graphicFrameLocks/>
          </p:cNvGraphicFramePr>
          <p:nvPr/>
        </p:nvGraphicFramePr>
        <p:xfrm>
          <a:off x="6772534" y="2070772"/>
          <a:ext cx="4360032" cy="1930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B78180AA-097B-4D30-81CD-CC698F7597B6}"/>
              </a:ext>
            </a:extLst>
          </p:cNvPr>
          <p:cNvGraphicFramePr>
            <a:graphicFrameLocks/>
          </p:cNvGraphicFramePr>
          <p:nvPr/>
        </p:nvGraphicFramePr>
        <p:xfrm>
          <a:off x="6772534" y="4229101"/>
          <a:ext cx="4393687" cy="19304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1306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EC8E9-ADF4-4B4B-E8EA-5EFC63B444B8}"/>
            </a:ext>
          </a:extLst>
        </p:cNvPr>
        <p:cNvGrpSpPr/>
        <p:nvPr/>
      </p:nvGrpSpPr>
      <p:grpSpPr>
        <a:xfrm>
          <a:off x="0" y="0"/>
          <a:ext cx="0" cy="0"/>
          <a:chOff x="0" y="0"/>
          <a:chExt cx="0" cy="0"/>
        </a:xfrm>
      </p:grpSpPr>
      <p:sp>
        <p:nvSpPr>
          <p:cNvPr id="12" name="Content Placeholder 7">
            <a:extLst>
              <a:ext uri="{FF2B5EF4-FFF2-40B4-BE49-F238E27FC236}">
                <a16:creationId xmlns:a16="http://schemas.microsoft.com/office/drawing/2014/main" id="{401D0484-ABB2-9D37-E825-6FE86C44751C}"/>
              </a:ext>
            </a:extLst>
          </p:cNvPr>
          <p:cNvSpPr txBox="1">
            <a:spLocks/>
          </p:cNvSpPr>
          <p:nvPr/>
        </p:nvSpPr>
        <p:spPr>
          <a:xfrm>
            <a:off x="1025779" y="1939454"/>
            <a:ext cx="10366117" cy="4327995"/>
          </a:xfrm>
          <a:prstGeom prst="rect">
            <a:avLst/>
          </a:prstGeom>
          <a:solidFill>
            <a:schemeClr val="bg1">
              <a:lumMod val="95000"/>
            </a:schemeClr>
          </a:solidFill>
        </p:spPr>
        <p:txBody>
          <a:bodyPr vert="horz" lIns="0" tIns="45720" rIns="0" bIns="45720" rtlCol="0" anchor="ctr">
            <a:no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1500" b="1" dirty="0">
              <a:solidFill>
                <a:schemeClr val="tx1">
                  <a:lumMod val="65000"/>
                  <a:lumOff val="35000"/>
                </a:schemeClr>
              </a:solidFill>
              <a:latin typeface="Amplitude"/>
            </a:endParaRPr>
          </a:p>
        </p:txBody>
      </p:sp>
      <p:cxnSp>
        <p:nvCxnSpPr>
          <p:cNvPr id="4" name="Straight Connector 3">
            <a:extLst>
              <a:ext uri="{FF2B5EF4-FFF2-40B4-BE49-F238E27FC236}">
                <a16:creationId xmlns:a16="http://schemas.microsoft.com/office/drawing/2014/main" id="{7FE1B004-10BB-23D4-09BB-68C3406623FC}"/>
              </a:ext>
            </a:extLst>
          </p:cNvPr>
          <p:cNvCxnSpPr>
            <a:cxnSpLocks/>
            <a:stCxn id="12" idx="3"/>
            <a:endCxn id="12" idx="1"/>
          </p:cNvCxnSpPr>
          <p:nvPr/>
        </p:nvCxnSpPr>
        <p:spPr>
          <a:xfrm flipH="1">
            <a:off x="1025779" y="4103452"/>
            <a:ext cx="10366117"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itle 5">
            <a:extLst>
              <a:ext uri="{FF2B5EF4-FFF2-40B4-BE49-F238E27FC236}">
                <a16:creationId xmlns:a16="http://schemas.microsoft.com/office/drawing/2014/main" id="{3EF84326-C2C9-695A-C973-E5729C947AAD}"/>
              </a:ext>
            </a:extLst>
          </p:cNvPr>
          <p:cNvSpPr>
            <a:spLocks noGrp="1"/>
          </p:cNvSpPr>
          <p:nvPr>
            <p:ph type="title"/>
          </p:nvPr>
        </p:nvSpPr>
        <p:spPr>
          <a:xfrm>
            <a:off x="1097280" y="990600"/>
            <a:ext cx="10058400" cy="746760"/>
          </a:xfrm>
        </p:spPr>
        <p:txBody>
          <a:bodyPr anchor="ctr">
            <a:normAutofit/>
          </a:bodyPr>
          <a:lstStyle/>
          <a:p>
            <a:r>
              <a:rPr lang="en-US" sz="2800" b="1" i="1" u="sng" dirty="0">
                <a:latin typeface="Arial" panose="020B0604020202020204" pitchFamily="34" charset="0"/>
                <a:cs typeface="Arial" panose="020B0604020202020204" pitchFamily="34" charset="0"/>
              </a:rPr>
              <a:t>CONVERSION RATE</a:t>
            </a:r>
          </a:p>
        </p:txBody>
      </p:sp>
      <p:sp>
        <p:nvSpPr>
          <p:cNvPr id="3" name="Content Placeholder 7">
            <a:extLst>
              <a:ext uri="{FF2B5EF4-FFF2-40B4-BE49-F238E27FC236}">
                <a16:creationId xmlns:a16="http://schemas.microsoft.com/office/drawing/2014/main" id="{0C3FCEDD-92F3-8DAD-2AE4-494901D345F6}"/>
              </a:ext>
            </a:extLst>
          </p:cNvPr>
          <p:cNvSpPr txBox="1">
            <a:spLocks/>
          </p:cNvSpPr>
          <p:nvPr/>
        </p:nvSpPr>
        <p:spPr>
          <a:xfrm>
            <a:off x="1097280" y="1970958"/>
            <a:ext cx="4995288" cy="1930400"/>
          </a:xfrm>
          <a:prstGeom prst="rect">
            <a:avLst/>
          </a:prstGeom>
          <a:solidFill>
            <a:schemeClr val="bg1">
              <a:lumMod val="95000"/>
            </a:schemeClr>
          </a:solidFill>
        </p:spPr>
        <p:txBody>
          <a:bodyPr vert="horz" lIns="0" tIns="45720" rIns="0" bIns="45720" rtlCol="0" anchor="ctr">
            <a:no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400" b="1" u="sng" dirty="0">
                <a:solidFill>
                  <a:schemeClr val="tx1"/>
                </a:solidFill>
                <a:latin typeface="Arial" panose="020B0604020202020204" pitchFamily="34" charset="0"/>
                <a:cs typeface="Arial" panose="020B0604020202020204" pitchFamily="34" charset="0"/>
              </a:rPr>
              <a:t>CONVERSION RATE BY DEVICE CATEGORY</a:t>
            </a:r>
          </a:p>
          <a:p>
            <a:pPr algn="just">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Desktop has the highest conversion rate for both December 2024 and January 2025. </a:t>
            </a:r>
          </a:p>
          <a:p>
            <a:pPr algn="just">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Mobile and tablet conversions remain significantly lower than desktop.</a:t>
            </a:r>
          </a:p>
        </p:txBody>
      </p:sp>
      <p:graphicFrame>
        <p:nvGraphicFramePr>
          <p:cNvPr id="2" name="Chart 1">
            <a:extLst>
              <a:ext uri="{FF2B5EF4-FFF2-40B4-BE49-F238E27FC236}">
                <a16:creationId xmlns:a16="http://schemas.microsoft.com/office/drawing/2014/main" id="{A8B51B92-D14D-44C8-9073-0227B3671B1D}"/>
              </a:ext>
            </a:extLst>
          </p:cNvPr>
          <p:cNvGraphicFramePr>
            <a:graphicFrameLocks/>
          </p:cNvGraphicFramePr>
          <p:nvPr>
            <p:extLst>
              <p:ext uri="{D42A27DB-BD31-4B8C-83A1-F6EECF244321}">
                <p14:modId xmlns:p14="http://schemas.microsoft.com/office/powerpoint/2010/main" val="1700170537"/>
              </p:ext>
            </p:extLst>
          </p:nvPr>
        </p:nvGraphicFramePr>
        <p:xfrm>
          <a:off x="6661529" y="1970958"/>
          <a:ext cx="4603879" cy="20168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A1B1D4D5-F668-1D6C-BB0E-927853758335}"/>
              </a:ext>
            </a:extLst>
          </p:cNvPr>
          <p:cNvGraphicFramePr>
            <a:graphicFrameLocks/>
          </p:cNvGraphicFramePr>
          <p:nvPr/>
        </p:nvGraphicFramePr>
        <p:xfrm>
          <a:off x="6661529" y="4219104"/>
          <a:ext cx="4603879" cy="2638895"/>
        </p:xfrm>
        <a:graphic>
          <a:graphicData uri="http://schemas.openxmlformats.org/drawingml/2006/chart">
            <c:chart xmlns:c="http://schemas.openxmlformats.org/drawingml/2006/chart" xmlns:r="http://schemas.openxmlformats.org/officeDocument/2006/relationships" r:id="rId4"/>
          </a:graphicData>
        </a:graphic>
      </p:graphicFrame>
      <p:sp>
        <p:nvSpPr>
          <p:cNvPr id="6" name="Content Placeholder 7">
            <a:extLst>
              <a:ext uri="{FF2B5EF4-FFF2-40B4-BE49-F238E27FC236}">
                <a16:creationId xmlns:a16="http://schemas.microsoft.com/office/drawing/2014/main" id="{A313A4AD-77A1-4815-E48C-3165715EFB1C}"/>
              </a:ext>
            </a:extLst>
          </p:cNvPr>
          <p:cNvSpPr txBox="1">
            <a:spLocks/>
          </p:cNvSpPr>
          <p:nvPr/>
        </p:nvSpPr>
        <p:spPr>
          <a:xfrm>
            <a:off x="1131192" y="4219104"/>
            <a:ext cx="4995288" cy="1930400"/>
          </a:xfrm>
          <a:prstGeom prst="rect">
            <a:avLst/>
          </a:prstGeom>
          <a:solidFill>
            <a:schemeClr val="bg1">
              <a:lumMod val="95000"/>
            </a:schemeClr>
          </a:solidFill>
        </p:spPr>
        <p:txBody>
          <a:bodyPr vert="horz" lIns="0" tIns="45720" rIns="0" bIns="45720" rtlCol="0" anchor="ctr">
            <a:no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Font typeface="Wingdings" panose="05000000000000000000" pitchFamily="2" charset="2"/>
              <a:buNone/>
            </a:pPr>
            <a:r>
              <a:rPr lang="en-US" sz="1400" b="1" u="sng" dirty="0">
                <a:solidFill>
                  <a:schemeClr val="tx1"/>
                </a:solidFill>
                <a:latin typeface="Arial" panose="020B0604020202020204" pitchFamily="34" charset="0"/>
                <a:cs typeface="Arial" panose="020B0604020202020204" pitchFamily="34" charset="0"/>
              </a:rPr>
              <a:t>ESTIMATED NUMBER OF PURCHASES (CONVERSION)</a:t>
            </a:r>
          </a:p>
          <a:p>
            <a:pPr algn="just">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Desktop has the highest purchases, higher conversion in December 2024 and January 2025. </a:t>
            </a:r>
          </a:p>
          <a:p>
            <a:pPr algn="just">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Mobile, tablet and smart tv conversions remain significantly lower than that of the desktop.</a:t>
            </a:r>
          </a:p>
        </p:txBody>
      </p:sp>
    </p:spTree>
    <p:extLst>
      <p:ext uri="{BB962C8B-B14F-4D97-AF65-F5344CB8AC3E}">
        <p14:creationId xmlns:p14="http://schemas.microsoft.com/office/powerpoint/2010/main" val="1200859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DB90F-E794-9A93-6F23-B5DB9A6E8FB6}"/>
            </a:ext>
          </a:extLst>
        </p:cNvPr>
        <p:cNvGrpSpPr/>
        <p:nvPr/>
      </p:nvGrpSpPr>
      <p:grpSpPr>
        <a:xfrm>
          <a:off x="0" y="0"/>
          <a:ext cx="0" cy="0"/>
          <a:chOff x="0" y="0"/>
          <a:chExt cx="0" cy="0"/>
        </a:xfrm>
      </p:grpSpPr>
      <p:sp>
        <p:nvSpPr>
          <p:cNvPr id="9" name="Title 5">
            <a:extLst>
              <a:ext uri="{FF2B5EF4-FFF2-40B4-BE49-F238E27FC236}">
                <a16:creationId xmlns:a16="http://schemas.microsoft.com/office/drawing/2014/main" id="{04CD220F-22A6-8275-BBA3-71B1199340CC}"/>
              </a:ext>
            </a:extLst>
          </p:cNvPr>
          <p:cNvSpPr>
            <a:spLocks noGrp="1"/>
          </p:cNvSpPr>
          <p:nvPr>
            <p:ph type="title"/>
          </p:nvPr>
        </p:nvSpPr>
        <p:spPr>
          <a:xfrm>
            <a:off x="1073150" y="990600"/>
            <a:ext cx="10318746" cy="746760"/>
          </a:xfrm>
        </p:spPr>
        <p:txBody>
          <a:bodyPr anchor="ctr">
            <a:noAutofit/>
          </a:bodyPr>
          <a:lstStyle/>
          <a:p>
            <a:r>
              <a:rPr lang="en-US" sz="2800" b="1" i="1" u="sng" dirty="0">
                <a:latin typeface="Arial" panose="020B0604020202020204" pitchFamily="34" charset="0"/>
                <a:cs typeface="Arial" panose="020B0604020202020204" pitchFamily="34" charset="0"/>
              </a:rPr>
              <a:t>REVENUE BY CUSTOMER TYPE &amp; DEVICE CATEGORY</a:t>
            </a:r>
          </a:p>
        </p:txBody>
      </p:sp>
      <p:sp>
        <p:nvSpPr>
          <p:cNvPr id="6" name="Content Placeholder 7">
            <a:extLst>
              <a:ext uri="{FF2B5EF4-FFF2-40B4-BE49-F238E27FC236}">
                <a16:creationId xmlns:a16="http://schemas.microsoft.com/office/drawing/2014/main" id="{382197A0-815F-2DB2-5079-B98D9BEE11E1}"/>
              </a:ext>
            </a:extLst>
          </p:cNvPr>
          <p:cNvSpPr>
            <a:spLocks noGrp="1"/>
          </p:cNvSpPr>
          <p:nvPr>
            <p:ph idx="1"/>
          </p:nvPr>
        </p:nvSpPr>
        <p:spPr>
          <a:xfrm>
            <a:off x="1059434" y="1936750"/>
            <a:ext cx="4995288" cy="2051049"/>
          </a:xfrm>
          <a:solidFill>
            <a:schemeClr val="bg1">
              <a:lumMod val="95000"/>
            </a:schemeClr>
          </a:solidFill>
        </p:spPr>
        <p:txBody>
          <a:bodyPr anchor="ctr">
            <a:noAutofit/>
          </a:bodyPr>
          <a:lstStyle/>
          <a:p>
            <a:pPr marL="0" indent="0">
              <a:buNone/>
            </a:pPr>
            <a:r>
              <a:rPr lang="en-US" b="1" u="sng" dirty="0">
                <a:solidFill>
                  <a:schemeClr val="tx1">
                    <a:lumMod val="65000"/>
                    <a:lumOff val="35000"/>
                  </a:schemeClr>
                </a:solidFill>
                <a:latin typeface="Amplitude"/>
              </a:rPr>
              <a:t>SESSION BY MARKETING CHANNEL</a:t>
            </a:r>
          </a:p>
          <a:p>
            <a:r>
              <a:rPr lang="en-US" sz="1400" b="1" dirty="0">
                <a:solidFill>
                  <a:schemeClr val="tx1">
                    <a:lumMod val="50000"/>
                    <a:lumOff val="50000"/>
                  </a:schemeClr>
                </a:solidFill>
                <a:latin typeface="Amplitude"/>
              </a:rPr>
              <a:t>The sessions are primarily driven by two channels: Direct and Organic Search. Although there has been a decline in Organic Search, this is offset by a 91% increase in the Direct channel for 2024 compared to 2023</a:t>
            </a:r>
          </a:p>
          <a:p>
            <a:r>
              <a:rPr lang="en-US" sz="1400" b="1" dirty="0">
                <a:solidFill>
                  <a:schemeClr val="tx1">
                    <a:lumMod val="50000"/>
                    <a:lumOff val="50000"/>
                  </a:schemeClr>
                </a:solidFill>
                <a:latin typeface="Amplitude"/>
              </a:rPr>
              <a:t>Referral, Email and Paid search visits also increased for October 2024</a:t>
            </a:r>
          </a:p>
        </p:txBody>
      </p:sp>
      <p:sp>
        <p:nvSpPr>
          <p:cNvPr id="5" name="Content Placeholder 7">
            <a:extLst>
              <a:ext uri="{FF2B5EF4-FFF2-40B4-BE49-F238E27FC236}">
                <a16:creationId xmlns:a16="http://schemas.microsoft.com/office/drawing/2014/main" id="{92D67D0A-A05D-EA57-68CD-FD9D3C381F28}"/>
              </a:ext>
            </a:extLst>
          </p:cNvPr>
          <p:cNvSpPr txBox="1">
            <a:spLocks/>
          </p:cNvSpPr>
          <p:nvPr/>
        </p:nvSpPr>
        <p:spPr>
          <a:xfrm>
            <a:off x="1025779" y="1939454"/>
            <a:ext cx="10366117" cy="4327995"/>
          </a:xfrm>
          <a:prstGeom prst="rect">
            <a:avLst/>
          </a:prstGeom>
          <a:solidFill>
            <a:schemeClr val="bg1">
              <a:lumMod val="95000"/>
            </a:schemeClr>
          </a:solidFill>
        </p:spPr>
        <p:txBody>
          <a:bodyPr vert="horz" lIns="0" tIns="45720" rIns="0" bIns="45720" rtlCol="0" anchor="ctr">
            <a:no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1500" b="1" dirty="0">
              <a:solidFill>
                <a:schemeClr val="tx1">
                  <a:lumMod val="65000"/>
                  <a:lumOff val="35000"/>
                </a:schemeClr>
              </a:solidFill>
              <a:latin typeface="Amplitude"/>
            </a:endParaRPr>
          </a:p>
        </p:txBody>
      </p:sp>
      <p:cxnSp>
        <p:nvCxnSpPr>
          <p:cNvPr id="8" name="Straight Connector 7">
            <a:extLst>
              <a:ext uri="{FF2B5EF4-FFF2-40B4-BE49-F238E27FC236}">
                <a16:creationId xmlns:a16="http://schemas.microsoft.com/office/drawing/2014/main" id="{369E5AAF-A064-A74C-07AF-EC23CA88F212}"/>
              </a:ext>
            </a:extLst>
          </p:cNvPr>
          <p:cNvCxnSpPr>
            <a:cxnSpLocks/>
          </p:cNvCxnSpPr>
          <p:nvPr/>
        </p:nvCxnSpPr>
        <p:spPr>
          <a:xfrm flipH="1">
            <a:off x="1025779" y="4084402"/>
            <a:ext cx="10366117"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Content Placeholder 7">
            <a:extLst>
              <a:ext uri="{FF2B5EF4-FFF2-40B4-BE49-F238E27FC236}">
                <a16:creationId xmlns:a16="http://schemas.microsoft.com/office/drawing/2014/main" id="{F51738D4-E1E3-E2E5-C36B-B35D86CDA9CC}"/>
              </a:ext>
            </a:extLst>
          </p:cNvPr>
          <p:cNvSpPr txBox="1">
            <a:spLocks/>
          </p:cNvSpPr>
          <p:nvPr/>
        </p:nvSpPr>
        <p:spPr>
          <a:xfrm>
            <a:off x="1059435" y="4181006"/>
            <a:ext cx="5162292" cy="2030645"/>
          </a:xfrm>
          <a:prstGeom prst="rect">
            <a:avLst/>
          </a:prstGeom>
          <a:solidFill>
            <a:schemeClr val="bg1">
              <a:lumMod val="95000"/>
            </a:schemeClr>
          </a:solidFill>
        </p:spPr>
        <p:txBody>
          <a:bodyPr vert="horz" lIns="0" tIns="45720" rIns="0" bIns="45720" rtlCol="0" anchor="ctr">
            <a:no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endParaRPr lang="en-US" sz="1400" b="1" dirty="0">
              <a:solidFill>
                <a:schemeClr val="tx1">
                  <a:lumMod val="50000"/>
                  <a:lumOff val="50000"/>
                </a:schemeClr>
              </a:solidFill>
              <a:latin typeface="Amplitude"/>
            </a:endParaRPr>
          </a:p>
        </p:txBody>
      </p:sp>
      <p:sp>
        <p:nvSpPr>
          <p:cNvPr id="3" name="Content Placeholder 7">
            <a:extLst>
              <a:ext uri="{FF2B5EF4-FFF2-40B4-BE49-F238E27FC236}">
                <a16:creationId xmlns:a16="http://schemas.microsoft.com/office/drawing/2014/main" id="{6EB87FE8-EF5E-BF77-9162-B7DF4E32F77F}"/>
              </a:ext>
            </a:extLst>
          </p:cNvPr>
          <p:cNvSpPr txBox="1">
            <a:spLocks/>
          </p:cNvSpPr>
          <p:nvPr/>
        </p:nvSpPr>
        <p:spPr>
          <a:xfrm>
            <a:off x="1059434" y="1968500"/>
            <a:ext cx="4995288" cy="2019300"/>
          </a:xfrm>
          <a:prstGeom prst="rect">
            <a:avLst/>
          </a:prstGeom>
          <a:solidFill>
            <a:schemeClr val="bg1">
              <a:lumMod val="95000"/>
            </a:schemeClr>
          </a:solidFill>
        </p:spPr>
        <p:txBody>
          <a:bodyPr vert="horz" lIns="0" tIns="45720" rIns="0" bIns="45720" rtlCol="0" anchor="ctr">
            <a:no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sz="1400" b="1" u="sng" dirty="0">
                <a:solidFill>
                  <a:schemeClr val="tx1"/>
                </a:solidFill>
                <a:latin typeface="Arial" panose="020B0604020202020204" pitchFamily="34" charset="0"/>
                <a:cs typeface="Arial" panose="020B0604020202020204" pitchFamily="34" charset="0"/>
              </a:rPr>
              <a:t>REVENUE BY CUSTOMER TYPE</a:t>
            </a:r>
          </a:p>
          <a:p>
            <a:pPr algn="just">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The total revenue for new visitors grew by 38.34% from December 2024 to January 2025</a:t>
            </a:r>
          </a:p>
          <a:p>
            <a:pPr algn="just">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Additionally, revenue from established visitors to the website increased by 36.78%</a:t>
            </a:r>
          </a:p>
        </p:txBody>
      </p:sp>
      <p:sp>
        <p:nvSpPr>
          <p:cNvPr id="4" name="Content Placeholder 7">
            <a:extLst>
              <a:ext uri="{FF2B5EF4-FFF2-40B4-BE49-F238E27FC236}">
                <a16:creationId xmlns:a16="http://schemas.microsoft.com/office/drawing/2014/main" id="{01867458-C105-36E4-A54E-498697BA57CA}"/>
              </a:ext>
            </a:extLst>
          </p:cNvPr>
          <p:cNvSpPr txBox="1">
            <a:spLocks/>
          </p:cNvSpPr>
          <p:nvPr/>
        </p:nvSpPr>
        <p:spPr>
          <a:xfrm>
            <a:off x="1059435" y="4229100"/>
            <a:ext cx="4995288" cy="1930400"/>
          </a:xfrm>
          <a:prstGeom prst="rect">
            <a:avLst/>
          </a:prstGeom>
          <a:solidFill>
            <a:schemeClr val="bg1">
              <a:lumMod val="95000"/>
            </a:schemeClr>
          </a:solidFill>
        </p:spPr>
        <p:txBody>
          <a:bodyPr vert="horz" lIns="0" tIns="45720" rIns="0" bIns="45720" rtlCol="0" anchor="ctr">
            <a:no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sz="1400" b="1" u="sng" dirty="0">
                <a:solidFill>
                  <a:schemeClr val="tx1"/>
                </a:solidFill>
                <a:latin typeface="Arial" panose="020B0604020202020204" pitchFamily="34" charset="0"/>
                <a:cs typeface="Arial" panose="020B0604020202020204" pitchFamily="34" charset="0"/>
              </a:rPr>
              <a:t>REVENUE BY DEVICE CATEGORY</a:t>
            </a:r>
          </a:p>
          <a:p>
            <a:pPr algn="just">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Revenue for all three device types saw an increase for December 2024 compared to January 2025</a:t>
            </a:r>
          </a:p>
          <a:p>
            <a:pPr algn="just">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Desktop revenue rose by 36.4%  whereas mobile revenue increased by 38.55 %</a:t>
            </a:r>
          </a:p>
        </p:txBody>
      </p:sp>
      <p:graphicFrame>
        <p:nvGraphicFramePr>
          <p:cNvPr id="7" name="Chart 6">
            <a:extLst>
              <a:ext uri="{FF2B5EF4-FFF2-40B4-BE49-F238E27FC236}">
                <a16:creationId xmlns:a16="http://schemas.microsoft.com/office/drawing/2014/main" id="{9DBFA0B0-809C-40A6-9258-B5BAC63AEDA7}"/>
              </a:ext>
            </a:extLst>
          </p:cNvPr>
          <p:cNvGraphicFramePr>
            <a:graphicFrameLocks/>
          </p:cNvGraphicFramePr>
          <p:nvPr/>
        </p:nvGraphicFramePr>
        <p:xfrm>
          <a:off x="6255384" y="4189893"/>
          <a:ext cx="4877182" cy="19696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248B6995-C671-427C-A4D3-5C839040CBFC}"/>
              </a:ext>
            </a:extLst>
          </p:cNvPr>
          <p:cNvGraphicFramePr>
            <a:graphicFrameLocks/>
          </p:cNvGraphicFramePr>
          <p:nvPr/>
        </p:nvGraphicFramePr>
        <p:xfrm>
          <a:off x="6255385" y="2068870"/>
          <a:ext cx="4877181" cy="19189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8252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3E65A-3C06-0099-70DD-D4E5138AF42F}"/>
            </a:ext>
          </a:extLst>
        </p:cNvPr>
        <p:cNvGrpSpPr/>
        <p:nvPr/>
      </p:nvGrpSpPr>
      <p:grpSpPr>
        <a:xfrm>
          <a:off x="0" y="0"/>
          <a:ext cx="0" cy="0"/>
          <a:chOff x="0" y="0"/>
          <a:chExt cx="0" cy="0"/>
        </a:xfrm>
      </p:grpSpPr>
      <p:sp>
        <p:nvSpPr>
          <p:cNvPr id="12" name="Content Placeholder 7">
            <a:extLst>
              <a:ext uri="{FF2B5EF4-FFF2-40B4-BE49-F238E27FC236}">
                <a16:creationId xmlns:a16="http://schemas.microsoft.com/office/drawing/2014/main" id="{95307EC5-CA88-FC3C-DF57-3F7FF2299CD7}"/>
              </a:ext>
            </a:extLst>
          </p:cNvPr>
          <p:cNvSpPr txBox="1">
            <a:spLocks/>
          </p:cNvSpPr>
          <p:nvPr/>
        </p:nvSpPr>
        <p:spPr>
          <a:xfrm>
            <a:off x="1025779" y="1939454"/>
            <a:ext cx="10366117" cy="4327995"/>
          </a:xfrm>
          <a:prstGeom prst="rect">
            <a:avLst/>
          </a:prstGeom>
          <a:solidFill>
            <a:schemeClr val="bg1">
              <a:lumMod val="95000"/>
            </a:schemeClr>
          </a:solidFill>
        </p:spPr>
        <p:txBody>
          <a:bodyPr vert="horz" lIns="0" tIns="45720" rIns="0" bIns="45720" rtlCol="0" anchor="ctr">
            <a:no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400" b="1" dirty="0">
                <a:solidFill>
                  <a:schemeClr val="tx1">
                    <a:lumMod val="50000"/>
                    <a:lumOff val="50000"/>
                  </a:schemeClr>
                </a:solidFill>
                <a:latin typeface="Amplitude"/>
              </a:rPr>
              <a:t>While both AOV and visits have increased, the significant rise in revenue is primarily driven by a substantial 56.16% boost in the Conversion Rate. As a result, revenue has grown by 80.06%, leading to a net increase of $101,655.20</a:t>
            </a:r>
            <a:endParaRPr lang="en-US" sz="1500" b="1" dirty="0">
              <a:solidFill>
                <a:schemeClr val="tx1">
                  <a:lumMod val="65000"/>
                  <a:lumOff val="35000"/>
                </a:schemeClr>
              </a:solidFill>
              <a:latin typeface="Amplitude"/>
            </a:endParaRPr>
          </a:p>
        </p:txBody>
      </p:sp>
      <p:sp>
        <p:nvSpPr>
          <p:cNvPr id="9" name="Title 5">
            <a:extLst>
              <a:ext uri="{FF2B5EF4-FFF2-40B4-BE49-F238E27FC236}">
                <a16:creationId xmlns:a16="http://schemas.microsoft.com/office/drawing/2014/main" id="{00FDA36A-D88D-041E-36B2-9070CF4100E4}"/>
              </a:ext>
            </a:extLst>
          </p:cNvPr>
          <p:cNvSpPr>
            <a:spLocks noGrp="1"/>
          </p:cNvSpPr>
          <p:nvPr>
            <p:ph type="title"/>
          </p:nvPr>
        </p:nvSpPr>
        <p:spPr>
          <a:xfrm>
            <a:off x="1097280" y="990600"/>
            <a:ext cx="10058400" cy="746760"/>
          </a:xfrm>
        </p:spPr>
        <p:txBody>
          <a:bodyPr anchor="ctr">
            <a:normAutofit/>
          </a:bodyPr>
          <a:lstStyle/>
          <a:p>
            <a:r>
              <a:rPr lang="en-US" sz="2800" b="1" i="1" u="sng" dirty="0">
                <a:latin typeface="Arial" panose="020B0604020202020204" pitchFamily="34" charset="0"/>
                <a:cs typeface="Arial" panose="020B0604020202020204" pitchFamily="34" charset="0"/>
              </a:rPr>
              <a:t>REVENUE WATERFALL TABLE</a:t>
            </a:r>
          </a:p>
        </p:txBody>
      </p:sp>
      <p:graphicFrame>
        <p:nvGraphicFramePr>
          <p:cNvPr id="11" name="Table 10">
            <a:extLst>
              <a:ext uri="{FF2B5EF4-FFF2-40B4-BE49-F238E27FC236}">
                <a16:creationId xmlns:a16="http://schemas.microsoft.com/office/drawing/2014/main" id="{CE04207B-D368-6935-8D65-595EFD7E147B}"/>
              </a:ext>
            </a:extLst>
          </p:cNvPr>
          <p:cNvGraphicFramePr>
            <a:graphicFrameLocks noGrp="1"/>
          </p:cNvGraphicFramePr>
          <p:nvPr/>
        </p:nvGraphicFramePr>
        <p:xfrm>
          <a:off x="1025779" y="1939455"/>
          <a:ext cx="10366117" cy="3309200"/>
        </p:xfrm>
        <a:graphic>
          <a:graphicData uri="http://schemas.openxmlformats.org/drawingml/2006/table">
            <a:tbl>
              <a:tblPr>
                <a:tableStyleId>{5C22544A-7EE6-4342-B048-85BDC9FD1C3A}</a:tableStyleId>
              </a:tblPr>
              <a:tblGrid>
                <a:gridCol w="1634016">
                  <a:extLst>
                    <a:ext uri="{9D8B030D-6E8A-4147-A177-3AD203B41FA5}">
                      <a16:colId xmlns:a16="http://schemas.microsoft.com/office/drawing/2014/main" val="429036321"/>
                    </a:ext>
                  </a:extLst>
                </a:gridCol>
                <a:gridCol w="1373823">
                  <a:extLst>
                    <a:ext uri="{9D8B030D-6E8A-4147-A177-3AD203B41FA5}">
                      <a16:colId xmlns:a16="http://schemas.microsoft.com/office/drawing/2014/main" val="1797501937"/>
                    </a:ext>
                  </a:extLst>
                </a:gridCol>
                <a:gridCol w="1342600">
                  <a:extLst>
                    <a:ext uri="{9D8B030D-6E8A-4147-A177-3AD203B41FA5}">
                      <a16:colId xmlns:a16="http://schemas.microsoft.com/office/drawing/2014/main" val="3742932674"/>
                    </a:ext>
                  </a:extLst>
                </a:gridCol>
                <a:gridCol w="614057">
                  <a:extLst>
                    <a:ext uri="{9D8B030D-6E8A-4147-A177-3AD203B41FA5}">
                      <a16:colId xmlns:a16="http://schemas.microsoft.com/office/drawing/2014/main" val="1936280333"/>
                    </a:ext>
                  </a:extLst>
                </a:gridCol>
                <a:gridCol w="1269746">
                  <a:extLst>
                    <a:ext uri="{9D8B030D-6E8A-4147-A177-3AD203B41FA5}">
                      <a16:colId xmlns:a16="http://schemas.microsoft.com/office/drawing/2014/main" val="1641634562"/>
                    </a:ext>
                  </a:extLst>
                </a:gridCol>
                <a:gridCol w="811804">
                  <a:extLst>
                    <a:ext uri="{9D8B030D-6E8A-4147-A177-3AD203B41FA5}">
                      <a16:colId xmlns:a16="http://schemas.microsoft.com/office/drawing/2014/main" val="3942236445"/>
                    </a:ext>
                  </a:extLst>
                </a:gridCol>
                <a:gridCol w="1248929">
                  <a:extLst>
                    <a:ext uri="{9D8B030D-6E8A-4147-A177-3AD203B41FA5}">
                      <a16:colId xmlns:a16="http://schemas.microsoft.com/office/drawing/2014/main" val="3580536491"/>
                    </a:ext>
                  </a:extLst>
                </a:gridCol>
                <a:gridCol w="509980">
                  <a:extLst>
                    <a:ext uri="{9D8B030D-6E8A-4147-A177-3AD203B41FA5}">
                      <a16:colId xmlns:a16="http://schemas.microsoft.com/office/drawing/2014/main" val="1336297035"/>
                    </a:ext>
                  </a:extLst>
                </a:gridCol>
                <a:gridCol w="499572">
                  <a:extLst>
                    <a:ext uri="{9D8B030D-6E8A-4147-A177-3AD203B41FA5}">
                      <a16:colId xmlns:a16="http://schemas.microsoft.com/office/drawing/2014/main" val="3752110780"/>
                    </a:ext>
                  </a:extLst>
                </a:gridCol>
                <a:gridCol w="1061590">
                  <a:extLst>
                    <a:ext uri="{9D8B030D-6E8A-4147-A177-3AD203B41FA5}">
                      <a16:colId xmlns:a16="http://schemas.microsoft.com/office/drawing/2014/main" val="3942607576"/>
                    </a:ext>
                  </a:extLst>
                </a:gridCol>
              </a:tblGrid>
              <a:tr h="739605">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Dec-24</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Jan-25</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a:effectLst/>
                        </a:rPr>
                        <a:t>% vs LY</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a:effectLst/>
                        </a:rPr>
                        <a:t># vs LY</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a:effectLst/>
                        </a:rPr>
                        <a:t>Metric Change Impact</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a:effectLst/>
                        </a:rPr>
                        <a:t>ratio</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a:effectLst/>
                        </a:rPr>
                        <a:t>adjusted impact</a:t>
                      </a:r>
                      <a:endParaRPr lang="en-IN" sz="1100" b="0" i="0" u="none" strike="noStrike">
                        <a:solidFill>
                          <a:srgbClr val="000000"/>
                        </a:solidFill>
                        <a:effectLst/>
                        <a:latin typeface="Arial" panose="020B0604020202020204" pitchFamily="34" charset="0"/>
                      </a:endParaRPr>
                    </a:p>
                  </a:txBody>
                  <a:tcPr marL="5049" marR="5049" marT="5049" marB="0" anchor="b"/>
                </a:tc>
                <a:extLst>
                  <a:ext uri="{0D108BD9-81ED-4DB2-BD59-A6C34878D82A}">
                    <a16:rowId xmlns:a16="http://schemas.microsoft.com/office/drawing/2014/main" val="387139574"/>
                  </a:ext>
                </a:extLst>
              </a:tr>
              <a:tr h="369802">
                <a:tc>
                  <a:txBody>
                    <a:bodyPr/>
                    <a:lstStyle/>
                    <a:p>
                      <a:pPr algn="l" fontAlgn="b"/>
                      <a:r>
                        <a:rPr lang="en-IN" sz="1100" u="none" strike="noStrike" dirty="0">
                          <a:effectLst/>
                        </a:rPr>
                        <a:t>revenue</a:t>
                      </a:r>
                      <a:endParaRPr lang="en-IN" sz="1100" b="0" i="0" u="none" strike="noStrike" dirty="0">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a:effectLst/>
                        </a:rPr>
                        <a:t> $        3,34,619.61 </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a:effectLst/>
                        </a:rPr>
                        <a:t> $        1,25,386.71 </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-62.53%</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dirty="0">
                          <a:effectLst/>
                        </a:rPr>
                        <a:t>-$2,09,232.90</a:t>
                      </a:r>
                      <a:endParaRPr lang="en-IN" sz="1100" b="0" i="0" u="none" strike="noStrike" dirty="0">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a:effectLst/>
                        </a:rPr>
                        <a:t> </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a:effectLst/>
                        </a:rPr>
                        <a:t> </a:t>
                      </a:r>
                      <a:endParaRPr lang="en-IN" sz="1100" b="0" i="0" u="none" strike="noStrike">
                        <a:solidFill>
                          <a:srgbClr val="000000"/>
                        </a:solidFill>
                        <a:effectLst/>
                        <a:latin typeface="Arial" panose="020B0604020202020204" pitchFamily="34" charset="0"/>
                      </a:endParaRPr>
                    </a:p>
                  </a:txBody>
                  <a:tcPr marL="5049" marR="5049" marT="5049" marB="0" anchor="b"/>
                </a:tc>
                <a:extLst>
                  <a:ext uri="{0D108BD9-81ED-4DB2-BD59-A6C34878D82A}">
                    <a16:rowId xmlns:a16="http://schemas.microsoft.com/office/drawing/2014/main" val="1387960284"/>
                  </a:ext>
                </a:extLst>
              </a:tr>
              <a:tr h="369802">
                <a:tc>
                  <a:txBody>
                    <a:bodyPr/>
                    <a:lstStyle/>
                    <a:p>
                      <a:pPr algn="l" fontAlgn="b"/>
                      <a:r>
                        <a:rPr lang="en-IN" sz="1100" u="none" strike="noStrike">
                          <a:effectLst/>
                        </a:rPr>
                        <a:t>sessions</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1,01,039</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77,287</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-23.51%</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-23,752</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a:effectLst/>
                        </a:rPr>
                        <a:t> $       (76,785.47)</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0.26</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a:effectLst/>
                        </a:rPr>
                        <a:t> $   (54,729.34)</a:t>
                      </a:r>
                      <a:endParaRPr lang="en-IN" sz="1100" b="0" i="0" u="none" strike="noStrike">
                        <a:solidFill>
                          <a:srgbClr val="000000"/>
                        </a:solidFill>
                        <a:effectLst/>
                        <a:latin typeface="Arial" panose="020B0604020202020204" pitchFamily="34" charset="0"/>
                      </a:endParaRPr>
                    </a:p>
                  </a:txBody>
                  <a:tcPr marL="5049" marR="5049" marT="5049" marB="0" anchor="b"/>
                </a:tc>
                <a:extLst>
                  <a:ext uri="{0D108BD9-81ED-4DB2-BD59-A6C34878D82A}">
                    <a16:rowId xmlns:a16="http://schemas.microsoft.com/office/drawing/2014/main" val="596340497"/>
                  </a:ext>
                </a:extLst>
              </a:tr>
              <a:tr h="369802">
                <a:tc>
                  <a:txBody>
                    <a:bodyPr/>
                    <a:lstStyle/>
                    <a:p>
                      <a:pPr algn="l" fontAlgn="b"/>
                      <a:r>
                        <a:rPr lang="en-IN" sz="1100" u="none" strike="noStrike">
                          <a:effectLst/>
                        </a:rPr>
                        <a:t>conversion</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2%</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1%</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-50.0%</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-1%</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a:effectLst/>
                        </a:rPr>
                        <a:t> $    (1,63,319.44)</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0.56</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a:effectLst/>
                        </a:rPr>
                        <a:t> $(1,16,406.99)</a:t>
                      </a:r>
                      <a:endParaRPr lang="en-IN" sz="1100" b="0" i="0" u="none" strike="noStrike">
                        <a:solidFill>
                          <a:srgbClr val="000000"/>
                        </a:solidFill>
                        <a:effectLst/>
                        <a:latin typeface="Arial" panose="020B0604020202020204" pitchFamily="34" charset="0"/>
                      </a:endParaRPr>
                    </a:p>
                  </a:txBody>
                  <a:tcPr marL="5049" marR="5049" marT="5049" marB="0" anchor="b"/>
                </a:tc>
                <a:extLst>
                  <a:ext uri="{0D108BD9-81ED-4DB2-BD59-A6C34878D82A}">
                    <a16:rowId xmlns:a16="http://schemas.microsoft.com/office/drawing/2014/main" val="2091522723"/>
                  </a:ext>
                </a:extLst>
              </a:tr>
              <a:tr h="720585">
                <a:tc>
                  <a:txBody>
                    <a:bodyPr/>
                    <a:lstStyle/>
                    <a:p>
                      <a:pPr algn="l" fontAlgn="b"/>
                      <a:r>
                        <a:rPr lang="en-IN" sz="1100" u="none" strike="noStrike">
                          <a:effectLst/>
                        </a:rPr>
                        <a:t>aov (avg purchase revenue)</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$161.64</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$135.19</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-16.36%</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-$26.45</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a:effectLst/>
                        </a:rPr>
                        <a:t> $       (53,449.63)</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0.18</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a:effectLst/>
                        </a:rPr>
                        <a:t> $   (38,096.57)</a:t>
                      </a:r>
                      <a:endParaRPr lang="en-IN" sz="1100" b="0" i="0" u="none" strike="noStrike">
                        <a:solidFill>
                          <a:srgbClr val="000000"/>
                        </a:solidFill>
                        <a:effectLst/>
                        <a:latin typeface="Arial" panose="020B0604020202020204" pitchFamily="34" charset="0"/>
                      </a:endParaRPr>
                    </a:p>
                  </a:txBody>
                  <a:tcPr marL="5049" marR="5049" marT="5049" marB="0" anchor="b"/>
                </a:tc>
                <a:extLst>
                  <a:ext uri="{0D108BD9-81ED-4DB2-BD59-A6C34878D82A}">
                    <a16:rowId xmlns:a16="http://schemas.microsoft.com/office/drawing/2014/main" val="262786290"/>
                  </a:ext>
                </a:extLst>
              </a:tr>
              <a:tr h="369802">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extLst>
                  <a:ext uri="{0D108BD9-81ED-4DB2-BD59-A6C34878D82A}">
                    <a16:rowId xmlns:a16="http://schemas.microsoft.com/office/drawing/2014/main" val="2386427073"/>
                  </a:ext>
                </a:extLst>
              </a:tr>
              <a:tr h="369802">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r" fontAlgn="b"/>
                      <a:r>
                        <a:rPr lang="en-IN" sz="1100" u="none" strike="noStrike">
                          <a:effectLst/>
                        </a:rPr>
                        <a:t>Sum</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a:effectLst/>
                        </a:rPr>
                        <a:t> $    (2,93,554.54)</a:t>
                      </a:r>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endParaRPr lang="en-IN" sz="1100" b="0" i="0" u="none" strike="noStrike">
                        <a:solidFill>
                          <a:srgbClr val="000000"/>
                        </a:solidFill>
                        <a:effectLst/>
                        <a:latin typeface="Arial" panose="020B0604020202020204" pitchFamily="34" charset="0"/>
                      </a:endParaRPr>
                    </a:p>
                  </a:txBody>
                  <a:tcPr marL="5049" marR="5049" marT="5049" marB="0" anchor="b"/>
                </a:tc>
                <a:tc>
                  <a:txBody>
                    <a:bodyPr/>
                    <a:lstStyle/>
                    <a:p>
                      <a:pPr algn="l" fontAlgn="b"/>
                      <a:r>
                        <a:rPr lang="en-IN" sz="1100" u="none" strike="noStrike" dirty="0">
                          <a:effectLst/>
                        </a:rPr>
                        <a:t> $(2,09,232.90)</a:t>
                      </a:r>
                      <a:endParaRPr lang="en-IN" sz="1100" b="0" i="0" u="none" strike="noStrike" dirty="0">
                        <a:solidFill>
                          <a:srgbClr val="000000"/>
                        </a:solidFill>
                        <a:effectLst/>
                        <a:latin typeface="Arial" panose="020B0604020202020204" pitchFamily="34" charset="0"/>
                      </a:endParaRPr>
                    </a:p>
                  </a:txBody>
                  <a:tcPr marL="5049" marR="5049" marT="5049" marB="0" anchor="b"/>
                </a:tc>
                <a:extLst>
                  <a:ext uri="{0D108BD9-81ED-4DB2-BD59-A6C34878D82A}">
                    <a16:rowId xmlns:a16="http://schemas.microsoft.com/office/drawing/2014/main" val="1552437731"/>
                  </a:ext>
                </a:extLst>
              </a:tr>
            </a:tbl>
          </a:graphicData>
        </a:graphic>
      </p:graphicFrame>
      <p:sp>
        <p:nvSpPr>
          <p:cNvPr id="13" name="TextBox 12">
            <a:extLst>
              <a:ext uri="{FF2B5EF4-FFF2-40B4-BE49-F238E27FC236}">
                <a16:creationId xmlns:a16="http://schemas.microsoft.com/office/drawing/2014/main" id="{CEE3BA9E-4F7E-BB2C-E6F2-EE603EE6697C}"/>
              </a:ext>
            </a:extLst>
          </p:cNvPr>
          <p:cNvSpPr txBox="1"/>
          <p:nvPr/>
        </p:nvSpPr>
        <p:spPr>
          <a:xfrm>
            <a:off x="1097280" y="5267235"/>
            <a:ext cx="9784080" cy="1169551"/>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While both AOV and Sessions have decreased, the significant decrease in revenue is primarily driven by a substantial 50 % boost in the Conversion Rate. As a result, revenue has decreased by 62.53%, leading to a net increase of $0(rather, a net loss of $2,09,232.90)</a:t>
            </a:r>
          </a:p>
          <a:p>
            <a:pPr algn="just"/>
            <a:endParaRPr lang="en-US" sz="1400"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338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1020</TotalTime>
  <Words>1975</Words>
  <Application>Microsoft Office PowerPoint</Application>
  <PresentationFormat>Widescreen</PresentationFormat>
  <Paragraphs>199</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Amplitude</vt:lpstr>
      <vt:lpstr>Arial</vt:lpstr>
      <vt:lpstr>Calibri</vt:lpstr>
      <vt:lpstr>Calibri Light</vt:lpstr>
      <vt:lpstr>Wingdings</vt:lpstr>
      <vt:lpstr>Office Theme</vt:lpstr>
      <vt:lpstr>MARKETING WEB ANALYTICS AND INSIGHTS (GROUP 7)</vt:lpstr>
      <vt:lpstr>About Us</vt:lpstr>
      <vt:lpstr>Business Objective</vt:lpstr>
      <vt:lpstr>Key Performance Indicators</vt:lpstr>
      <vt:lpstr>REVENUE</vt:lpstr>
      <vt:lpstr>AVERAGE ORDER VALUE</vt:lpstr>
      <vt:lpstr>CONVERSION RATE</vt:lpstr>
      <vt:lpstr>REVENUE BY CUSTOMER TYPE &amp; DEVICE CATEGORY</vt:lpstr>
      <vt:lpstr>REVENUE WATERFALL TABLE</vt:lpstr>
      <vt:lpstr>REVENUE WATERFALL TABLE</vt:lpstr>
      <vt:lpstr>OUR RECOMMENDATION</vt:lpstr>
      <vt:lpstr>BOUNCE RATE</vt:lpstr>
      <vt:lpstr>BOUNCE RATE BY DEVICE AND AGE</vt:lpstr>
      <vt:lpstr>CART ADDITIONS</vt:lpstr>
      <vt:lpstr>OUR RECOMMENDATION</vt:lpstr>
      <vt:lpstr>ENGAGEMENT METRIC ON ENGAGEMENT RATE AND ITEMS PURCHASED PER ITEM VIEWED RATE</vt:lpstr>
      <vt:lpstr>ENGAGEMENT METRIC ON ENGAGEMENT RATE AND ITEMS PURCHASED PER ITEM VIEWED RATE</vt:lpstr>
      <vt:lpstr>PROMOTION SCORE:</vt:lpstr>
      <vt:lpstr>OUR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Naveenkumar K S</dc:creator>
  <cp:lastModifiedBy>Naveenkumar K S</cp:lastModifiedBy>
  <cp:revision>36</cp:revision>
  <dcterms:created xsi:type="dcterms:W3CDTF">2025-05-06T22:52:06Z</dcterms:created>
  <dcterms:modified xsi:type="dcterms:W3CDTF">2025-05-07T16:08:38Z</dcterms:modified>
</cp:coreProperties>
</file>