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Fira Sans Extra Condensed" panose="020F0502020204030204" pitchFamily="34" charset="0"/>
      <p:regular r:id="rId17"/>
      <p:bold r:id="rId18"/>
      <p:italic r:id="rId19"/>
      <p:boldItalic r:id="rId20"/>
    </p:embeddedFont>
    <p:embeddedFont>
      <p:font typeface="Montserrat" pitchFamily="2" charset="77"/>
      <p:regular r:id="rId21"/>
      <p:bold r:id="rId22"/>
      <p:italic r:id="rId23"/>
      <p:boldItalic r:id="rId24"/>
    </p:embeddedFont>
    <p:embeddedFont>
      <p:font typeface="Montserrat Medium" panose="020F0502020204030204" pitchFamily="34" charset="0"/>
      <p:regular r:id="rId25"/>
      <p:bold r:id="rId26"/>
      <p:italic r:id="rId27"/>
      <p:boldItalic r:id="rId28"/>
    </p:embeddedFont>
    <p:embeddedFont>
      <p:font typeface="Montserrat SemiBold" panose="020F0502020204030204" pitchFamily="34"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D0BFAB-B9D6-48E0-A634-7A4D762B93DF}">
  <a:tblStyle styleId="{D9D0BFAB-B9D6-48E0-A634-7A4D762B93D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9"/>
  </p:normalViewPr>
  <p:slideViewPr>
    <p:cSldViewPr snapToGrid="0">
      <p:cViewPr varScale="1">
        <p:scale>
          <a:sx n="135" d="100"/>
          <a:sy n="135" d="100"/>
        </p:scale>
        <p:origin x="86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heme" Target="theme/theme1.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cars.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25fc6f885e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25fc6f885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 everyone, we are group 12 </a:t>
            </a:r>
            <a:endParaRPr/>
          </a:p>
          <a:p>
            <a:pPr marL="0" lvl="0" indent="0" algn="l" rtl="0">
              <a:spcBef>
                <a:spcPts val="0"/>
              </a:spcBef>
              <a:spcAft>
                <a:spcPts val="0"/>
              </a:spcAft>
              <a:buNone/>
            </a:pPr>
            <a:r>
              <a:rPr lang="en"/>
              <a:t>Today, we will talk about our analysis on used cars’ price prediction that we found using R. introduce our name…..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cd6b849eb7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cd6b849eb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cbc73f768f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cbc73f768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Montserrat Medium"/>
                <a:ea typeface="Montserrat Medium"/>
                <a:cs typeface="Montserrat Medium"/>
                <a:sym typeface="Montserrat Medium"/>
              </a:rPr>
              <a:t>A limitation of the multinomial logistic regression for our dataset was that it contained a large set of features which exceeded the number of weights the neural network is able to learn during the training process. As a result,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cbc73f768f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cbc73f768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0D0D0D"/>
              </a:buClr>
              <a:buSzPts val="1200"/>
              <a:buFont typeface="Roboto"/>
              <a:buAutoNum type="arabicPeriod"/>
            </a:pPr>
            <a:r>
              <a:rPr lang="en" sz="1200" b="1">
                <a:solidFill>
                  <a:srgbClr val="0D0D0D"/>
                </a:solidFill>
                <a:latin typeface="Roboto"/>
                <a:ea typeface="Roboto"/>
                <a:cs typeface="Roboto"/>
                <a:sym typeface="Roboto"/>
              </a:rPr>
              <a:t>KNN Model</a:t>
            </a:r>
            <a:r>
              <a:rPr lang="en" sz="1200">
                <a:solidFill>
                  <a:srgbClr val="0D0D0D"/>
                </a:solidFill>
                <a:latin typeface="Roboto"/>
                <a:ea typeface="Roboto"/>
                <a:cs typeface="Roboto"/>
                <a:sym typeface="Roboto"/>
              </a:rPr>
              <a:t>: It predicts labels by considering the majority class of the nearest neighbors. K=2 was found to be the optimal number of clusters, achieving an accuracy score of around 72.26%. While effective for low and high price ranges (over 80% accuracy), its accuracy dropped for medium price ranges.</a:t>
            </a:r>
            <a:endParaRPr sz="120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AutoNum type="arabicPeriod"/>
            </a:pPr>
            <a:r>
              <a:rPr lang="en" sz="1200" b="1">
                <a:solidFill>
                  <a:srgbClr val="0D0D0D"/>
                </a:solidFill>
                <a:latin typeface="Roboto"/>
                <a:ea typeface="Roboto"/>
                <a:cs typeface="Roboto"/>
                <a:sym typeface="Roboto"/>
              </a:rPr>
              <a:t>Naive Bayes</a:t>
            </a:r>
            <a:r>
              <a:rPr lang="en" sz="1200">
                <a:solidFill>
                  <a:srgbClr val="0D0D0D"/>
                </a:solidFill>
                <a:latin typeface="Roboto"/>
                <a:ea typeface="Roboto"/>
                <a:cs typeface="Roboto"/>
                <a:sym typeface="Roboto"/>
              </a:rPr>
              <a:t>: This model predicts class probabilities assuming feature independence. Despite its simplistic assumptions, it achieved an overall accuracy of 78.34%. Sensitivity and precision peaked for low and high price ranges but dropped for medium ranges. Specificity remained consistently high.</a:t>
            </a:r>
            <a:endParaRPr sz="1200">
              <a:solidFill>
                <a:srgbClr val="0D0D0D"/>
              </a:solidFill>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AutoNum type="arabicPeriod"/>
            </a:pPr>
            <a:r>
              <a:rPr lang="en" sz="1200" b="1">
                <a:solidFill>
                  <a:srgbClr val="0D0D0D"/>
                </a:solidFill>
                <a:latin typeface="Roboto"/>
                <a:ea typeface="Roboto"/>
                <a:cs typeface="Roboto"/>
                <a:sym typeface="Roboto"/>
              </a:rPr>
              <a:t>Multinomial Logistic Regression</a:t>
            </a:r>
            <a:r>
              <a:rPr lang="en" sz="1200">
                <a:solidFill>
                  <a:srgbClr val="0D0D0D"/>
                </a:solidFill>
                <a:latin typeface="Roboto"/>
                <a:ea typeface="Roboto"/>
                <a:cs typeface="Roboto"/>
                <a:sym typeface="Roboto"/>
              </a:rPr>
              <a:t>: Adapted for multi-class classification, this model identified key predictors impacting price classification. It achieved a similar high accuracy score of 74.56% compared to other models. Positive coefficients for certain predictors indicated their influence on specific price categories.</a:t>
            </a:r>
            <a:endParaRPr sz="1200">
              <a:solidFill>
                <a:srgbClr val="0D0D0D"/>
              </a:solidFill>
              <a:latin typeface="Roboto"/>
              <a:ea typeface="Roboto"/>
              <a:cs typeface="Roboto"/>
              <a:sym typeface="Roboto"/>
            </a:endParaRPr>
          </a:p>
          <a:p>
            <a:pPr marL="0" lvl="0" indent="0" algn="l" rtl="0">
              <a:spcBef>
                <a:spcPts val="0"/>
              </a:spcBef>
              <a:spcAft>
                <a:spcPts val="0"/>
              </a:spcAft>
              <a:buNone/>
            </a:pPr>
            <a:endParaRPr/>
          </a:p>
          <a:p>
            <a:pPr marL="0" lvl="0" indent="0" algn="l" rtl="0">
              <a:spcBef>
                <a:spcPts val="0"/>
              </a:spcBef>
              <a:spcAft>
                <a:spcPts val="0"/>
              </a:spcAft>
              <a:buNone/>
            </a:pPr>
            <a:endParaRPr sz="1200">
              <a:solidFill>
                <a:srgbClr val="0D0D0D"/>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6f1a239b6f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6f1a239b6f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cdeda0eec6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cdeda0eec6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2cbc73f768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2cbc73f768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we all may know, buying used cars is very common, especially in the US, and that explains why it takes up a significant sector of the automotive industry. However, buyers and sellers often face challenges in determining fair prices since it fluctuates a lot, especially after covid-19. </a:t>
            </a:r>
            <a:endParaRPr/>
          </a:p>
          <a:p>
            <a:pPr marL="0" lvl="0" indent="0" algn="l" rtl="0">
              <a:spcBef>
                <a:spcPts val="0"/>
              </a:spcBef>
              <a:spcAft>
                <a:spcPts val="0"/>
              </a:spcAft>
              <a:buNone/>
            </a:pPr>
            <a:r>
              <a:rPr lang="en"/>
              <a:t>Our project aims to develop a predictive models using historical sales to estimate the resale value of used cars. This would enhance transparency, empower decision-making, and importantly improve fairness in the current market, which would assist sellers and buyers with decision-making.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cbc73f768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cbc73f768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The dataset we used in this project is the "Used Car Price Prediction Dataset" sourced from Kaggle, consisting of over 4,000 listings of used car sales in 2023. This collection of data was extracted from the popular automotive marketplace website, </a:t>
            </a:r>
            <a:r>
              <a:rPr lang="en" sz="1200" u="sng">
                <a:solidFill>
                  <a:schemeClr val="hlink"/>
                </a:solidFill>
                <a:latin typeface="Times New Roman"/>
                <a:ea typeface="Times New Roman"/>
                <a:cs typeface="Times New Roman"/>
                <a:sym typeface="Times New Roman"/>
                <a:hlinkClick r:id="rId3"/>
              </a:rPr>
              <a:t>www.cars.com</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1000"/>
              </a:spcBef>
              <a:spcAft>
                <a:spcPts val="0"/>
              </a:spcAft>
              <a:buNone/>
            </a:pPr>
            <a:r>
              <a:rPr lang="en" sz="1200">
                <a:solidFill>
                  <a:schemeClr val="dk1"/>
                </a:solidFill>
                <a:latin typeface="Times New Roman"/>
                <a:ea typeface="Times New Roman"/>
                <a:cs typeface="Times New Roman"/>
                <a:sym typeface="Times New Roman"/>
              </a:rPr>
              <a:t>The 12 attributes that are important factors in determine prices, including brand, model, year, and so on, as you can see here.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6eb933421b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6eb933421b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Despite containing over 4000 rows of observations, the dataset consisted of multiple errors and inconsistencies which compromised its status as a valid and reliable source. These challenges required us to implement a thorough data-cleaning process. One of the more notable issues was the presence of inconsistent data entries, including non-standard representations of missing values and blank fields. This process involved identifying and formatting these entries, such as converting non-supported fuel types to "Electric" and converting blank entries in the clean title variable to "No", in order to facilitate data consistency. Additionally, certain extreme values of the price variables were identified as outliers within the dataset and were removed to prevent skewing the analysis. </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Our last major challenge involved analyzing the statistical distribution of the price variable and dividing the data equally into five distinct price ranges. Since we planned on applying various classification algorithms for our analysis, we needed to discretize the price variable into categorical categories. This involved calculating the quantiles of the price data to determine the thresholds for each range, ensuring equal representation across the dataset. Despite the many challenges of the data cleaning and discretization process, we were able to address each issue and ensure the integrity and usability of this dataset for the next steps of our analysis.</a:t>
            </a:r>
            <a:endParaRPr sz="12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ccf758a0cf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ccf758a0c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ccf758a0c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ccf758a0c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6eb933421b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6eb933421b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cd6b849eb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cd6b849eb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cbc73f768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cbc73f768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1577992"/>
            <a:ext cx="4487400" cy="1557900"/>
          </a:xfrm>
          <a:prstGeom prst="rect">
            <a:avLst/>
          </a:prstGeom>
        </p:spPr>
        <p:txBody>
          <a:bodyPr spcFirstLastPara="1" wrap="square" lIns="91425" tIns="91425" rIns="91425" bIns="91425" anchor="b" anchorCtr="0">
            <a:noAutofit/>
          </a:bodyPr>
          <a:lstStyle>
            <a:lvl1pPr lvl="0" algn="l">
              <a:lnSpc>
                <a:spcPct val="9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5100" y="3135908"/>
            <a:ext cx="4487400" cy="429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79625"/>
            <a:ext cx="77040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sp>
        <p:nvSpPr>
          <p:cNvPr id="17" name="Google Shape;17;p4"/>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20" name="Google Shape;20;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21" name="Google Shape;21;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 name="Google Shape;23;p5"/>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6"/>
        </a:solid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sp>
        <p:nvSpPr>
          <p:cNvPr id="28" name="Google Shape;28;p7"/>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algn="ctr" rtl="0">
              <a:spcBef>
                <a:spcPts val="0"/>
              </a:spcBef>
              <a:spcAft>
                <a:spcPts val="0"/>
              </a:spcAft>
              <a:buSzPts val="2400"/>
              <a:buNone/>
              <a:defRPr/>
            </a:lvl2pPr>
            <a:lvl3pPr lvl="2" algn="ctr" rtl="0">
              <a:spcBef>
                <a:spcPts val="0"/>
              </a:spcBef>
              <a:spcAft>
                <a:spcPts val="0"/>
              </a:spcAft>
              <a:buSzPts val="2400"/>
              <a:buNone/>
              <a:defRPr/>
            </a:lvl3pPr>
            <a:lvl4pPr lvl="3" algn="ctr" rtl="0">
              <a:spcBef>
                <a:spcPts val="0"/>
              </a:spcBef>
              <a:spcAft>
                <a:spcPts val="0"/>
              </a:spcAft>
              <a:buSzPts val="2400"/>
              <a:buNone/>
              <a:defRPr/>
            </a:lvl4pPr>
            <a:lvl5pPr lvl="4" algn="ctr" rtl="0">
              <a:spcBef>
                <a:spcPts val="0"/>
              </a:spcBef>
              <a:spcAft>
                <a:spcPts val="0"/>
              </a:spcAft>
              <a:buSzPts val="2400"/>
              <a:buNone/>
              <a:defRPr/>
            </a:lvl5pPr>
            <a:lvl6pPr lvl="5" algn="ctr" rtl="0">
              <a:spcBef>
                <a:spcPts val="0"/>
              </a:spcBef>
              <a:spcAft>
                <a:spcPts val="0"/>
              </a:spcAft>
              <a:buSzPts val="2400"/>
              <a:buNone/>
              <a:defRPr/>
            </a:lvl6pPr>
            <a:lvl7pPr lvl="6" algn="ctr" rtl="0">
              <a:spcBef>
                <a:spcPts val="0"/>
              </a:spcBef>
              <a:spcAft>
                <a:spcPts val="0"/>
              </a:spcAft>
              <a:buSzPts val="2400"/>
              <a:buNone/>
              <a:defRPr/>
            </a:lvl7pPr>
            <a:lvl8pPr lvl="7" algn="ctr" rtl="0">
              <a:spcBef>
                <a:spcPts val="0"/>
              </a:spcBef>
              <a:spcAft>
                <a:spcPts val="0"/>
              </a:spcAft>
              <a:buSzPts val="2400"/>
              <a:buNone/>
              <a:defRPr/>
            </a:lvl8pPr>
            <a:lvl9pPr lvl="8" algn="ctr" rtl="0">
              <a:spcBef>
                <a:spcPts val="0"/>
              </a:spcBef>
              <a:spcAft>
                <a:spcPts val="0"/>
              </a:spcAft>
              <a:buSzPts val="2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5100" y="1096600"/>
            <a:ext cx="7713600" cy="35118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1pPr>
            <a:lvl2pPr marL="914400" lvl="1"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2pPr>
            <a:lvl3pPr marL="1371600" lvl="2"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3pPr>
            <a:lvl4pPr marL="1828800" lvl="3"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4pPr>
            <a:lvl5pPr marL="2286000" lvl="4"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5pPr>
            <a:lvl6pPr marL="2743200" lvl="5"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6pPr>
            <a:lvl7pPr marL="3200400" lvl="6"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7pPr>
            <a:lvl8pPr marL="3657600" lvl="7"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8pPr>
            <a:lvl9pPr marL="4114800" lvl="8"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taeefnajib/used-car-price-prediction-dataset"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3"/>
          <p:cNvSpPr txBox="1">
            <a:spLocks noGrp="1"/>
          </p:cNvSpPr>
          <p:nvPr>
            <p:ph type="ctrTitle"/>
          </p:nvPr>
        </p:nvSpPr>
        <p:spPr>
          <a:xfrm>
            <a:off x="804050" y="1017725"/>
            <a:ext cx="4309500" cy="223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Predicting the Price of Used Cars</a:t>
            </a:r>
            <a:endParaRPr sz="4800"/>
          </a:p>
        </p:txBody>
      </p:sp>
      <p:sp>
        <p:nvSpPr>
          <p:cNvPr id="45" name="Google Shape;45;p13"/>
          <p:cNvSpPr txBox="1">
            <a:spLocks noGrp="1"/>
          </p:cNvSpPr>
          <p:nvPr>
            <p:ph type="subTitle" idx="1"/>
          </p:nvPr>
        </p:nvSpPr>
        <p:spPr>
          <a:xfrm>
            <a:off x="804050" y="3249133"/>
            <a:ext cx="4487400" cy="4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BUAN 6356 - Business Analytics with R</a:t>
            </a:r>
            <a:endParaRPr/>
          </a:p>
        </p:txBody>
      </p:sp>
      <p:sp>
        <p:nvSpPr>
          <p:cNvPr id="46" name="Google Shape;46;p13"/>
          <p:cNvSpPr txBox="1"/>
          <p:nvPr/>
        </p:nvSpPr>
        <p:spPr>
          <a:xfrm>
            <a:off x="673050" y="4631425"/>
            <a:ext cx="7797900" cy="16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Montserrat"/>
                <a:ea typeface="Montserrat"/>
                <a:cs typeface="Montserrat"/>
                <a:sym typeface="Montserrat"/>
              </a:rPr>
              <a:t>Group 12 </a:t>
            </a:r>
            <a:r>
              <a:rPr lang="en">
                <a:solidFill>
                  <a:schemeClr val="dk1"/>
                </a:solidFill>
                <a:latin typeface="Montserrat"/>
                <a:ea typeface="Montserrat"/>
                <a:cs typeface="Montserrat"/>
                <a:sym typeface="Montserrat"/>
              </a:rPr>
              <a:t>- Richard Yang, Yash Salvi, Prachi Sankhala, Han Vo, Yingzhe Geng, Tzu I Lin</a:t>
            </a:r>
            <a:endParaRPr b="1">
              <a:solidFill>
                <a:schemeClr val="dk1"/>
              </a:solidFill>
              <a:latin typeface="Montserrat"/>
              <a:ea typeface="Montserrat"/>
              <a:cs typeface="Montserrat"/>
              <a:sym typeface="Montserrat"/>
            </a:endParaRPr>
          </a:p>
        </p:txBody>
      </p:sp>
      <p:pic>
        <p:nvPicPr>
          <p:cNvPr id="47" name="Google Shape;47;p13"/>
          <p:cNvPicPr preferRelativeResize="0"/>
          <p:nvPr/>
        </p:nvPicPr>
        <p:blipFill>
          <a:blip r:embed="rId3">
            <a:alphaModFix/>
          </a:blip>
          <a:stretch>
            <a:fillRect/>
          </a:stretch>
        </p:blipFill>
        <p:spPr>
          <a:xfrm>
            <a:off x="5291450" y="708599"/>
            <a:ext cx="3094775" cy="3094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500"/>
              <a:t>Naive Bayes</a:t>
            </a:r>
            <a:endParaRPr sz="3500"/>
          </a:p>
        </p:txBody>
      </p:sp>
      <p:pic>
        <p:nvPicPr>
          <p:cNvPr id="135" name="Google Shape;135;p22"/>
          <p:cNvPicPr preferRelativeResize="0"/>
          <p:nvPr/>
        </p:nvPicPr>
        <p:blipFill>
          <a:blip r:embed="rId3">
            <a:alphaModFix/>
          </a:blip>
          <a:stretch>
            <a:fillRect/>
          </a:stretch>
        </p:blipFill>
        <p:spPr>
          <a:xfrm>
            <a:off x="664000" y="1099425"/>
            <a:ext cx="3605900" cy="2701100"/>
          </a:xfrm>
          <a:prstGeom prst="rect">
            <a:avLst/>
          </a:prstGeom>
          <a:noFill/>
          <a:ln>
            <a:noFill/>
          </a:ln>
        </p:spPr>
      </p:pic>
      <p:pic>
        <p:nvPicPr>
          <p:cNvPr id="136" name="Google Shape;136;p22"/>
          <p:cNvPicPr preferRelativeResize="0"/>
          <p:nvPr/>
        </p:nvPicPr>
        <p:blipFill>
          <a:blip r:embed="rId4">
            <a:alphaModFix/>
          </a:blip>
          <a:stretch>
            <a:fillRect/>
          </a:stretch>
        </p:blipFill>
        <p:spPr>
          <a:xfrm>
            <a:off x="4962550" y="1099425"/>
            <a:ext cx="3605900" cy="2702361"/>
          </a:xfrm>
          <a:prstGeom prst="rect">
            <a:avLst/>
          </a:prstGeom>
          <a:noFill/>
          <a:ln>
            <a:noFill/>
          </a:ln>
        </p:spPr>
      </p:pic>
      <p:sp>
        <p:nvSpPr>
          <p:cNvPr id="137" name="Google Shape;137;p22"/>
          <p:cNvSpPr/>
          <p:nvPr/>
        </p:nvSpPr>
        <p:spPr>
          <a:xfrm>
            <a:off x="2991450" y="3946700"/>
            <a:ext cx="3161100" cy="84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sz="1000">
              <a:solidFill>
                <a:schemeClr val="dk1"/>
              </a:solidFill>
              <a:latin typeface="Montserrat Medium"/>
              <a:ea typeface="Montserrat Medium"/>
              <a:cs typeface="Montserrat Medium"/>
              <a:sym typeface="Montserrat Medium"/>
            </a:endParaRPr>
          </a:p>
          <a:p>
            <a:pPr marL="0" lvl="0" indent="0" algn="ctr" rtl="0">
              <a:lnSpc>
                <a:spcPct val="115000"/>
              </a:lnSpc>
              <a:spcBef>
                <a:spcPts val="1200"/>
              </a:spcBef>
              <a:spcAft>
                <a:spcPts val="0"/>
              </a:spcAft>
              <a:buClr>
                <a:schemeClr val="dk1"/>
              </a:buClr>
              <a:buSzPts val="1100"/>
              <a:buFont typeface="Arial"/>
              <a:buNone/>
            </a:pPr>
            <a:r>
              <a:rPr lang="en" sz="1000" b="1">
                <a:solidFill>
                  <a:schemeClr val="dk1"/>
                </a:solidFill>
                <a:latin typeface="Montserrat"/>
                <a:ea typeface="Montserrat"/>
                <a:cs typeface="Montserrat"/>
                <a:sym typeface="Montserrat"/>
              </a:rPr>
              <a:t>Based on the data analysis, the classifier achieved an overall accuracy of 78.34%, meaning that almost 78% of instances were correctly classified across all classes. </a:t>
            </a:r>
            <a:endParaRPr sz="1000" b="1">
              <a:solidFill>
                <a:schemeClr val="dk1"/>
              </a:solidFill>
              <a:latin typeface="Montserrat"/>
              <a:ea typeface="Montserrat"/>
              <a:cs typeface="Montserrat"/>
              <a:sym typeface="Montserrat"/>
            </a:endParaRPr>
          </a:p>
          <a:p>
            <a:pPr marL="0" lvl="0" indent="0" algn="ctr" rtl="0">
              <a:spcBef>
                <a:spcPts val="1200"/>
              </a:spcBef>
              <a:spcAft>
                <a:spcPts val="0"/>
              </a:spcAft>
              <a:buNone/>
            </a:pPr>
            <a:endParaRPr sz="1000">
              <a:latin typeface="Montserrat Medium"/>
              <a:ea typeface="Montserrat Medium"/>
              <a:cs typeface="Montserrat Medium"/>
              <a:sym typeface="Montserrat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569675" y="456800"/>
            <a:ext cx="45189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a:t>Logistic Regression</a:t>
            </a:r>
            <a:endParaRPr sz="3500"/>
          </a:p>
        </p:txBody>
      </p:sp>
      <p:sp>
        <p:nvSpPr>
          <p:cNvPr id="143" name="Google Shape;143;p23"/>
          <p:cNvSpPr txBox="1">
            <a:spLocks noGrp="1"/>
          </p:cNvSpPr>
          <p:nvPr>
            <p:ph type="subTitle" idx="1"/>
          </p:nvPr>
        </p:nvSpPr>
        <p:spPr>
          <a:xfrm>
            <a:off x="459300" y="1751613"/>
            <a:ext cx="3916200" cy="2956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latin typeface="Montserrat"/>
                <a:ea typeface="Montserrat"/>
                <a:cs typeface="Montserrat"/>
                <a:sym typeface="Montserrat"/>
              </a:rPr>
              <a:t>Multinomial Logistic Regression</a:t>
            </a:r>
            <a:r>
              <a:rPr lang="en" sz="1200"/>
              <a:t>, an extension of binary logistic regression, allows for the prediction of outcomes with more than two categories.</a:t>
            </a:r>
            <a:endParaRPr sz="1200"/>
          </a:p>
          <a:p>
            <a:pPr marL="0" lvl="0" indent="0" algn="l" rtl="0">
              <a:lnSpc>
                <a:spcPct val="115000"/>
              </a:lnSpc>
              <a:spcBef>
                <a:spcPts val="1000"/>
              </a:spcBef>
              <a:spcAft>
                <a:spcPts val="0"/>
              </a:spcAft>
              <a:buClr>
                <a:schemeClr val="dk1"/>
              </a:buClr>
              <a:buSzPts val="1100"/>
              <a:buFont typeface="Arial"/>
              <a:buNone/>
            </a:pPr>
            <a:r>
              <a:rPr lang="en" sz="1200" b="1">
                <a:latin typeface="Montserrat"/>
                <a:ea typeface="Montserrat"/>
                <a:cs typeface="Montserrat"/>
                <a:sym typeface="Montserrat"/>
              </a:rPr>
              <a:t>Our multinomial logistic regression model received an accuracy score of 74.56%. </a:t>
            </a:r>
            <a:endParaRPr sz="1200" b="1">
              <a:latin typeface="Montserrat"/>
              <a:ea typeface="Montserrat"/>
              <a:cs typeface="Montserrat"/>
              <a:sym typeface="Montserrat"/>
            </a:endParaRPr>
          </a:p>
          <a:p>
            <a:pPr marL="0" lvl="0" indent="0" algn="l" rtl="0">
              <a:lnSpc>
                <a:spcPct val="115000"/>
              </a:lnSpc>
              <a:spcBef>
                <a:spcPts val="1000"/>
              </a:spcBef>
              <a:spcAft>
                <a:spcPts val="0"/>
              </a:spcAft>
              <a:buClr>
                <a:schemeClr val="dk1"/>
              </a:buClr>
              <a:buSzPts val="1100"/>
              <a:buFont typeface="Arial"/>
              <a:buNone/>
            </a:pPr>
            <a:r>
              <a:rPr lang="en" sz="1200"/>
              <a:t>The plot examines the magnitude and direction of each coefficient estimate. Positive coefficients indicate a positive relationship between the predictor variable and the outcome variable, while negative coefficients indicate a negative relationship. </a:t>
            </a:r>
            <a:endParaRPr sz="1200"/>
          </a:p>
          <a:p>
            <a:pPr marL="0" lvl="0" indent="0" algn="l" rtl="0">
              <a:lnSpc>
                <a:spcPct val="115000"/>
              </a:lnSpc>
              <a:spcBef>
                <a:spcPts val="1000"/>
              </a:spcBef>
              <a:spcAft>
                <a:spcPts val="0"/>
              </a:spcAft>
              <a:buNone/>
            </a:pPr>
            <a:endParaRPr sz="1200"/>
          </a:p>
        </p:txBody>
      </p:sp>
      <p:pic>
        <p:nvPicPr>
          <p:cNvPr id="144" name="Google Shape;144;p23"/>
          <p:cNvPicPr preferRelativeResize="0"/>
          <p:nvPr/>
        </p:nvPicPr>
        <p:blipFill>
          <a:blip r:embed="rId3">
            <a:alphaModFix/>
          </a:blip>
          <a:stretch>
            <a:fillRect/>
          </a:stretch>
        </p:blipFill>
        <p:spPr>
          <a:xfrm>
            <a:off x="4405625" y="1298600"/>
            <a:ext cx="4437827" cy="33284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4"/>
          <p:cNvPicPr preferRelativeResize="0"/>
          <p:nvPr/>
        </p:nvPicPr>
        <p:blipFill>
          <a:blip r:embed="rId3">
            <a:alphaModFix/>
          </a:blip>
          <a:stretch>
            <a:fillRect/>
          </a:stretch>
        </p:blipFill>
        <p:spPr>
          <a:xfrm>
            <a:off x="763413" y="2181925"/>
            <a:ext cx="3758300" cy="2818725"/>
          </a:xfrm>
          <a:prstGeom prst="rect">
            <a:avLst/>
          </a:prstGeom>
          <a:noFill/>
          <a:ln>
            <a:noFill/>
          </a:ln>
        </p:spPr>
      </p:pic>
      <p:sp>
        <p:nvSpPr>
          <p:cNvPr id="150" name="Google Shape;150;p24"/>
          <p:cNvSpPr txBox="1">
            <a:spLocks noGrp="1"/>
          </p:cNvSpPr>
          <p:nvPr>
            <p:ph type="title"/>
          </p:nvPr>
        </p:nvSpPr>
        <p:spPr>
          <a:xfrm>
            <a:off x="720000" y="208273"/>
            <a:ext cx="77040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500"/>
              <a:t>Analysis Summary</a:t>
            </a:r>
            <a:endParaRPr sz="3500"/>
          </a:p>
        </p:txBody>
      </p:sp>
      <p:sp>
        <p:nvSpPr>
          <p:cNvPr id="151" name="Google Shape;151;p24"/>
          <p:cNvSpPr txBox="1">
            <a:spLocks noGrp="1"/>
          </p:cNvSpPr>
          <p:nvPr>
            <p:ph type="subTitle" idx="1"/>
          </p:nvPr>
        </p:nvSpPr>
        <p:spPr>
          <a:xfrm>
            <a:off x="4572688" y="2396425"/>
            <a:ext cx="3807900" cy="198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Montserrat"/>
                <a:ea typeface="Montserrat"/>
                <a:cs typeface="Montserrat"/>
                <a:sym typeface="Montserrat"/>
              </a:rPr>
              <a:t>Naive Bayes, scoring consistently well across multiple metrics, proved to be the best-performing model in terms of overall accuracy.</a:t>
            </a:r>
            <a:endParaRPr sz="1300" b="1">
              <a:solidFill>
                <a:srgbClr val="4A86E8"/>
              </a:solidFill>
              <a:highlight>
                <a:schemeClr val="accent1"/>
              </a:highlight>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r>
              <a:rPr lang="en" sz="1200">
                <a:solidFill>
                  <a:srgbClr val="0D0D0D"/>
                </a:solidFill>
                <a:highlight>
                  <a:srgbClr val="FFFFFF"/>
                </a:highlight>
              </a:rPr>
              <a:t>KNN and Logistic Regression performed best for Low Price category.</a:t>
            </a:r>
            <a:endParaRPr sz="1200">
              <a:solidFill>
                <a:srgbClr val="0D0D0D"/>
              </a:solidFill>
              <a:highlight>
                <a:srgbClr val="FFFFFF"/>
              </a:highlight>
            </a:endParaRPr>
          </a:p>
          <a:p>
            <a:pPr marL="0" lvl="0" indent="0" algn="l" rtl="0">
              <a:spcBef>
                <a:spcPts val="0"/>
              </a:spcBef>
              <a:spcAft>
                <a:spcPts val="0"/>
              </a:spcAft>
              <a:buClr>
                <a:schemeClr val="dk1"/>
              </a:buClr>
              <a:buSzPts val="1100"/>
              <a:buFont typeface="Arial"/>
              <a:buNone/>
            </a:pPr>
            <a:r>
              <a:rPr lang="en" sz="1200">
                <a:solidFill>
                  <a:srgbClr val="0D0D0D"/>
                </a:solidFill>
                <a:highlight>
                  <a:srgbClr val="FFFFFF"/>
                </a:highlight>
              </a:rPr>
              <a:t>Naive Bayes performed best for Low and High Price categories.</a:t>
            </a:r>
            <a:endParaRPr sz="1200">
              <a:solidFill>
                <a:srgbClr val="0D0D0D"/>
              </a:solidFill>
              <a:highlight>
                <a:srgbClr val="FFFFFF"/>
              </a:highlight>
            </a:endParaRPr>
          </a:p>
          <a:p>
            <a:pPr marL="0" lvl="0" indent="0" algn="l" rtl="0">
              <a:spcBef>
                <a:spcPts val="0"/>
              </a:spcBef>
              <a:spcAft>
                <a:spcPts val="0"/>
              </a:spcAft>
              <a:buNone/>
            </a:pPr>
            <a:r>
              <a:rPr lang="en" sz="1200">
                <a:solidFill>
                  <a:srgbClr val="0D0D0D"/>
                </a:solidFill>
                <a:highlight>
                  <a:srgbClr val="FFFFFF"/>
                </a:highlight>
              </a:rPr>
              <a:t>The Medium price category appeared to be more challenging for all models in terms of sensitivity.</a:t>
            </a:r>
            <a:endParaRPr sz="1200" b="1">
              <a:solidFill>
                <a:srgbClr val="4A86E8"/>
              </a:solidFill>
              <a:latin typeface="Montserrat"/>
              <a:ea typeface="Montserrat"/>
              <a:cs typeface="Montserrat"/>
              <a:sym typeface="Montserrat"/>
            </a:endParaRPr>
          </a:p>
        </p:txBody>
      </p:sp>
      <p:pic>
        <p:nvPicPr>
          <p:cNvPr id="152" name="Google Shape;152;p24"/>
          <p:cNvPicPr preferRelativeResize="0"/>
          <p:nvPr/>
        </p:nvPicPr>
        <p:blipFill>
          <a:blip r:embed="rId4">
            <a:alphaModFix/>
          </a:blip>
          <a:stretch>
            <a:fillRect/>
          </a:stretch>
        </p:blipFill>
        <p:spPr>
          <a:xfrm>
            <a:off x="1362962" y="980225"/>
            <a:ext cx="6418076" cy="1059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Project Summary</a:t>
            </a:r>
            <a:endParaRPr sz="3600"/>
          </a:p>
        </p:txBody>
      </p:sp>
      <p:sp>
        <p:nvSpPr>
          <p:cNvPr id="158" name="Google Shape;158;p25"/>
          <p:cNvSpPr txBox="1">
            <a:spLocks noGrp="1"/>
          </p:cNvSpPr>
          <p:nvPr>
            <p:ph type="subTitle" idx="1"/>
          </p:nvPr>
        </p:nvSpPr>
        <p:spPr>
          <a:xfrm>
            <a:off x="778425" y="1527275"/>
            <a:ext cx="7704000" cy="289680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 sz="1200"/>
              <a:t>Our project aimed to predict used car prices using different type of prediction models, offering a clearer view of the market for buyers and sellers. Our group work with a Kaggle dataset, overcoming challenges like missing values and outliers through careful data cleaning, also encountered some new findings about accuracy. </a:t>
            </a:r>
            <a:endParaRPr sz="1200"/>
          </a:p>
          <a:p>
            <a:pPr marL="0" lvl="0" indent="0" algn="l" rtl="0">
              <a:lnSpc>
                <a:spcPct val="150000"/>
              </a:lnSpc>
              <a:spcBef>
                <a:spcPts val="0"/>
              </a:spcBef>
              <a:spcAft>
                <a:spcPts val="0"/>
              </a:spcAft>
              <a:buNone/>
            </a:pPr>
            <a:endParaRPr sz="1200"/>
          </a:p>
          <a:p>
            <a:pPr marL="0" lvl="0" indent="0" algn="l" rtl="0">
              <a:lnSpc>
                <a:spcPct val="150000"/>
              </a:lnSpc>
              <a:spcBef>
                <a:spcPts val="0"/>
              </a:spcBef>
              <a:spcAft>
                <a:spcPts val="0"/>
              </a:spcAft>
              <a:buNone/>
            </a:pPr>
            <a:r>
              <a:rPr lang="en" sz="1200"/>
              <a:t>In our project we used </a:t>
            </a:r>
            <a:r>
              <a:rPr lang="en" sz="1200" b="1">
                <a:latin typeface="Montserrat"/>
                <a:ea typeface="Montserrat"/>
                <a:cs typeface="Montserrat"/>
                <a:sym typeface="Montserrat"/>
              </a:rPr>
              <a:t>K-Nearest Neighbors</a:t>
            </a:r>
            <a:r>
              <a:rPr lang="en" sz="1200"/>
              <a:t>, </a:t>
            </a:r>
            <a:r>
              <a:rPr lang="en" sz="1200" b="1">
                <a:latin typeface="Montserrat"/>
                <a:ea typeface="Montserrat"/>
                <a:cs typeface="Montserrat"/>
                <a:sym typeface="Montserrat"/>
              </a:rPr>
              <a:t>Naive Bayes</a:t>
            </a:r>
            <a:r>
              <a:rPr lang="en" sz="1200"/>
              <a:t>, and </a:t>
            </a:r>
            <a:r>
              <a:rPr lang="en" sz="1200" b="1">
                <a:latin typeface="Montserrat"/>
                <a:ea typeface="Montserrat"/>
                <a:cs typeface="Montserrat"/>
                <a:sym typeface="Montserrat"/>
              </a:rPr>
              <a:t>Logistic Regression</a:t>
            </a:r>
            <a:r>
              <a:rPr lang="en" sz="1200"/>
              <a:t> models, analyzing them against metrics to get accuracy and precision. Naive Bayes performed the best, suggesting that probabilistic models could effectively assess used car values in a more transparent and fair predictions.</a:t>
            </a:r>
            <a:endParaRPr/>
          </a:p>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720000" y="772223"/>
            <a:ext cx="77040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 you for listening</a:t>
            </a:r>
            <a:endParaRPr/>
          </a:p>
        </p:txBody>
      </p:sp>
      <p:sp>
        <p:nvSpPr>
          <p:cNvPr id="164" name="Google Shape;164;p26"/>
          <p:cNvSpPr txBox="1">
            <a:spLocks noGrp="1"/>
          </p:cNvSpPr>
          <p:nvPr>
            <p:ph type="title"/>
          </p:nvPr>
        </p:nvSpPr>
        <p:spPr>
          <a:xfrm>
            <a:off x="1304838" y="3483050"/>
            <a:ext cx="6534300" cy="55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Source</a:t>
            </a:r>
            <a:endParaRPr sz="3000"/>
          </a:p>
        </p:txBody>
      </p:sp>
      <p:sp>
        <p:nvSpPr>
          <p:cNvPr id="165" name="Google Shape;165;p26"/>
          <p:cNvSpPr txBox="1">
            <a:spLocks noGrp="1"/>
          </p:cNvSpPr>
          <p:nvPr>
            <p:ph type="subTitle" idx="1"/>
          </p:nvPr>
        </p:nvSpPr>
        <p:spPr>
          <a:xfrm>
            <a:off x="1336050" y="4104025"/>
            <a:ext cx="6471900" cy="4500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1200" u="sng">
                <a:solidFill>
                  <a:srgbClr val="1155CC"/>
                </a:solidFill>
                <a:latin typeface="Montserrat SemiBold"/>
                <a:ea typeface="Montserrat SemiBold"/>
                <a:cs typeface="Montserrat SemiBold"/>
                <a:sym typeface="Montserrat SemiBold"/>
                <a:hlinkClick r:id="rId3">
                  <a:extLst>
                    <a:ext uri="{A12FA001-AC4F-418D-AE19-62706E023703}">
                      <ahyp:hlinkClr xmlns:ahyp="http://schemas.microsoft.com/office/drawing/2018/hyperlinkcolor" val="tx"/>
                    </a:ext>
                  </a:extLst>
                </a:hlinkClick>
              </a:rPr>
              <a:t>https://www.kaggle.com/datasets/taeefnajib/used-car-price-prediction-dataset</a:t>
            </a:r>
            <a:endParaRPr sz="1200">
              <a:latin typeface="Montserrat SemiBold"/>
              <a:ea typeface="Montserrat SemiBold"/>
              <a:cs typeface="Montserrat SemiBold"/>
              <a:sym typeface="Montserrat SemiBold"/>
            </a:endParaRPr>
          </a:p>
        </p:txBody>
      </p:sp>
      <p:pic>
        <p:nvPicPr>
          <p:cNvPr id="166" name="Google Shape;166;p26"/>
          <p:cNvPicPr preferRelativeResize="0"/>
          <p:nvPr/>
        </p:nvPicPr>
        <p:blipFill>
          <a:blip r:embed="rId4">
            <a:alphaModFix/>
          </a:blip>
          <a:stretch>
            <a:fillRect/>
          </a:stretch>
        </p:blipFill>
        <p:spPr>
          <a:xfrm>
            <a:off x="1233525" y="1996675"/>
            <a:ext cx="1423700" cy="1423700"/>
          </a:xfrm>
          <a:prstGeom prst="rect">
            <a:avLst/>
          </a:prstGeom>
          <a:noFill/>
          <a:ln>
            <a:noFill/>
          </a:ln>
        </p:spPr>
      </p:pic>
      <p:pic>
        <p:nvPicPr>
          <p:cNvPr id="167" name="Google Shape;167;p26"/>
          <p:cNvPicPr preferRelativeResize="0"/>
          <p:nvPr/>
        </p:nvPicPr>
        <p:blipFill>
          <a:blip r:embed="rId5">
            <a:alphaModFix/>
          </a:blip>
          <a:stretch>
            <a:fillRect/>
          </a:stretch>
        </p:blipFill>
        <p:spPr>
          <a:xfrm>
            <a:off x="3819350" y="1915088"/>
            <a:ext cx="1505275" cy="1505275"/>
          </a:xfrm>
          <a:prstGeom prst="rect">
            <a:avLst/>
          </a:prstGeom>
          <a:noFill/>
          <a:ln>
            <a:noFill/>
          </a:ln>
        </p:spPr>
      </p:pic>
      <p:pic>
        <p:nvPicPr>
          <p:cNvPr id="168" name="Google Shape;168;p26"/>
          <p:cNvPicPr preferRelativeResize="0"/>
          <p:nvPr/>
        </p:nvPicPr>
        <p:blipFill>
          <a:blip r:embed="rId6">
            <a:alphaModFix/>
          </a:blip>
          <a:stretch>
            <a:fillRect/>
          </a:stretch>
        </p:blipFill>
        <p:spPr>
          <a:xfrm>
            <a:off x="6486775" y="1915075"/>
            <a:ext cx="1505275" cy="1505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1"/>
        <p:cNvGrpSpPr/>
        <p:nvPr/>
      </p:nvGrpSpPr>
      <p:grpSpPr>
        <a:xfrm>
          <a:off x="0" y="0"/>
          <a:ext cx="0" cy="0"/>
          <a:chOff x="0" y="0"/>
          <a:chExt cx="0" cy="0"/>
        </a:xfrm>
      </p:grpSpPr>
      <p:sp>
        <p:nvSpPr>
          <p:cNvPr id="52" name="Google Shape;52;p14"/>
          <p:cNvSpPr txBox="1">
            <a:spLocks noGrp="1"/>
          </p:cNvSpPr>
          <p:nvPr>
            <p:ph type="title"/>
          </p:nvPr>
        </p:nvSpPr>
        <p:spPr>
          <a:xfrm>
            <a:off x="720000" y="367398"/>
            <a:ext cx="77040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500"/>
              <a:t>Setting</a:t>
            </a:r>
            <a:endParaRPr sz="3500"/>
          </a:p>
        </p:txBody>
      </p:sp>
      <p:sp>
        <p:nvSpPr>
          <p:cNvPr id="53" name="Google Shape;53;p14"/>
          <p:cNvSpPr txBox="1">
            <a:spLocks noGrp="1"/>
          </p:cNvSpPr>
          <p:nvPr>
            <p:ph type="subTitle" idx="1"/>
          </p:nvPr>
        </p:nvSpPr>
        <p:spPr>
          <a:xfrm>
            <a:off x="720000" y="1312350"/>
            <a:ext cx="7704000" cy="3015900"/>
          </a:xfrm>
          <a:prstGeom prst="rect">
            <a:avLst/>
          </a:prstGeom>
        </p:spPr>
        <p:txBody>
          <a:bodyPr spcFirstLastPara="1" wrap="square" lIns="91425" tIns="91425" rIns="91425" bIns="91425" anchor="ctr" anchorCtr="0">
            <a:noAutofit/>
          </a:bodyPr>
          <a:lstStyle/>
          <a:p>
            <a:pPr marL="457200" lvl="0" indent="-311150" algn="l" rtl="0">
              <a:lnSpc>
                <a:spcPct val="150000"/>
              </a:lnSpc>
              <a:spcBef>
                <a:spcPts val="0"/>
              </a:spcBef>
              <a:spcAft>
                <a:spcPts val="0"/>
              </a:spcAft>
              <a:buSzPts val="1300"/>
              <a:buChar char="●"/>
            </a:pPr>
            <a:r>
              <a:rPr lang="en" sz="1300"/>
              <a:t>The used car market is a significant sector of the automotive industry, with millions of transactions occurring annually.</a:t>
            </a:r>
            <a:endParaRPr sz="1300"/>
          </a:p>
          <a:p>
            <a:pPr marL="457200" lvl="0" indent="-311150" algn="l" rtl="0">
              <a:lnSpc>
                <a:spcPct val="150000"/>
              </a:lnSpc>
              <a:spcBef>
                <a:spcPts val="0"/>
              </a:spcBef>
              <a:spcAft>
                <a:spcPts val="0"/>
              </a:spcAft>
              <a:buSzPts val="1300"/>
              <a:buChar char="●"/>
            </a:pPr>
            <a:r>
              <a:rPr lang="en" sz="1300"/>
              <a:t>Buyers and sellers commonly face challenges in determining fair prices for used cars.</a:t>
            </a:r>
            <a:endParaRPr sz="1300"/>
          </a:p>
          <a:p>
            <a:pPr marL="457200" lvl="0" indent="-311150" algn="l" rtl="0">
              <a:lnSpc>
                <a:spcPct val="150000"/>
              </a:lnSpc>
              <a:spcBef>
                <a:spcPts val="0"/>
              </a:spcBef>
              <a:spcAft>
                <a:spcPts val="0"/>
              </a:spcAft>
              <a:buSzPts val="1300"/>
              <a:buChar char="●"/>
            </a:pPr>
            <a:r>
              <a:rPr lang="en" sz="1300"/>
              <a:t>The project aims to develop predictive models using historical sales data to estimate the resale value of used cars (including factors like make, year made, milage).</a:t>
            </a:r>
            <a:endParaRPr sz="1300"/>
          </a:p>
          <a:p>
            <a:pPr marL="457200" lvl="0" indent="-311150" algn="l" rtl="0">
              <a:lnSpc>
                <a:spcPct val="150000"/>
              </a:lnSpc>
              <a:spcBef>
                <a:spcPts val="0"/>
              </a:spcBef>
              <a:spcAft>
                <a:spcPts val="0"/>
              </a:spcAft>
              <a:buSzPts val="1300"/>
              <a:buChar char="●"/>
            </a:pPr>
            <a:r>
              <a:rPr lang="en" sz="1300"/>
              <a:t>The objective is to enhance transparency, empower decision-making, and improve transaction efficiency and fairness in the used car market, provide valuable insights to buyers and sellers.</a:t>
            </a:r>
            <a:endParaRPr sz="1300"/>
          </a:p>
          <a:p>
            <a:pPr marL="0" lvl="0" indent="0" algn="l" rtl="0">
              <a:spcBef>
                <a:spcPts val="0"/>
              </a:spcBef>
              <a:spcAft>
                <a:spcPts val="0"/>
              </a:spcAft>
              <a:buNone/>
            </a:pP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aphicFrame>
        <p:nvGraphicFramePr>
          <p:cNvPr id="58" name="Google Shape;58;p15"/>
          <p:cNvGraphicFramePr/>
          <p:nvPr/>
        </p:nvGraphicFramePr>
        <p:xfrm>
          <a:off x="2519113" y="286045"/>
          <a:ext cx="6169625" cy="4674480"/>
        </p:xfrm>
        <a:graphic>
          <a:graphicData uri="http://schemas.openxmlformats.org/drawingml/2006/table">
            <a:tbl>
              <a:tblPr>
                <a:noFill/>
                <a:tableStyleId>{D9D0BFAB-B9D6-48E0-A634-7A4D762B93DF}</a:tableStyleId>
              </a:tblPr>
              <a:tblGrid>
                <a:gridCol w="804150">
                  <a:extLst>
                    <a:ext uri="{9D8B030D-6E8A-4147-A177-3AD203B41FA5}">
                      <a16:colId xmlns:a16="http://schemas.microsoft.com/office/drawing/2014/main" val="20000"/>
                    </a:ext>
                  </a:extLst>
                </a:gridCol>
                <a:gridCol w="1185200">
                  <a:extLst>
                    <a:ext uri="{9D8B030D-6E8A-4147-A177-3AD203B41FA5}">
                      <a16:colId xmlns:a16="http://schemas.microsoft.com/office/drawing/2014/main" val="20001"/>
                    </a:ext>
                  </a:extLst>
                </a:gridCol>
                <a:gridCol w="4180275">
                  <a:extLst>
                    <a:ext uri="{9D8B030D-6E8A-4147-A177-3AD203B41FA5}">
                      <a16:colId xmlns:a16="http://schemas.microsoft.com/office/drawing/2014/main" val="20002"/>
                    </a:ext>
                  </a:extLst>
                </a:gridCol>
              </a:tblGrid>
              <a:tr h="339650">
                <a:tc>
                  <a:txBody>
                    <a:bodyPr/>
                    <a:lstStyle/>
                    <a:p>
                      <a:pPr marL="0" lvl="0" indent="0" algn="ctr" rtl="0">
                        <a:spcBef>
                          <a:spcPts val="0"/>
                        </a:spcBef>
                        <a:spcAft>
                          <a:spcPts val="0"/>
                        </a:spcAft>
                        <a:buNone/>
                      </a:pPr>
                      <a:r>
                        <a:rPr lang="en" sz="1200">
                          <a:solidFill>
                            <a:schemeClr val="dk1"/>
                          </a:solidFill>
                          <a:latin typeface="Montserrat SemiBold"/>
                          <a:ea typeface="Montserrat SemiBold"/>
                          <a:cs typeface="Montserrat SemiBold"/>
                          <a:sym typeface="Montserrat SemiBold"/>
                        </a:rPr>
                        <a:t>No.</a:t>
                      </a:r>
                      <a:endParaRPr sz="1200">
                        <a:solidFill>
                          <a:schemeClr val="dk1"/>
                        </a:solidFill>
                        <a:latin typeface="Montserrat SemiBold"/>
                        <a:ea typeface="Montserrat SemiBold"/>
                        <a:cs typeface="Montserrat SemiBold"/>
                        <a:sym typeface="Montserrat SemiBol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latin typeface="Montserrat SemiBold"/>
                          <a:ea typeface="Montserrat SemiBold"/>
                          <a:cs typeface="Montserrat SemiBold"/>
                          <a:sym typeface="Montserrat SemiBold"/>
                        </a:rPr>
                        <a:t>Attribute</a:t>
                      </a:r>
                      <a:endParaRPr sz="1200">
                        <a:solidFill>
                          <a:schemeClr val="dk1"/>
                        </a:solidFill>
                        <a:latin typeface="Montserrat SemiBold"/>
                        <a:ea typeface="Montserrat SemiBold"/>
                        <a:cs typeface="Montserrat SemiBold"/>
                        <a:sym typeface="Montserrat SemiBold"/>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latin typeface="Montserrat SemiBold"/>
                          <a:ea typeface="Montserrat SemiBold"/>
                          <a:cs typeface="Montserrat SemiBold"/>
                          <a:sym typeface="Montserrat SemiBold"/>
                        </a:rPr>
                        <a:t>Description</a:t>
                      </a:r>
                      <a:endParaRPr sz="1200">
                        <a:solidFill>
                          <a:schemeClr val="dk1"/>
                        </a:solidFill>
                        <a:latin typeface="Montserrat SemiBold"/>
                        <a:ea typeface="Montserrat SemiBold"/>
                        <a:cs typeface="Montserrat SemiBold"/>
                        <a:sym typeface="Montserrat SemiBold"/>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12475">
                <a:tc>
                  <a:txBody>
                    <a:bodyPr/>
                    <a:lstStyle/>
                    <a:p>
                      <a:pPr marL="0" lvl="0" indent="0" algn="ctr" rtl="0">
                        <a:spcBef>
                          <a:spcPts val="0"/>
                        </a:spcBef>
                        <a:spcAft>
                          <a:spcPts val="0"/>
                        </a:spcAft>
                        <a:buNone/>
                      </a:pPr>
                      <a:r>
                        <a:rPr lang="en" sz="1100">
                          <a:solidFill>
                            <a:schemeClr val="dk1"/>
                          </a:solidFill>
                          <a:latin typeface="Montserrat"/>
                          <a:ea typeface="Montserrat"/>
                          <a:cs typeface="Montserrat"/>
                          <a:sym typeface="Montserrat"/>
                        </a:rPr>
                        <a:t>1</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latin typeface="Montserrat"/>
                          <a:ea typeface="Montserrat"/>
                          <a:cs typeface="Montserrat"/>
                          <a:sym typeface="Montserrat"/>
                        </a:rPr>
                        <a:t>brand</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latin typeface="Montserrat"/>
                          <a:ea typeface="Montserrat"/>
                          <a:cs typeface="Montserrat"/>
                          <a:sym typeface="Montserrat"/>
                        </a:rPr>
                        <a:t>The company that manufactured the vehicle.</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12475">
                <a:tc>
                  <a:txBody>
                    <a:bodyPr/>
                    <a:lstStyle/>
                    <a:p>
                      <a:pPr marL="0" lvl="0" indent="0" algn="ctr" rtl="0">
                        <a:spcBef>
                          <a:spcPts val="0"/>
                        </a:spcBef>
                        <a:spcAft>
                          <a:spcPts val="0"/>
                        </a:spcAft>
                        <a:buNone/>
                      </a:pPr>
                      <a:r>
                        <a:rPr lang="en" sz="1100">
                          <a:solidFill>
                            <a:schemeClr val="dk1"/>
                          </a:solidFill>
                          <a:latin typeface="Montserrat"/>
                          <a:ea typeface="Montserrat"/>
                          <a:cs typeface="Montserrat"/>
                          <a:sym typeface="Montserrat"/>
                        </a:rPr>
                        <a:t>2</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latin typeface="Montserrat"/>
                          <a:ea typeface="Montserrat"/>
                          <a:cs typeface="Montserrat"/>
                          <a:sym typeface="Montserrat"/>
                        </a:rPr>
                        <a:t>model</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latin typeface="Montserrat"/>
                          <a:ea typeface="Montserrat"/>
                          <a:cs typeface="Montserrat"/>
                          <a:sym typeface="Montserrat"/>
                        </a:rPr>
                        <a:t>The specific model of each vehicle.</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12475">
                <a:tc>
                  <a:txBody>
                    <a:bodyPr/>
                    <a:lstStyle/>
                    <a:p>
                      <a:pPr marL="0" lvl="0" indent="0" algn="ctr" rtl="0">
                        <a:spcBef>
                          <a:spcPts val="0"/>
                        </a:spcBef>
                        <a:spcAft>
                          <a:spcPts val="0"/>
                        </a:spcAft>
                        <a:buNone/>
                      </a:pPr>
                      <a:r>
                        <a:rPr lang="en" sz="1100">
                          <a:solidFill>
                            <a:schemeClr val="dk1"/>
                          </a:solidFill>
                          <a:latin typeface="Montserrat"/>
                          <a:ea typeface="Montserrat"/>
                          <a:cs typeface="Montserrat"/>
                          <a:sym typeface="Montserrat"/>
                        </a:rPr>
                        <a:t>3</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latin typeface="Montserrat"/>
                          <a:ea typeface="Montserrat"/>
                          <a:cs typeface="Montserrat"/>
                          <a:sym typeface="Montserrat"/>
                        </a:rPr>
                        <a:t>model_year</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100">
                          <a:solidFill>
                            <a:schemeClr val="dk1"/>
                          </a:solidFill>
                          <a:latin typeface="Montserrat"/>
                          <a:ea typeface="Montserrat"/>
                          <a:cs typeface="Montserrat"/>
                          <a:sym typeface="Montserrat"/>
                        </a:rPr>
                        <a:t>The manufacturing year of the vehicle.</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12475">
                <a:tc>
                  <a:txBody>
                    <a:bodyPr/>
                    <a:lstStyle/>
                    <a:p>
                      <a:pPr marL="0" lvl="0" indent="0" algn="ctr" rtl="0">
                        <a:spcBef>
                          <a:spcPts val="0"/>
                        </a:spcBef>
                        <a:spcAft>
                          <a:spcPts val="0"/>
                        </a:spcAft>
                        <a:buNone/>
                      </a:pPr>
                      <a:r>
                        <a:rPr lang="en" sz="1100">
                          <a:solidFill>
                            <a:schemeClr val="dk1"/>
                          </a:solidFill>
                          <a:latin typeface="Montserrat"/>
                          <a:ea typeface="Montserrat"/>
                          <a:cs typeface="Montserrat"/>
                          <a:sym typeface="Montserrat"/>
                        </a:rPr>
                        <a:t>4</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latin typeface="Montserrat"/>
                          <a:ea typeface="Montserrat"/>
                          <a:cs typeface="Montserrat"/>
                          <a:sym typeface="Montserrat"/>
                        </a:rPr>
                        <a:t>milage</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latin typeface="Montserrat"/>
                          <a:ea typeface="Montserrat"/>
                          <a:cs typeface="Montserrat"/>
                          <a:sym typeface="Montserrat"/>
                        </a:rPr>
                        <a:t>The number of miles a vehicle has traveled.</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12475">
                <a:tc>
                  <a:txBody>
                    <a:bodyPr/>
                    <a:lstStyle/>
                    <a:p>
                      <a:pPr marL="0" lvl="0" indent="0" algn="ctr" rtl="0">
                        <a:spcBef>
                          <a:spcPts val="0"/>
                        </a:spcBef>
                        <a:spcAft>
                          <a:spcPts val="0"/>
                        </a:spcAft>
                        <a:buNone/>
                      </a:pPr>
                      <a:r>
                        <a:rPr lang="en" sz="1100">
                          <a:solidFill>
                            <a:schemeClr val="dk1"/>
                          </a:solidFill>
                          <a:latin typeface="Montserrat"/>
                          <a:ea typeface="Montserrat"/>
                          <a:cs typeface="Montserrat"/>
                          <a:sym typeface="Montserrat"/>
                        </a:rPr>
                        <a:t>5</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latin typeface="Montserrat"/>
                          <a:ea typeface="Montserrat"/>
                          <a:cs typeface="Montserrat"/>
                          <a:sym typeface="Montserrat"/>
                        </a:rPr>
                        <a:t>fuel_type</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100">
                          <a:solidFill>
                            <a:schemeClr val="dk1"/>
                          </a:solidFill>
                          <a:latin typeface="Montserrat"/>
                          <a:ea typeface="Montserrat"/>
                          <a:cs typeface="Montserrat"/>
                          <a:sym typeface="Montserrat"/>
                        </a:rPr>
                        <a:t>The type of fuel the vehicle runs on.</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12475">
                <a:tc>
                  <a:txBody>
                    <a:bodyPr/>
                    <a:lstStyle/>
                    <a:p>
                      <a:pPr marL="0" lvl="0" indent="0" algn="ctr" rtl="0">
                        <a:spcBef>
                          <a:spcPts val="0"/>
                        </a:spcBef>
                        <a:spcAft>
                          <a:spcPts val="0"/>
                        </a:spcAft>
                        <a:buNone/>
                      </a:pPr>
                      <a:r>
                        <a:rPr lang="en" sz="1100">
                          <a:solidFill>
                            <a:schemeClr val="dk1"/>
                          </a:solidFill>
                          <a:latin typeface="Montserrat"/>
                          <a:ea typeface="Montserrat"/>
                          <a:cs typeface="Montserrat"/>
                          <a:sym typeface="Montserrat"/>
                        </a:rPr>
                        <a:t>6</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latin typeface="Montserrat"/>
                          <a:ea typeface="Montserrat"/>
                          <a:cs typeface="Montserrat"/>
                          <a:sym typeface="Montserrat"/>
                        </a:rPr>
                        <a:t>engine</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100">
                          <a:solidFill>
                            <a:schemeClr val="dk1"/>
                          </a:solidFill>
                          <a:latin typeface="Montserrat"/>
                          <a:ea typeface="Montserrat"/>
                          <a:cs typeface="Montserrat"/>
                          <a:sym typeface="Montserrat"/>
                        </a:rPr>
                        <a:t>The engine specifications of the vehicle.</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12475">
                <a:tc>
                  <a:txBody>
                    <a:bodyPr/>
                    <a:lstStyle/>
                    <a:p>
                      <a:pPr marL="0" lvl="0" indent="0" algn="ctr" rtl="0">
                        <a:spcBef>
                          <a:spcPts val="0"/>
                        </a:spcBef>
                        <a:spcAft>
                          <a:spcPts val="0"/>
                        </a:spcAft>
                        <a:buNone/>
                      </a:pPr>
                      <a:r>
                        <a:rPr lang="en" sz="1100">
                          <a:solidFill>
                            <a:schemeClr val="dk1"/>
                          </a:solidFill>
                          <a:latin typeface="Montserrat"/>
                          <a:ea typeface="Montserrat"/>
                          <a:cs typeface="Montserrat"/>
                          <a:sym typeface="Montserrat"/>
                        </a:rPr>
                        <a:t>7</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latin typeface="Montserrat"/>
                          <a:ea typeface="Montserrat"/>
                          <a:cs typeface="Montserrat"/>
                          <a:sym typeface="Montserrat"/>
                        </a:rPr>
                        <a:t>transmission</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100">
                          <a:solidFill>
                            <a:schemeClr val="dk1"/>
                          </a:solidFill>
                          <a:latin typeface="Montserrat"/>
                          <a:ea typeface="Montserrat"/>
                          <a:cs typeface="Montserrat"/>
                          <a:sym typeface="Montserrat"/>
                        </a:rPr>
                        <a:t>The transmission type of the vehicle.</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12475">
                <a:tc>
                  <a:txBody>
                    <a:bodyPr/>
                    <a:lstStyle/>
                    <a:p>
                      <a:pPr marL="0" lvl="0" indent="0" algn="ctr" rtl="0">
                        <a:spcBef>
                          <a:spcPts val="0"/>
                        </a:spcBef>
                        <a:spcAft>
                          <a:spcPts val="0"/>
                        </a:spcAft>
                        <a:buNone/>
                      </a:pPr>
                      <a:r>
                        <a:rPr lang="en" sz="1100">
                          <a:solidFill>
                            <a:schemeClr val="dk1"/>
                          </a:solidFill>
                          <a:latin typeface="Montserrat"/>
                          <a:ea typeface="Montserrat"/>
                          <a:cs typeface="Montserrat"/>
                          <a:sym typeface="Montserrat"/>
                        </a:rPr>
                        <a:t>8</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latin typeface="Montserrat"/>
                          <a:ea typeface="Montserrat"/>
                          <a:cs typeface="Montserrat"/>
                          <a:sym typeface="Montserrat"/>
                        </a:rPr>
                        <a:t>ext_col</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100">
                          <a:solidFill>
                            <a:schemeClr val="dk1"/>
                          </a:solidFill>
                          <a:latin typeface="Montserrat"/>
                          <a:ea typeface="Montserrat"/>
                          <a:cs typeface="Montserrat"/>
                          <a:sym typeface="Montserrat"/>
                        </a:rPr>
                        <a:t>The exterior color of the vehicle.</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312475">
                <a:tc>
                  <a:txBody>
                    <a:bodyPr/>
                    <a:lstStyle/>
                    <a:p>
                      <a:pPr marL="0" lvl="0" indent="0" algn="ctr" rtl="0">
                        <a:spcBef>
                          <a:spcPts val="0"/>
                        </a:spcBef>
                        <a:spcAft>
                          <a:spcPts val="0"/>
                        </a:spcAft>
                        <a:buNone/>
                      </a:pPr>
                      <a:r>
                        <a:rPr lang="en" sz="1100">
                          <a:solidFill>
                            <a:schemeClr val="dk1"/>
                          </a:solidFill>
                          <a:latin typeface="Montserrat"/>
                          <a:ea typeface="Montserrat"/>
                          <a:cs typeface="Montserrat"/>
                          <a:sym typeface="Montserrat"/>
                        </a:rPr>
                        <a:t>9</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latin typeface="Montserrat"/>
                          <a:ea typeface="Montserrat"/>
                          <a:cs typeface="Montserrat"/>
                          <a:sym typeface="Montserrat"/>
                        </a:rPr>
                        <a:t>int_col</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100">
                          <a:solidFill>
                            <a:schemeClr val="dk1"/>
                          </a:solidFill>
                          <a:latin typeface="Montserrat"/>
                          <a:ea typeface="Montserrat"/>
                          <a:cs typeface="Montserrat"/>
                          <a:sym typeface="Montserrat"/>
                        </a:rPr>
                        <a:t>The interior color of the vehicle.</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312475">
                <a:tc>
                  <a:txBody>
                    <a:bodyPr/>
                    <a:lstStyle/>
                    <a:p>
                      <a:pPr marL="0" lvl="0" indent="0" algn="ctr" rtl="0">
                        <a:spcBef>
                          <a:spcPts val="0"/>
                        </a:spcBef>
                        <a:spcAft>
                          <a:spcPts val="0"/>
                        </a:spcAft>
                        <a:buNone/>
                      </a:pPr>
                      <a:r>
                        <a:rPr lang="en" sz="1100">
                          <a:solidFill>
                            <a:schemeClr val="dk1"/>
                          </a:solidFill>
                          <a:latin typeface="Montserrat"/>
                          <a:ea typeface="Montserrat"/>
                          <a:cs typeface="Montserrat"/>
                          <a:sym typeface="Montserrat"/>
                        </a:rPr>
                        <a:t>10</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latin typeface="Montserrat"/>
                          <a:ea typeface="Montserrat"/>
                          <a:cs typeface="Montserrat"/>
                          <a:sym typeface="Montserrat"/>
                        </a:rPr>
                        <a:t>accident</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100">
                          <a:solidFill>
                            <a:schemeClr val="dk1"/>
                          </a:solidFill>
                          <a:latin typeface="Montserrat"/>
                          <a:ea typeface="Montserrat"/>
                          <a:cs typeface="Montserrat"/>
                          <a:sym typeface="Montserrat"/>
                        </a:rPr>
                        <a:t>The vehicle’s prior history of accidents or damage, if any.</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312475">
                <a:tc>
                  <a:txBody>
                    <a:bodyPr/>
                    <a:lstStyle/>
                    <a:p>
                      <a:pPr marL="0" lvl="0" indent="0" algn="ctr" rtl="0">
                        <a:spcBef>
                          <a:spcPts val="0"/>
                        </a:spcBef>
                        <a:spcAft>
                          <a:spcPts val="0"/>
                        </a:spcAft>
                        <a:buNone/>
                      </a:pPr>
                      <a:r>
                        <a:rPr lang="en" sz="1100">
                          <a:solidFill>
                            <a:schemeClr val="dk1"/>
                          </a:solidFill>
                          <a:latin typeface="Montserrat"/>
                          <a:ea typeface="Montserrat"/>
                          <a:cs typeface="Montserrat"/>
                          <a:sym typeface="Montserrat"/>
                        </a:rPr>
                        <a:t>11</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latin typeface="Montserrat"/>
                          <a:ea typeface="Montserrat"/>
                          <a:cs typeface="Montserrat"/>
                          <a:sym typeface="Montserrat"/>
                        </a:rPr>
                        <a:t>clean_title</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100">
                          <a:solidFill>
                            <a:schemeClr val="dk1"/>
                          </a:solidFill>
                          <a:latin typeface="Montserrat"/>
                          <a:ea typeface="Montserrat"/>
                          <a:cs typeface="Montserrat"/>
                          <a:sym typeface="Montserrat"/>
                        </a:rPr>
                        <a:t>Whether or not the vehicle has a clean title.</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312475">
                <a:tc>
                  <a:txBody>
                    <a:bodyPr/>
                    <a:lstStyle/>
                    <a:p>
                      <a:pPr marL="0" lvl="0" indent="0" algn="ctr" rtl="0">
                        <a:spcBef>
                          <a:spcPts val="0"/>
                        </a:spcBef>
                        <a:spcAft>
                          <a:spcPts val="0"/>
                        </a:spcAft>
                        <a:buNone/>
                      </a:pPr>
                      <a:r>
                        <a:rPr lang="en" sz="1100">
                          <a:solidFill>
                            <a:schemeClr val="dk1"/>
                          </a:solidFill>
                          <a:latin typeface="Montserrat"/>
                          <a:ea typeface="Montserrat"/>
                          <a:cs typeface="Montserrat"/>
                          <a:sym typeface="Montserrat"/>
                        </a:rPr>
                        <a:t>12</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latin typeface="Montserrat"/>
                          <a:ea typeface="Montserrat"/>
                          <a:cs typeface="Montserrat"/>
                          <a:sym typeface="Montserrat"/>
                        </a:rPr>
                        <a:t>price</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100">
                          <a:solidFill>
                            <a:schemeClr val="dk1"/>
                          </a:solidFill>
                          <a:latin typeface="Montserrat"/>
                          <a:ea typeface="Montserrat"/>
                          <a:cs typeface="Montserrat"/>
                          <a:sym typeface="Montserrat"/>
                        </a:rPr>
                        <a:t>The sold price for each vehicle.</a:t>
                      </a:r>
                      <a:endParaRPr sz="1100">
                        <a:solidFill>
                          <a:schemeClr val="dk1"/>
                        </a:solidFill>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
        <p:nvSpPr>
          <p:cNvPr id="59" name="Google Shape;59;p15"/>
          <p:cNvSpPr txBox="1">
            <a:spLocks noGrp="1"/>
          </p:cNvSpPr>
          <p:nvPr>
            <p:ph type="title"/>
          </p:nvPr>
        </p:nvSpPr>
        <p:spPr>
          <a:xfrm>
            <a:off x="471475" y="356600"/>
            <a:ext cx="13332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a:t>Data</a:t>
            </a:r>
            <a:endParaRPr sz="3500"/>
          </a:p>
        </p:txBody>
      </p:sp>
      <p:sp>
        <p:nvSpPr>
          <p:cNvPr id="60" name="Google Shape;60;p15"/>
          <p:cNvSpPr txBox="1"/>
          <p:nvPr/>
        </p:nvSpPr>
        <p:spPr>
          <a:xfrm>
            <a:off x="511375" y="1198400"/>
            <a:ext cx="1412100" cy="21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Montserrat Medium"/>
                <a:ea typeface="Montserrat Medium"/>
                <a:cs typeface="Montserrat Medium"/>
                <a:sym typeface="Montserrat Medium"/>
              </a:rPr>
              <a:t>Our project is based on the </a:t>
            </a:r>
            <a:r>
              <a:rPr lang="en" sz="1200">
                <a:solidFill>
                  <a:schemeClr val="dk1"/>
                </a:solidFill>
                <a:latin typeface="Montserrat SemiBold"/>
                <a:ea typeface="Montserrat SemiBold"/>
                <a:cs typeface="Montserrat SemiBold"/>
                <a:sym typeface="Montserrat SemiBold"/>
              </a:rPr>
              <a:t>“Used Car Price Prediction Dataset” </a:t>
            </a:r>
            <a:r>
              <a:rPr lang="en" sz="1200">
                <a:solidFill>
                  <a:schemeClr val="dk1"/>
                </a:solidFill>
                <a:latin typeface="Montserrat Medium"/>
                <a:ea typeface="Montserrat Medium"/>
                <a:cs typeface="Montserrat Medium"/>
                <a:sym typeface="Montserrat Medium"/>
              </a:rPr>
              <a:t>from Kaggle, consisting of over 4,000 listings of used car sales in 2023.</a:t>
            </a:r>
            <a:endParaRPr sz="120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6"/>
          <p:cNvSpPr/>
          <p:nvPr/>
        </p:nvSpPr>
        <p:spPr>
          <a:xfrm>
            <a:off x="5970575" y="1228550"/>
            <a:ext cx="2492400" cy="31566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6" name="Google Shape;66;p16"/>
          <p:cNvSpPr/>
          <p:nvPr/>
        </p:nvSpPr>
        <p:spPr>
          <a:xfrm>
            <a:off x="3325800" y="1210225"/>
            <a:ext cx="2492400" cy="31749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7" name="Google Shape;67;p16"/>
          <p:cNvSpPr/>
          <p:nvPr/>
        </p:nvSpPr>
        <p:spPr>
          <a:xfrm>
            <a:off x="681025" y="1210225"/>
            <a:ext cx="2492400" cy="31749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8" name="Google Shape;68;p16"/>
          <p:cNvSpPr txBox="1">
            <a:spLocks noGrp="1"/>
          </p:cNvSpPr>
          <p:nvPr>
            <p:ph type="title"/>
          </p:nvPr>
        </p:nvSpPr>
        <p:spPr>
          <a:xfrm>
            <a:off x="452550" y="411475"/>
            <a:ext cx="8238900" cy="56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500"/>
              <a:t>Challenges</a:t>
            </a:r>
            <a:endParaRPr sz="3500"/>
          </a:p>
        </p:txBody>
      </p:sp>
      <p:sp>
        <p:nvSpPr>
          <p:cNvPr id="69" name="Google Shape;69;p16"/>
          <p:cNvSpPr txBox="1">
            <a:spLocks noGrp="1"/>
          </p:cNvSpPr>
          <p:nvPr>
            <p:ph type="subTitle" idx="3"/>
          </p:nvPr>
        </p:nvSpPr>
        <p:spPr>
          <a:xfrm>
            <a:off x="681025" y="1772850"/>
            <a:ext cx="2492400" cy="20955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t>Including missing values and blank fields. This process involved identifying and formatting these entries, such as converting non-supported fuel types to "Electric" and converting blank entries in the clean title variable to "No", in order to facilitate data consistency</a:t>
            </a:r>
            <a:endParaRPr/>
          </a:p>
        </p:txBody>
      </p:sp>
      <p:sp>
        <p:nvSpPr>
          <p:cNvPr id="70" name="Google Shape;70;p16"/>
          <p:cNvSpPr txBox="1">
            <a:spLocks noGrp="1"/>
          </p:cNvSpPr>
          <p:nvPr>
            <p:ph type="subTitle" idx="1"/>
          </p:nvPr>
        </p:nvSpPr>
        <p:spPr>
          <a:xfrm>
            <a:off x="681025" y="1158825"/>
            <a:ext cx="2492400" cy="71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Inconsistent Data Entries</a:t>
            </a:r>
            <a:endParaRPr sz="1600"/>
          </a:p>
        </p:txBody>
      </p:sp>
      <p:sp>
        <p:nvSpPr>
          <p:cNvPr id="71" name="Google Shape;71;p16"/>
          <p:cNvSpPr txBox="1">
            <a:spLocks noGrp="1"/>
          </p:cNvSpPr>
          <p:nvPr>
            <p:ph type="subTitle" idx="3"/>
          </p:nvPr>
        </p:nvSpPr>
        <p:spPr>
          <a:xfrm>
            <a:off x="3325800" y="1691300"/>
            <a:ext cx="2492400" cy="1814700"/>
          </a:xfrm>
          <a:prstGeom prst="rect">
            <a:avLst/>
          </a:prstGeom>
        </p:spPr>
        <p:txBody>
          <a:bodyPr spcFirstLastPara="1" wrap="square" lIns="91425" tIns="91425" rIns="91425" bIns="91425" anchor="t" anchorCtr="0">
            <a:noAutofit/>
          </a:bodyPr>
          <a:lstStyle/>
          <a:p>
            <a:pPr marL="0" lvl="0" indent="0" algn="ctr" rtl="0">
              <a:lnSpc>
                <a:spcPct val="115000"/>
              </a:lnSpc>
              <a:spcBef>
                <a:spcPts val="1200"/>
              </a:spcBef>
              <a:spcAft>
                <a:spcPts val="0"/>
              </a:spcAft>
              <a:buClr>
                <a:schemeClr val="dk1"/>
              </a:buClr>
              <a:buSzPts val="1100"/>
              <a:buFont typeface="Arial"/>
              <a:buNone/>
            </a:pPr>
            <a:r>
              <a:rPr lang="en"/>
              <a:t>Certain extreme values of the price variables were identified as outliers within the dataset and were removed to prevent skewing the analysis. </a:t>
            </a:r>
            <a:endParaRPr/>
          </a:p>
        </p:txBody>
      </p:sp>
      <p:sp>
        <p:nvSpPr>
          <p:cNvPr id="72" name="Google Shape;72;p16"/>
          <p:cNvSpPr txBox="1">
            <a:spLocks noGrp="1"/>
          </p:cNvSpPr>
          <p:nvPr>
            <p:ph type="subTitle" idx="1"/>
          </p:nvPr>
        </p:nvSpPr>
        <p:spPr>
          <a:xfrm>
            <a:off x="3325800" y="1158825"/>
            <a:ext cx="24924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Extreme Values </a:t>
            </a:r>
            <a:endParaRPr sz="1600"/>
          </a:p>
        </p:txBody>
      </p:sp>
      <p:sp>
        <p:nvSpPr>
          <p:cNvPr id="73" name="Google Shape;73;p16"/>
          <p:cNvSpPr txBox="1">
            <a:spLocks noGrp="1"/>
          </p:cNvSpPr>
          <p:nvPr>
            <p:ph type="subTitle" idx="3"/>
          </p:nvPr>
        </p:nvSpPr>
        <p:spPr>
          <a:xfrm>
            <a:off x="5970575" y="1842611"/>
            <a:ext cx="2492400" cy="27528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200"/>
              </a:spcAft>
              <a:buClr>
                <a:schemeClr val="dk1"/>
              </a:buClr>
              <a:buSzPts val="1100"/>
              <a:buFont typeface="Arial"/>
              <a:buNone/>
            </a:pPr>
            <a:r>
              <a:rPr lang="en"/>
              <a:t>Since classification algorithms is used for the analysis, price variable needed to be discretized into categorical categories. This involved calculating the quantiles of the price data to determine the thresholds for each range, ensuring equal representation across the dataset.</a:t>
            </a:r>
            <a:endParaRPr/>
          </a:p>
        </p:txBody>
      </p:sp>
      <p:sp>
        <p:nvSpPr>
          <p:cNvPr id="74" name="Google Shape;74;p16"/>
          <p:cNvSpPr txBox="1">
            <a:spLocks noGrp="1"/>
          </p:cNvSpPr>
          <p:nvPr>
            <p:ph type="subTitle" idx="1"/>
          </p:nvPr>
        </p:nvSpPr>
        <p:spPr>
          <a:xfrm>
            <a:off x="5970575" y="1228538"/>
            <a:ext cx="2492400" cy="71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Analyzing the Distribution of Prices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p:nvPr/>
        </p:nvSpPr>
        <p:spPr>
          <a:xfrm>
            <a:off x="1480196" y="2888149"/>
            <a:ext cx="765300" cy="3159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Montserrat"/>
                <a:ea typeface="Montserrat"/>
                <a:cs typeface="Montserrat"/>
                <a:sym typeface="Montserrat"/>
              </a:rPr>
              <a:t>33%</a:t>
            </a:r>
            <a:endParaRPr sz="1100" b="1">
              <a:latin typeface="Montserrat"/>
              <a:ea typeface="Montserrat"/>
              <a:cs typeface="Montserrat"/>
              <a:sym typeface="Montserrat"/>
            </a:endParaRPr>
          </a:p>
        </p:txBody>
      </p:sp>
      <p:sp>
        <p:nvSpPr>
          <p:cNvPr id="80" name="Google Shape;80;p17"/>
          <p:cNvSpPr/>
          <p:nvPr/>
        </p:nvSpPr>
        <p:spPr>
          <a:xfrm>
            <a:off x="1480182" y="2265711"/>
            <a:ext cx="1494300" cy="3159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Montserrat"/>
                <a:ea typeface="Montserrat"/>
                <a:cs typeface="Montserrat"/>
                <a:sym typeface="Montserrat"/>
              </a:rPr>
              <a:t>66%</a:t>
            </a:r>
            <a:endParaRPr sz="1100" b="1">
              <a:latin typeface="Montserrat"/>
              <a:ea typeface="Montserrat"/>
              <a:cs typeface="Montserrat"/>
              <a:sym typeface="Montserrat"/>
            </a:endParaRPr>
          </a:p>
        </p:txBody>
      </p:sp>
      <p:sp>
        <p:nvSpPr>
          <p:cNvPr id="81" name="Google Shape;81;p17"/>
          <p:cNvSpPr/>
          <p:nvPr/>
        </p:nvSpPr>
        <p:spPr>
          <a:xfrm>
            <a:off x="1480241" y="1632540"/>
            <a:ext cx="2251200" cy="3159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Montserrat"/>
                <a:ea typeface="Montserrat"/>
                <a:cs typeface="Montserrat"/>
                <a:sym typeface="Montserrat"/>
              </a:rPr>
              <a:t>100%</a:t>
            </a:r>
            <a:endParaRPr sz="1100" b="1">
              <a:latin typeface="Montserrat"/>
              <a:ea typeface="Montserrat"/>
              <a:cs typeface="Montserrat"/>
              <a:sym typeface="Montserrat"/>
            </a:endParaRPr>
          </a:p>
        </p:txBody>
      </p:sp>
      <p:sp>
        <p:nvSpPr>
          <p:cNvPr id="82" name="Google Shape;82;p17"/>
          <p:cNvSpPr txBox="1">
            <a:spLocks noGrp="1"/>
          </p:cNvSpPr>
          <p:nvPr>
            <p:ph type="title"/>
          </p:nvPr>
        </p:nvSpPr>
        <p:spPr>
          <a:xfrm>
            <a:off x="720000" y="422623"/>
            <a:ext cx="77040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500"/>
              <a:t>Discretize Price into 3 Ranges </a:t>
            </a:r>
            <a:endParaRPr sz="3500"/>
          </a:p>
        </p:txBody>
      </p:sp>
      <p:grpSp>
        <p:nvGrpSpPr>
          <p:cNvPr id="83" name="Google Shape;83;p17"/>
          <p:cNvGrpSpPr/>
          <p:nvPr/>
        </p:nvGrpSpPr>
        <p:grpSpPr>
          <a:xfrm>
            <a:off x="580778" y="2834916"/>
            <a:ext cx="6927182" cy="413848"/>
            <a:chOff x="452573" y="2323250"/>
            <a:chExt cx="7022690" cy="399737"/>
          </a:xfrm>
        </p:grpSpPr>
        <p:sp>
          <p:nvSpPr>
            <p:cNvPr id="84" name="Google Shape;84;p17"/>
            <p:cNvSpPr txBox="1"/>
            <p:nvPr/>
          </p:nvSpPr>
          <p:spPr>
            <a:xfrm>
              <a:off x="3784363" y="2323250"/>
              <a:ext cx="3690900" cy="39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Montserrat"/>
                  <a:ea typeface="Montserrat"/>
                  <a:cs typeface="Montserrat"/>
                  <a:sym typeface="Montserrat"/>
                </a:rPr>
                <a:t>Prices less than or equal to $21,000</a:t>
              </a:r>
              <a:endParaRPr sz="1200" b="1">
                <a:solidFill>
                  <a:schemeClr val="dk1"/>
                </a:solidFill>
                <a:latin typeface="Montserrat"/>
                <a:ea typeface="Montserrat"/>
                <a:cs typeface="Montserrat"/>
                <a:sym typeface="Montserrat"/>
              </a:endParaRPr>
            </a:p>
            <a:p>
              <a:pPr marL="0" lvl="0" indent="0" algn="l" rtl="0">
                <a:spcBef>
                  <a:spcPts val="0"/>
                </a:spcBef>
                <a:spcAft>
                  <a:spcPts val="0"/>
                </a:spcAft>
                <a:buNone/>
              </a:pPr>
              <a:r>
                <a:rPr lang="en" sz="1000">
                  <a:solidFill>
                    <a:schemeClr val="dk1"/>
                  </a:solidFill>
                  <a:latin typeface="Montserrat SemiBold"/>
                  <a:ea typeface="Montserrat SemiBold"/>
                  <a:cs typeface="Montserrat SemiBold"/>
                  <a:sym typeface="Montserrat SemiBold"/>
                </a:rPr>
                <a:t>(Count in dataset: 1188)</a:t>
              </a:r>
              <a:endParaRPr sz="1000">
                <a:solidFill>
                  <a:schemeClr val="dk1"/>
                </a:solidFill>
                <a:latin typeface="Montserrat SemiBold"/>
                <a:ea typeface="Montserrat SemiBold"/>
                <a:cs typeface="Montserrat SemiBold"/>
                <a:sym typeface="Montserrat SemiBold"/>
              </a:endParaRPr>
            </a:p>
          </p:txBody>
        </p:sp>
        <p:sp>
          <p:nvSpPr>
            <p:cNvPr id="85" name="Google Shape;85;p17"/>
            <p:cNvSpPr txBox="1"/>
            <p:nvPr/>
          </p:nvSpPr>
          <p:spPr>
            <a:xfrm>
              <a:off x="452573" y="2324287"/>
              <a:ext cx="777300" cy="398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100" b="1">
                  <a:solidFill>
                    <a:schemeClr val="dk1"/>
                  </a:solidFill>
                  <a:latin typeface="Montserrat"/>
                  <a:ea typeface="Montserrat"/>
                  <a:cs typeface="Montserrat"/>
                  <a:sym typeface="Montserrat"/>
                </a:rPr>
                <a:t>Low</a:t>
              </a:r>
              <a:endParaRPr sz="1100" b="1">
                <a:solidFill>
                  <a:schemeClr val="dk1"/>
                </a:solidFill>
                <a:latin typeface="Montserrat"/>
                <a:ea typeface="Montserrat"/>
                <a:cs typeface="Montserrat"/>
                <a:sym typeface="Montserrat"/>
              </a:endParaRPr>
            </a:p>
          </p:txBody>
        </p:sp>
      </p:grpSp>
      <p:grpSp>
        <p:nvGrpSpPr>
          <p:cNvPr id="86" name="Google Shape;86;p17"/>
          <p:cNvGrpSpPr/>
          <p:nvPr/>
        </p:nvGrpSpPr>
        <p:grpSpPr>
          <a:xfrm>
            <a:off x="63229" y="2212471"/>
            <a:ext cx="9017540" cy="417128"/>
            <a:chOff x="-72097" y="2927790"/>
            <a:chExt cx="9141869" cy="402905"/>
          </a:xfrm>
        </p:grpSpPr>
        <p:sp>
          <p:nvSpPr>
            <p:cNvPr id="87" name="Google Shape;87;p17"/>
            <p:cNvSpPr txBox="1"/>
            <p:nvPr/>
          </p:nvSpPr>
          <p:spPr>
            <a:xfrm>
              <a:off x="3784372" y="2931995"/>
              <a:ext cx="5285400" cy="39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Montserrat"/>
                  <a:ea typeface="Montserrat"/>
                  <a:cs typeface="Montserrat"/>
                  <a:sym typeface="Montserrat"/>
                </a:rPr>
                <a:t>Prices greater than $21,000 and less than or equal to $41,500</a:t>
              </a:r>
              <a:endParaRPr sz="1200" b="1">
                <a:solidFill>
                  <a:schemeClr val="dk1"/>
                </a:solidFill>
                <a:latin typeface="Montserrat"/>
                <a:ea typeface="Montserrat"/>
                <a:cs typeface="Montserrat"/>
                <a:sym typeface="Montserrat"/>
              </a:endParaRPr>
            </a:p>
            <a:p>
              <a:pPr marL="0" lvl="0" indent="0" algn="l" rtl="0">
                <a:spcBef>
                  <a:spcPts val="0"/>
                </a:spcBef>
                <a:spcAft>
                  <a:spcPts val="0"/>
                </a:spcAft>
                <a:buNone/>
              </a:pPr>
              <a:r>
                <a:rPr lang="en" sz="1000">
                  <a:solidFill>
                    <a:schemeClr val="dk1"/>
                  </a:solidFill>
                  <a:latin typeface="Montserrat SemiBold"/>
                  <a:ea typeface="Montserrat SemiBold"/>
                  <a:cs typeface="Montserrat SemiBold"/>
                  <a:sym typeface="Montserrat SemiBold"/>
                </a:rPr>
                <a:t>(Count in dataset: 1176)</a:t>
              </a:r>
              <a:endParaRPr sz="1000">
                <a:solidFill>
                  <a:schemeClr val="dk1"/>
                </a:solidFill>
                <a:latin typeface="Montserrat SemiBold"/>
                <a:ea typeface="Montserrat SemiBold"/>
                <a:cs typeface="Montserrat SemiBold"/>
                <a:sym typeface="Montserrat SemiBold"/>
              </a:endParaRPr>
            </a:p>
          </p:txBody>
        </p:sp>
        <p:sp>
          <p:nvSpPr>
            <p:cNvPr id="88" name="Google Shape;88;p17"/>
            <p:cNvSpPr txBox="1"/>
            <p:nvPr/>
          </p:nvSpPr>
          <p:spPr>
            <a:xfrm>
              <a:off x="-72097" y="2927790"/>
              <a:ext cx="1302000" cy="398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100" b="1">
                  <a:solidFill>
                    <a:schemeClr val="dk1"/>
                  </a:solidFill>
                  <a:latin typeface="Montserrat"/>
                  <a:ea typeface="Montserrat"/>
                  <a:cs typeface="Montserrat"/>
                  <a:sym typeface="Montserrat"/>
                </a:rPr>
                <a:t>Medium</a:t>
              </a:r>
              <a:endParaRPr sz="1100" b="1">
                <a:solidFill>
                  <a:schemeClr val="dk1"/>
                </a:solidFill>
                <a:latin typeface="Montserrat"/>
                <a:ea typeface="Montserrat"/>
                <a:cs typeface="Montserrat"/>
                <a:sym typeface="Montserrat"/>
              </a:endParaRPr>
            </a:p>
          </p:txBody>
        </p:sp>
      </p:grpSp>
      <p:grpSp>
        <p:nvGrpSpPr>
          <p:cNvPr id="89" name="Google Shape;89;p17"/>
          <p:cNvGrpSpPr/>
          <p:nvPr/>
        </p:nvGrpSpPr>
        <p:grpSpPr>
          <a:xfrm>
            <a:off x="580796" y="1578578"/>
            <a:ext cx="6927175" cy="413122"/>
            <a:chOff x="452548" y="3540439"/>
            <a:chExt cx="7022683" cy="399036"/>
          </a:xfrm>
        </p:grpSpPr>
        <p:sp>
          <p:nvSpPr>
            <p:cNvPr id="90" name="Google Shape;90;p17"/>
            <p:cNvSpPr txBox="1"/>
            <p:nvPr/>
          </p:nvSpPr>
          <p:spPr>
            <a:xfrm>
              <a:off x="3784331" y="3540775"/>
              <a:ext cx="3690900" cy="39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Montserrat"/>
                  <a:ea typeface="Montserrat"/>
                  <a:cs typeface="Montserrat"/>
                  <a:sym typeface="Montserrat"/>
                </a:rPr>
                <a:t>Prices greater than $41,500</a:t>
              </a:r>
              <a:endParaRPr sz="1200" b="1">
                <a:solidFill>
                  <a:schemeClr val="dk1"/>
                </a:solidFill>
                <a:latin typeface="Montserrat"/>
                <a:ea typeface="Montserrat"/>
                <a:cs typeface="Montserrat"/>
                <a:sym typeface="Montserrat"/>
              </a:endParaRPr>
            </a:p>
            <a:p>
              <a:pPr marL="0" lvl="0" indent="0" algn="l" rtl="0">
                <a:spcBef>
                  <a:spcPts val="0"/>
                </a:spcBef>
                <a:spcAft>
                  <a:spcPts val="0"/>
                </a:spcAft>
                <a:buNone/>
              </a:pPr>
              <a:r>
                <a:rPr lang="en" sz="1000">
                  <a:solidFill>
                    <a:schemeClr val="dk1"/>
                  </a:solidFill>
                  <a:latin typeface="Montserrat SemiBold"/>
                  <a:ea typeface="Montserrat SemiBold"/>
                  <a:cs typeface="Montserrat SemiBold"/>
                  <a:sym typeface="Montserrat SemiBold"/>
                </a:rPr>
                <a:t>(Count in dataset: 1209)</a:t>
              </a:r>
              <a:endParaRPr sz="1000">
                <a:solidFill>
                  <a:schemeClr val="dk1"/>
                </a:solidFill>
                <a:latin typeface="Montserrat SemiBold"/>
                <a:ea typeface="Montserrat SemiBold"/>
                <a:cs typeface="Montserrat SemiBold"/>
                <a:sym typeface="Montserrat SemiBold"/>
              </a:endParaRPr>
            </a:p>
          </p:txBody>
        </p:sp>
        <p:sp>
          <p:nvSpPr>
            <p:cNvPr id="91" name="Google Shape;91;p17"/>
            <p:cNvSpPr txBox="1"/>
            <p:nvPr/>
          </p:nvSpPr>
          <p:spPr>
            <a:xfrm>
              <a:off x="452548" y="3540439"/>
              <a:ext cx="777300" cy="398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100" b="1">
                  <a:solidFill>
                    <a:schemeClr val="dk1"/>
                  </a:solidFill>
                  <a:latin typeface="Montserrat"/>
                  <a:ea typeface="Montserrat"/>
                  <a:cs typeface="Montserrat"/>
                  <a:sym typeface="Montserrat"/>
                </a:rPr>
                <a:t>High</a:t>
              </a:r>
              <a:endParaRPr sz="1100" b="1">
                <a:solidFill>
                  <a:schemeClr val="dk1"/>
                </a:solidFill>
                <a:latin typeface="Montserrat"/>
                <a:ea typeface="Montserrat"/>
                <a:cs typeface="Montserrat"/>
                <a:sym typeface="Montserrat"/>
              </a:endParaRPr>
            </a:p>
          </p:txBody>
        </p:sp>
      </p:grpSp>
      <p:sp>
        <p:nvSpPr>
          <p:cNvPr id="92" name="Google Shape;92;p17"/>
          <p:cNvSpPr/>
          <p:nvPr/>
        </p:nvSpPr>
        <p:spPr>
          <a:xfrm>
            <a:off x="1480202" y="2888148"/>
            <a:ext cx="2251200" cy="315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100" b="1">
              <a:latin typeface="Montserrat"/>
              <a:ea typeface="Montserrat"/>
              <a:cs typeface="Montserrat"/>
              <a:sym typeface="Montserrat"/>
            </a:endParaRPr>
          </a:p>
        </p:txBody>
      </p:sp>
      <p:sp>
        <p:nvSpPr>
          <p:cNvPr id="93" name="Google Shape;93;p17"/>
          <p:cNvSpPr/>
          <p:nvPr/>
        </p:nvSpPr>
        <p:spPr>
          <a:xfrm>
            <a:off x="1480188" y="2265725"/>
            <a:ext cx="2251200" cy="315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100" b="1">
              <a:latin typeface="Montserrat"/>
              <a:ea typeface="Montserrat"/>
              <a:cs typeface="Montserrat"/>
              <a:sym typeface="Montserrat"/>
            </a:endParaRPr>
          </a:p>
        </p:txBody>
      </p:sp>
      <p:sp>
        <p:nvSpPr>
          <p:cNvPr id="94" name="Google Shape;94;p17"/>
          <p:cNvSpPr/>
          <p:nvPr/>
        </p:nvSpPr>
        <p:spPr>
          <a:xfrm>
            <a:off x="1480174" y="1627302"/>
            <a:ext cx="2251200" cy="315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100" b="1">
              <a:latin typeface="Montserrat"/>
              <a:ea typeface="Montserrat"/>
              <a:cs typeface="Montserrat"/>
              <a:sym typeface="Montserrat"/>
            </a:endParaRPr>
          </a:p>
        </p:txBody>
      </p:sp>
      <p:sp>
        <p:nvSpPr>
          <p:cNvPr id="95" name="Google Shape;95;p17"/>
          <p:cNvSpPr txBox="1"/>
          <p:nvPr/>
        </p:nvSpPr>
        <p:spPr>
          <a:xfrm>
            <a:off x="2091300" y="3639125"/>
            <a:ext cx="49614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We determined the range boundaries by first dividing the price variable set into thirds and classifying each tertile as a “low”, “medium”, and “high” price range.</a:t>
            </a:r>
            <a:endParaRPr>
              <a:latin typeface="Montserrat Medium"/>
              <a:ea typeface="Montserrat Medium"/>
              <a:cs typeface="Montserrat Medium"/>
              <a:sym typeface="Montserrat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rot="-5400000">
            <a:off x="-1431450" y="2150850"/>
            <a:ext cx="41202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a:t>Data Exploration</a:t>
            </a:r>
            <a:endParaRPr sz="3500"/>
          </a:p>
        </p:txBody>
      </p:sp>
      <p:pic>
        <p:nvPicPr>
          <p:cNvPr id="101" name="Google Shape;101;p18"/>
          <p:cNvPicPr preferRelativeResize="0"/>
          <p:nvPr/>
        </p:nvPicPr>
        <p:blipFill>
          <a:blip r:embed="rId3">
            <a:alphaModFix/>
          </a:blip>
          <a:stretch>
            <a:fillRect/>
          </a:stretch>
        </p:blipFill>
        <p:spPr>
          <a:xfrm>
            <a:off x="5036800" y="1006275"/>
            <a:ext cx="4040774" cy="3018400"/>
          </a:xfrm>
          <a:prstGeom prst="rect">
            <a:avLst/>
          </a:prstGeom>
          <a:noFill/>
          <a:ln>
            <a:noFill/>
          </a:ln>
        </p:spPr>
      </p:pic>
      <p:pic>
        <p:nvPicPr>
          <p:cNvPr id="102" name="Google Shape;102;p18"/>
          <p:cNvPicPr preferRelativeResize="0"/>
          <p:nvPr/>
        </p:nvPicPr>
        <p:blipFill>
          <a:blip r:embed="rId4">
            <a:alphaModFix/>
          </a:blip>
          <a:stretch>
            <a:fillRect/>
          </a:stretch>
        </p:blipFill>
        <p:spPr>
          <a:xfrm>
            <a:off x="994350" y="621975"/>
            <a:ext cx="3929500" cy="2523185"/>
          </a:xfrm>
          <a:prstGeom prst="rect">
            <a:avLst/>
          </a:prstGeom>
          <a:noFill/>
          <a:ln>
            <a:noFill/>
          </a:ln>
        </p:spPr>
      </p:pic>
      <p:sp>
        <p:nvSpPr>
          <p:cNvPr id="103" name="Google Shape;103;p18"/>
          <p:cNvSpPr txBox="1"/>
          <p:nvPr/>
        </p:nvSpPr>
        <p:spPr>
          <a:xfrm>
            <a:off x="1213045" y="3286350"/>
            <a:ext cx="3492000" cy="1455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sz="1000">
                <a:solidFill>
                  <a:schemeClr val="dk1"/>
                </a:solidFill>
                <a:latin typeface="Montserrat Medium"/>
                <a:ea typeface="Montserrat Medium"/>
                <a:cs typeface="Montserrat Medium"/>
                <a:sym typeface="Montserrat Medium"/>
              </a:rPr>
              <a:t>The price variable of this dataset ranges from </a:t>
            </a:r>
            <a:r>
              <a:rPr lang="en" sz="1000" b="1">
                <a:solidFill>
                  <a:schemeClr val="dk1"/>
                </a:solidFill>
                <a:latin typeface="Montserrat"/>
                <a:ea typeface="Montserrat"/>
                <a:cs typeface="Montserrat"/>
                <a:sym typeface="Montserrat"/>
              </a:rPr>
              <a:t>$2,000 </a:t>
            </a:r>
            <a:r>
              <a:rPr lang="en" sz="1000">
                <a:solidFill>
                  <a:schemeClr val="dk1"/>
                </a:solidFill>
                <a:latin typeface="Montserrat Medium"/>
                <a:ea typeface="Montserrat Medium"/>
                <a:cs typeface="Montserrat Medium"/>
                <a:sym typeface="Montserrat Medium"/>
              </a:rPr>
              <a:t>to </a:t>
            </a:r>
            <a:r>
              <a:rPr lang="en" sz="1000" b="1">
                <a:solidFill>
                  <a:schemeClr val="dk1"/>
                </a:solidFill>
                <a:latin typeface="Montserrat"/>
                <a:ea typeface="Montserrat"/>
                <a:cs typeface="Montserrat"/>
                <a:sym typeface="Montserrat"/>
              </a:rPr>
              <a:t>$695,000</a:t>
            </a:r>
            <a:r>
              <a:rPr lang="en" sz="1000">
                <a:solidFill>
                  <a:schemeClr val="dk1"/>
                </a:solidFill>
                <a:latin typeface="Montserrat Medium"/>
                <a:ea typeface="Montserrat Medium"/>
                <a:cs typeface="Montserrat Medium"/>
                <a:sym typeface="Montserrat Medium"/>
              </a:rPr>
              <a:t> with a mean of </a:t>
            </a:r>
            <a:r>
              <a:rPr lang="en" sz="1000" b="1">
                <a:solidFill>
                  <a:schemeClr val="dk1"/>
                </a:solidFill>
                <a:latin typeface="Montserrat"/>
                <a:ea typeface="Montserrat"/>
                <a:cs typeface="Montserrat"/>
                <a:sym typeface="Montserrat"/>
              </a:rPr>
              <a:t>$41,666</a:t>
            </a:r>
            <a:r>
              <a:rPr lang="en" sz="1000">
                <a:solidFill>
                  <a:schemeClr val="dk1"/>
                </a:solidFill>
                <a:latin typeface="Montserrat Medium"/>
                <a:ea typeface="Montserrat Medium"/>
                <a:cs typeface="Montserrat Medium"/>
                <a:sym typeface="Montserrat Medium"/>
              </a:rPr>
              <a:t>. The majority of the data, </a:t>
            </a:r>
            <a:r>
              <a:rPr lang="en" sz="1000" b="1">
                <a:solidFill>
                  <a:schemeClr val="dk1"/>
                </a:solidFill>
                <a:latin typeface="Montserrat"/>
                <a:ea typeface="Montserrat"/>
                <a:cs typeface="Montserrat"/>
                <a:sym typeface="Montserrat"/>
              </a:rPr>
              <a:t>25% to 75% percentile, lies between $17,000 and $49,000.</a:t>
            </a:r>
            <a:r>
              <a:rPr lang="en" sz="1000">
                <a:solidFill>
                  <a:schemeClr val="dk1"/>
                </a:solidFill>
                <a:latin typeface="Montserrat Medium"/>
                <a:ea typeface="Montserrat Medium"/>
                <a:cs typeface="Montserrat Medium"/>
                <a:sym typeface="Montserrat Medium"/>
              </a:rPr>
              <a:t> Only </a:t>
            </a:r>
            <a:r>
              <a:rPr lang="en" sz="1000" b="1">
                <a:solidFill>
                  <a:schemeClr val="dk1"/>
                </a:solidFill>
                <a:latin typeface="Montserrat"/>
                <a:ea typeface="Montserrat"/>
                <a:cs typeface="Montserrat"/>
                <a:sym typeface="Montserrat"/>
              </a:rPr>
              <a:t>38 observations contained prices higher than $250,000</a:t>
            </a:r>
            <a:r>
              <a:rPr lang="en" sz="1000">
                <a:solidFill>
                  <a:schemeClr val="dk1"/>
                </a:solidFill>
                <a:latin typeface="Montserrat Medium"/>
                <a:ea typeface="Montserrat Medium"/>
                <a:cs typeface="Montserrat Medium"/>
                <a:sym typeface="Montserrat Medium"/>
              </a:rPr>
              <a:t> (not shown in graph).</a:t>
            </a:r>
            <a:endParaRPr sz="100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500"/>
              <a:t>K-Nearest Neighbors</a:t>
            </a:r>
            <a:endParaRPr sz="3500"/>
          </a:p>
        </p:txBody>
      </p:sp>
      <p:sp>
        <p:nvSpPr>
          <p:cNvPr id="109" name="Google Shape;109;p19"/>
          <p:cNvSpPr txBox="1">
            <a:spLocks noGrp="1"/>
          </p:cNvSpPr>
          <p:nvPr>
            <p:ph type="subTitle" idx="1"/>
          </p:nvPr>
        </p:nvSpPr>
        <p:spPr>
          <a:xfrm>
            <a:off x="619500" y="1209225"/>
            <a:ext cx="3729300" cy="30366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latin typeface="Montserrat"/>
                <a:ea typeface="Montserrat"/>
                <a:cs typeface="Montserrat"/>
                <a:sym typeface="Montserrat"/>
              </a:rPr>
              <a:t>The K-Nearest Neighbors (KNN)</a:t>
            </a:r>
            <a:r>
              <a:rPr lang="en" sz="1200"/>
              <a:t> algorithm operates on the principle of similarity, where it predicts the label or value of a new data point by considering the labels or values of its K nearest neighbors in the training dataset.</a:t>
            </a:r>
            <a:endParaRPr sz="1200"/>
          </a:p>
          <a:p>
            <a:pPr marL="0" lvl="0" indent="0" algn="l" rtl="0">
              <a:lnSpc>
                <a:spcPct val="115000"/>
              </a:lnSpc>
              <a:spcBef>
                <a:spcPts val="1000"/>
              </a:spcBef>
              <a:spcAft>
                <a:spcPts val="0"/>
              </a:spcAft>
              <a:buNone/>
            </a:pPr>
            <a:r>
              <a:rPr lang="en" sz="1200"/>
              <a:t>The KNN model involves </a:t>
            </a:r>
            <a:r>
              <a:rPr lang="en" sz="1200" b="1">
                <a:latin typeface="Montserrat"/>
                <a:ea typeface="Montserrat"/>
                <a:cs typeface="Montserrat"/>
                <a:sym typeface="Montserrat"/>
              </a:rPr>
              <a:t>four steps:</a:t>
            </a:r>
            <a:endParaRPr sz="1200" b="1">
              <a:latin typeface="Montserrat"/>
              <a:ea typeface="Montserrat"/>
              <a:cs typeface="Montserrat"/>
              <a:sym typeface="Montserrat"/>
            </a:endParaRPr>
          </a:p>
          <a:p>
            <a:pPr marL="0" lvl="0" indent="0" algn="l" rtl="0">
              <a:lnSpc>
                <a:spcPct val="115000"/>
              </a:lnSpc>
              <a:spcBef>
                <a:spcPts val="1000"/>
              </a:spcBef>
              <a:spcAft>
                <a:spcPts val="0"/>
              </a:spcAft>
              <a:buNone/>
            </a:pPr>
            <a:r>
              <a:rPr lang="en" sz="1200"/>
              <a:t>1.      Selecting the optimal value of K</a:t>
            </a:r>
            <a:endParaRPr sz="1200"/>
          </a:p>
          <a:p>
            <a:pPr marL="0" lvl="0" indent="0" algn="l" rtl="0">
              <a:lnSpc>
                <a:spcPct val="115000"/>
              </a:lnSpc>
              <a:spcBef>
                <a:spcPts val="1000"/>
              </a:spcBef>
              <a:spcAft>
                <a:spcPts val="0"/>
              </a:spcAft>
              <a:buNone/>
            </a:pPr>
            <a:r>
              <a:rPr lang="en" sz="1200"/>
              <a:t>2.      Calculating distance</a:t>
            </a:r>
            <a:endParaRPr sz="1200"/>
          </a:p>
          <a:p>
            <a:pPr marL="0" lvl="0" indent="0" algn="l" rtl="0">
              <a:lnSpc>
                <a:spcPct val="115000"/>
              </a:lnSpc>
              <a:spcBef>
                <a:spcPts val="1000"/>
              </a:spcBef>
              <a:spcAft>
                <a:spcPts val="0"/>
              </a:spcAft>
              <a:buNone/>
            </a:pPr>
            <a:r>
              <a:rPr lang="en" sz="1200"/>
              <a:t>3.      Finding nearest neighbors</a:t>
            </a:r>
            <a:endParaRPr sz="1200"/>
          </a:p>
          <a:p>
            <a:pPr marL="0" lvl="0" indent="0" algn="l" rtl="0">
              <a:lnSpc>
                <a:spcPct val="115000"/>
              </a:lnSpc>
              <a:spcBef>
                <a:spcPts val="1000"/>
              </a:spcBef>
              <a:spcAft>
                <a:spcPts val="1000"/>
              </a:spcAft>
              <a:buNone/>
            </a:pPr>
            <a:r>
              <a:rPr lang="en" sz="1200"/>
              <a:t>4.      Voting for classification</a:t>
            </a:r>
            <a:endParaRPr sz="1200"/>
          </a:p>
        </p:txBody>
      </p:sp>
      <p:sp>
        <p:nvSpPr>
          <p:cNvPr id="110" name="Google Shape;110;p19"/>
          <p:cNvSpPr txBox="1">
            <a:spLocks noGrp="1"/>
          </p:cNvSpPr>
          <p:nvPr>
            <p:ph type="subTitle" idx="1"/>
          </p:nvPr>
        </p:nvSpPr>
        <p:spPr>
          <a:xfrm>
            <a:off x="4576200" y="1209225"/>
            <a:ext cx="3545700" cy="72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t>We selected the number of clusters to be 2 based on the average silhouette score. </a:t>
            </a:r>
            <a:endParaRPr sz="1200"/>
          </a:p>
          <a:p>
            <a:pPr marL="0" lvl="0" indent="0" algn="l" rtl="0">
              <a:lnSpc>
                <a:spcPct val="115000"/>
              </a:lnSpc>
              <a:spcBef>
                <a:spcPts val="1200"/>
              </a:spcBef>
              <a:spcAft>
                <a:spcPts val="1000"/>
              </a:spcAft>
              <a:buNone/>
            </a:pPr>
            <a:endParaRPr sz="1200"/>
          </a:p>
        </p:txBody>
      </p:sp>
      <p:pic>
        <p:nvPicPr>
          <p:cNvPr id="111" name="Google Shape;111;p19"/>
          <p:cNvPicPr preferRelativeResize="0"/>
          <p:nvPr/>
        </p:nvPicPr>
        <p:blipFill>
          <a:blip r:embed="rId3">
            <a:alphaModFix/>
          </a:blip>
          <a:stretch>
            <a:fillRect/>
          </a:stretch>
        </p:blipFill>
        <p:spPr>
          <a:xfrm>
            <a:off x="4576200" y="1836255"/>
            <a:ext cx="3729300" cy="275514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500" dirty="0"/>
              <a:t>K-Nearest Neighbors</a:t>
            </a:r>
            <a:endParaRPr sz="3500" dirty="0"/>
          </a:p>
          <a:p>
            <a:pPr marL="0" lvl="0" indent="0" algn="ctr" rtl="0">
              <a:spcBef>
                <a:spcPts val="0"/>
              </a:spcBef>
              <a:spcAft>
                <a:spcPts val="0"/>
              </a:spcAft>
              <a:buNone/>
            </a:pPr>
            <a:endParaRPr sz="3500" dirty="0"/>
          </a:p>
        </p:txBody>
      </p:sp>
      <p:pic>
        <p:nvPicPr>
          <p:cNvPr id="117" name="Google Shape;117;p20"/>
          <p:cNvPicPr preferRelativeResize="0"/>
          <p:nvPr/>
        </p:nvPicPr>
        <p:blipFill>
          <a:blip r:embed="rId3">
            <a:alphaModFix/>
          </a:blip>
          <a:stretch>
            <a:fillRect/>
          </a:stretch>
        </p:blipFill>
        <p:spPr>
          <a:xfrm>
            <a:off x="528150" y="1474150"/>
            <a:ext cx="3802250" cy="2341675"/>
          </a:xfrm>
          <a:prstGeom prst="rect">
            <a:avLst/>
          </a:prstGeom>
          <a:noFill/>
          <a:ln>
            <a:noFill/>
          </a:ln>
        </p:spPr>
      </p:pic>
      <p:sp>
        <p:nvSpPr>
          <p:cNvPr id="118" name="Google Shape;118;p20"/>
          <p:cNvSpPr txBox="1"/>
          <p:nvPr/>
        </p:nvSpPr>
        <p:spPr>
          <a:xfrm>
            <a:off x="424675" y="1035673"/>
            <a:ext cx="4240800" cy="34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sz="900" b="1" dirty="0">
                <a:solidFill>
                  <a:schemeClr val="dk1"/>
                </a:solidFill>
                <a:latin typeface="Montserrat"/>
                <a:ea typeface="Montserrat"/>
                <a:cs typeface="Montserrat"/>
                <a:sym typeface="Montserrat"/>
              </a:rPr>
              <a:t>Accuracy score on training data using all variables in the model.</a:t>
            </a:r>
            <a:endParaRPr sz="900" b="1" dirty="0">
              <a:solidFill>
                <a:schemeClr val="dk1"/>
              </a:solidFill>
              <a:latin typeface="Montserrat"/>
              <a:ea typeface="Montserrat"/>
              <a:cs typeface="Montserrat"/>
              <a:sym typeface="Montserrat"/>
            </a:endParaRPr>
          </a:p>
        </p:txBody>
      </p:sp>
      <p:pic>
        <p:nvPicPr>
          <p:cNvPr id="119" name="Google Shape;119;p20"/>
          <p:cNvPicPr preferRelativeResize="0"/>
          <p:nvPr/>
        </p:nvPicPr>
        <p:blipFill rotWithShape="1">
          <a:blip r:embed="rId4">
            <a:alphaModFix/>
          </a:blip>
          <a:srcRect l="-730" r="730"/>
          <a:stretch/>
        </p:blipFill>
        <p:spPr>
          <a:xfrm>
            <a:off x="5000550" y="1474150"/>
            <a:ext cx="2911125" cy="3116300"/>
          </a:xfrm>
          <a:prstGeom prst="rect">
            <a:avLst/>
          </a:prstGeom>
          <a:noFill/>
          <a:ln>
            <a:noFill/>
          </a:ln>
        </p:spPr>
      </p:pic>
      <p:sp>
        <p:nvSpPr>
          <p:cNvPr id="120" name="Google Shape;120;p20"/>
          <p:cNvSpPr txBox="1"/>
          <p:nvPr/>
        </p:nvSpPr>
        <p:spPr>
          <a:xfrm>
            <a:off x="5000550" y="1026246"/>
            <a:ext cx="3900900" cy="34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900" b="1" dirty="0">
                <a:solidFill>
                  <a:srgbClr val="0D0D0D"/>
                </a:solidFill>
                <a:latin typeface="Montserrat"/>
                <a:ea typeface="Montserrat"/>
                <a:cs typeface="Montserrat"/>
                <a:sym typeface="Montserrat"/>
              </a:rPr>
              <a:t>Confusion Matrix (Actual vs. Predicted)</a:t>
            </a:r>
            <a:endParaRPr sz="900" b="1" dirty="0">
              <a:solidFill>
                <a:schemeClr val="dk1"/>
              </a:solidFill>
              <a:latin typeface="Montserrat"/>
              <a:ea typeface="Montserrat"/>
              <a:cs typeface="Montserrat"/>
              <a:sym typeface="Montserrat"/>
            </a:endParaRPr>
          </a:p>
          <a:p>
            <a:pPr marL="0" lvl="0" indent="0" algn="l" rtl="0">
              <a:lnSpc>
                <a:spcPct val="115000"/>
              </a:lnSpc>
              <a:spcBef>
                <a:spcPts val="1200"/>
              </a:spcBef>
              <a:spcAft>
                <a:spcPts val="0"/>
              </a:spcAft>
              <a:buNone/>
            </a:pPr>
            <a:endParaRPr sz="900" b="1" dirty="0">
              <a:solidFill>
                <a:schemeClr val="dk1"/>
              </a:solidFill>
              <a:latin typeface="Montserrat"/>
              <a:ea typeface="Montserrat"/>
              <a:cs typeface="Montserrat"/>
              <a:sym typeface="Montserrat"/>
            </a:endParaRPr>
          </a:p>
          <a:p>
            <a:pPr marL="0" lvl="0" indent="0" algn="l" rtl="0">
              <a:lnSpc>
                <a:spcPct val="115000"/>
              </a:lnSpc>
              <a:spcBef>
                <a:spcPts val="1200"/>
              </a:spcBef>
              <a:spcAft>
                <a:spcPts val="1200"/>
              </a:spcAft>
              <a:buNone/>
            </a:pPr>
            <a:endParaRPr sz="900" b="1" dirty="0">
              <a:solidFill>
                <a:schemeClr val="dk1"/>
              </a:solidFill>
              <a:latin typeface="Montserrat"/>
              <a:ea typeface="Montserrat"/>
              <a:cs typeface="Montserrat"/>
              <a:sym typeface="Montserrat"/>
            </a:endParaRPr>
          </a:p>
        </p:txBody>
      </p:sp>
      <p:sp>
        <p:nvSpPr>
          <p:cNvPr id="121" name="Google Shape;121;p20"/>
          <p:cNvSpPr/>
          <p:nvPr/>
        </p:nvSpPr>
        <p:spPr>
          <a:xfrm>
            <a:off x="1351225" y="4026475"/>
            <a:ext cx="2156100" cy="84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1200"/>
              </a:spcBef>
              <a:spcAft>
                <a:spcPts val="1200"/>
              </a:spcAft>
              <a:buNone/>
            </a:pPr>
            <a:r>
              <a:rPr lang="en" sz="900" b="1">
                <a:solidFill>
                  <a:srgbClr val="0D0D0D"/>
                </a:solidFill>
                <a:latin typeface="Montserrat"/>
                <a:ea typeface="Montserrat"/>
                <a:cs typeface="Montserrat"/>
                <a:sym typeface="Montserrat"/>
              </a:rPr>
              <a:t>Both models reported an accuracy score of 73.5% on the training data and an accuracy score of 72.26% on the test data.</a:t>
            </a:r>
            <a:endParaRPr sz="900">
              <a:solidFill>
                <a:srgbClr val="0D0D0D"/>
              </a:solidFill>
              <a:latin typeface="Montserrat Medium"/>
              <a:ea typeface="Montserrat Medium"/>
              <a:cs typeface="Montserrat Medium"/>
              <a:sym typeface="Montserrat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701700" y="869900"/>
            <a:ext cx="31902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a:t>Naive Bayes</a:t>
            </a:r>
            <a:endParaRPr sz="3500"/>
          </a:p>
        </p:txBody>
      </p:sp>
      <p:sp>
        <p:nvSpPr>
          <p:cNvPr id="127" name="Google Shape;127;p21"/>
          <p:cNvSpPr txBox="1">
            <a:spLocks noGrp="1"/>
          </p:cNvSpPr>
          <p:nvPr>
            <p:ph type="subTitle" idx="1"/>
          </p:nvPr>
        </p:nvSpPr>
        <p:spPr>
          <a:xfrm>
            <a:off x="720000" y="1748250"/>
            <a:ext cx="3153600" cy="2067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0D0D0D"/>
                </a:solidFill>
                <a:latin typeface="Montserrat"/>
                <a:ea typeface="Montserrat"/>
                <a:cs typeface="Montserrat"/>
                <a:sym typeface="Montserrat"/>
              </a:rPr>
              <a:t>Naive Bayes</a:t>
            </a:r>
            <a:r>
              <a:rPr lang="en" sz="1200">
                <a:solidFill>
                  <a:srgbClr val="0D0D0D"/>
                </a:solidFill>
              </a:rPr>
              <a:t> is a classification technique based on Bayes' theorem with an assumption of independence between predictors.</a:t>
            </a:r>
            <a:r>
              <a:rPr lang="en" sz="1200"/>
              <a:t> </a:t>
            </a:r>
            <a:endParaRPr sz="1200"/>
          </a:p>
          <a:p>
            <a:pPr marL="0" lvl="0" indent="0" algn="l" rtl="0">
              <a:lnSpc>
                <a:spcPct val="115000"/>
              </a:lnSpc>
              <a:spcBef>
                <a:spcPts val="1200"/>
              </a:spcBef>
              <a:spcAft>
                <a:spcPts val="1200"/>
              </a:spcAft>
              <a:buClr>
                <a:schemeClr val="dk1"/>
              </a:buClr>
              <a:buSzPts val="1100"/>
              <a:buFont typeface="Arial"/>
              <a:buNone/>
            </a:pPr>
            <a:r>
              <a:rPr lang="en" sz="1200"/>
              <a:t>The confusion matrix indicates that the model has a higher probability of correctly predicting both the "Low" and "High" price ranges compared to the "Medium" price range.</a:t>
            </a:r>
            <a:endParaRPr sz="1200"/>
          </a:p>
        </p:txBody>
      </p:sp>
      <p:pic>
        <p:nvPicPr>
          <p:cNvPr id="128" name="Google Shape;128;p21"/>
          <p:cNvPicPr preferRelativeResize="0"/>
          <p:nvPr/>
        </p:nvPicPr>
        <p:blipFill>
          <a:blip r:embed="rId3">
            <a:alphaModFix/>
          </a:blip>
          <a:stretch>
            <a:fillRect/>
          </a:stretch>
        </p:blipFill>
        <p:spPr>
          <a:xfrm>
            <a:off x="4246862" y="367425"/>
            <a:ext cx="4304417" cy="4191400"/>
          </a:xfrm>
          <a:prstGeom prst="rect">
            <a:avLst/>
          </a:prstGeom>
          <a:noFill/>
          <a:ln>
            <a:noFill/>
          </a:ln>
        </p:spPr>
      </p:pic>
      <p:sp>
        <p:nvSpPr>
          <p:cNvPr id="129" name="Google Shape;129;p21"/>
          <p:cNvSpPr txBox="1"/>
          <p:nvPr/>
        </p:nvSpPr>
        <p:spPr>
          <a:xfrm>
            <a:off x="5082217" y="4631925"/>
            <a:ext cx="2633700" cy="323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 sz="900" b="1">
                <a:solidFill>
                  <a:srgbClr val="0D0D0D"/>
                </a:solidFill>
                <a:latin typeface="Montserrat"/>
                <a:ea typeface="Montserrat"/>
                <a:cs typeface="Montserrat"/>
                <a:sym typeface="Montserrat"/>
              </a:rPr>
              <a:t>Confusion Matrix (Actual vs. Predicted)</a:t>
            </a:r>
            <a:endParaRPr sz="900" b="1">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Business Infographics by Slidesgo">
  <a:themeElements>
    <a:clrScheme name="Simple Light">
      <a:dk1>
        <a:srgbClr val="000000"/>
      </a:dk1>
      <a:lt1>
        <a:srgbClr val="ADB3E3"/>
      </a:lt1>
      <a:dk2>
        <a:srgbClr val="CCC9B9"/>
      </a:dk2>
      <a:lt2>
        <a:srgbClr val="F1EEDD"/>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1692</Words>
  <Application>Microsoft Macintosh PowerPoint</Application>
  <PresentationFormat>On-screen Show (16:9)</PresentationFormat>
  <Paragraphs>120</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Montserrat SemiBold</vt:lpstr>
      <vt:lpstr>Times New Roman</vt:lpstr>
      <vt:lpstr>Montserrat</vt:lpstr>
      <vt:lpstr>Montserrat Medium</vt:lpstr>
      <vt:lpstr>Roboto</vt:lpstr>
      <vt:lpstr>Arial</vt:lpstr>
      <vt:lpstr>Fira Sans Extra Condensed</vt:lpstr>
      <vt:lpstr>Business Infographics by Slidesgo</vt:lpstr>
      <vt:lpstr>Predicting the Price of Used Cars</vt:lpstr>
      <vt:lpstr>Setting</vt:lpstr>
      <vt:lpstr>Data</vt:lpstr>
      <vt:lpstr>Challenges</vt:lpstr>
      <vt:lpstr>Discretize Price into 3 Ranges </vt:lpstr>
      <vt:lpstr>Data Exploration</vt:lpstr>
      <vt:lpstr>K-Nearest Neighbors</vt:lpstr>
      <vt:lpstr>K-Nearest Neighbors </vt:lpstr>
      <vt:lpstr>Naive Bayes</vt:lpstr>
      <vt:lpstr>Naive Bayes</vt:lpstr>
      <vt:lpstr>Logistic Regression</vt:lpstr>
      <vt:lpstr>Analysis Summary</vt:lpstr>
      <vt:lpstr>Project Summary</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Price of Used Cars</dc:title>
  <cp:lastModifiedBy>Yang, Richard</cp:lastModifiedBy>
  <cp:revision>2</cp:revision>
  <dcterms:modified xsi:type="dcterms:W3CDTF">2024-04-21T21:33:19Z</dcterms:modified>
</cp:coreProperties>
</file>