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1"/>
  </p:notesMasterIdLst>
  <p:sldIdLst>
    <p:sldId id="256" r:id="rId2"/>
    <p:sldId id="257" r:id="rId3"/>
    <p:sldId id="279" r:id="rId4"/>
    <p:sldId id="258" r:id="rId5"/>
    <p:sldId id="259" r:id="rId6"/>
    <p:sldId id="260" r:id="rId7"/>
    <p:sldId id="261" r:id="rId8"/>
    <p:sldId id="262" r:id="rId9"/>
    <p:sldId id="263" r:id="rId10"/>
    <p:sldId id="264" r:id="rId11"/>
    <p:sldId id="265" r:id="rId12"/>
    <p:sldId id="266" r:id="rId13"/>
    <p:sldId id="267" r:id="rId14"/>
    <p:sldId id="280" r:id="rId15"/>
    <p:sldId id="268" r:id="rId16"/>
    <p:sldId id="269" r:id="rId17"/>
    <p:sldId id="270" r:id="rId18"/>
    <p:sldId id="271" r:id="rId19"/>
    <p:sldId id="272" r:id="rId20"/>
    <p:sldId id="281" r:id="rId21"/>
    <p:sldId id="273" r:id="rId22"/>
    <p:sldId id="274" r:id="rId23"/>
    <p:sldId id="275" r:id="rId24"/>
    <p:sldId id="276" r:id="rId25"/>
    <p:sldId id="277" r:id="rId26"/>
    <p:sldId id="278" r:id="rId27"/>
    <p:sldId id="434" r:id="rId28"/>
    <p:sldId id="375" r:id="rId29"/>
    <p:sldId id="378" r:id="rId30"/>
    <p:sldId id="379" r:id="rId31"/>
    <p:sldId id="430" r:id="rId32"/>
    <p:sldId id="429" r:id="rId33"/>
    <p:sldId id="431" r:id="rId34"/>
    <p:sldId id="382" r:id="rId35"/>
    <p:sldId id="432" r:id="rId36"/>
    <p:sldId id="433" r:id="rId37"/>
    <p:sldId id="371" r:id="rId38"/>
    <p:sldId id="385" r:id="rId39"/>
    <p:sldId id="305" r:id="rId40"/>
  </p:sldIdLst>
  <p:sldSz cx="12192000" cy="6858000"/>
  <p:notesSz cx="6858000" cy="9144000"/>
  <p:embeddedFontLst>
    <p:embeddedFont>
      <p:font typeface="Calibri" panose="020F0502020204030204" pitchFamily="34" charset="0"/>
      <p:regular r:id="rId42"/>
      <p:bold r:id="rId43"/>
      <p:italic r:id="rId44"/>
      <p:boldItalic r:id="rId45"/>
    </p:embeddedFont>
    <p:embeddedFont>
      <p:font typeface="Roboto Condensed Light" panose="02000000000000000000" pitchFamily="2" charset="0"/>
      <p:regular r:id="rId46"/>
      <p:italic r:id="rId47"/>
    </p:embeddedFont>
    <p:embeddedFont>
      <p:font typeface="Consolas" panose="020B0609020204030204" pitchFamily="49" charset="0"/>
      <p:regular r:id="rId48"/>
      <p:bold r:id="rId49"/>
      <p:italic r:id="rId50"/>
      <p:boldItalic r:id="rId51"/>
    </p:embeddedFont>
    <p:embeddedFont>
      <p:font typeface="Wingdings 3" panose="05040102010807070707" pitchFamily="18" charset="2"/>
      <p:regular r:id="rId52"/>
    </p:embeddedFont>
    <p:embeddedFont>
      <p:font typeface="Roboto Condensed" panose="02000000000000000000" pitchFamily="2" charset="0"/>
      <p:regular r:id="rId53"/>
      <p:bold r:id="rId54"/>
      <p:italic r:id="rId55"/>
      <p:boldItalic r:id="rId56"/>
    </p:embeddedFont>
    <p:embeddedFont>
      <p:font typeface="Wingdings 2" panose="05020102010507070707" pitchFamily="18" charset="2"/>
      <p:regular r:id="rId57"/>
    </p:embeddedFont>
    <p:embeddedFont>
      <p:font typeface="Segoe UI Black" panose="020B0A02040204020203" pitchFamily="34" charset="0"/>
      <p:bold r:id="rId58"/>
      <p:boldItalic r:id="rId5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JpPA2nCJ+KF90+gAWLojdQ==" hashData="uqsN58+fHfymgNSlkIACF7DVjzRImqbLpO510PE8HU+6bPeEjx6q3oHJYztaLwZTnbGwwWFhvZQFeaRrctNMAg=="/>
  <p:extLst>
    <p:ext uri="{521415D9-36F7-43E2-AB2F-B90AF26B5E84}">
      <p14:sectionLst xmlns:p14="http://schemas.microsoft.com/office/powerpoint/2010/main">
        <p14:section name="Default Section" id="{00A24A71-64EE-476D-89F0-12470AEC4BD5}">
          <p14:sldIdLst>
            <p14:sldId id="256"/>
            <p14:sldId id="257"/>
          </p14:sldIdLst>
        </p14:section>
        <p14:section name="Introduction to NodeJS" id="{1A8522B4-D2B5-4465-B569-D30D08B28498}">
          <p14:sldIdLst>
            <p14:sldId id="279"/>
            <p14:sldId id="258"/>
            <p14:sldId id="259"/>
            <p14:sldId id="260"/>
            <p14:sldId id="261"/>
            <p14:sldId id="262"/>
            <p14:sldId id="263"/>
            <p14:sldId id="264"/>
            <p14:sldId id="265"/>
            <p14:sldId id="266"/>
            <p14:sldId id="267"/>
          </p14:sldIdLst>
        </p14:section>
        <p14:section name="Modules" id="{E06E7767-16E8-48F7-954C-D6BF6B25BE77}">
          <p14:sldIdLst>
            <p14:sldId id="280"/>
            <p14:sldId id="268"/>
            <p14:sldId id="269"/>
            <p14:sldId id="270"/>
            <p14:sldId id="271"/>
            <p14:sldId id="272"/>
          </p14:sldIdLst>
        </p14:section>
        <p14:section name="NPM" id="{8C6BA42B-E9D7-4C7A-AFDB-DAAB8DC0B8B1}">
          <p14:sldIdLst>
            <p14:sldId id="281"/>
            <p14:sldId id="273"/>
            <p14:sldId id="274"/>
            <p14:sldId id="275"/>
            <p14:sldId id="276"/>
            <p14:sldId id="277"/>
            <p14:sldId id="278"/>
          </p14:sldIdLst>
        </p14:section>
        <p14:section name="Core NodeJS Modules" id="{731F97B6-3C38-4DD8-B81D-D2BB7BE77C7C}">
          <p14:sldIdLst>
            <p14:sldId id="434"/>
            <p14:sldId id="375"/>
            <p14:sldId id="378"/>
            <p14:sldId id="379"/>
            <p14:sldId id="430"/>
            <p14:sldId id="429"/>
            <p14:sldId id="431"/>
            <p14:sldId id="382"/>
            <p14:sldId id="432"/>
            <p14:sldId id="433"/>
            <p14:sldId id="371"/>
            <p14:sldId id="385"/>
          </p14:sldIdLst>
        </p14:section>
        <p14:section name="Thank You" id="{9F1E7782-DB9C-47D2-A8B9-EE572FCB454D}">
          <p14:sldIdLst>
            <p14:sldId id="305"/>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24F"/>
    <a:srgbClr val="301B92"/>
    <a:srgbClr val="673BB7"/>
    <a:srgbClr val="607D8B"/>
    <a:srgbClr val="B71B1C"/>
    <a:srgbClr val="F54337"/>
    <a:srgbClr val="D81A60"/>
    <a:srgbClr val="890E4F"/>
    <a:srgbClr val="EA1E63"/>
    <a:srgbClr val="C6282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72" autoAdjust="0"/>
    <p:restoredTop sz="96404" autoAdjust="0"/>
  </p:normalViewPr>
  <p:slideViewPr>
    <p:cSldViewPr snapToGrid="0">
      <p:cViewPr varScale="1">
        <p:scale>
          <a:sx n="82" d="100"/>
          <a:sy n="82" d="100"/>
        </p:scale>
        <p:origin x="902" y="7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font" Target="fonts/font10.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5.fntdata"/><Relationship Id="rId59" Type="http://schemas.openxmlformats.org/officeDocument/2006/relationships/font" Target="fonts/font18.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8.fntdata"/><Relationship Id="rId57" Type="http://schemas.openxmlformats.org/officeDocument/2006/relationships/font" Target="fonts/font16.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pPr/>
              <a:t>12/18/2024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2.png"/><Relationship Id="rId7"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1.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3.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5.jpeg"/><Relationship Id="rId5" Type="http://schemas.openxmlformats.org/officeDocument/2006/relationships/image" Target="../media/image5.png"/><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11.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6" cstate="hq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1" name="Picture 30">
            <a:extLst>
              <a:ext uri="{FF2B5EF4-FFF2-40B4-BE49-F238E27FC236}">
                <a16:creationId xmlns:a16="http://schemas.microsoft.com/office/drawing/2014/main" id="{E75253BA-841C-4898-BAAF-3A16D7F9433E}"/>
              </a:ext>
            </a:extLst>
          </p:cNvPr>
          <p:cNvPicPr>
            <a:picLocks noChangeAspect="1"/>
          </p:cNvPicPr>
          <p:nvPr userDrawn="1"/>
        </p:nvPicPr>
        <p:blipFill>
          <a:blip r:embed="rId9" cstate="hq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2401CS491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(WT2)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NodeJS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721798" y="86119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hq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dirty="0"/>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endParaRPr lang="en-US" dirty="0"/>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p:nvPr>
        </p:nvSpPr>
        <p:spPr>
          <a:xfrm>
            <a:off x="1828969" y="5563895"/>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endParaRPr lang="en-US" dirty="0"/>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endParaRPr lang="en-US" dirty="0"/>
          </a:p>
        </p:txBody>
      </p:sp>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6"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dirty="0"/>
          </a:p>
        </p:txBody>
      </p:sp>
      <p:sp>
        <p:nvSpPr>
          <p:cNvPr id="30" name="Hexagon 29">
            <a:extLst>
              <a:ext uri="{FF2B5EF4-FFF2-40B4-BE49-F238E27FC236}">
                <a16:creationId xmlns:a16="http://schemas.microsoft.com/office/drawing/2014/main" id="{43663646-67F9-47C4-84E3-B4EEDA5FB900}"/>
              </a:ext>
            </a:extLst>
          </p:cNvPr>
          <p:cNvSpPr/>
          <p:nvPr userDrawn="1"/>
        </p:nvSpPr>
        <p:spPr>
          <a:xfrm rot="5400000">
            <a:off x="4309292" y="1717040"/>
            <a:ext cx="3461658" cy="2984188"/>
          </a:xfrm>
          <a:prstGeom prst="hexagon">
            <a:avLst/>
          </a:prstGeom>
          <a:solidFill>
            <a:schemeClr val="bg1">
              <a:lumMod val="95000"/>
            </a:schemeClr>
          </a:solidFill>
          <a:ln w="57150">
            <a:solidFill>
              <a:schemeClr val="accent5">
                <a:lumMod val="60000"/>
                <a:lumOff val="40000"/>
              </a:schemeClr>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1" name="TextBox 30">
            <a:extLst>
              <a:ext uri="{FF2B5EF4-FFF2-40B4-BE49-F238E27FC236}">
                <a16:creationId xmlns:a16="http://schemas.microsoft.com/office/drawing/2014/main" id="{760958F6-32DB-4A2F-BFC3-1FBEA359C54B}"/>
              </a:ext>
            </a:extLst>
          </p:cNvPr>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34" name="Rectangle 33">
            <a:extLst>
              <a:ext uri="{FF2B5EF4-FFF2-40B4-BE49-F238E27FC236}">
                <a16:creationId xmlns:a16="http://schemas.microsoft.com/office/drawing/2014/main" id="{66C323F2-F0D8-4EB7-83AE-DFAA81BC49DE}"/>
              </a:ext>
            </a:extLst>
          </p:cNvPr>
          <p:cNvSpPr/>
          <p:nvPr userDrawn="1"/>
        </p:nvSpPr>
        <p:spPr>
          <a:xfrm rot="10800000">
            <a:off x="7678346" y="2221532"/>
            <a:ext cx="4513654" cy="1951692"/>
          </a:xfrm>
          <a:prstGeom prst="rect">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10800000" scaled="1"/>
            <a:tileRect/>
          </a:gradFill>
          <a:ln>
            <a:solidFill>
              <a:schemeClr val="bg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212D27AE-1148-4B42-8B61-FEBB2397EFD9}"/>
              </a:ext>
            </a:extLst>
          </p:cNvPr>
          <p:cNvSpPr/>
          <p:nvPr userDrawn="1"/>
        </p:nvSpPr>
        <p:spPr>
          <a:xfrm>
            <a:off x="0" y="2221532"/>
            <a:ext cx="4402106" cy="1951692"/>
          </a:xfrm>
          <a:prstGeom prst="rect">
            <a:avLst/>
          </a:pr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lin ang="10800000" scaled="1"/>
            <a:tileRect/>
          </a:gradFill>
          <a:ln>
            <a:no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sp>
        <p:nvSpPr>
          <p:cNvPr id="2" name="Freeform 17">
            <a:extLst>
              <a:ext uri="{FF2B5EF4-FFF2-40B4-BE49-F238E27FC236}">
                <a16:creationId xmlns:a16="http://schemas.microsoft.com/office/drawing/2014/main" id="{1FCFCBE3-069D-31AE-F5AF-89A3BE0E70CE}"/>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flip="none" rotWithShape="1">
            <a:gsLst>
              <a:gs pos="0">
                <a:schemeClr val="accent5">
                  <a:lumMod val="60000"/>
                  <a:lumOff val="40000"/>
                  <a:shade val="30000"/>
                  <a:satMod val="115000"/>
                </a:schemeClr>
              </a:gs>
              <a:gs pos="50000">
                <a:schemeClr val="accent5">
                  <a:lumMod val="60000"/>
                  <a:lumOff val="40000"/>
                  <a:shade val="67500"/>
                  <a:satMod val="115000"/>
                </a:schemeClr>
              </a:gs>
              <a:gs pos="100000">
                <a:schemeClr val="accent5">
                  <a:lumMod val="60000"/>
                  <a:lumOff val="40000"/>
                  <a:shade val="100000"/>
                  <a:satMod val="115000"/>
                </a:schemeClr>
              </a:gs>
            </a:gsLst>
            <a:path path="circle">
              <a:fillToRect l="50000" t="50000" r="50000" b="50000"/>
            </a:path>
            <a:tileRect/>
          </a:gradFill>
          <a:ln>
            <a:noFill/>
          </a:ln>
        </p:spPr>
        <p:txBody>
          <a:bodyPr vert="horz" wrap="square" lIns="91440" tIns="45720" rIns="91440" bIns="45720" numCol="1" anchor="t" anchorCtr="0" compatLnSpc="1">
            <a:prstTxWarp prst="textNoShape">
              <a:avLst/>
            </a:prstTxWarp>
          </a:bodyPr>
          <a:lstStyle/>
          <a:p>
            <a:endParaRPr lang="en-US"/>
          </a:p>
        </p:txBody>
      </p:sp>
      <p:pic>
        <p:nvPicPr>
          <p:cNvPr id="4" name="Picture 3">
            <a:extLst>
              <a:ext uri="{FF2B5EF4-FFF2-40B4-BE49-F238E27FC236}">
                <a16:creationId xmlns:a16="http://schemas.microsoft.com/office/drawing/2014/main" id="{681847E5-1295-42E9-C2BC-1ADBF93E33FC}"/>
              </a:ext>
            </a:extLst>
          </p:cNvPr>
          <p:cNvPicPr>
            <a:picLocks noChangeAspect="1"/>
          </p:cNvPicPr>
          <p:nvPr userDrawn="1"/>
        </p:nvPicPr>
        <p:blipFill>
          <a:blip r:embed="rId7" cstate="hqprint">
            <a:extLst>
              <a:ext uri="{28A0092B-C50C-407E-A947-70E740481C1C}">
                <a14:useLocalDpi xmlns:a14="http://schemas.microsoft.com/office/drawing/2010/main" val="0"/>
              </a:ext>
            </a:extLst>
          </a:blip>
          <a:stretch>
            <a:fillRect/>
          </a:stretch>
        </p:blipFill>
        <p:spPr>
          <a:xfrm>
            <a:off x="8635895" y="573370"/>
            <a:ext cx="2976891" cy="904935"/>
          </a:xfrm>
          <a:prstGeom prst="rect">
            <a:avLst/>
          </a:prstGeom>
        </p:spPr>
      </p:pic>
    </p:spTree>
    <p:extLst>
      <p:ext uri="{BB962C8B-B14F-4D97-AF65-F5344CB8AC3E}">
        <p14:creationId xmlns:p14="http://schemas.microsoft.com/office/powerpoint/2010/main" val="2444500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2401CS491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(WT2)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NodeJS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60475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2401CS491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(WT2)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NodeJS</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2"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07092" y="863445"/>
            <a:ext cx="11953729" cy="5586782"/>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43182"/>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1" name="Rectangle 20">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hq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pic>
        <p:nvPicPr>
          <p:cNvPr id="10" name="Picture 9">
            <a:extLst>
              <a:ext uri="{FF2B5EF4-FFF2-40B4-BE49-F238E27FC236}">
                <a16:creationId xmlns:a16="http://schemas.microsoft.com/office/drawing/2014/main" id="{E75253BA-841C-4898-BAAF-3A16D7F9433E}"/>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8925557" y="5664170"/>
            <a:ext cx="2976891" cy="904935"/>
          </a:xfrm>
          <a:prstGeom prst="rect">
            <a:avLst/>
          </a:prstGeom>
        </p:spPr>
      </p:pic>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2401CS491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(WT2)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NodeJS</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19392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2401CS491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(WT2)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NodeJS</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0684288" y="5992307"/>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a:t>
            </a:r>
            <a:r>
              <a:rPr lang="en-US" b="1" dirty="0">
                <a:solidFill>
                  <a:schemeClr val="tx1"/>
                </a:solidFill>
              </a:rPr>
              <a:t>2401CS491</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(WT2)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01 – NodeJS</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a16="http://schemas.microsoft.com/office/drawing/2014/main" id="{619E228D-B2BD-4EFA-9FE9-86D81DDC600E}"/>
              </a:ext>
            </a:extLst>
          </p:cNvPr>
          <p:cNvGrpSpPr/>
          <p:nvPr userDrawn="1"/>
        </p:nvGrpSpPr>
        <p:grpSpPr>
          <a:xfrm>
            <a:off x="168688" y="6051030"/>
            <a:ext cx="1339023" cy="407045"/>
            <a:chOff x="10721798" y="852808"/>
            <a:chExt cx="1339023" cy="407045"/>
          </a:xfrm>
        </p:grpSpPr>
        <p:pic>
          <p:nvPicPr>
            <p:cNvPr id="15" name="Picture 14">
              <a:extLst>
                <a:ext uri="{FF2B5EF4-FFF2-40B4-BE49-F238E27FC236}">
                  <a16:creationId xmlns:a16="http://schemas.microsoft.com/office/drawing/2014/main" id="{60ED7292-9BDD-4D31-8064-11177842F8CC}"/>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12/18/2024</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 id="2147483692" r:id="rId2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hyperlink" Target="https://nodejs.org/en/download/" TargetMode="Externa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hyperlink" Target="https://nodejs.org/api/os.html" TargetMode="Externa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hyperlink" Target="http://127.0.0.1:3000/" TargetMode="Externa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C137D2E-F7D0-465C-8541-F4CFBBD6738F}"/>
              </a:ext>
            </a:extLst>
          </p:cNvPr>
          <p:cNvSpPr>
            <a:spLocks noGrp="1"/>
          </p:cNvSpPr>
          <p:nvPr>
            <p:ph type="body" sz="quarter" idx="11"/>
          </p:nvPr>
        </p:nvSpPr>
        <p:spPr/>
        <p:txBody>
          <a:bodyPr/>
          <a:lstStyle/>
          <a:p>
            <a:r>
              <a:rPr lang="en-IN" dirty="0"/>
              <a:t>arjun.bala@darshan.ac.in</a:t>
            </a:r>
            <a:endParaRPr lang="en-US" dirty="0"/>
          </a:p>
        </p:txBody>
      </p:sp>
      <p:sp>
        <p:nvSpPr>
          <p:cNvPr id="11" name="Text Placeholder 10">
            <a:extLst>
              <a:ext uri="{FF2B5EF4-FFF2-40B4-BE49-F238E27FC236}">
                <a16:creationId xmlns:a16="http://schemas.microsoft.com/office/drawing/2014/main" id="{527C5C63-5136-498D-B5D5-B1F6385ED37C}"/>
              </a:ext>
            </a:extLst>
          </p:cNvPr>
          <p:cNvSpPr>
            <a:spLocks noGrp="1"/>
          </p:cNvSpPr>
          <p:nvPr>
            <p:ph type="body" sz="quarter" idx="12"/>
          </p:nvPr>
        </p:nvSpPr>
        <p:spPr/>
        <p:txBody>
          <a:bodyPr/>
          <a:lstStyle/>
          <a:p>
            <a:r>
              <a:rPr lang="en-IN" dirty="0"/>
              <a:t>9624822202</a:t>
            </a:r>
            <a:endParaRPr lang="en-US" dirty="0"/>
          </a:p>
        </p:txBody>
      </p:sp>
      <p:sp>
        <p:nvSpPr>
          <p:cNvPr id="12" name="Text Placeholder 11">
            <a:extLst>
              <a:ext uri="{FF2B5EF4-FFF2-40B4-BE49-F238E27FC236}">
                <a16:creationId xmlns:a16="http://schemas.microsoft.com/office/drawing/2014/main" id="{C4FACC96-BA70-4FDA-AB13-3B133AD498A5}"/>
              </a:ext>
            </a:extLst>
          </p:cNvPr>
          <p:cNvSpPr>
            <a:spLocks noGrp="1"/>
          </p:cNvSpPr>
          <p:nvPr>
            <p:ph type="body" sz="quarter" idx="13"/>
          </p:nvPr>
        </p:nvSpPr>
        <p:spPr/>
        <p:txBody>
          <a:bodyPr/>
          <a:lstStyle/>
          <a:p>
            <a:r>
              <a:rPr lang="en-IN" dirty="0"/>
              <a:t>Computer Engineering Department</a:t>
            </a:r>
            <a:endParaRPr lang="en-US" dirty="0"/>
          </a:p>
        </p:txBody>
      </p:sp>
      <p:sp>
        <p:nvSpPr>
          <p:cNvPr id="13" name="Text Placeholder 12">
            <a:extLst>
              <a:ext uri="{FF2B5EF4-FFF2-40B4-BE49-F238E27FC236}">
                <a16:creationId xmlns:a16="http://schemas.microsoft.com/office/drawing/2014/main" id="{03A79D48-3C85-46E3-9CAE-59240F299A25}"/>
              </a:ext>
            </a:extLst>
          </p:cNvPr>
          <p:cNvSpPr>
            <a:spLocks noGrp="1"/>
          </p:cNvSpPr>
          <p:nvPr>
            <p:ph type="body" sz="quarter" idx="14"/>
          </p:nvPr>
        </p:nvSpPr>
        <p:spPr/>
        <p:txBody>
          <a:bodyPr/>
          <a:lstStyle/>
          <a:p>
            <a:r>
              <a:rPr lang="en-IN" dirty="0"/>
              <a:t>Prof. </a:t>
            </a:r>
            <a:r>
              <a:rPr lang="en-IN" dirty="0" err="1"/>
              <a:t>Arjun</a:t>
            </a:r>
            <a:r>
              <a:rPr lang="en-IN" dirty="0"/>
              <a:t> V. </a:t>
            </a:r>
            <a:r>
              <a:rPr lang="en-IN" dirty="0" err="1"/>
              <a:t>Bala</a:t>
            </a:r>
            <a:endParaRPr lang="en-US" dirty="0"/>
          </a:p>
        </p:txBody>
      </p:sp>
      <p:sp>
        <p:nvSpPr>
          <p:cNvPr id="14" name="Text Placeholder 13">
            <a:extLst>
              <a:ext uri="{FF2B5EF4-FFF2-40B4-BE49-F238E27FC236}">
                <a16:creationId xmlns:a16="http://schemas.microsoft.com/office/drawing/2014/main" id="{062CA4D6-180D-44EB-978C-EAE6FB447DCE}"/>
              </a:ext>
            </a:extLst>
          </p:cNvPr>
          <p:cNvSpPr>
            <a:spLocks noGrp="1"/>
          </p:cNvSpPr>
          <p:nvPr>
            <p:ph type="body" sz="quarter" idx="16"/>
          </p:nvPr>
        </p:nvSpPr>
        <p:spPr/>
        <p:txBody>
          <a:bodyPr/>
          <a:lstStyle/>
          <a:p>
            <a:r>
              <a:rPr lang="en-IN" dirty="0"/>
              <a:t>Web Technology -2 (WT2) </a:t>
            </a:r>
          </a:p>
          <a:p>
            <a:r>
              <a:rPr lang="en-IN" dirty="0"/>
              <a:t>(</a:t>
            </a:r>
            <a:r>
              <a:rPr lang="en-US" dirty="0"/>
              <a:t>2401CS491</a:t>
            </a:r>
            <a:r>
              <a:rPr lang="en-IN" dirty="0"/>
              <a:t>)</a:t>
            </a:r>
            <a:endParaRPr lang="en-US" dirty="0"/>
          </a:p>
        </p:txBody>
      </p:sp>
      <p:pic>
        <p:nvPicPr>
          <p:cNvPr id="16" name="Picture Placeholder 15" descr="09CEAVB_19042019_063947AM.jpg"/>
          <p:cNvPicPr>
            <a:picLocks noGrp="1" noChangeAspect="1"/>
          </p:cNvPicPr>
          <p:nvPr>
            <p:ph type="pic" sz="quarter" idx="10"/>
          </p:nvPr>
        </p:nvPicPr>
        <p:blipFill>
          <a:blip r:embed="rId2" cstate="print"/>
          <a:srcRect/>
          <a:stretch>
            <a:fillRect/>
          </a:stretch>
        </p:blipFill>
        <p:spPr/>
      </p:pic>
      <p:sp>
        <p:nvSpPr>
          <p:cNvPr id="15"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4"/>
            <a:ext cx="7035300" cy="2578780"/>
          </a:xfrm>
        </p:spPr>
        <p:txBody>
          <a:bodyPr/>
          <a:lstStyle/>
          <a:p>
            <a:r>
              <a:rPr lang="en-US" sz="4800" b="0" dirty="0">
                <a:latin typeface="Roboto Condensed Light" panose="02000000000000000000" pitchFamily="2" charset="0"/>
                <a:ea typeface="Roboto Condensed Light" panose="02000000000000000000" pitchFamily="2" charset="0"/>
              </a:rPr>
              <a:t>Unit-01</a:t>
            </a:r>
            <a:r>
              <a:rPr lang="en-US" dirty="0"/>
              <a:t> </a:t>
            </a:r>
            <a:br>
              <a:rPr lang="en-US" dirty="0"/>
            </a:br>
            <a:r>
              <a:rPr lang="en-US" dirty="0"/>
              <a:t>NodeJS</a:t>
            </a:r>
          </a:p>
        </p:txBody>
      </p:sp>
      <p:pic>
        <p:nvPicPr>
          <p:cNvPr id="2056" name="Picture 8" descr="professional-web-design-social-ink-professional-web-design-png-1000_813 -  Norderberg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8716" y="1888402"/>
            <a:ext cx="3763634" cy="30598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92326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Installing Node</a:t>
            </a:r>
          </a:p>
        </p:txBody>
      </p:sp>
      <p:sp>
        <p:nvSpPr>
          <p:cNvPr id="3" name="Content Placeholder 2"/>
          <p:cNvSpPr>
            <a:spLocks noGrp="1"/>
          </p:cNvSpPr>
          <p:nvPr>
            <p:ph idx="1"/>
          </p:nvPr>
        </p:nvSpPr>
        <p:spPr/>
        <p:txBody>
          <a:bodyPr/>
          <a:lstStyle/>
          <a:p>
            <a:r>
              <a:rPr lang="en-US" dirty="0"/>
              <a:t>For Windows and Mac operating system we can install node by downloading NPM from </a:t>
            </a:r>
            <a:r>
              <a:rPr lang="en-US" dirty="0">
                <a:hlinkClick r:id="rId2"/>
              </a:rPr>
              <a:t>https://nodejs.org/en/download/</a:t>
            </a:r>
            <a:endParaRPr lang="en-US" dirty="0"/>
          </a:p>
          <a:p>
            <a:r>
              <a:rPr lang="en-US" dirty="0"/>
              <a:t>Just download the executable depending on your operating system and install it.</a:t>
            </a:r>
          </a:p>
          <a:p>
            <a:r>
              <a:rPr lang="en-US" dirty="0"/>
              <a:t>For Linux we can use below commands to download node and NPM,</a:t>
            </a:r>
          </a:p>
          <a:p>
            <a:pPr marL="0" indent="0">
              <a:buNone/>
            </a:pPr>
            <a:endParaRPr lang="en-US" dirty="0"/>
          </a:p>
          <a:p>
            <a:r>
              <a:rPr lang="en-US" dirty="0"/>
              <a:t>We are going to explore more about NPM later in this chapter.</a:t>
            </a:r>
          </a:p>
          <a:p>
            <a:r>
              <a:rPr lang="en-US" dirty="0"/>
              <a:t>To verify the installation we can open the terminal/command-prompt and fire the below command.</a:t>
            </a:r>
          </a:p>
          <a:p>
            <a:endParaRPr lang="en-US" dirty="0"/>
          </a:p>
          <a:p>
            <a:pPr lvl="1"/>
            <a:r>
              <a:rPr lang="en-US" dirty="0"/>
              <a:t>If above command returns some version information it means you have node installed in your system.</a:t>
            </a:r>
          </a:p>
          <a:p>
            <a:pPr lvl="1"/>
            <a:r>
              <a:rPr lang="en-US" dirty="0"/>
              <a:t>If command returns error stating ‘node’ is not recognized as internal or external command it simply means you don’t have node installed yet.</a:t>
            </a:r>
          </a:p>
        </p:txBody>
      </p:sp>
      <p:sp>
        <p:nvSpPr>
          <p:cNvPr id="4" name="Rectangle 3">
            <a:extLst>
              <a:ext uri="{FF2B5EF4-FFF2-40B4-BE49-F238E27FC236}">
                <a16:creationId xmlns:a16="http://schemas.microsoft.com/office/drawing/2014/main" id="{D456EBDA-49A4-A843-A786-6989C63A54AA}"/>
              </a:ext>
            </a:extLst>
          </p:cNvPr>
          <p:cNvSpPr/>
          <p:nvPr/>
        </p:nvSpPr>
        <p:spPr>
          <a:xfrm>
            <a:off x="665186" y="4220074"/>
            <a:ext cx="8420621" cy="338554"/>
          </a:xfrm>
          <a:prstGeom prst="rect">
            <a:avLst/>
          </a:prstGeom>
          <a:solidFill>
            <a:schemeClr val="tx1"/>
          </a:solidFill>
          <a:ln>
            <a:noFill/>
          </a:ln>
        </p:spPr>
        <p:txBody>
          <a:bodyPr wrap="square">
            <a:spAutoFit/>
          </a:bodyPr>
          <a:lstStyle/>
          <a:p>
            <a:r>
              <a:rPr lang="en-US" sz="1600" dirty="0">
                <a:solidFill>
                  <a:schemeClr val="bg1"/>
                </a:solidFill>
                <a:latin typeface="Consolas" panose="020B0609020204030204" pitchFamily="49" charset="0"/>
              </a:rPr>
              <a:t>node --version</a:t>
            </a:r>
          </a:p>
        </p:txBody>
      </p:sp>
      <p:sp>
        <p:nvSpPr>
          <p:cNvPr id="5" name="Rectangle 4">
            <a:extLst>
              <a:ext uri="{FF2B5EF4-FFF2-40B4-BE49-F238E27FC236}">
                <a16:creationId xmlns:a16="http://schemas.microsoft.com/office/drawing/2014/main" id="{D456EBDA-49A4-A843-A786-6989C63A54AA}"/>
              </a:ext>
            </a:extLst>
          </p:cNvPr>
          <p:cNvSpPr/>
          <p:nvPr/>
        </p:nvSpPr>
        <p:spPr>
          <a:xfrm>
            <a:off x="665186" y="2460030"/>
            <a:ext cx="8420621" cy="584775"/>
          </a:xfrm>
          <a:prstGeom prst="rect">
            <a:avLst/>
          </a:prstGeom>
          <a:solidFill>
            <a:schemeClr val="tx1"/>
          </a:solidFill>
          <a:ln>
            <a:noFill/>
          </a:ln>
        </p:spPr>
        <p:txBody>
          <a:bodyPr wrap="square">
            <a:spAutoFit/>
          </a:bodyPr>
          <a:lstStyle/>
          <a:p>
            <a:r>
              <a:rPr lang="en-US" sz="1600" dirty="0" err="1">
                <a:solidFill>
                  <a:schemeClr val="bg1"/>
                </a:solidFill>
                <a:latin typeface="Consolas" panose="020B0609020204030204" pitchFamily="49" charset="0"/>
              </a:rPr>
              <a:t>sudo</a:t>
            </a:r>
            <a:r>
              <a:rPr lang="en-US" sz="1600" dirty="0">
                <a:solidFill>
                  <a:schemeClr val="bg1"/>
                </a:solidFill>
                <a:latin typeface="Consolas" panose="020B0609020204030204" pitchFamily="49" charset="0"/>
              </a:rPr>
              <a:t> apt install </a:t>
            </a:r>
            <a:r>
              <a:rPr lang="en-US" sz="1600" dirty="0" err="1">
                <a:solidFill>
                  <a:schemeClr val="bg1"/>
                </a:solidFill>
                <a:latin typeface="Consolas" panose="020B0609020204030204" pitchFamily="49" charset="0"/>
              </a:rPr>
              <a:t>nodejs</a:t>
            </a:r>
            <a:endParaRPr lang="en-US" sz="1600" dirty="0">
              <a:solidFill>
                <a:schemeClr val="bg1"/>
              </a:solidFill>
              <a:latin typeface="Consolas" panose="020B0609020204030204" pitchFamily="49" charset="0"/>
            </a:endParaRPr>
          </a:p>
          <a:p>
            <a:r>
              <a:rPr lang="en-US" sz="1600" dirty="0" err="1">
                <a:solidFill>
                  <a:schemeClr val="bg1"/>
                </a:solidFill>
                <a:latin typeface="Consolas" panose="020B0609020204030204" pitchFamily="49" charset="0"/>
              </a:rPr>
              <a:t>sudo</a:t>
            </a:r>
            <a:r>
              <a:rPr lang="en-US" sz="1600" dirty="0">
                <a:solidFill>
                  <a:schemeClr val="bg1"/>
                </a:solidFill>
                <a:latin typeface="Consolas" panose="020B0609020204030204" pitchFamily="49" charset="0"/>
              </a:rPr>
              <a:t> apt install </a:t>
            </a:r>
            <a:r>
              <a:rPr lang="en-US" sz="1600" dirty="0" err="1">
                <a:solidFill>
                  <a:schemeClr val="bg1"/>
                </a:solidFill>
                <a:latin typeface="Consolas" panose="020B0609020204030204" pitchFamily="49" charset="0"/>
              </a:rPr>
              <a:t>npm</a:t>
            </a:r>
            <a:endParaRPr lang="en-US" sz="1600"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215770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7" end="7"/>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build="p"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REPL </a:t>
            </a:r>
            <a:r>
              <a:rPr lang="en-US"/>
              <a:t>(Read </a:t>
            </a:r>
            <a:r>
              <a:rPr lang="en-US" dirty="0"/>
              <a:t>Evaluation Print Loops)</a:t>
            </a:r>
          </a:p>
        </p:txBody>
      </p:sp>
      <p:sp>
        <p:nvSpPr>
          <p:cNvPr id="3" name="Content Placeholder 2"/>
          <p:cNvSpPr>
            <a:spLocks noGrp="1"/>
          </p:cNvSpPr>
          <p:nvPr>
            <p:ph idx="1"/>
          </p:nvPr>
        </p:nvSpPr>
        <p:spPr>
          <a:xfrm>
            <a:off x="131180" y="863444"/>
            <a:ext cx="11929641" cy="1156549"/>
          </a:xfrm>
        </p:spPr>
        <p:txBody>
          <a:bodyPr/>
          <a:lstStyle/>
          <a:p>
            <a:r>
              <a:rPr lang="en-US" dirty="0"/>
              <a:t>REPL stands for Read </a:t>
            </a:r>
            <a:r>
              <a:rPr lang="en-US" dirty="0" err="1"/>
              <a:t>Eval</a:t>
            </a:r>
            <a:r>
              <a:rPr lang="en-US" dirty="0"/>
              <a:t> Print Loop and it represents a computer environment like a Windows console or Unix/Linux shell where a command is entered and the system responds with an output in an interactive mode.</a:t>
            </a:r>
          </a:p>
        </p:txBody>
      </p:sp>
      <p:sp>
        <p:nvSpPr>
          <p:cNvPr id="6" name="Content Placeholder 2"/>
          <p:cNvSpPr txBox="1">
            <a:spLocks/>
          </p:cNvSpPr>
          <p:nvPr/>
        </p:nvSpPr>
        <p:spPr>
          <a:xfrm>
            <a:off x="131180" y="2019994"/>
            <a:ext cx="6652005" cy="4059260"/>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Node.js or Node comes bundled with a REPL environment.</a:t>
            </a:r>
          </a:p>
          <a:p>
            <a:r>
              <a:rPr lang="en-US" dirty="0"/>
              <a:t>It performs the following tasks −</a:t>
            </a:r>
          </a:p>
          <a:p>
            <a:pPr lvl="1"/>
            <a:r>
              <a:rPr lang="en-US" b="1" dirty="0"/>
              <a:t>Read</a:t>
            </a:r>
            <a:r>
              <a:rPr lang="en-US" dirty="0"/>
              <a:t> − Reads user's input, parses the input into JavaScript data-structure, and stores in memory.</a:t>
            </a:r>
          </a:p>
          <a:p>
            <a:pPr lvl="1"/>
            <a:r>
              <a:rPr lang="en-US" b="1" dirty="0" err="1"/>
              <a:t>Eval</a:t>
            </a:r>
            <a:r>
              <a:rPr lang="en-US" dirty="0"/>
              <a:t> − Takes and evaluates the data structure.</a:t>
            </a:r>
          </a:p>
          <a:p>
            <a:pPr lvl="1"/>
            <a:r>
              <a:rPr lang="en-US" b="1" dirty="0"/>
              <a:t>Print</a:t>
            </a:r>
            <a:r>
              <a:rPr lang="en-US" dirty="0"/>
              <a:t> − Prints the result.</a:t>
            </a:r>
          </a:p>
          <a:p>
            <a:pPr lvl="1"/>
            <a:r>
              <a:rPr lang="en-US" b="1" dirty="0"/>
              <a:t>Loop</a:t>
            </a:r>
            <a:r>
              <a:rPr lang="en-US" dirty="0"/>
              <a:t> − Loops the above command until the user presses </a:t>
            </a:r>
            <a:r>
              <a:rPr lang="en-US" b="1" dirty="0"/>
              <a:t>ctrl-c</a:t>
            </a:r>
            <a:r>
              <a:rPr lang="en-US" dirty="0"/>
              <a:t> twice.</a:t>
            </a:r>
          </a:p>
          <a:p>
            <a:r>
              <a:rPr lang="en-US" dirty="0"/>
              <a:t>To start REPL environment we need to write only “node” in terminal and it will start the REPL</a:t>
            </a:r>
          </a:p>
        </p:txBody>
      </p:sp>
      <p:pic>
        <p:nvPicPr>
          <p:cNvPr id="7" name="Picture 6"/>
          <p:cNvPicPr>
            <a:picLocks noChangeAspect="1"/>
          </p:cNvPicPr>
          <p:nvPr/>
        </p:nvPicPr>
        <p:blipFill>
          <a:blip r:embed="rId2"/>
          <a:stretch>
            <a:fillRect/>
          </a:stretch>
        </p:blipFill>
        <p:spPr>
          <a:xfrm>
            <a:off x="7026679" y="2172236"/>
            <a:ext cx="4838700" cy="3429000"/>
          </a:xfrm>
          <a:prstGeom prst="rect">
            <a:avLst/>
          </a:prstGeom>
        </p:spPr>
      </p:pic>
    </p:spTree>
    <p:extLst>
      <p:ext uri="{BB962C8B-B14F-4D97-AF65-F5344CB8AC3E}">
        <p14:creationId xmlns:p14="http://schemas.microsoft.com/office/powerpoint/2010/main" val="39248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build="p" bldLvl="5"/>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Hello World using </a:t>
            </a:r>
            <a:r>
              <a:rPr lang="en-US" dirty="0" err="1"/>
              <a:t>NodeJS</a:t>
            </a:r>
            <a:endParaRPr lang="en-US" dirty="0"/>
          </a:p>
        </p:txBody>
      </p:sp>
      <p:sp>
        <p:nvSpPr>
          <p:cNvPr id="3" name="Content Placeholder 2"/>
          <p:cNvSpPr>
            <a:spLocks noGrp="1"/>
          </p:cNvSpPr>
          <p:nvPr>
            <p:ph idx="1"/>
          </p:nvPr>
        </p:nvSpPr>
        <p:spPr/>
        <p:txBody>
          <a:bodyPr/>
          <a:lstStyle/>
          <a:p>
            <a:r>
              <a:rPr lang="en-US" dirty="0"/>
              <a:t>To run basic HelloWorld Program in Node we need to create a JavaScript (</a:t>
            </a:r>
            <a:r>
              <a:rPr lang="en-US" dirty="0" err="1"/>
              <a:t>js</a:t>
            </a:r>
            <a:r>
              <a:rPr lang="en-US" dirty="0"/>
              <a:t>) file using any text editor (we are going to use Visual Studio Code/Sublime).</a:t>
            </a:r>
          </a:p>
          <a:p>
            <a:endParaRPr lang="en-US" dirty="0"/>
          </a:p>
          <a:p>
            <a:endParaRPr lang="en-US" dirty="0"/>
          </a:p>
          <a:p>
            <a:endParaRPr lang="en-US" dirty="0"/>
          </a:p>
          <a:p>
            <a:endParaRPr lang="en-US" dirty="0"/>
          </a:p>
          <a:p>
            <a:r>
              <a:rPr lang="en-US" dirty="0"/>
              <a:t>Save the above file in a specific directory and navigate to that directory in the terminal/command prompt.</a:t>
            </a:r>
          </a:p>
          <a:p>
            <a:endParaRPr lang="en-US" dirty="0"/>
          </a:p>
          <a:p>
            <a:endParaRPr lang="en-US" dirty="0"/>
          </a:p>
          <a:p>
            <a:endParaRPr lang="en-US" dirty="0"/>
          </a:p>
          <a:p>
            <a:r>
              <a:rPr lang="en-US" dirty="0"/>
              <a:t>Now run the file with “</a:t>
            </a:r>
            <a:r>
              <a:rPr lang="en-US" dirty="0">
                <a:latin typeface="Consolas" panose="020B0609020204030204" pitchFamily="49" charset="0"/>
              </a:rPr>
              <a:t>node filename.js</a:t>
            </a:r>
            <a:r>
              <a:rPr lang="en-US" dirty="0"/>
              <a:t>” command</a:t>
            </a:r>
          </a:p>
        </p:txBody>
      </p:sp>
      <p:sp>
        <p:nvSpPr>
          <p:cNvPr id="4" name="Rectangle 3">
            <a:extLst>
              <a:ext uri="{FF2B5EF4-FFF2-40B4-BE49-F238E27FC236}">
                <a16:creationId xmlns:a16="http://schemas.microsoft.com/office/drawing/2014/main" id="{D456EBDA-49A4-A843-A786-6989C63A54AA}"/>
              </a:ext>
            </a:extLst>
          </p:cNvPr>
          <p:cNvSpPr/>
          <p:nvPr/>
        </p:nvSpPr>
        <p:spPr>
          <a:xfrm>
            <a:off x="993427" y="1987081"/>
            <a:ext cx="4405575" cy="1077218"/>
          </a:xfrm>
          <a:prstGeom prst="rect">
            <a:avLst/>
          </a:prstGeom>
          <a:solidFill>
            <a:schemeClr val="bg1">
              <a:lumMod val="95000"/>
            </a:schemeClr>
          </a:solidFill>
          <a:ln>
            <a:noFill/>
          </a:ln>
        </p:spPr>
        <p:txBody>
          <a:bodyPr wrap="square">
            <a:spAutoFit/>
          </a:bodyPr>
          <a:lstStyle/>
          <a:p>
            <a:r>
              <a:rPr lang="en-US" sz="1600" dirty="0">
                <a:solidFill>
                  <a:srgbClr val="AF00DB"/>
                </a:solidFill>
                <a:latin typeface="Consolas" panose="020B0609020204030204" pitchFamily="49" charset="0"/>
              </a:rPr>
              <a:t>for</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i</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i</a:t>
            </a:r>
            <a:r>
              <a:rPr lang="en-US" sz="1600" dirty="0">
                <a:solidFill>
                  <a:srgbClr val="000000"/>
                </a:solidFill>
                <a:latin typeface="Consolas" panose="020B0609020204030204" pitchFamily="49" charset="0"/>
              </a:rPr>
              <a:t>&lt;</a:t>
            </a:r>
            <a:r>
              <a:rPr lang="en-US" sz="1600" dirty="0">
                <a:solidFill>
                  <a:srgbClr val="098658"/>
                </a:solidFill>
                <a:latin typeface="Consolas" panose="020B0609020204030204" pitchFamily="49" charset="0"/>
              </a:rPr>
              <a:t>5</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i</a:t>
            </a:r>
            <a:r>
              <a:rPr lang="en-US" sz="1600" dirty="0">
                <a:solidFill>
                  <a:srgbClr val="000000"/>
                </a:solidFill>
                <a:latin typeface="Consolas" panose="020B0609020204030204" pitchFamily="49" charset="0"/>
              </a:rPr>
              <a:t>++)</a:t>
            </a:r>
            <a:br>
              <a:rPr lang="en-US" sz="1600" dirty="0">
                <a:solidFill>
                  <a:srgbClr val="000000"/>
                </a:solidFill>
                <a:latin typeface="Consolas" panose="020B0609020204030204" pitchFamily="49" charset="0"/>
              </a:rPr>
            </a:b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'Hello World'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493434" y="1987081"/>
            <a:ext cx="499993"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493434" y="1657897"/>
            <a:ext cx="147668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HelloWorld.js</a:t>
            </a:r>
          </a:p>
        </p:txBody>
      </p:sp>
      <p:pic>
        <p:nvPicPr>
          <p:cNvPr id="8" name="Picture 7"/>
          <p:cNvPicPr>
            <a:picLocks noChangeAspect="1"/>
          </p:cNvPicPr>
          <p:nvPr/>
        </p:nvPicPr>
        <p:blipFill>
          <a:blip r:embed="rId2"/>
          <a:stretch>
            <a:fillRect/>
          </a:stretch>
        </p:blipFill>
        <p:spPr>
          <a:xfrm>
            <a:off x="493434" y="4168604"/>
            <a:ext cx="3533775" cy="1181100"/>
          </a:xfrm>
          <a:prstGeom prst="rect">
            <a:avLst/>
          </a:prstGeom>
        </p:spPr>
      </p:pic>
      <p:pic>
        <p:nvPicPr>
          <p:cNvPr id="10" name="Picture 9"/>
          <p:cNvPicPr>
            <a:picLocks noChangeAspect="1"/>
          </p:cNvPicPr>
          <p:nvPr/>
        </p:nvPicPr>
        <p:blipFill>
          <a:blip r:embed="rId3"/>
          <a:stretch>
            <a:fillRect/>
          </a:stretch>
        </p:blipFill>
        <p:spPr>
          <a:xfrm>
            <a:off x="7258050" y="4881239"/>
            <a:ext cx="4933950" cy="1714500"/>
          </a:xfrm>
          <a:prstGeom prst="rect">
            <a:avLst/>
          </a:prstGeom>
        </p:spPr>
      </p:pic>
    </p:spTree>
    <p:extLst>
      <p:ext uri="{BB962C8B-B14F-4D97-AF65-F5344CB8AC3E}">
        <p14:creationId xmlns:p14="http://schemas.microsoft.com/office/powerpoint/2010/main" val="1574708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Standard Callback Pattern / Continuation-passing style (CPS)</a:t>
            </a:r>
          </a:p>
        </p:txBody>
      </p:sp>
      <p:sp>
        <p:nvSpPr>
          <p:cNvPr id="3" name="Content Placeholder 2"/>
          <p:cNvSpPr>
            <a:spLocks noGrp="1"/>
          </p:cNvSpPr>
          <p:nvPr>
            <p:ph idx="1"/>
          </p:nvPr>
        </p:nvSpPr>
        <p:spPr/>
        <p:txBody>
          <a:bodyPr/>
          <a:lstStyle/>
          <a:p>
            <a:r>
              <a:rPr lang="en-US" dirty="0"/>
              <a:t>Asynchronous programming does not use function return values to denote that a function is finished, Instead it uses the </a:t>
            </a:r>
            <a:r>
              <a:rPr lang="en-US" i="1" dirty="0"/>
              <a:t>continuation-passing style </a:t>
            </a:r>
            <a:r>
              <a:rPr lang="en-US" dirty="0"/>
              <a:t>(CPS).</a:t>
            </a:r>
          </a:p>
          <a:p>
            <a:r>
              <a:rPr lang="en-US" i="1" dirty="0"/>
              <a:t>Continuation-passing style (CPS) is a style of programming in which control is passed explicitly in the form of a continuation.</a:t>
            </a:r>
          </a:p>
          <a:p>
            <a:r>
              <a:rPr lang="en-US" i="1" dirty="0"/>
              <a:t>A function written in continuation-passing style takes as an extra argument an explicit “continuation,” that is, a function of one argument. When the CPS function has computed its result value, it “returns” it by calling the continuation function with this value as the argument.</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000956" y="3811012"/>
            <a:ext cx="4405575" cy="2800767"/>
          </a:xfrm>
          <a:prstGeom prst="rect">
            <a:avLst/>
          </a:prstGeom>
          <a:solidFill>
            <a:schemeClr val="bg1">
              <a:lumMod val="95000"/>
            </a:schemeClr>
          </a:solidFill>
          <a:ln>
            <a:noFill/>
          </a:ln>
        </p:spPr>
        <p:txBody>
          <a:bodyPr wrap="square">
            <a:spAutoFit/>
          </a:bodyPr>
          <a:lstStyle/>
          <a:p>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printOutput</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ans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'Output is = '</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ans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oddOrEven</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n</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funToCall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if</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n</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2</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funToCall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"even"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 </a:t>
            </a:r>
            <a:r>
              <a:rPr lang="en-US" sz="1600" dirty="0">
                <a:solidFill>
                  <a:srgbClr val="AF00DB"/>
                </a:solidFill>
                <a:latin typeface="Consolas" panose="020B0609020204030204" pitchFamily="49" charset="0"/>
              </a:rPr>
              <a:t>else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funToCall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"odd"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a:p>
            <a:r>
              <a:rPr lang="en-US" sz="1600" dirty="0" err="1">
                <a:solidFill>
                  <a:srgbClr val="795E26"/>
                </a:solidFill>
                <a:latin typeface="Consolas" panose="020B0609020204030204" pitchFamily="49" charset="0"/>
              </a:rPr>
              <a:t>oddOrEven</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5</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printOutput</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500963" y="3811012"/>
            <a:ext cx="499993" cy="2800767"/>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a:p>
            <a:pPr algn="r"/>
            <a:r>
              <a:rPr lang="en-US" sz="1600" b="1" dirty="0">
                <a:solidFill>
                  <a:schemeClr val="tx1">
                    <a:lumMod val="75000"/>
                    <a:lumOff val="25000"/>
                  </a:schemeClr>
                </a:solidFill>
                <a:latin typeface="Consolas" panose="020B0609020204030204" pitchFamily="49" charset="0"/>
              </a:rPr>
              <a:t>9</a:t>
            </a:r>
          </a:p>
          <a:p>
            <a:pPr algn="r"/>
            <a:r>
              <a:rPr lang="en-US" sz="1600" b="1" dirty="0">
                <a:solidFill>
                  <a:schemeClr val="tx1">
                    <a:lumMod val="75000"/>
                    <a:lumOff val="25000"/>
                  </a:schemeClr>
                </a:solidFill>
                <a:latin typeface="Consolas" panose="020B0609020204030204" pitchFamily="49" charset="0"/>
              </a:rPr>
              <a:t>10</a:t>
            </a:r>
          </a:p>
          <a:p>
            <a:pPr algn="r"/>
            <a:r>
              <a:rPr lang="en-US" sz="1600" b="1" dirty="0">
                <a:solidFill>
                  <a:schemeClr val="tx1">
                    <a:lumMod val="75000"/>
                    <a:lumOff val="25000"/>
                  </a:schemeClr>
                </a:solidFill>
                <a:latin typeface="Consolas" panose="020B0609020204030204" pitchFamily="49" charset="0"/>
              </a:rPr>
              <a:t>11</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500962" y="3481828"/>
            <a:ext cx="137959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CallBack.js</a:t>
            </a:r>
          </a:p>
        </p:txBody>
      </p:sp>
      <p:sp>
        <p:nvSpPr>
          <p:cNvPr id="7" name="Rectangle 6">
            <a:extLst>
              <a:ext uri="{FF2B5EF4-FFF2-40B4-BE49-F238E27FC236}">
                <a16:creationId xmlns:a16="http://schemas.microsoft.com/office/drawing/2014/main" id="{D456EBDA-49A4-A843-A786-6989C63A54AA}"/>
              </a:ext>
            </a:extLst>
          </p:cNvPr>
          <p:cNvSpPr/>
          <p:nvPr/>
        </p:nvSpPr>
        <p:spPr>
          <a:xfrm>
            <a:off x="6125047" y="3811012"/>
            <a:ext cx="4261157" cy="2800767"/>
          </a:xfrm>
          <a:prstGeom prst="rect">
            <a:avLst/>
          </a:prstGeom>
          <a:solidFill>
            <a:schemeClr val="bg1">
              <a:lumMod val="95000"/>
            </a:schemeClr>
          </a:solidFill>
          <a:ln>
            <a:noFill/>
          </a:ln>
        </p:spPr>
        <p:txBody>
          <a:bodyPr wrap="square">
            <a:spAutoFit/>
          </a:bodyPr>
          <a:lstStyle/>
          <a:p>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oddOrEven</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n</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funToCall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if</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n</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2</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funToCall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"even"</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else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funToCall</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"odd"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a:p>
            <a:r>
              <a:rPr lang="en-US" sz="1600" dirty="0" err="1">
                <a:solidFill>
                  <a:srgbClr val="795E26"/>
                </a:solidFill>
                <a:latin typeface="Consolas" panose="020B0609020204030204" pitchFamily="49" charset="0"/>
              </a:rPr>
              <a:t>oddOrEven</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5</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ans</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'Output is = '</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ans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35F9F4A0-4592-C04D-B2D0-0BF66A3BFA20}"/>
              </a:ext>
            </a:extLst>
          </p:cNvPr>
          <p:cNvSpPr/>
          <p:nvPr/>
        </p:nvSpPr>
        <p:spPr>
          <a:xfrm>
            <a:off x="5625054" y="3811012"/>
            <a:ext cx="499993" cy="2800767"/>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a:p>
            <a:pPr algn="r"/>
            <a:r>
              <a:rPr lang="en-US" sz="1600" b="1" dirty="0">
                <a:solidFill>
                  <a:schemeClr val="tx1">
                    <a:lumMod val="75000"/>
                    <a:lumOff val="25000"/>
                  </a:schemeClr>
                </a:solidFill>
                <a:latin typeface="Consolas" panose="020B0609020204030204" pitchFamily="49" charset="0"/>
              </a:rPr>
              <a:t>9</a:t>
            </a:r>
          </a:p>
          <a:p>
            <a:pPr algn="r"/>
            <a:r>
              <a:rPr lang="en-US" sz="1600" b="1" dirty="0">
                <a:solidFill>
                  <a:schemeClr val="tx1">
                    <a:lumMod val="75000"/>
                    <a:lumOff val="25000"/>
                  </a:schemeClr>
                </a:solidFill>
                <a:latin typeface="Consolas" panose="020B0609020204030204" pitchFamily="49" charset="0"/>
              </a:rPr>
              <a:t>10</a:t>
            </a:r>
          </a:p>
          <a:p>
            <a:pPr algn="r"/>
            <a:r>
              <a:rPr lang="en-US" sz="1600" b="1" dirty="0">
                <a:solidFill>
                  <a:schemeClr val="tx1">
                    <a:lumMod val="75000"/>
                    <a:lumOff val="25000"/>
                  </a:schemeClr>
                </a:solidFill>
                <a:latin typeface="Consolas" panose="020B0609020204030204" pitchFamily="49" charset="0"/>
              </a:rPr>
              <a:t>11</a:t>
            </a:r>
          </a:p>
        </p:txBody>
      </p:sp>
      <p:sp>
        <p:nvSpPr>
          <p:cNvPr id="9" name="Rectangle: Top Corners Rounded 6">
            <a:extLst>
              <a:ext uri="{FF2B5EF4-FFF2-40B4-BE49-F238E27FC236}">
                <a16:creationId xmlns:a16="http://schemas.microsoft.com/office/drawing/2014/main" id="{0336C271-A2A3-9445-9946-5006F0A250F4}"/>
              </a:ext>
            </a:extLst>
          </p:cNvPr>
          <p:cNvSpPr/>
          <p:nvPr/>
        </p:nvSpPr>
        <p:spPr>
          <a:xfrm>
            <a:off x="5625053" y="3481828"/>
            <a:ext cx="208696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dirty="0"/>
              <a:t>AnonymousFun</a:t>
            </a:r>
            <a:r>
              <a:rPr lang="en-US" sz="1600" dirty="0">
                <a:solidFill>
                  <a:schemeClr val="bg1"/>
                </a:solidFill>
              </a:rPr>
              <a:t>.js</a:t>
            </a:r>
          </a:p>
        </p:txBody>
      </p:sp>
    </p:spTree>
    <p:extLst>
      <p:ext uri="{BB962C8B-B14F-4D97-AF65-F5344CB8AC3E}">
        <p14:creationId xmlns:p14="http://schemas.microsoft.com/office/powerpoint/2010/main" val="3671375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4" end="4"/>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
                                            <p:txEl>
                                              <p:pRg st="8" end="8"/>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bg/>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7">
                                            <p:txEl>
                                              <p:pRg st="0" end="0"/>
                                            </p:txEl>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7">
                                            <p:txEl>
                                              <p:pRg st="1" end="1"/>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
                                            <p:txEl>
                                              <p:pRg st="2" end="2"/>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7">
                                            <p:txEl>
                                              <p:pRg st="3" end="3"/>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
                                            <p:txEl>
                                              <p:pRg st="4" end="4"/>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7">
                                            <p:txEl>
                                              <p:pRg st="5" end="5"/>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7">
                                            <p:txEl>
                                              <p:pRg st="6" end="6"/>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
                                            <p:txEl>
                                              <p:pRg st="7" end="7"/>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
                                            <p:txEl>
                                              <p:pRg st="8" end="8"/>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7">
                                            <p:txEl>
                                              <p:pRg st="9" end="9"/>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animBg="1"/>
      <p:bldP spid="7" grpId="0" build="p"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B5DC4-1D1F-9C24-4743-093D4AD73B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C73ACE-272B-A864-17BB-D6CA398D8699}"/>
              </a:ext>
            </a:extLst>
          </p:cNvPr>
          <p:cNvSpPr>
            <a:spLocks noGrp="1"/>
          </p:cNvSpPr>
          <p:nvPr>
            <p:ph type="title"/>
          </p:nvPr>
        </p:nvSpPr>
        <p:spPr/>
        <p:txBody>
          <a:bodyPr/>
          <a:lstStyle/>
          <a:p>
            <a:r>
              <a:rPr lang="en-IN" dirty="0"/>
              <a:t>Modules</a:t>
            </a:r>
          </a:p>
        </p:txBody>
      </p:sp>
      <p:sp>
        <p:nvSpPr>
          <p:cNvPr id="3" name="Text Placeholder 2">
            <a:extLst>
              <a:ext uri="{FF2B5EF4-FFF2-40B4-BE49-F238E27FC236}">
                <a16:creationId xmlns:a16="http://schemas.microsoft.com/office/drawing/2014/main" id="{F378E1C1-1FD5-5749-A1C4-079866CA158E}"/>
              </a:ext>
            </a:extLst>
          </p:cNvPr>
          <p:cNvSpPr>
            <a:spLocks noGrp="1"/>
          </p:cNvSpPr>
          <p:nvPr>
            <p:ph type="body" idx="1"/>
          </p:nvPr>
        </p:nvSpPr>
        <p:spPr/>
        <p:txBody>
          <a:bodyPr/>
          <a:lstStyle/>
          <a:p>
            <a:r>
              <a:rPr lang="en-IN" dirty="0"/>
              <a:t>Section - 02</a:t>
            </a:r>
          </a:p>
        </p:txBody>
      </p:sp>
    </p:spTree>
    <p:extLst>
      <p:ext uri="{BB962C8B-B14F-4D97-AF65-F5344CB8AC3E}">
        <p14:creationId xmlns:p14="http://schemas.microsoft.com/office/powerpoint/2010/main" val="2543155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Modules</a:t>
            </a:r>
          </a:p>
        </p:txBody>
      </p:sp>
      <p:sp>
        <p:nvSpPr>
          <p:cNvPr id="3" name="Content Placeholder 2"/>
          <p:cNvSpPr>
            <a:spLocks noGrp="1"/>
          </p:cNvSpPr>
          <p:nvPr>
            <p:ph idx="1"/>
          </p:nvPr>
        </p:nvSpPr>
        <p:spPr/>
        <p:txBody>
          <a:bodyPr/>
          <a:lstStyle/>
          <a:p>
            <a:r>
              <a:rPr lang="en-US" dirty="0"/>
              <a:t>JavaScript is one of the most frequently deployed programming languages in the world, the core of the language was created quickly back in the Netscape days, in a rush to beat Microsoft during the heat of the browser wars. </a:t>
            </a:r>
          </a:p>
          <a:p>
            <a:r>
              <a:rPr lang="en-US" dirty="0"/>
              <a:t>The language was released prematurely, which inevitably meant it came out with some bad features, despite its short development time, JavaScript also shipped with some really powerful features.</a:t>
            </a:r>
          </a:p>
          <a:p>
            <a:r>
              <a:rPr lang="en-US" dirty="0"/>
              <a:t>One major issue with the JavaScript was sharing the global namespace.</a:t>
            </a:r>
          </a:p>
          <a:p>
            <a:r>
              <a:rPr lang="en-US" dirty="0"/>
              <a:t>Once you load JavaScript code into a web page, it is injected into the global namespace, which is a common addressing space shared by all other scripts that have been loaded. This can lead to security issues, conflicts, and general bugs that are hard to trace and solve.</a:t>
            </a:r>
          </a:p>
          <a:p>
            <a:r>
              <a:rPr lang="en-US" dirty="0"/>
              <a:t>Thankfully, Node brings some order in this regard to server-side JavaScript and implements the </a:t>
            </a:r>
            <a:r>
              <a:rPr lang="en-US" dirty="0" err="1"/>
              <a:t>CommonJS</a:t>
            </a:r>
            <a:r>
              <a:rPr lang="en-US" dirty="0"/>
              <a:t> modules standard.</a:t>
            </a:r>
          </a:p>
          <a:p>
            <a:pPr lvl="1"/>
            <a:r>
              <a:rPr lang="en-US" dirty="0"/>
              <a:t>In this standard each module has its own context, separated from the other modules. </a:t>
            </a:r>
          </a:p>
          <a:p>
            <a:pPr lvl="1"/>
            <a:r>
              <a:rPr lang="en-US" dirty="0"/>
              <a:t>This means that modules cannot pollute a global scope and cannot interfere with other modules.</a:t>
            </a:r>
          </a:p>
          <a:p>
            <a:pPr lvl="1"/>
            <a:r>
              <a:rPr lang="en-US" dirty="0"/>
              <a:t>Dividing your code into a series of well-defined modules can help you keep your code under control.</a:t>
            </a:r>
          </a:p>
        </p:txBody>
      </p:sp>
    </p:spTree>
    <p:extLst>
      <p:ext uri="{BB962C8B-B14F-4D97-AF65-F5344CB8AC3E}">
        <p14:creationId xmlns:p14="http://schemas.microsoft.com/office/powerpoint/2010/main" val="1134814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NodeJS</a:t>
            </a:r>
            <a:r>
              <a:rPr lang="en-US" dirty="0"/>
              <a:t> Modules</a:t>
            </a:r>
          </a:p>
        </p:txBody>
      </p:sp>
      <p:sp>
        <p:nvSpPr>
          <p:cNvPr id="3" name="Content Placeholder 2"/>
          <p:cNvSpPr>
            <a:spLocks noGrp="1"/>
          </p:cNvSpPr>
          <p:nvPr>
            <p:ph idx="1"/>
          </p:nvPr>
        </p:nvSpPr>
        <p:spPr/>
        <p:txBody>
          <a:bodyPr/>
          <a:lstStyle/>
          <a:p>
            <a:r>
              <a:rPr lang="en-US" dirty="0"/>
              <a:t>Node can have three types of modules</a:t>
            </a:r>
          </a:p>
          <a:p>
            <a:pPr lvl="1"/>
            <a:r>
              <a:rPr lang="en-US" dirty="0"/>
              <a:t>Core Modules</a:t>
            </a:r>
          </a:p>
          <a:p>
            <a:pPr lvl="2"/>
            <a:r>
              <a:rPr lang="en-US" dirty="0"/>
              <a:t>Modules which are shipped with the node and readily available to load.</a:t>
            </a:r>
          </a:p>
          <a:p>
            <a:pPr lvl="2"/>
            <a:r>
              <a:rPr lang="en-US" dirty="0"/>
              <a:t>Some core modules which we are going to cover in this subject is</a:t>
            </a:r>
          </a:p>
          <a:p>
            <a:pPr lvl="3"/>
            <a:r>
              <a:rPr lang="en-US" dirty="0"/>
              <a:t>http/https</a:t>
            </a:r>
          </a:p>
          <a:p>
            <a:pPr lvl="3"/>
            <a:r>
              <a:rPr lang="en-US" dirty="0" err="1"/>
              <a:t>url</a:t>
            </a:r>
            <a:endParaRPr lang="en-US" dirty="0"/>
          </a:p>
          <a:p>
            <a:pPr lvl="3"/>
            <a:r>
              <a:rPr lang="en-US" dirty="0"/>
              <a:t>path</a:t>
            </a:r>
          </a:p>
          <a:p>
            <a:pPr lvl="3"/>
            <a:r>
              <a:rPr lang="en-US" dirty="0"/>
              <a:t>fs</a:t>
            </a:r>
          </a:p>
          <a:p>
            <a:pPr lvl="3"/>
            <a:r>
              <a:rPr lang="en-US" dirty="0" err="1"/>
              <a:t>util</a:t>
            </a:r>
            <a:endParaRPr lang="en-US" dirty="0"/>
          </a:p>
          <a:p>
            <a:pPr lvl="3"/>
            <a:r>
              <a:rPr lang="en-US" dirty="0" err="1"/>
              <a:t>os</a:t>
            </a:r>
            <a:endParaRPr lang="en-US" dirty="0"/>
          </a:p>
          <a:p>
            <a:pPr lvl="3"/>
            <a:r>
              <a:rPr lang="en-US" dirty="0"/>
              <a:t>events</a:t>
            </a:r>
          </a:p>
          <a:p>
            <a:pPr lvl="3"/>
            <a:r>
              <a:rPr lang="en-US" dirty="0"/>
              <a:t>Etc…</a:t>
            </a:r>
          </a:p>
          <a:p>
            <a:pPr lvl="1"/>
            <a:r>
              <a:rPr lang="en-US" dirty="0"/>
              <a:t>Local Modules</a:t>
            </a:r>
          </a:p>
          <a:p>
            <a:pPr lvl="2"/>
            <a:r>
              <a:rPr lang="en-US" dirty="0"/>
              <a:t>Modules which are created by the developer locally.</a:t>
            </a:r>
          </a:p>
          <a:p>
            <a:pPr lvl="2"/>
            <a:r>
              <a:rPr lang="en-US" dirty="0"/>
              <a:t>In this subject we are going to learn how to create and load local modules.</a:t>
            </a:r>
          </a:p>
          <a:p>
            <a:pPr lvl="1"/>
            <a:r>
              <a:rPr lang="en-US" dirty="0"/>
              <a:t>Third-party Modules</a:t>
            </a:r>
          </a:p>
          <a:p>
            <a:pPr lvl="2"/>
            <a:r>
              <a:rPr lang="en-US" dirty="0"/>
              <a:t>Modules which are created by others (third-party) and available to download using node package manager.</a:t>
            </a:r>
          </a:p>
        </p:txBody>
      </p:sp>
    </p:spTree>
    <p:extLst>
      <p:ext uri="{BB962C8B-B14F-4D97-AF65-F5344CB8AC3E}">
        <p14:creationId xmlns:p14="http://schemas.microsoft.com/office/powerpoint/2010/main" val="3155376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bldLvl="5"/>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Core Modules</a:t>
            </a:r>
          </a:p>
        </p:txBody>
      </p:sp>
      <p:sp>
        <p:nvSpPr>
          <p:cNvPr id="3" name="Content Placeholder 2"/>
          <p:cNvSpPr>
            <a:spLocks noGrp="1"/>
          </p:cNvSpPr>
          <p:nvPr>
            <p:ph idx="1"/>
          </p:nvPr>
        </p:nvSpPr>
        <p:spPr/>
        <p:txBody>
          <a:bodyPr/>
          <a:lstStyle/>
          <a:p>
            <a:r>
              <a:rPr lang="en-US" dirty="0"/>
              <a:t>Node has several modules compiled into its binary distribution. </a:t>
            </a:r>
          </a:p>
          <a:p>
            <a:r>
              <a:rPr lang="en-US" dirty="0"/>
              <a:t>These are called the </a:t>
            </a:r>
            <a:r>
              <a:rPr lang="en-US" i="1" dirty="0"/>
              <a:t>core modules</a:t>
            </a:r>
            <a:r>
              <a:rPr lang="en-US" dirty="0"/>
              <a:t>, are referred to solely by the module name (not the path) and are loaded even if a third-party module exists with the same name.</a:t>
            </a:r>
          </a:p>
          <a:p>
            <a:r>
              <a:rPr lang="en-US" dirty="0"/>
              <a:t>Syntax:</a:t>
            </a:r>
          </a:p>
          <a:p>
            <a:endParaRPr lang="en-US" dirty="0"/>
          </a:p>
          <a:p>
            <a:r>
              <a:rPr lang="en-US" dirty="0"/>
              <a:t>Example:</a:t>
            </a:r>
          </a:p>
          <a:p>
            <a:endParaRPr lang="en-US" dirty="0"/>
          </a:p>
          <a:p>
            <a:endParaRPr lang="en-US" dirty="0"/>
          </a:p>
          <a:p>
            <a:endParaRPr lang="en-US" dirty="0"/>
          </a:p>
          <a:p>
            <a:r>
              <a:rPr lang="en-US" dirty="0"/>
              <a:t>Note: we are going to explore many core modules in details later in this unit.</a:t>
            </a:r>
          </a:p>
          <a:p>
            <a:endParaRPr lang="en-US" dirty="0"/>
          </a:p>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997698" y="2517873"/>
            <a:ext cx="8420621" cy="338554"/>
          </a:xfrm>
          <a:prstGeom prst="rect">
            <a:avLst/>
          </a:prstGeom>
          <a:solidFill>
            <a:schemeClr val="bg1">
              <a:lumMod val="95000"/>
            </a:schemeClr>
          </a:solidFill>
          <a:ln>
            <a:noFill/>
          </a:ln>
        </p:spPr>
        <p:txBody>
          <a:bodyPr wrap="square">
            <a:spAutoFit/>
          </a:bodyPr>
          <a:lstStyle/>
          <a:p>
            <a:r>
              <a:rPr lang="en-US" sz="1600" b="0" dirty="0" err="1">
                <a:solidFill>
                  <a:srgbClr val="000000"/>
                </a:solidFill>
                <a:effectLst/>
                <a:latin typeface="Consolas" panose="020B0609020204030204" pitchFamily="49" charset="0"/>
              </a:rPr>
              <a:t>var</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module_reference</a:t>
            </a:r>
            <a:r>
              <a:rPr lang="en-US" sz="1600" b="0" dirty="0">
                <a:solidFill>
                  <a:srgbClr val="000000"/>
                </a:solidFill>
                <a:effectLst/>
                <a:latin typeface="Consolas" panose="020B0609020204030204" pitchFamily="49" charset="0"/>
              </a:rPr>
              <a:t> = require('</a:t>
            </a:r>
            <a:r>
              <a:rPr lang="en-US" sz="1600" b="0" dirty="0" err="1">
                <a:solidFill>
                  <a:srgbClr val="000000"/>
                </a:solidFill>
                <a:effectLst/>
                <a:latin typeface="Consolas" panose="020B0609020204030204" pitchFamily="49" charset="0"/>
              </a:rPr>
              <a:t>core_module_name</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497705" y="2517873"/>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6" name="Rectangle 5">
            <a:extLst>
              <a:ext uri="{FF2B5EF4-FFF2-40B4-BE49-F238E27FC236}">
                <a16:creationId xmlns:a16="http://schemas.microsoft.com/office/drawing/2014/main" id="{D456EBDA-49A4-A843-A786-6989C63A54AA}"/>
              </a:ext>
            </a:extLst>
          </p:cNvPr>
          <p:cNvSpPr/>
          <p:nvPr/>
        </p:nvSpPr>
        <p:spPr>
          <a:xfrm>
            <a:off x="997698" y="3443357"/>
            <a:ext cx="8420621" cy="338554"/>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http</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'http'</a:t>
            </a:r>
            <a:r>
              <a:rPr lang="en-US" sz="1600" dirty="0">
                <a:solidFill>
                  <a:srgbClr val="000000"/>
                </a:solidFill>
                <a:latin typeface="Consolas" panose="020B0609020204030204" pitchFamily="49" charset="0"/>
              </a:rPr>
              <a:t>);</a:t>
            </a:r>
          </a:p>
        </p:txBody>
      </p:sp>
      <p:sp>
        <p:nvSpPr>
          <p:cNvPr id="7" name="Rectangle 6">
            <a:extLst>
              <a:ext uri="{FF2B5EF4-FFF2-40B4-BE49-F238E27FC236}">
                <a16:creationId xmlns:a16="http://schemas.microsoft.com/office/drawing/2014/main" id="{35F9F4A0-4592-C04D-B2D0-0BF66A3BFA20}"/>
              </a:ext>
            </a:extLst>
          </p:cNvPr>
          <p:cNvSpPr/>
          <p:nvPr/>
        </p:nvSpPr>
        <p:spPr>
          <a:xfrm>
            <a:off x="497705" y="3443357"/>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Tree>
    <p:extLst>
      <p:ext uri="{BB962C8B-B14F-4D97-AF65-F5344CB8AC3E}">
        <p14:creationId xmlns:p14="http://schemas.microsoft.com/office/powerpoint/2010/main" val="3319450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bg/>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build="p" animBg="1"/>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Local Module</a:t>
            </a:r>
          </a:p>
        </p:txBody>
      </p:sp>
      <p:sp>
        <p:nvSpPr>
          <p:cNvPr id="3" name="Content Placeholder 2"/>
          <p:cNvSpPr>
            <a:spLocks noGrp="1"/>
          </p:cNvSpPr>
          <p:nvPr>
            <p:ph idx="1"/>
          </p:nvPr>
        </p:nvSpPr>
        <p:spPr>
          <a:xfrm>
            <a:off x="131181" y="863444"/>
            <a:ext cx="5981828" cy="5590565"/>
          </a:xfrm>
        </p:spPr>
        <p:txBody>
          <a:bodyPr/>
          <a:lstStyle/>
          <a:p>
            <a:r>
              <a:rPr lang="en-US" dirty="0"/>
              <a:t>The </a:t>
            </a:r>
            <a:r>
              <a:rPr lang="en-US" dirty="0" err="1"/>
              <a:t>CommonJS</a:t>
            </a:r>
            <a:r>
              <a:rPr lang="en-US" dirty="0"/>
              <a:t> module system is the only way you can share objects or functions among files in Node. </a:t>
            </a:r>
          </a:p>
          <a:p>
            <a:r>
              <a:rPr lang="en-US" dirty="0"/>
              <a:t>For a sufficiently complex application you should divide some of the classes, objects, or functions into reusable well-defined modules.</a:t>
            </a:r>
          </a:p>
          <a:p>
            <a:r>
              <a:rPr lang="en-US" dirty="0"/>
              <a:t>Here, circle.js has two functions and will export the area method using the last line.</a:t>
            </a:r>
          </a:p>
          <a:p>
            <a:r>
              <a:rPr lang="en-US" dirty="0"/>
              <a:t>Now we can use circle module in other files by importing the module using require method. We can omit .</a:t>
            </a:r>
            <a:r>
              <a:rPr lang="en-US" dirty="0" err="1"/>
              <a:t>js</a:t>
            </a:r>
            <a:r>
              <a:rPr lang="en-US" dirty="0"/>
              <a:t> in file path but relative path (./) is mandatory.</a:t>
            </a:r>
          </a:p>
          <a:p>
            <a:r>
              <a:rPr lang="en-US" dirty="0"/>
              <a:t>To run the program we can simply use command prompt and fire the </a:t>
            </a:r>
            <a:r>
              <a:rPr lang="en-US" dirty="0">
                <a:latin typeface="Consolas" panose="020B0609020204030204" pitchFamily="49" charset="0"/>
              </a:rPr>
              <a:t>node app.js</a:t>
            </a:r>
            <a:r>
              <a:rPr lang="en-US" dirty="0"/>
              <a:t> command in the same directory.</a:t>
            </a:r>
          </a:p>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7194722" y="1247248"/>
            <a:ext cx="4405575" cy="1815882"/>
          </a:xfrm>
          <a:prstGeom prst="rect">
            <a:avLst/>
          </a:prstGeom>
          <a:solidFill>
            <a:schemeClr val="bg1">
              <a:lumMod val="95000"/>
            </a:schemeClr>
          </a:solidFill>
          <a:ln>
            <a:noFill/>
          </a:ln>
        </p:spPr>
        <p:txBody>
          <a:bodyPr wrap="square">
            <a:spAutoFit/>
          </a:bodyPr>
          <a:lstStyle/>
          <a:p>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r_squared</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Math</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pow</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r</a:t>
            </a:r>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2</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r>
              <a:rPr lang="en-US" sz="1600" dirty="0">
                <a:solidFill>
                  <a:srgbClr val="795E26"/>
                </a:solidFill>
                <a:latin typeface="Consolas" panose="020B0609020204030204" pitchFamily="49" charset="0"/>
              </a:rPr>
              <a:t>area</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Math</a:t>
            </a:r>
            <a:r>
              <a:rPr lang="en-US" sz="1600" dirty="0" err="1">
                <a:solidFill>
                  <a:srgbClr val="000000"/>
                </a:solidFill>
                <a:latin typeface="Consolas" panose="020B0609020204030204" pitchFamily="49" charset="0"/>
              </a:rPr>
              <a:t>.</a:t>
            </a:r>
            <a:r>
              <a:rPr lang="en-US" sz="1600" dirty="0" err="1">
                <a:solidFill>
                  <a:srgbClr val="0070C1"/>
                </a:solidFill>
                <a:latin typeface="Consolas" panose="020B0609020204030204" pitchFamily="49" charset="0"/>
              </a:rPr>
              <a:t>PI</a:t>
            </a:r>
            <a:r>
              <a:rPr lang="en-US" sz="1600" dirty="0">
                <a:solidFill>
                  <a:srgbClr val="000000"/>
                </a:solidFill>
                <a:latin typeface="Consolas" panose="020B0609020204030204" pitchFamily="49" charset="0"/>
              </a:rPr>
              <a:t> * </a:t>
            </a:r>
            <a:r>
              <a:rPr lang="en-US" sz="1600" dirty="0" err="1">
                <a:solidFill>
                  <a:srgbClr val="795E26"/>
                </a:solidFill>
                <a:latin typeface="Consolas" panose="020B0609020204030204" pitchFamily="49" charset="0"/>
              </a:rPr>
              <a:t>r_squared</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r</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err="1">
                <a:solidFill>
                  <a:srgbClr val="267F99"/>
                </a:solidFill>
                <a:latin typeface="Consolas" panose="020B0609020204030204" pitchFamily="49" charset="0"/>
              </a:rPr>
              <a:t>module</a:t>
            </a:r>
            <a:r>
              <a:rPr lang="en-US" sz="1600" dirty="0" err="1">
                <a:solidFill>
                  <a:srgbClr val="000000"/>
                </a:solidFill>
                <a:latin typeface="Consolas" panose="020B0609020204030204" pitchFamily="49" charset="0"/>
              </a:rPr>
              <a:t>.</a:t>
            </a:r>
            <a:r>
              <a:rPr lang="en-US" sz="1600" dirty="0" err="1">
                <a:solidFill>
                  <a:srgbClr val="267F99"/>
                </a:solidFill>
                <a:latin typeface="Consolas" panose="020B0609020204030204" pitchFamily="49" charset="0"/>
              </a:rPr>
              <a:t>exports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area</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area</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6694729" y="1247248"/>
            <a:ext cx="499993" cy="1815882"/>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6694729" y="918064"/>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circle.js</a:t>
            </a:r>
          </a:p>
        </p:txBody>
      </p:sp>
      <p:sp>
        <p:nvSpPr>
          <p:cNvPr id="7" name="Rectangle 6">
            <a:extLst>
              <a:ext uri="{FF2B5EF4-FFF2-40B4-BE49-F238E27FC236}">
                <a16:creationId xmlns:a16="http://schemas.microsoft.com/office/drawing/2014/main" id="{D456EBDA-49A4-A843-A786-6989C63A54AA}"/>
              </a:ext>
            </a:extLst>
          </p:cNvPr>
          <p:cNvSpPr/>
          <p:nvPr/>
        </p:nvSpPr>
        <p:spPr>
          <a:xfrm>
            <a:off x="7194722" y="4222491"/>
            <a:ext cx="4405575" cy="584775"/>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cir</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'./circle'</a:t>
            </a:r>
            <a:r>
              <a:rPr lang="en-US" sz="1600" dirty="0">
                <a:solidFill>
                  <a:srgbClr val="000000"/>
                </a:solidFill>
                <a:latin typeface="Consolas" panose="020B0609020204030204" pitchFamily="49" charset="0"/>
              </a:rPr>
              <a:t>);</a:t>
            </a:r>
          </a:p>
          <a:p>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cir</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area</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10</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35F9F4A0-4592-C04D-B2D0-0BF66A3BFA20}"/>
              </a:ext>
            </a:extLst>
          </p:cNvPr>
          <p:cNvSpPr/>
          <p:nvPr/>
        </p:nvSpPr>
        <p:spPr>
          <a:xfrm>
            <a:off x="6694729" y="4222491"/>
            <a:ext cx="499993" cy="584775"/>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p:txBody>
      </p:sp>
      <p:sp>
        <p:nvSpPr>
          <p:cNvPr id="9" name="Rectangle: Top Corners Rounded 6">
            <a:extLst>
              <a:ext uri="{FF2B5EF4-FFF2-40B4-BE49-F238E27FC236}">
                <a16:creationId xmlns:a16="http://schemas.microsoft.com/office/drawing/2014/main" id="{0336C271-A2A3-9445-9946-5006F0A250F4}"/>
              </a:ext>
            </a:extLst>
          </p:cNvPr>
          <p:cNvSpPr/>
          <p:nvPr/>
        </p:nvSpPr>
        <p:spPr>
          <a:xfrm>
            <a:off x="6694729" y="3893307"/>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app.js</a:t>
            </a:r>
          </a:p>
        </p:txBody>
      </p:sp>
      <p:sp>
        <p:nvSpPr>
          <p:cNvPr id="10" name="Rectangle 9">
            <a:extLst>
              <a:ext uri="{FF2B5EF4-FFF2-40B4-BE49-F238E27FC236}">
                <a16:creationId xmlns:a16="http://schemas.microsoft.com/office/drawing/2014/main" id="{D456EBDA-49A4-A843-A786-6989C63A54AA}"/>
              </a:ext>
            </a:extLst>
          </p:cNvPr>
          <p:cNvSpPr/>
          <p:nvPr/>
        </p:nvSpPr>
        <p:spPr>
          <a:xfrm>
            <a:off x="7194722" y="5446843"/>
            <a:ext cx="4405575" cy="338554"/>
          </a:xfrm>
          <a:prstGeom prst="rect">
            <a:avLst/>
          </a:prstGeom>
          <a:solidFill>
            <a:schemeClr val="bg1">
              <a:lumMod val="95000"/>
            </a:schemeClr>
          </a:solidFill>
          <a:ln>
            <a:noFill/>
          </a:ln>
        </p:spPr>
        <p:txBody>
          <a:bodyPr wrap="square">
            <a:spAutoFit/>
          </a:bodyPr>
          <a:lstStyle/>
          <a:p>
            <a:r>
              <a:rPr lang="en-US" sz="1600" dirty="0">
                <a:latin typeface="Consolas" panose="020B0609020204030204" pitchFamily="49" charset="0"/>
              </a:rPr>
              <a:t>node app.js</a:t>
            </a:r>
          </a:p>
        </p:txBody>
      </p:sp>
      <p:sp>
        <p:nvSpPr>
          <p:cNvPr id="11" name="Rectangle 10">
            <a:extLst>
              <a:ext uri="{FF2B5EF4-FFF2-40B4-BE49-F238E27FC236}">
                <a16:creationId xmlns:a16="http://schemas.microsoft.com/office/drawing/2014/main" id="{35F9F4A0-4592-C04D-B2D0-0BF66A3BFA20}"/>
              </a:ext>
            </a:extLst>
          </p:cNvPr>
          <p:cNvSpPr/>
          <p:nvPr/>
        </p:nvSpPr>
        <p:spPr>
          <a:xfrm>
            <a:off x="6694729" y="5446843"/>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12" name="Rectangular Callout 11"/>
          <p:cNvSpPr/>
          <p:nvPr/>
        </p:nvSpPr>
        <p:spPr>
          <a:xfrm>
            <a:off x="8959442" y="3212983"/>
            <a:ext cx="2432808" cy="838900"/>
          </a:xfrm>
          <a:prstGeom prst="wedgeRectCallout">
            <a:avLst>
              <a:gd name="adj1" fmla="val -28074"/>
              <a:gd name="adj2" fmla="val 70500"/>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Here relative path is mandatory for local module</a:t>
            </a:r>
          </a:p>
        </p:txBody>
      </p:sp>
    </p:spTree>
    <p:extLst>
      <p:ext uri="{BB962C8B-B14F-4D97-AF65-F5344CB8AC3E}">
        <p14:creationId xmlns:p14="http://schemas.microsoft.com/office/powerpoint/2010/main" val="1933854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7">
                                            <p:bg/>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2"/>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0">
                                            <p:bg/>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animBg="1"/>
      <p:bldP spid="7" grpId="0" uiExpand="1" build="p" animBg="1"/>
      <p:bldP spid="8" grpId="0" animBg="1"/>
      <p:bldP spid="9" grpId="0" animBg="1"/>
      <p:bldP spid="10" grpId="0" uiExpand="1" build="p" animBg="1"/>
      <p:bldP spid="11" grpId="0" animBg="1"/>
      <p:bldP spid="1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a Folder Module</a:t>
            </a:r>
          </a:p>
        </p:txBody>
      </p:sp>
      <p:sp>
        <p:nvSpPr>
          <p:cNvPr id="3" name="Content Placeholder 2"/>
          <p:cNvSpPr>
            <a:spLocks noGrp="1"/>
          </p:cNvSpPr>
          <p:nvPr>
            <p:ph idx="1"/>
          </p:nvPr>
        </p:nvSpPr>
        <p:spPr/>
        <p:txBody>
          <a:bodyPr/>
          <a:lstStyle/>
          <a:p>
            <a:r>
              <a:rPr lang="en-US" dirty="0"/>
              <a:t>You can use the path for a folder to load a module similar to the file module like this</a:t>
            </a:r>
          </a:p>
          <a:p>
            <a:endParaRPr lang="en-US" dirty="0"/>
          </a:p>
          <a:p>
            <a:endParaRPr lang="en-US" dirty="0"/>
          </a:p>
          <a:p>
            <a:r>
              <a:rPr lang="en-US" dirty="0"/>
              <a:t>Here, </a:t>
            </a:r>
          </a:p>
          <a:p>
            <a:pPr lvl="1"/>
            <a:r>
              <a:rPr lang="en-US" dirty="0"/>
              <a:t>first node will try to find the myModulePath.js file in current directory, if file exists it will import that file</a:t>
            </a:r>
          </a:p>
          <a:p>
            <a:pPr lvl="1"/>
            <a:r>
              <a:rPr lang="en-US" dirty="0"/>
              <a:t>If myModulePath.js does not exist in current directory it will try to find </a:t>
            </a:r>
            <a:r>
              <a:rPr lang="en-US" dirty="0" err="1"/>
              <a:t>package.json</a:t>
            </a:r>
            <a:r>
              <a:rPr lang="en-US" dirty="0"/>
              <a:t> file in </a:t>
            </a:r>
            <a:r>
              <a:rPr lang="en-US" dirty="0" err="1"/>
              <a:t>myModulePath</a:t>
            </a:r>
            <a:r>
              <a:rPr lang="en-US" dirty="0"/>
              <a:t> folder, It will then parse the </a:t>
            </a:r>
            <a:r>
              <a:rPr lang="en-US" dirty="0" err="1"/>
              <a:t>package.json</a:t>
            </a:r>
            <a:r>
              <a:rPr lang="en-US" dirty="0"/>
              <a:t> file and find “main” attribute’s value as a relative path for the entry point.</a:t>
            </a:r>
          </a:p>
          <a:p>
            <a:pPr lvl="1"/>
            <a:r>
              <a:rPr lang="en-US" dirty="0"/>
              <a:t>If </a:t>
            </a:r>
            <a:r>
              <a:rPr lang="en-US" dirty="0" err="1"/>
              <a:t>package.json</a:t>
            </a:r>
            <a:r>
              <a:rPr lang="en-US" dirty="0"/>
              <a:t> not found in the folder it will consider index.js file as default “main” attribute value.</a:t>
            </a:r>
          </a:p>
        </p:txBody>
      </p:sp>
      <p:sp>
        <p:nvSpPr>
          <p:cNvPr id="4" name="Rectangle 3">
            <a:extLst>
              <a:ext uri="{FF2B5EF4-FFF2-40B4-BE49-F238E27FC236}">
                <a16:creationId xmlns:a16="http://schemas.microsoft.com/office/drawing/2014/main" id="{D456EBDA-49A4-A843-A786-6989C63A54AA}"/>
              </a:ext>
            </a:extLst>
          </p:cNvPr>
          <p:cNvSpPr/>
          <p:nvPr/>
        </p:nvSpPr>
        <p:spPr>
          <a:xfrm>
            <a:off x="1012036" y="1629853"/>
            <a:ext cx="5288096" cy="338554"/>
          </a:xfrm>
          <a:prstGeom prst="rect">
            <a:avLst/>
          </a:prstGeom>
          <a:solidFill>
            <a:schemeClr val="bg1">
              <a:lumMod val="95000"/>
            </a:schemeClr>
          </a:solidFill>
          <a:ln>
            <a:noFill/>
          </a:ln>
        </p:spPr>
        <p:txBody>
          <a:bodyPr wrap="square">
            <a:spAutoFit/>
          </a:bodyPr>
          <a:lstStyle/>
          <a:p>
            <a:r>
              <a:rPr lang="en-US" sz="1600" dirty="0" err="1">
                <a:latin typeface="Consolas" panose="020B0609020204030204" pitchFamily="49" charset="0"/>
              </a:rPr>
              <a:t>var</a:t>
            </a:r>
            <a:r>
              <a:rPr lang="en-US" sz="1600" dirty="0">
                <a:latin typeface="Consolas" panose="020B0609020204030204" pitchFamily="49" charset="0"/>
              </a:rPr>
              <a:t> </a:t>
            </a:r>
            <a:r>
              <a:rPr lang="en-US" sz="1600" dirty="0" err="1">
                <a:latin typeface="Consolas" panose="020B0609020204030204" pitchFamily="49" charset="0"/>
              </a:rPr>
              <a:t>myModule</a:t>
            </a:r>
            <a:r>
              <a:rPr lang="en-US" sz="1600" dirty="0">
                <a:latin typeface="Consolas" panose="020B0609020204030204" pitchFamily="49" charset="0"/>
              </a:rPr>
              <a:t> = require('./</a:t>
            </a:r>
            <a:r>
              <a:rPr lang="en-US" sz="1600" dirty="0" err="1">
                <a:latin typeface="Consolas" panose="020B0609020204030204" pitchFamily="49" charset="0"/>
              </a:rPr>
              <a:t>myModulePath</a:t>
            </a:r>
            <a:r>
              <a:rPr lang="en-US" sz="1600" dirty="0">
                <a:latin typeface="Consolas" panose="020B0609020204030204" pitchFamily="49" charset="0"/>
              </a:rPr>
              <a:t>'); </a:t>
            </a:r>
          </a:p>
        </p:txBody>
      </p:sp>
      <p:sp>
        <p:nvSpPr>
          <p:cNvPr id="5" name="Rectangle 4">
            <a:extLst>
              <a:ext uri="{FF2B5EF4-FFF2-40B4-BE49-F238E27FC236}">
                <a16:creationId xmlns:a16="http://schemas.microsoft.com/office/drawing/2014/main" id="{35F9F4A0-4592-C04D-B2D0-0BF66A3BFA20}"/>
              </a:ext>
            </a:extLst>
          </p:cNvPr>
          <p:cNvSpPr/>
          <p:nvPr/>
        </p:nvSpPr>
        <p:spPr>
          <a:xfrm>
            <a:off x="512043" y="1629853"/>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512043" y="1300669"/>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a:t>
            </a:r>
          </a:p>
        </p:txBody>
      </p:sp>
    </p:spTree>
    <p:extLst>
      <p:ext uri="{BB962C8B-B14F-4D97-AF65-F5344CB8AC3E}">
        <p14:creationId xmlns:p14="http://schemas.microsoft.com/office/powerpoint/2010/main" val="1831579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bg/>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animBg="1"/>
      <p:bldP spid="5" grpId="0" animBg="1"/>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58964" y="712385"/>
            <a:ext cx="4909938" cy="1969770"/>
          </a:xfrm>
          <a:prstGeom prst="rect">
            <a:avLst/>
          </a:prstGeom>
          <a:noFill/>
        </p:spPr>
        <p:txBody>
          <a:bodyPr wrap="square" rtlCol="0">
            <a:spAutoFit/>
          </a:bodyPr>
          <a:lstStyle/>
          <a:p>
            <a:r>
              <a:rPr lang="en-IN" sz="2400" b="1" dirty="0"/>
              <a:t>Outline</a:t>
            </a:r>
            <a:endParaRPr lang="en-US" b="1" dirty="0"/>
          </a:p>
          <a:p>
            <a:endParaRPr lang="en-US" b="1" dirty="0"/>
          </a:p>
          <a:p>
            <a:pPr indent="446088">
              <a:buFont typeface="Wingdings" pitchFamily="2" charset="2"/>
              <a:buChar char="ü"/>
            </a:pPr>
            <a:r>
              <a:rPr lang="en-US" sz="2000" dirty="0"/>
              <a:t>Introduction to </a:t>
            </a:r>
            <a:r>
              <a:rPr lang="en-US" sz="2000" dirty="0" err="1"/>
              <a:t>NodeJS</a:t>
            </a:r>
            <a:endParaRPr lang="en-US" sz="2000" dirty="0"/>
          </a:p>
          <a:p>
            <a:pPr indent="446088">
              <a:buFont typeface="Wingdings" pitchFamily="2" charset="2"/>
              <a:buChar char="ü"/>
            </a:pPr>
            <a:r>
              <a:rPr lang="en-US" sz="2000" dirty="0" err="1"/>
              <a:t>NodeJS</a:t>
            </a:r>
            <a:r>
              <a:rPr lang="en-US" sz="2000" dirty="0"/>
              <a:t> Modules</a:t>
            </a:r>
          </a:p>
          <a:p>
            <a:pPr indent="446088">
              <a:buFont typeface="Wingdings" pitchFamily="2" charset="2"/>
              <a:buChar char="ü"/>
            </a:pPr>
            <a:r>
              <a:rPr lang="en-US" sz="2000" dirty="0"/>
              <a:t>Node Package Manager</a:t>
            </a:r>
          </a:p>
          <a:p>
            <a:pPr indent="446088">
              <a:buFont typeface="Wingdings" pitchFamily="2" charset="2"/>
              <a:buChar char="ü"/>
            </a:pPr>
            <a:r>
              <a:rPr lang="en-US" sz="2000" dirty="0"/>
              <a:t>Core NodeJS Modules</a:t>
            </a:r>
          </a:p>
        </p:txBody>
      </p:sp>
    </p:spTree>
    <p:extLst>
      <p:ext uri="{BB962C8B-B14F-4D97-AF65-F5344CB8AC3E}">
        <p14:creationId xmlns:p14="http://schemas.microsoft.com/office/powerpoint/2010/main" val="1821513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EB9F88-08A3-9836-3502-08B701AD3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15C1F3-3B5F-86A6-93B0-7325F325B6B4}"/>
              </a:ext>
            </a:extLst>
          </p:cNvPr>
          <p:cNvSpPr>
            <a:spLocks noGrp="1"/>
          </p:cNvSpPr>
          <p:nvPr>
            <p:ph type="title"/>
          </p:nvPr>
        </p:nvSpPr>
        <p:spPr/>
        <p:txBody>
          <a:bodyPr/>
          <a:lstStyle/>
          <a:p>
            <a:r>
              <a:rPr lang="en-IN" dirty="0"/>
              <a:t>Node Package Manager</a:t>
            </a:r>
          </a:p>
        </p:txBody>
      </p:sp>
      <p:sp>
        <p:nvSpPr>
          <p:cNvPr id="3" name="Text Placeholder 2">
            <a:extLst>
              <a:ext uri="{FF2B5EF4-FFF2-40B4-BE49-F238E27FC236}">
                <a16:creationId xmlns:a16="http://schemas.microsoft.com/office/drawing/2014/main" id="{B9A83948-4BB7-82F7-1736-058D5AE22161}"/>
              </a:ext>
            </a:extLst>
          </p:cNvPr>
          <p:cNvSpPr>
            <a:spLocks noGrp="1"/>
          </p:cNvSpPr>
          <p:nvPr>
            <p:ph type="body" idx="1"/>
          </p:nvPr>
        </p:nvSpPr>
        <p:spPr/>
        <p:txBody>
          <a:bodyPr/>
          <a:lstStyle/>
          <a:p>
            <a:r>
              <a:rPr lang="en-IN" dirty="0"/>
              <a:t>Section - 03</a:t>
            </a:r>
          </a:p>
        </p:txBody>
      </p:sp>
    </p:spTree>
    <p:extLst>
      <p:ext uri="{BB962C8B-B14F-4D97-AF65-F5344CB8AC3E}">
        <p14:creationId xmlns:p14="http://schemas.microsoft.com/office/powerpoint/2010/main" val="40607349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 Package Manager (NPM)</a:t>
            </a:r>
          </a:p>
        </p:txBody>
      </p:sp>
      <p:sp>
        <p:nvSpPr>
          <p:cNvPr id="3" name="Content Placeholder 2"/>
          <p:cNvSpPr>
            <a:spLocks noGrp="1"/>
          </p:cNvSpPr>
          <p:nvPr>
            <p:ph idx="1"/>
          </p:nvPr>
        </p:nvSpPr>
        <p:spPr/>
        <p:txBody>
          <a:bodyPr/>
          <a:lstStyle/>
          <a:p>
            <a:r>
              <a:rPr lang="en-US" dirty="0"/>
              <a:t>You can download installable from the </a:t>
            </a:r>
            <a:r>
              <a:rPr lang="en-US" dirty="0">
                <a:hlinkClick r:id="rId2"/>
              </a:rPr>
              <a:t>https://nodejs.org/en/download/</a:t>
            </a:r>
            <a:endParaRPr lang="en-US" dirty="0"/>
          </a:p>
          <a:p>
            <a:r>
              <a:rPr lang="en-US" dirty="0"/>
              <a:t>Just follow basic installation process and it will install NPM (Node Package Manager) and Node is included in the installation.</a:t>
            </a:r>
          </a:p>
          <a:p>
            <a:r>
              <a:rPr lang="en-US" dirty="0"/>
              <a:t>NPM is</a:t>
            </a:r>
          </a:p>
          <a:p>
            <a:pPr lvl="1"/>
            <a:r>
              <a:rPr lang="en-US" dirty="0"/>
              <a:t>A third-party package repository</a:t>
            </a:r>
          </a:p>
          <a:p>
            <a:pPr lvl="1"/>
            <a:r>
              <a:rPr lang="en-US" dirty="0"/>
              <a:t>A way to manage packages installed</a:t>
            </a:r>
          </a:p>
          <a:p>
            <a:pPr lvl="1"/>
            <a:r>
              <a:rPr lang="en-US" dirty="0"/>
              <a:t>A standard to define dependencies</a:t>
            </a:r>
          </a:p>
          <a:p>
            <a:r>
              <a:rPr lang="en-US" dirty="0"/>
              <a:t>NPM provides a public registry service that contains all the packages that programmers publish in NPM.</a:t>
            </a:r>
          </a:p>
          <a:p>
            <a:r>
              <a:rPr lang="en-US" dirty="0"/>
              <a:t>NPM also provides a command-line tool to download, install &amp; manage these packages.</a:t>
            </a:r>
          </a:p>
          <a:p>
            <a:r>
              <a:rPr lang="en-US" dirty="0"/>
              <a:t>We can also use the standard package descriptor format (</a:t>
            </a:r>
            <a:r>
              <a:rPr lang="en-US" dirty="0" err="1"/>
              <a:t>package.json</a:t>
            </a:r>
            <a:r>
              <a:rPr lang="en-US" dirty="0"/>
              <a:t>) to specify which third party modules your module/application depends on.</a:t>
            </a:r>
          </a:p>
          <a:p>
            <a:endParaRPr lang="en-US" dirty="0"/>
          </a:p>
        </p:txBody>
      </p:sp>
    </p:spTree>
    <p:extLst>
      <p:ext uri="{BB962C8B-B14F-4D97-AF65-F5344CB8AC3E}">
        <p14:creationId xmlns:p14="http://schemas.microsoft.com/office/powerpoint/2010/main" val="19026637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NPM (Cont.)</a:t>
            </a:r>
          </a:p>
        </p:txBody>
      </p:sp>
      <p:sp>
        <p:nvSpPr>
          <p:cNvPr id="3" name="Content Placeholder 2"/>
          <p:cNvSpPr>
            <a:spLocks noGrp="1"/>
          </p:cNvSpPr>
          <p:nvPr>
            <p:ph idx="1"/>
          </p:nvPr>
        </p:nvSpPr>
        <p:spPr/>
        <p:txBody>
          <a:bodyPr/>
          <a:lstStyle/>
          <a:p>
            <a:r>
              <a:rPr lang="en-US" dirty="0"/>
              <a:t>NPM has two main modes of operation:</a:t>
            </a:r>
          </a:p>
          <a:p>
            <a:pPr lvl="1"/>
            <a:r>
              <a:rPr lang="en-US" dirty="0"/>
              <a:t>Global</a:t>
            </a:r>
          </a:p>
          <a:p>
            <a:pPr lvl="1"/>
            <a:r>
              <a:rPr lang="en-US" dirty="0"/>
              <a:t>Local</a:t>
            </a:r>
          </a:p>
          <a:p>
            <a:pPr marL="457200" lvl="1" indent="0">
              <a:buNone/>
            </a:pPr>
            <a:r>
              <a:rPr lang="en-US" dirty="0"/>
              <a:t>These two modes change target directories for storing packages and have deep implications for how Node loads modules.</a:t>
            </a:r>
          </a:p>
          <a:p>
            <a:pPr marL="255588" indent="-342900"/>
            <a:r>
              <a:rPr lang="en-US" dirty="0"/>
              <a:t>The Local Mode is the default mode of operation in NPM,	</a:t>
            </a:r>
          </a:p>
          <a:p>
            <a:pPr marL="800100" lvl="1" indent="-342900"/>
            <a:r>
              <a:rPr lang="en-US" dirty="0"/>
              <a:t>In this mode, NPM works on the local directory level, never making system-wide changes.</a:t>
            </a:r>
          </a:p>
          <a:p>
            <a:pPr marL="800100" lvl="1" indent="-342900"/>
            <a:r>
              <a:rPr lang="en-US" dirty="0"/>
              <a:t>This mode is ideal for installing the modules as it will not affect other application which uses the modules you are installing.</a:t>
            </a:r>
          </a:p>
          <a:p>
            <a:pPr marL="255588" indent="-342900"/>
            <a:r>
              <a:rPr lang="en-US" dirty="0"/>
              <a:t>The Global Mode is more suitable for installing modules that should always be available globally, like that ones that provide command-line utilities and that are not directly used by applications.</a:t>
            </a:r>
          </a:p>
          <a:p>
            <a:pPr marL="255588" indent="-342900"/>
            <a:r>
              <a:rPr lang="en-US" dirty="0"/>
              <a:t>Example:</a:t>
            </a:r>
          </a:p>
          <a:p>
            <a:pPr marL="255588" indent="-342900"/>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2161479" y="5191802"/>
            <a:ext cx="5253475" cy="338554"/>
          </a:xfrm>
          <a:prstGeom prst="rect">
            <a:avLst/>
          </a:prstGeom>
          <a:solidFill>
            <a:schemeClr val="tx1"/>
          </a:solidFill>
          <a:ln>
            <a:noFill/>
          </a:ln>
        </p:spPr>
        <p:txBody>
          <a:bodyPr wrap="square">
            <a:spAutoFit/>
          </a:bodyPr>
          <a:lstStyle/>
          <a:p>
            <a:r>
              <a:rPr lang="en-US" sz="1600" dirty="0" err="1">
                <a:solidFill>
                  <a:schemeClr val="bg1"/>
                </a:solidFill>
                <a:latin typeface="Consolas" panose="020B0609020204030204" pitchFamily="49" charset="0"/>
              </a:rPr>
              <a:t>npm</a:t>
            </a:r>
            <a:r>
              <a:rPr lang="en-US" sz="1600" dirty="0">
                <a:solidFill>
                  <a:schemeClr val="bg1"/>
                </a:solidFill>
                <a:latin typeface="Consolas" panose="020B0609020204030204" pitchFamily="49" charset="0"/>
              </a:rPr>
              <a:t> install </a:t>
            </a:r>
            <a:r>
              <a:rPr lang="en-US" sz="1600" dirty="0">
                <a:solidFill>
                  <a:srgbClr val="C00000"/>
                </a:solidFill>
                <a:latin typeface="Consolas" panose="020B0609020204030204" pitchFamily="49" charset="0"/>
              </a:rPr>
              <a:t>–g </a:t>
            </a:r>
            <a:r>
              <a:rPr lang="en-US" sz="1600" dirty="0">
                <a:solidFill>
                  <a:schemeClr val="bg1"/>
                </a:solidFill>
                <a:latin typeface="Consolas" panose="020B0609020204030204" pitchFamily="49" charset="0"/>
              </a:rPr>
              <a:t>express</a:t>
            </a:r>
            <a:endParaRPr lang="en-US" sz="1600" b="0" dirty="0">
              <a:solidFill>
                <a:schemeClr val="bg1"/>
              </a:solidFill>
              <a:effectLst/>
              <a:latin typeface="Consolas" panose="020B0609020204030204" pitchFamily="49" charset="0"/>
            </a:endParaRPr>
          </a:p>
        </p:txBody>
      </p:sp>
      <p:sp>
        <p:nvSpPr>
          <p:cNvPr id="6" name="Rectangular Callout 5"/>
          <p:cNvSpPr/>
          <p:nvPr/>
        </p:nvSpPr>
        <p:spPr>
          <a:xfrm>
            <a:off x="3233653" y="5822241"/>
            <a:ext cx="4937760" cy="565266"/>
          </a:xfrm>
          <a:prstGeom prst="wedgeRectCallout">
            <a:avLst>
              <a:gd name="adj1" fmla="val -38883"/>
              <a:gd name="adj2" fmla="val -103676"/>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-g flag represents global mode,</a:t>
            </a:r>
          </a:p>
          <a:p>
            <a:pPr algn="ctr"/>
            <a:r>
              <a:rPr lang="en-US" dirty="0">
                <a:solidFill>
                  <a:schemeClr val="tx1"/>
                </a:solidFill>
              </a:rPr>
              <a:t>For local mode (default) we need not any flag.</a:t>
            </a:r>
          </a:p>
        </p:txBody>
      </p:sp>
    </p:spTree>
    <p:extLst>
      <p:ext uri="{BB962C8B-B14F-4D97-AF65-F5344CB8AC3E}">
        <p14:creationId xmlns:p14="http://schemas.microsoft.com/office/powerpoint/2010/main" val="9956948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bg/>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uiExpand="1" build="p" animBg="1"/>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NPM (Cont.)</a:t>
            </a:r>
          </a:p>
        </p:txBody>
      </p:sp>
      <p:sp>
        <p:nvSpPr>
          <p:cNvPr id="3" name="Content Placeholder 2"/>
          <p:cNvSpPr>
            <a:spLocks noGrp="1"/>
          </p:cNvSpPr>
          <p:nvPr>
            <p:ph idx="1"/>
          </p:nvPr>
        </p:nvSpPr>
        <p:spPr/>
        <p:txBody>
          <a:bodyPr/>
          <a:lstStyle/>
          <a:p>
            <a:r>
              <a:rPr lang="en-US" dirty="0"/>
              <a:t>Installing module</a:t>
            </a:r>
          </a:p>
          <a:p>
            <a:pPr lvl="1"/>
            <a:r>
              <a:rPr lang="en-US" dirty="0"/>
              <a:t>We can use </a:t>
            </a:r>
            <a:r>
              <a:rPr lang="en-US" dirty="0" err="1"/>
              <a:t>npm</a:t>
            </a:r>
            <a:r>
              <a:rPr lang="en-US" dirty="0"/>
              <a:t> install command to install any package,</a:t>
            </a:r>
          </a:p>
          <a:p>
            <a:pPr lvl="1"/>
            <a:endParaRPr lang="en-US" dirty="0"/>
          </a:p>
          <a:p>
            <a:pPr lvl="1"/>
            <a:endParaRPr lang="en-US" dirty="0"/>
          </a:p>
          <a:p>
            <a:pPr lvl="1"/>
            <a:r>
              <a:rPr lang="en-US" dirty="0"/>
              <a:t>If you want to install a specific version of the package,</a:t>
            </a:r>
          </a:p>
          <a:p>
            <a:pPr lvl="1"/>
            <a:endParaRPr lang="en-US" dirty="0"/>
          </a:p>
          <a:p>
            <a:pPr lvl="1"/>
            <a:endParaRPr lang="en-US" dirty="0"/>
          </a:p>
          <a:p>
            <a:pPr lvl="1"/>
            <a:r>
              <a:rPr lang="en-US" dirty="0"/>
              <a:t>You can use basic operators like &lt;,&gt;,&lt;= and &gt;= while specifying version,</a:t>
            </a:r>
          </a:p>
          <a:p>
            <a:pPr lvl="1"/>
            <a:endParaRPr lang="en-US" dirty="0"/>
          </a:p>
          <a:p>
            <a:pPr marL="1828800" lvl="4" indent="0">
              <a:buNone/>
            </a:pPr>
            <a:r>
              <a:rPr lang="en-US" dirty="0"/>
              <a:t>	OR</a:t>
            </a:r>
          </a:p>
        </p:txBody>
      </p:sp>
      <p:sp>
        <p:nvSpPr>
          <p:cNvPr id="4" name="Rectangle 3">
            <a:extLst>
              <a:ext uri="{FF2B5EF4-FFF2-40B4-BE49-F238E27FC236}">
                <a16:creationId xmlns:a16="http://schemas.microsoft.com/office/drawing/2014/main" id="{D456EBDA-49A4-A843-A786-6989C63A54AA}"/>
              </a:ext>
            </a:extLst>
          </p:cNvPr>
          <p:cNvSpPr/>
          <p:nvPr/>
        </p:nvSpPr>
        <p:spPr>
          <a:xfrm>
            <a:off x="1105762" y="1661465"/>
            <a:ext cx="5253475" cy="338554"/>
          </a:xfrm>
          <a:prstGeom prst="rect">
            <a:avLst/>
          </a:prstGeom>
          <a:solidFill>
            <a:schemeClr val="tx1"/>
          </a:solidFill>
          <a:ln>
            <a:noFill/>
          </a:ln>
        </p:spPr>
        <p:txBody>
          <a:bodyPr wrap="square">
            <a:spAutoFit/>
          </a:bodyPr>
          <a:lstStyle/>
          <a:p>
            <a:r>
              <a:rPr lang="en-US" sz="1600" dirty="0" err="1">
                <a:solidFill>
                  <a:schemeClr val="bg1"/>
                </a:solidFill>
                <a:latin typeface="Consolas" panose="020B0609020204030204" pitchFamily="49" charset="0"/>
              </a:rPr>
              <a:t>npm</a:t>
            </a:r>
            <a:r>
              <a:rPr lang="en-US" sz="1600" dirty="0">
                <a:solidFill>
                  <a:schemeClr val="bg1"/>
                </a:solidFill>
                <a:latin typeface="Consolas" panose="020B0609020204030204" pitchFamily="49" charset="0"/>
              </a:rPr>
              <a:t> install package-name</a:t>
            </a:r>
            <a:endParaRPr lang="en-US" sz="1600" b="0" dirty="0">
              <a:solidFill>
                <a:schemeClr val="bg1"/>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D456EBDA-49A4-A843-A786-6989C63A54AA}"/>
              </a:ext>
            </a:extLst>
          </p:cNvPr>
          <p:cNvSpPr/>
          <p:nvPr/>
        </p:nvSpPr>
        <p:spPr>
          <a:xfrm>
            <a:off x="1105761" y="2637076"/>
            <a:ext cx="5253475" cy="338554"/>
          </a:xfrm>
          <a:prstGeom prst="rect">
            <a:avLst/>
          </a:prstGeom>
          <a:solidFill>
            <a:schemeClr val="tx1"/>
          </a:solidFill>
          <a:ln>
            <a:noFill/>
          </a:ln>
        </p:spPr>
        <p:txBody>
          <a:bodyPr wrap="square">
            <a:spAutoFit/>
          </a:bodyPr>
          <a:lstStyle/>
          <a:p>
            <a:r>
              <a:rPr lang="en-US" sz="1600" dirty="0" err="1">
                <a:solidFill>
                  <a:schemeClr val="bg1"/>
                </a:solidFill>
                <a:latin typeface="Consolas" panose="020B0609020204030204" pitchFamily="49" charset="0"/>
              </a:rPr>
              <a:t>npm</a:t>
            </a:r>
            <a:r>
              <a:rPr lang="en-US" sz="1600" dirty="0">
                <a:solidFill>
                  <a:schemeClr val="bg1"/>
                </a:solidFill>
                <a:latin typeface="Consolas" panose="020B0609020204030204" pitchFamily="49" charset="0"/>
              </a:rPr>
              <a:t> install </a:t>
            </a:r>
            <a:r>
              <a:rPr lang="en-US" sz="1600" dirty="0" err="1">
                <a:solidFill>
                  <a:schemeClr val="bg1"/>
                </a:solidFill>
                <a:latin typeface="Consolas" panose="020B0609020204030204" pitchFamily="49" charset="0"/>
              </a:rPr>
              <a:t>package-name@version</a:t>
            </a:r>
            <a:endParaRPr lang="en-US" sz="1600" b="0" dirty="0">
              <a:solidFill>
                <a:schemeClr val="bg1"/>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D456EBDA-49A4-A843-A786-6989C63A54AA}"/>
              </a:ext>
            </a:extLst>
          </p:cNvPr>
          <p:cNvSpPr/>
          <p:nvPr/>
        </p:nvSpPr>
        <p:spPr>
          <a:xfrm>
            <a:off x="1105761" y="3621000"/>
            <a:ext cx="5253475" cy="338554"/>
          </a:xfrm>
          <a:prstGeom prst="rect">
            <a:avLst/>
          </a:prstGeom>
          <a:solidFill>
            <a:schemeClr val="tx1"/>
          </a:solidFill>
          <a:ln>
            <a:noFill/>
          </a:ln>
        </p:spPr>
        <p:txBody>
          <a:bodyPr wrap="square">
            <a:spAutoFit/>
          </a:bodyPr>
          <a:lstStyle/>
          <a:p>
            <a:r>
              <a:rPr lang="en-US" sz="1600" dirty="0" err="1">
                <a:solidFill>
                  <a:schemeClr val="bg1"/>
                </a:solidFill>
                <a:latin typeface="Consolas" panose="020B0609020204030204" pitchFamily="49" charset="0"/>
              </a:rPr>
              <a:t>npm</a:t>
            </a:r>
            <a:r>
              <a:rPr lang="en-US" sz="1600" dirty="0">
                <a:solidFill>
                  <a:schemeClr val="bg1"/>
                </a:solidFill>
                <a:latin typeface="Consolas" panose="020B0609020204030204" pitchFamily="49" charset="0"/>
              </a:rPr>
              <a:t> install package-name@"&lt;0.3"</a:t>
            </a:r>
            <a:endParaRPr lang="en-US" sz="1600" b="0" dirty="0">
              <a:solidFill>
                <a:schemeClr val="bg1"/>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D456EBDA-49A4-A843-A786-6989C63A54AA}"/>
              </a:ext>
            </a:extLst>
          </p:cNvPr>
          <p:cNvSpPr/>
          <p:nvPr/>
        </p:nvSpPr>
        <p:spPr>
          <a:xfrm>
            <a:off x="1105761" y="4266370"/>
            <a:ext cx="5253475" cy="338554"/>
          </a:xfrm>
          <a:prstGeom prst="rect">
            <a:avLst/>
          </a:prstGeom>
          <a:solidFill>
            <a:schemeClr val="tx1"/>
          </a:solidFill>
          <a:ln>
            <a:noFill/>
          </a:ln>
        </p:spPr>
        <p:txBody>
          <a:bodyPr wrap="square">
            <a:spAutoFit/>
          </a:bodyPr>
          <a:lstStyle/>
          <a:p>
            <a:r>
              <a:rPr lang="en-US" sz="1600" dirty="0" err="1">
                <a:solidFill>
                  <a:schemeClr val="bg1"/>
                </a:solidFill>
                <a:latin typeface="Consolas" panose="020B0609020204030204" pitchFamily="49" charset="0"/>
              </a:rPr>
              <a:t>npm</a:t>
            </a:r>
            <a:r>
              <a:rPr lang="en-US" sz="1600" dirty="0">
                <a:solidFill>
                  <a:schemeClr val="bg1"/>
                </a:solidFill>
                <a:latin typeface="Consolas" panose="020B0609020204030204" pitchFamily="49" charset="0"/>
              </a:rPr>
              <a:t> install package-name@"&gt;=0.3 &lt;0.5"</a:t>
            </a:r>
            <a:endParaRPr lang="en-US" sz="1600"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3389683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bg/>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bg/>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
                                            <p:bg/>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P spid="4" grpId="0" uiExpand="1" build="p" animBg="1"/>
      <p:bldP spid="5" grpId="0" uiExpand="1" build="p" animBg="1"/>
      <p:bldP spid="6" grpId="0" uiExpand="1" build="p" animBg="1"/>
      <p:bldP spid="7" grpId="0" uiExpand="1" build="p"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NPM (Cont.)</a:t>
            </a:r>
          </a:p>
        </p:txBody>
      </p:sp>
      <p:sp>
        <p:nvSpPr>
          <p:cNvPr id="3" name="Content Placeholder 2"/>
          <p:cNvSpPr>
            <a:spLocks noGrp="1"/>
          </p:cNvSpPr>
          <p:nvPr>
            <p:ph idx="1"/>
          </p:nvPr>
        </p:nvSpPr>
        <p:spPr/>
        <p:txBody>
          <a:bodyPr/>
          <a:lstStyle/>
          <a:p>
            <a:r>
              <a:rPr lang="en-US" dirty="0"/>
              <a:t>Uninstalling a module</a:t>
            </a:r>
          </a:p>
          <a:p>
            <a:pPr lvl="1"/>
            <a:r>
              <a:rPr lang="en-US" dirty="0"/>
              <a:t>If you want to uninstall locally installed package,</a:t>
            </a:r>
          </a:p>
          <a:p>
            <a:pPr lvl="1"/>
            <a:endParaRPr lang="en-US" dirty="0"/>
          </a:p>
          <a:p>
            <a:pPr lvl="1"/>
            <a:endParaRPr lang="en-US" dirty="0"/>
          </a:p>
          <a:p>
            <a:pPr lvl="1"/>
            <a:r>
              <a:rPr lang="en-US" dirty="0"/>
              <a:t>If you want to remove globally installed package,</a:t>
            </a:r>
          </a:p>
          <a:p>
            <a:pPr lvl="1"/>
            <a:endParaRPr lang="en-US" dirty="0"/>
          </a:p>
          <a:p>
            <a:pPr lvl="1"/>
            <a:endParaRPr lang="en-US" dirty="0"/>
          </a:p>
          <a:p>
            <a:r>
              <a:rPr lang="en-US" dirty="0"/>
              <a:t>Updating a module</a:t>
            </a:r>
          </a:p>
          <a:p>
            <a:pPr lvl="1"/>
            <a:r>
              <a:rPr lang="en-US" dirty="0"/>
              <a:t>If you want to update locally installed package,</a:t>
            </a:r>
          </a:p>
          <a:p>
            <a:pPr lvl="1"/>
            <a:endParaRPr lang="en-US" dirty="0"/>
          </a:p>
          <a:p>
            <a:pPr lvl="1"/>
            <a:endParaRPr lang="en-US" dirty="0"/>
          </a:p>
          <a:p>
            <a:pPr lvl="1"/>
            <a:r>
              <a:rPr lang="en-US" dirty="0"/>
              <a:t>If you want to update globally installed package,</a:t>
            </a:r>
          </a:p>
        </p:txBody>
      </p:sp>
      <p:sp>
        <p:nvSpPr>
          <p:cNvPr id="4" name="Rectangle 3">
            <a:extLst>
              <a:ext uri="{FF2B5EF4-FFF2-40B4-BE49-F238E27FC236}">
                <a16:creationId xmlns:a16="http://schemas.microsoft.com/office/drawing/2014/main" id="{D456EBDA-49A4-A843-A786-6989C63A54AA}"/>
              </a:ext>
            </a:extLst>
          </p:cNvPr>
          <p:cNvSpPr/>
          <p:nvPr/>
        </p:nvSpPr>
        <p:spPr>
          <a:xfrm>
            <a:off x="1030947" y="1650884"/>
            <a:ext cx="5253475" cy="338554"/>
          </a:xfrm>
          <a:prstGeom prst="rect">
            <a:avLst/>
          </a:prstGeom>
          <a:solidFill>
            <a:schemeClr val="tx1"/>
          </a:solidFill>
          <a:ln>
            <a:noFill/>
          </a:ln>
        </p:spPr>
        <p:txBody>
          <a:bodyPr wrap="square">
            <a:spAutoFit/>
          </a:bodyPr>
          <a:lstStyle/>
          <a:p>
            <a:r>
              <a:rPr lang="en-US" sz="1600" dirty="0" err="1">
                <a:solidFill>
                  <a:schemeClr val="bg1"/>
                </a:solidFill>
                <a:latin typeface="Consolas" panose="020B0609020204030204" pitchFamily="49" charset="0"/>
              </a:rPr>
              <a:t>npm</a:t>
            </a:r>
            <a:r>
              <a:rPr lang="en-US" sz="1600" dirty="0">
                <a:solidFill>
                  <a:schemeClr val="bg1"/>
                </a:solidFill>
                <a:latin typeface="Consolas" panose="020B0609020204030204" pitchFamily="49" charset="0"/>
              </a:rPr>
              <a:t> </a:t>
            </a:r>
            <a:r>
              <a:rPr lang="en-US" sz="1600" dirty="0">
                <a:solidFill>
                  <a:srgbClr val="FF0000"/>
                </a:solidFill>
                <a:latin typeface="Consolas" panose="020B0609020204030204" pitchFamily="49" charset="0"/>
              </a:rPr>
              <a:t>un</a:t>
            </a:r>
            <a:r>
              <a:rPr lang="en-US" sz="1600" dirty="0">
                <a:solidFill>
                  <a:schemeClr val="bg1"/>
                </a:solidFill>
                <a:latin typeface="Consolas" panose="020B0609020204030204" pitchFamily="49" charset="0"/>
              </a:rPr>
              <a:t>install package-name</a:t>
            </a:r>
            <a:endParaRPr lang="en-US" sz="1600" b="0" dirty="0">
              <a:solidFill>
                <a:schemeClr val="bg1"/>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D456EBDA-49A4-A843-A786-6989C63A54AA}"/>
              </a:ext>
            </a:extLst>
          </p:cNvPr>
          <p:cNvSpPr/>
          <p:nvPr/>
        </p:nvSpPr>
        <p:spPr>
          <a:xfrm>
            <a:off x="1030947" y="2667808"/>
            <a:ext cx="5253475" cy="338554"/>
          </a:xfrm>
          <a:prstGeom prst="rect">
            <a:avLst/>
          </a:prstGeom>
          <a:solidFill>
            <a:schemeClr val="tx1"/>
          </a:solidFill>
          <a:ln>
            <a:noFill/>
          </a:ln>
        </p:spPr>
        <p:txBody>
          <a:bodyPr wrap="square">
            <a:spAutoFit/>
          </a:bodyPr>
          <a:lstStyle/>
          <a:p>
            <a:r>
              <a:rPr lang="en-US" sz="1600" dirty="0" err="1">
                <a:solidFill>
                  <a:schemeClr val="bg1"/>
                </a:solidFill>
                <a:latin typeface="Consolas" panose="020B0609020204030204" pitchFamily="49" charset="0"/>
              </a:rPr>
              <a:t>npm</a:t>
            </a:r>
            <a:r>
              <a:rPr lang="en-US" sz="1600" dirty="0">
                <a:solidFill>
                  <a:schemeClr val="bg1"/>
                </a:solidFill>
                <a:latin typeface="Consolas" panose="020B0609020204030204" pitchFamily="49" charset="0"/>
              </a:rPr>
              <a:t> </a:t>
            </a:r>
            <a:r>
              <a:rPr lang="en-US" sz="1600" dirty="0">
                <a:solidFill>
                  <a:srgbClr val="FF0000"/>
                </a:solidFill>
                <a:latin typeface="Consolas" panose="020B0609020204030204" pitchFamily="49" charset="0"/>
              </a:rPr>
              <a:t>un</a:t>
            </a:r>
            <a:r>
              <a:rPr lang="en-US" sz="1600" dirty="0">
                <a:solidFill>
                  <a:schemeClr val="bg1"/>
                </a:solidFill>
                <a:latin typeface="Consolas" panose="020B0609020204030204" pitchFamily="49" charset="0"/>
              </a:rPr>
              <a:t>install </a:t>
            </a:r>
            <a:r>
              <a:rPr lang="en-US" sz="1600" dirty="0">
                <a:solidFill>
                  <a:srgbClr val="FF0000"/>
                </a:solidFill>
                <a:latin typeface="Consolas" panose="020B0609020204030204" pitchFamily="49" charset="0"/>
              </a:rPr>
              <a:t>–g </a:t>
            </a:r>
            <a:r>
              <a:rPr lang="en-US" sz="1600" dirty="0">
                <a:solidFill>
                  <a:schemeClr val="bg1"/>
                </a:solidFill>
                <a:latin typeface="Consolas" panose="020B0609020204030204" pitchFamily="49" charset="0"/>
              </a:rPr>
              <a:t>package-name</a:t>
            </a:r>
            <a:endParaRPr lang="en-US" sz="1600" b="0" dirty="0">
              <a:solidFill>
                <a:schemeClr val="bg1"/>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D456EBDA-49A4-A843-A786-6989C63A54AA}"/>
              </a:ext>
            </a:extLst>
          </p:cNvPr>
          <p:cNvSpPr/>
          <p:nvPr/>
        </p:nvSpPr>
        <p:spPr>
          <a:xfrm>
            <a:off x="1030947" y="4082694"/>
            <a:ext cx="5253475" cy="338554"/>
          </a:xfrm>
          <a:prstGeom prst="rect">
            <a:avLst/>
          </a:prstGeom>
          <a:solidFill>
            <a:schemeClr val="tx1"/>
          </a:solidFill>
          <a:ln>
            <a:noFill/>
          </a:ln>
        </p:spPr>
        <p:txBody>
          <a:bodyPr wrap="square">
            <a:spAutoFit/>
          </a:bodyPr>
          <a:lstStyle/>
          <a:p>
            <a:r>
              <a:rPr lang="en-US" sz="1600" dirty="0" err="1">
                <a:solidFill>
                  <a:schemeClr val="bg1"/>
                </a:solidFill>
                <a:latin typeface="Consolas" panose="020B0609020204030204" pitchFamily="49" charset="0"/>
              </a:rPr>
              <a:t>npm</a:t>
            </a:r>
            <a:r>
              <a:rPr lang="en-US" sz="1600" dirty="0">
                <a:solidFill>
                  <a:schemeClr val="bg1"/>
                </a:solidFill>
                <a:latin typeface="Consolas" panose="020B0609020204030204" pitchFamily="49" charset="0"/>
              </a:rPr>
              <a:t> update package-name</a:t>
            </a:r>
            <a:endParaRPr lang="en-US" sz="1600" b="0" dirty="0">
              <a:solidFill>
                <a:schemeClr val="bg1"/>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D456EBDA-49A4-A843-A786-6989C63A54AA}"/>
              </a:ext>
            </a:extLst>
          </p:cNvPr>
          <p:cNvSpPr/>
          <p:nvPr/>
        </p:nvSpPr>
        <p:spPr>
          <a:xfrm>
            <a:off x="1030947" y="5099618"/>
            <a:ext cx="5253475" cy="338554"/>
          </a:xfrm>
          <a:prstGeom prst="rect">
            <a:avLst/>
          </a:prstGeom>
          <a:solidFill>
            <a:schemeClr val="tx1"/>
          </a:solidFill>
          <a:ln>
            <a:noFill/>
          </a:ln>
        </p:spPr>
        <p:txBody>
          <a:bodyPr wrap="square">
            <a:spAutoFit/>
          </a:bodyPr>
          <a:lstStyle/>
          <a:p>
            <a:r>
              <a:rPr lang="en-US" sz="1600" dirty="0" err="1">
                <a:solidFill>
                  <a:schemeClr val="bg1"/>
                </a:solidFill>
                <a:latin typeface="Consolas" panose="020B0609020204030204" pitchFamily="49" charset="0"/>
              </a:rPr>
              <a:t>npm</a:t>
            </a:r>
            <a:r>
              <a:rPr lang="en-US" sz="1600" dirty="0">
                <a:solidFill>
                  <a:schemeClr val="bg1"/>
                </a:solidFill>
                <a:latin typeface="Consolas" panose="020B0609020204030204" pitchFamily="49" charset="0"/>
              </a:rPr>
              <a:t> update </a:t>
            </a:r>
            <a:r>
              <a:rPr lang="en-US" sz="1600" dirty="0">
                <a:solidFill>
                  <a:srgbClr val="FF0000"/>
                </a:solidFill>
                <a:latin typeface="Consolas" panose="020B0609020204030204" pitchFamily="49" charset="0"/>
              </a:rPr>
              <a:t>–g </a:t>
            </a:r>
            <a:r>
              <a:rPr lang="en-US" sz="1600" dirty="0">
                <a:solidFill>
                  <a:schemeClr val="bg1"/>
                </a:solidFill>
                <a:latin typeface="Consolas" panose="020B0609020204030204" pitchFamily="49" charset="0"/>
              </a:rPr>
              <a:t>package-name</a:t>
            </a:r>
            <a:endParaRPr lang="en-US" sz="1600" b="0" dirty="0">
              <a:solidFill>
                <a:schemeClr val="bg1"/>
              </a:solidFill>
              <a:effectLst/>
              <a:latin typeface="Consolas" panose="020B0609020204030204" pitchFamily="49" charset="0"/>
            </a:endParaRPr>
          </a:p>
        </p:txBody>
      </p:sp>
    </p:spTree>
    <p:extLst>
      <p:ext uri="{BB962C8B-B14F-4D97-AF65-F5344CB8AC3E}">
        <p14:creationId xmlns:p14="http://schemas.microsoft.com/office/powerpoint/2010/main" val="1292456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
                                            <p:bg/>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
                                            <p:bg/>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11" end="11"/>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bg/>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5"/>
      <p:bldP spid="4" grpId="0" uiExpand="1" build="p" animBg="1"/>
      <p:bldP spid="5" grpId="0" uiExpand="1" build="p" animBg="1"/>
      <p:bldP spid="6" grpId="0" uiExpand="1" build="p" animBg="1"/>
      <p:bldP spid="7" grpId="0" uiExpand="1" build="p"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package.json</a:t>
            </a:r>
            <a:endParaRPr lang="en-US" dirty="0"/>
          </a:p>
        </p:txBody>
      </p:sp>
      <p:sp>
        <p:nvSpPr>
          <p:cNvPr id="3" name="Content Placeholder 2"/>
          <p:cNvSpPr>
            <a:spLocks noGrp="1"/>
          </p:cNvSpPr>
          <p:nvPr>
            <p:ph idx="1"/>
          </p:nvPr>
        </p:nvSpPr>
        <p:spPr/>
        <p:txBody>
          <a:bodyPr/>
          <a:lstStyle/>
          <a:p>
            <a:r>
              <a:rPr lang="en-US" dirty="0"/>
              <a:t>When coding a Node applications you can also include </a:t>
            </a:r>
            <a:r>
              <a:rPr lang="en-US" dirty="0" err="1"/>
              <a:t>package.json</a:t>
            </a:r>
            <a:r>
              <a:rPr lang="en-US" dirty="0"/>
              <a:t> file at the root.</a:t>
            </a:r>
          </a:p>
          <a:p>
            <a:r>
              <a:rPr lang="en-US" dirty="0"/>
              <a:t>We can generate </a:t>
            </a:r>
            <a:r>
              <a:rPr lang="en-US" dirty="0" err="1"/>
              <a:t>package.json</a:t>
            </a:r>
            <a:r>
              <a:rPr lang="en-US" dirty="0"/>
              <a:t> file using </a:t>
            </a:r>
            <a:r>
              <a:rPr lang="en-US" b="1" i="1" dirty="0" err="1"/>
              <a:t>npm</a:t>
            </a:r>
            <a:r>
              <a:rPr lang="en-US" b="1" i="1" dirty="0"/>
              <a:t> </a:t>
            </a:r>
            <a:r>
              <a:rPr lang="en-US" b="1" i="1" dirty="0" err="1"/>
              <a:t>init</a:t>
            </a:r>
            <a:r>
              <a:rPr lang="en-US" i="1" dirty="0"/>
              <a:t> </a:t>
            </a:r>
            <a:r>
              <a:rPr lang="en-US" dirty="0"/>
              <a:t>command.</a:t>
            </a:r>
          </a:p>
          <a:p>
            <a:r>
              <a:rPr lang="en-US" dirty="0"/>
              <a:t>The </a:t>
            </a:r>
            <a:r>
              <a:rPr lang="en-US" dirty="0" err="1"/>
              <a:t>package.json</a:t>
            </a:r>
            <a:r>
              <a:rPr lang="en-US" dirty="0"/>
              <a:t> file is where you can define some of application metadata, such as the name, author, repository, contacts and so on…</a:t>
            </a:r>
          </a:p>
          <a:p>
            <a:r>
              <a:rPr lang="en-US" dirty="0"/>
              <a:t>The </a:t>
            </a:r>
            <a:r>
              <a:rPr lang="en-US" dirty="0" err="1"/>
              <a:t>package.json</a:t>
            </a:r>
            <a:r>
              <a:rPr lang="en-US" dirty="0"/>
              <a:t> is a JSON-formatted file that can contain a series of attributes, but for the purpose of declaring the dependencies you only need one which is “</a:t>
            </a:r>
            <a:r>
              <a:rPr lang="en-US" i="1" dirty="0"/>
              <a:t>dependencies</a:t>
            </a:r>
            <a:r>
              <a:rPr lang="en-US" dirty="0"/>
              <a:t>”.</a:t>
            </a:r>
          </a:p>
        </p:txBody>
      </p:sp>
      <p:sp>
        <p:nvSpPr>
          <p:cNvPr id="4" name="Rectangle 3">
            <a:extLst>
              <a:ext uri="{FF2B5EF4-FFF2-40B4-BE49-F238E27FC236}">
                <a16:creationId xmlns:a16="http://schemas.microsoft.com/office/drawing/2014/main" id="{D456EBDA-49A4-A843-A786-6989C63A54AA}"/>
              </a:ext>
            </a:extLst>
          </p:cNvPr>
          <p:cNvSpPr/>
          <p:nvPr/>
        </p:nvSpPr>
        <p:spPr>
          <a:xfrm>
            <a:off x="507247" y="3266221"/>
            <a:ext cx="5253475" cy="3293209"/>
          </a:xfrm>
          <a:prstGeom prst="rect">
            <a:avLst/>
          </a:prstGeom>
          <a:solidFill>
            <a:schemeClr val="bg1">
              <a:lumMod val="95000"/>
            </a:schemeClr>
          </a:solidFill>
          <a:ln>
            <a:noFill/>
          </a:ln>
        </p:spPr>
        <p:txBody>
          <a:bodyPr wrap="square">
            <a:spAutoFit/>
          </a:bodyPr>
          <a:lstStyle/>
          <a:p>
            <a:r>
              <a:rPr lang="en-US" sz="1600" dirty="0">
                <a:latin typeface="Consolas" panose="020B0609020204030204" pitchFamily="49" charset="0"/>
              </a:rPr>
              <a:t>{</a:t>
            </a:r>
          </a:p>
          <a:p>
            <a:r>
              <a:rPr lang="en-US" sz="1600" dirty="0">
                <a:latin typeface="Consolas" panose="020B0609020204030204" pitchFamily="49" charset="0"/>
              </a:rPr>
              <a:t>	"name": "My App",</a:t>
            </a:r>
          </a:p>
          <a:p>
            <a:r>
              <a:rPr lang="en-US" sz="1600" dirty="0">
                <a:latin typeface="Consolas" panose="020B0609020204030204" pitchFamily="49" charset="0"/>
              </a:rPr>
              <a:t>	"version": "1.0.0",</a:t>
            </a:r>
          </a:p>
          <a:p>
            <a:r>
              <a:rPr lang="en-US" sz="1600" dirty="0">
                <a:latin typeface="Consolas" panose="020B0609020204030204" pitchFamily="49" charset="0"/>
              </a:rPr>
              <a:t>	"dependencies": {</a:t>
            </a:r>
          </a:p>
          <a:p>
            <a:r>
              <a:rPr lang="en-US" sz="1600" dirty="0">
                <a:latin typeface="Consolas" panose="020B0609020204030204" pitchFamily="49" charset="0"/>
              </a:rPr>
              <a:t>		"express": "0.1",</a:t>
            </a:r>
          </a:p>
          <a:p>
            <a:r>
              <a:rPr lang="en-US" sz="1600" dirty="0">
                <a:latin typeface="Consolas" panose="020B0609020204030204" pitchFamily="49" charset="0"/>
              </a:rPr>
              <a:t>		"request": "*",</a:t>
            </a:r>
          </a:p>
          <a:p>
            <a:r>
              <a:rPr lang="en-US" sz="1600" dirty="0">
                <a:latin typeface="Consolas" panose="020B0609020204030204" pitchFamily="49" charset="0"/>
              </a:rPr>
              <a:t>		"</a:t>
            </a:r>
            <a:r>
              <a:rPr lang="en-US" sz="1600" dirty="0" err="1">
                <a:latin typeface="Consolas" panose="020B0609020204030204" pitchFamily="49" charset="0"/>
              </a:rPr>
              <a:t>nano</a:t>
            </a:r>
            <a:r>
              <a:rPr lang="en-US" sz="1600" dirty="0">
                <a:latin typeface="Consolas" panose="020B0609020204030204" pitchFamily="49" charset="0"/>
              </a:rPr>
              <a:t>": "&gt;0.2.0"</a:t>
            </a: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		…</a:t>
            </a:r>
          </a:p>
          <a:p>
            <a:r>
              <a:rPr lang="en-US" sz="1600" dirty="0">
                <a:latin typeface="Consolas" panose="020B0609020204030204" pitchFamily="49" charset="0"/>
              </a:rPr>
              <a:t>	},</a:t>
            </a:r>
          </a:p>
          <a:p>
            <a:endParaRPr lang="en-US" sz="1600" dirty="0">
              <a:latin typeface="Consolas" panose="020B0609020204030204" pitchFamily="49" charset="0"/>
            </a:endParaRPr>
          </a:p>
          <a:p>
            <a:r>
              <a:rPr lang="en-US" sz="1600" b="0" dirty="0">
                <a:effectLst/>
                <a:latin typeface="Consolas" panose="020B0609020204030204" pitchFamily="49" charset="0"/>
              </a:rPr>
              <a:t>}</a:t>
            </a:r>
          </a:p>
        </p:txBody>
      </p:sp>
      <p:sp>
        <p:nvSpPr>
          <p:cNvPr id="5" name="Rectangle 4"/>
          <p:cNvSpPr/>
          <p:nvPr/>
        </p:nvSpPr>
        <p:spPr>
          <a:xfrm>
            <a:off x="1404851" y="4034571"/>
            <a:ext cx="3067396" cy="20033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p:cNvSpPr txBox="1">
            <a:spLocks/>
          </p:cNvSpPr>
          <p:nvPr/>
        </p:nvSpPr>
        <p:spPr>
          <a:xfrm>
            <a:off x="5853108" y="3308166"/>
            <a:ext cx="6127226" cy="3514959"/>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After creating </a:t>
            </a:r>
            <a:r>
              <a:rPr lang="en-US" dirty="0" err="1"/>
              <a:t>package.json</a:t>
            </a:r>
            <a:r>
              <a:rPr lang="en-US" dirty="0"/>
              <a:t> file you can download and install the dependencies using command-line tool</a:t>
            </a:r>
          </a:p>
          <a:p>
            <a:endParaRPr lang="en-US" dirty="0"/>
          </a:p>
          <a:p>
            <a:r>
              <a:rPr lang="en-US" dirty="0"/>
              <a:t>To update the dependencies we can use</a:t>
            </a:r>
          </a:p>
        </p:txBody>
      </p:sp>
      <p:sp>
        <p:nvSpPr>
          <p:cNvPr id="7" name="Rectangle 6">
            <a:extLst>
              <a:ext uri="{FF2B5EF4-FFF2-40B4-BE49-F238E27FC236}">
                <a16:creationId xmlns:a16="http://schemas.microsoft.com/office/drawing/2014/main" id="{D456EBDA-49A4-A843-A786-6989C63A54AA}"/>
              </a:ext>
            </a:extLst>
          </p:cNvPr>
          <p:cNvSpPr/>
          <p:nvPr/>
        </p:nvSpPr>
        <p:spPr>
          <a:xfrm>
            <a:off x="6658326" y="4399708"/>
            <a:ext cx="5212249" cy="338554"/>
          </a:xfrm>
          <a:prstGeom prst="rect">
            <a:avLst/>
          </a:prstGeom>
          <a:solidFill>
            <a:schemeClr val="bg1">
              <a:lumMod val="95000"/>
            </a:schemeClr>
          </a:solidFill>
          <a:ln>
            <a:noFill/>
          </a:ln>
        </p:spPr>
        <p:txBody>
          <a:bodyPr wrap="square">
            <a:spAutoFit/>
          </a:bodyPr>
          <a:lstStyle/>
          <a:p>
            <a:r>
              <a:rPr lang="en-US" sz="1600" dirty="0" err="1">
                <a:latin typeface="Consolas" panose="020B0609020204030204" pitchFamily="49" charset="0"/>
              </a:rPr>
              <a:t>npm</a:t>
            </a:r>
            <a:r>
              <a:rPr lang="en-US" sz="1600" dirty="0">
                <a:latin typeface="Consolas" panose="020B0609020204030204" pitchFamily="49" charset="0"/>
              </a:rPr>
              <a:t> install</a:t>
            </a:r>
            <a:endParaRPr lang="en-US" sz="1600" b="0" dirty="0">
              <a:effectLst/>
              <a:latin typeface="Consolas" panose="020B0609020204030204" pitchFamily="49" charset="0"/>
            </a:endParaRPr>
          </a:p>
        </p:txBody>
      </p:sp>
      <p:sp>
        <p:nvSpPr>
          <p:cNvPr id="8" name="Rectangle 7">
            <a:extLst>
              <a:ext uri="{FF2B5EF4-FFF2-40B4-BE49-F238E27FC236}">
                <a16:creationId xmlns:a16="http://schemas.microsoft.com/office/drawing/2014/main" id="{D456EBDA-49A4-A843-A786-6989C63A54AA}"/>
              </a:ext>
            </a:extLst>
          </p:cNvPr>
          <p:cNvSpPr/>
          <p:nvPr/>
        </p:nvSpPr>
        <p:spPr>
          <a:xfrm>
            <a:off x="6658326" y="5333505"/>
            <a:ext cx="5212249" cy="338554"/>
          </a:xfrm>
          <a:prstGeom prst="rect">
            <a:avLst/>
          </a:prstGeom>
          <a:solidFill>
            <a:schemeClr val="bg1">
              <a:lumMod val="95000"/>
            </a:schemeClr>
          </a:solidFill>
          <a:ln>
            <a:noFill/>
          </a:ln>
        </p:spPr>
        <p:txBody>
          <a:bodyPr wrap="square">
            <a:spAutoFit/>
          </a:bodyPr>
          <a:lstStyle/>
          <a:p>
            <a:r>
              <a:rPr lang="en-US" sz="1600" dirty="0" err="1">
                <a:latin typeface="Consolas" panose="020B0609020204030204" pitchFamily="49" charset="0"/>
              </a:rPr>
              <a:t>npm</a:t>
            </a:r>
            <a:r>
              <a:rPr lang="en-US" sz="1600">
                <a:latin typeface="Consolas" panose="020B0609020204030204" pitchFamily="49" charset="0"/>
              </a:rPr>
              <a:t> update</a:t>
            </a:r>
            <a:endParaRPr lang="en-US" sz="1600" b="0" dirty="0">
              <a:effectLst/>
              <a:latin typeface="Consolas" panose="020B0609020204030204" pitchFamily="49" charset="0"/>
            </a:endParaRPr>
          </a:p>
        </p:txBody>
      </p:sp>
    </p:spTree>
    <p:extLst>
      <p:ext uri="{BB962C8B-B14F-4D97-AF65-F5344CB8AC3E}">
        <p14:creationId xmlns:p14="http://schemas.microsoft.com/office/powerpoint/2010/main" val="1852171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6">
                                            <p:txEl>
                                              <p:pRg st="0" end="0"/>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7">
                                            <p:bg/>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6">
                                            <p:txEl>
                                              <p:pRg st="2" end="2"/>
                                            </p:txEl>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
                                            <p:bg/>
                                          </p:spTgt>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animBg="1"/>
      <p:bldP spid="6" grpId="0" uiExpand="1" build="p" bldLvl="5"/>
      <p:bldP spid="7" grpId="0" uiExpand="1" build="p" animBg="1"/>
      <p:bldP spid="8" grpId="0" uiExpand="1" build="p"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Loading from the </a:t>
            </a:r>
            <a:r>
              <a:rPr lang="en-US" dirty="0" err="1"/>
              <a:t>node</a:t>
            </a:r>
            <a:r>
              <a:rPr lang="en-US" dirty="0" err="1">
                <a:latin typeface="Consolas" panose="020B0609020204030204" pitchFamily="49" charset="0"/>
              </a:rPr>
              <a:t>_</a:t>
            </a:r>
            <a:r>
              <a:rPr lang="en-US" dirty="0" err="1"/>
              <a:t>modules</a:t>
            </a:r>
            <a:r>
              <a:rPr lang="en-US" dirty="0"/>
              <a:t> folder</a:t>
            </a:r>
          </a:p>
        </p:txBody>
      </p:sp>
      <p:sp>
        <p:nvSpPr>
          <p:cNvPr id="3" name="Content Placeholder 2"/>
          <p:cNvSpPr>
            <a:spLocks noGrp="1"/>
          </p:cNvSpPr>
          <p:nvPr>
            <p:ph idx="1"/>
          </p:nvPr>
        </p:nvSpPr>
        <p:spPr/>
        <p:txBody>
          <a:bodyPr/>
          <a:lstStyle/>
          <a:p>
            <a:r>
              <a:rPr lang="en-US" dirty="0"/>
              <a:t>When we download/install packages using NPM, it will be stored in a folder named </a:t>
            </a:r>
            <a:r>
              <a:rPr lang="en-US" dirty="0" err="1">
                <a:latin typeface="Consolas" panose="020B0609020204030204" pitchFamily="49" charset="0"/>
              </a:rPr>
              <a:t>node_modules</a:t>
            </a:r>
            <a:r>
              <a:rPr lang="en-US" dirty="0"/>
              <a:t>.</a:t>
            </a:r>
          </a:p>
          <a:p>
            <a:r>
              <a:rPr lang="en-US" dirty="0"/>
              <a:t>To load such packages we can use require method with absolute path.</a:t>
            </a:r>
          </a:p>
          <a:p>
            <a:r>
              <a:rPr lang="en-US" dirty="0"/>
              <a:t>If provided path is absolute and not a core Node module, Node will try to find it inside the </a:t>
            </a:r>
            <a:r>
              <a:rPr lang="en-US" dirty="0" err="1">
                <a:latin typeface="Consolas" panose="020B0609020204030204" pitchFamily="49" charset="0"/>
              </a:rPr>
              <a:t>node_modules</a:t>
            </a:r>
            <a:r>
              <a:rPr lang="en-US" dirty="0"/>
              <a:t> folder.</a:t>
            </a:r>
          </a:p>
          <a:p>
            <a:endParaRPr lang="en-US" dirty="0">
              <a:latin typeface="Consolas" panose="020B0609020204030204" pitchFamily="49" charset="0"/>
            </a:endParaRPr>
          </a:p>
          <a:p>
            <a:endParaRPr lang="en-US" dirty="0">
              <a:latin typeface="Consolas" panose="020B0609020204030204" pitchFamily="49" charset="0"/>
            </a:endParaRPr>
          </a:p>
          <a:p>
            <a:r>
              <a:rPr lang="en-US" dirty="0"/>
              <a:t>If Node fails to find the file, it will look inside the parent folder called </a:t>
            </a:r>
            <a:r>
              <a:rPr lang="en-US" dirty="0">
                <a:latin typeface="Consolas" panose="020B0609020204030204" pitchFamily="49" charset="0"/>
              </a:rPr>
              <a:t>../</a:t>
            </a:r>
            <a:r>
              <a:rPr lang="en-US" dirty="0" err="1">
                <a:latin typeface="Consolas" panose="020B0609020204030204" pitchFamily="49" charset="0"/>
              </a:rPr>
              <a:t>node_modules</a:t>
            </a:r>
            <a:r>
              <a:rPr lang="en-US" dirty="0">
                <a:latin typeface="Consolas" panose="020B0609020204030204" pitchFamily="49" charset="0"/>
              </a:rPr>
              <a:t>/</a:t>
            </a:r>
            <a:r>
              <a:rPr lang="en-US" dirty="0" err="1">
                <a:latin typeface="Consolas" panose="020B0609020204030204" pitchFamily="49" charset="0"/>
              </a:rPr>
              <a:t>thirdPartyModule</a:t>
            </a:r>
            <a:r>
              <a:rPr lang="en-US" dirty="0"/>
              <a:t>.</a:t>
            </a:r>
          </a:p>
          <a:p>
            <a:r>
              <a:rPr lang="en-US" dirty="0"/>
              <a:t>If it fails again it will try the parent folder and keep descending until it reaches the root or finds the required module.</a:t>
            </a:r>
          </a:p>
        </p:txBody>
      </p:sp>
      <p:sp>
        <p:nvSpPr>
          <p:cNvPr id="4" name="Rectangle 3">
            <a:extLst>
              <a:ext uri="{FF2B5EF4-FFF2-40B4-BE49-F238E27FC236}">
                <a16:creationId xmlns:a16="http://schemas.microsoft.com/office/drawing/2014/main" id="{D456EBDA-49A4-A843-A786-6989C63A54AA}"/>
              </a:ext>
            </a:extLst>
          </p:cNvPr>
          <p:cNvSpPr/>
          <p:nvPr/>
        </p:nvSpPr>
        <p:spPr>
          <a:xfrm>
            <a:off x="1012035" y="3282484"/>
            <a:ext cx="7267899" cy="338554"/>
          </a:xfrm>
          <a:prstGeom prst="rect">
            <a:avLst/>
          </a:prstGeom>
          <a:solidFill>
            <a:schemeClr val="bg1">
              <a:lumMod val="95000"/>
            </a:schemeClr>
          </a:solidFill>
          <a:ln>
            <a:noFill/>
          </a:ln>
        </p:spPr>
        <p:txBody>
          <a:bodyPr wrap="square">
            <a:spAutoFit/>
          </a:bodyPr>
          <a:lstStyle/>
          <a:p>
            <a:r>
              <a:rPr lang="en-US" sz="1600" dirty="0" err="1">
                <a:latin typeface="Consolas" panose="020B0609020204030204" pitchFamily="49" charset="0"/>
              </a:rPr>
              <a:t>var</a:t>
            </a:r>
            <a:r>
              <a:rPr lang="en-US" sz="1600" dirty="0">
                <a:latin typeface="Consolas" panose="020B0609020204030204" pitchFamily="49" charset="0"/>
              </a:rPr>
              <a:t> </a:t>
            </a:r>
            <a:r>
              <a:rPr lang="en-US" sz="1600" dirty="0" err="1">
                <a:latin typeface="Consolas" panose="020B0609020204030204" pitchFamily="49" charset="0"/>
              </a:rPr>
              <a:t>thirdPartyModule</a:t>
            </a:r>
            <a:r>
              <a:rPr lang="en-US" sz="1600" dirty="0">
                <a:latin typeface="Consolas" panose="020B0609020204030204" pitchFamily="49" charset="0"/>
              </a:rPr>
              <a:t> = require('</a:t>
            </a:r>
            <a:r>
              <a:rPr lang="en-US" sz="1600" dirty="0" err="1">
                <a:latin typeface="Consolas" panose="020B0609020204030204" pitchFamily="49" charset="0"/>
              </a:rPr>
              <a:t>thirdPartyModule</a:t>
            </a:r>
            <a:r>
              <a:rPr lang="en-US" sz="1600" dirty="0">
                <a:latin typeface="Consolas" panose="020B0609020204030204" pitchFamily="49" charset="0"/>
              </a:rPr>
              <a:t>'); </a:t>
            </a:r>
          </a:p>
        </p:txBody>
      </p:sp>
      <p:sp>
        <p:nvSpPr>
          <p:cNvPr id="5" name="Rectangle 4">
            <a:extLst>
              <a:ext uri="{FF2B5EF4-FFF2-40B4-BE49-F238E27FC236}">
                <a16:creationId xmlns:a16="http://schemas.microsoft.com/office/drawing/2014/main" id="{35F9F4A0-4592-C04D-B2D0-0BF66A3BFA20}"/>
              </a:ext>
            </a:extLst>
          </p:cNvPr>
          <p:cNvSpPr/>
          <p:nvPr/>
        </p:nvSpPr>
        <p:spPr>
          <a:xfrm>
            <a:off x="512043" y="3282484"/>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512043" y="2953300"/>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Syntax</a:t>
            </a:r>
          </a:p>
        </p:txBody>
      </p:sp>
      <p:sp>
        <p:nvSpPr>
          <p:cNvPr id="7" name="Rectangular Callout 6"/>
          <p:cNvSpPr/>
          <p:nvPr/>
        </p:nvSpPr>
        <p:spPr>
          <a:xfrm>
            <a:off x="4085437" y="2507883"/>
            <a:ext cx="4941117" cy="610009"/>
          </a:xfrm>
          <a:prstGeom prst="wedgeRectCallout">
            <a:avLst>
              <a:gd name="adj1" fmla="val -37576"/>
              <a:gd name="adj2" fmla="val 85627"/>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Here absolute path (no ./ in beginning) is mandatory to load form </a:t>
            </a:r>
            <a:r>
              <a:rPr lang="en-US" dirty="0" err="1">
                <a:solidFill>
                  <a:schemeClr val="tx1"/>
                </a:solidFill>
                <a:latin typeface="Consolas" panose="020B0609020204030204" pitchFamily="49" charset="0"/>
              </a:rPr>
              <a:t>node_modules</a:t>
            </a:r>
            <a:r>
              <a:rPr lang="en-US" dirty="0">
                <a:solidFill>
                  <a:schemeClr val="tx1"/>
                </a:solidFill>
              </a:rPr>
              <a:t> folder</a:t>
            </a:r>
          </a:p>
        </p:txBody>
      </p:sp>
    </p:spTree>
    <p:extLst>
      <p:ext uri="{BB962C8B-B14F-4D97-AF65-F5344CB8AC3E}">
        <p14:creationId xmlns:p14="http://schemas.microsoft.com/office/powerpoint/2010/main" val="1435829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animBg="1"/>
      <p:bldP spid="5" grpId="0" animBg="1"/>
      <p:bldP spid="6" grpId="0" animBg="1"/>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C8A4E-C04E-A440-2D99-7C4E385DB9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221E0C-BEAF-AB10-5D66-05B047A8E36D}"/>
              </a:ext>
            </a:extLst>
          </p:cNvPr>
          <p:cNvSpPr>
            <a:spLocks noGrp="1"/>
          </p:cNvSpPr>
          <p:nvPr>
            <p:ph type="title"/>
          </p:nvPr>
        </p:nvSpPr>
        <p:spPr/>
        <p:txBody>
          <a:bodyPr/>
          <a:lstStyle/>
          <a:p>
            <a:r>
              <a:rPr lang="en-IN" dirty="0"/>
              <a:t>Core NodeJS Modules</a:t>
            </a:r>
          </a:p>
        </p:txBody>
      </p:sp>
      <p:sp>
        <p:nvSpPr>
          <p:cNvPr id="3" name="Text Placeholder 2">
            <a:extLst>
              <a:ext uri="{FF2B5EF4-FFF2-40B4-BE49-F238E27FC236}">
                <a16:creationId xmlns:a16="http://schemas.microsoft.com/office/drawing/2014/main" id="{B0BCE266-CD3D-4DBA-DFBE-8F18C93F1A60}"/>
              </a:ext>
            </a:extLst>
          </p:cNvPr>
          <p:cNvSpPr>
            <a:spLocks noGrp="1"/>
          </p:cNvSpPr>
          <p:nvPr>
            <p:ph type="body" idx="1"/>
          </p:nvPr>
        </p:nvSpPr>
        <p:spPr/>
        <p:txBody>
          <a:bodyPr/>
          <a:lstStyle/>
          <a:p>
            <a:r>
              <a:rPr lang="en-IN" dirty="0"/>
              <a:t>Section - 04</a:t>
            </a:r>
          </a:p>
        </p:txBody>
      </p:sp>
    </p:spTree>
    <p:extLst>
      <p:ext uri="{BB962C8B-B14F-4D97-AF65-F5344CB8AC3E}">
        <p14:creationId xmlns:p14="http://schemas.microsoft.com/office/powerpoint/2010/main" val="29839078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Core Node Modules</a:t>
            </a:r>
          </a:p>
        </p:txBody>
      </p:sp>
      <p:sp>
        <p:nvSpPr>
          <p:cNvPr id="3" name="Content Placeholder 2"/>
          <p:cNvSpPr>
            <a:spLocks noGrp="1"/>
          </p:cNvSpPr>
          <p:nvPr>
            <p:ph idx="1"/>
          </p:nvPr>
        </p:nvSpPr>
        <p:spPr/>
        <p:txBody>
          <a:bodyPr/>
          <a:lstStyle/>
          <a:p>
            <a:r>
              <a:rPr lang="en-US" dirty="0"/>
              <a:t>There are many core node modules shipped with the node, here are some important modules</a:t>
            </a:r>
          </a:p>
          <a:p>
            <a:pPr lvl="1"/>
            <a:r>
              <a:rPr lang="en-US" dirty="0"/>
              <a:t>path</a:t>
            </a:r>
          </a:p>
          <a:p>
            <a:pPr lvl="1"/>
            <a:r>
              <a:rPr lang="en-US" dirty="0"/>
              <a:t>fs</a:t>
            </a:r>
          </a:p>
          <a:p>
            <a:pPr lvl="1"/>
            <a:r>
              <a:rPr lang="en-US" dirty="0" err="1"/>
              <a:t>child</a:t>
            </a:r>
            <a:r>
              <a:rPr lang="en-US" dirty="0" err="1">
                <a:latin typeface="Consolas" panose="020B0609020204030204" pitchFamily="49" charset="0"/>
              </a:rPr>
              <a:t>_</a:t>
            </a:r>
            <a:r>
              <a:rPr lang="en-US" dirty="0" err="1"/>
              <a:t>process</a:t>
            </a:r>
            <a:endParaRPr lang="en-US" dirty="0"/>
          </a:p>
          <a:p>
            <a:pPr lvl="1"/>
            <a:r>
              <a:rPr lang="en-US" dirty="0" err="1"/>
              <a:t>os</a:t>
            </a:r>
            <a:endParaRPr lang="en-US" dirty="0"/>
          </a:p>
          <a:p>
            <a:pPr lvl="1"/>
            <a:r>
              <a:rPr lang="en-US" dirty="0" err="1"/>
              <a:t>url</a:t>
            </a:r>
            <a:endParaRPr lang="en-US" dirty="0"/>
          </a:p>
          <a:p>
            <a:pPr lvl="1"/>
            <a:r>
              <a:rPr lang="en-US" dirty="0" err="1"/>
              <a:t>querystring</a:t>
            </a:r>
            <a:endParaRPr lang="en-US" dirty="0"/>
          </a:p>
          <a:p>
            <a:pPr lvl="1"/>
            <a:r>
              <a:rPr lang="en-US" dirty="0" err="1"/>
              <a:t>util</a:t>
            </a:r>
            <a:endParaRPr lang="en-US" dirty="0"/>
          </a:p>
          <a:p>
            <a:pPr lvl="1"/>
            <a:r>
              <a:rPr lang="en-US" dirty="0"/>
              <a:t>events</a:t>
            </a:r>
          </a:p>
          <a:p>
            <a:pPr lvl="1"/>
            <a:r>
              <a:rPr lang="en-US" dirty="0"/>
              <a:t>http</a:t>
            </a:r>
          </a:p>
          <a:p>
            <a:endParaRPr lang="en-US" dirty="0"/>
          </a:p>
          <a:p>
            <a:r>
              <a:rPr lang="en-US" dirty="0"/>
              <a:t>We are going to explore each of this modules in next several slides.</a:t>
            </a:r>
          </a:p>
        </p:txBody>
      </p:sp>
    </p:spTree>
    <p:extLst>
      <p:ext uri="{BB962C8B-B14F-4D97-AF65-F5344CB8AC3E}">
        <p14:creationId xmlns:p14="http://schemas.microsoft.com/office/powerpoint/2010/main" val="129725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t>
            </a:r>
            <a:r>
              <a:rPr lang="en-US" i="1" dirty="0">
                <a:latin typeface="Consolas" panose="020B0609020204030204" pitchFamily="49" charset="0"/>
              </a:rPr>
              <a:t>path</a:t>
            </a:r>
            <a:r>
              <a:rPr lang="en-US" i="1" dirty="0"/>
              <a:t>” </a:t>
            </a:r>
            <a:r>
              <a:rPr lang="en-US" dirty="0"/>
              <a:t> Core Module</a:t>
            </a:r>
            <a:endParaRPr lang="en-US" i="1" dirty="0"/>
          </a:p>
        </p:txBody>
      </p:sp>
      <p:sp>
        <p:nvSpPr>
          <p:cNvPr id="3" name="Content Placeholder 2"/>
          <p:cNvSpPr>
            <a:spLocks noGrp="1"/>
          </p:cNvSpPr>
          <p:nvPr>
            <p:ph idx="1"/>
          </p:nvPr>
        </p:nvSpPr>
        <p:spPr/>
        <p:txBody>
          <a:bodyPr/>
          <a:lstStyle/>
          <a:p>
            <a:r>
              <a:rPr lang="en-US" dirty="0"/>
              <a:t>The path module provides utilities for working with file and directory paths. </a:t>
            </a:r>
          </a:p>
          <a:p>
            <a:r>
              <a:rPr lang="en-US" dirty="0"/>
              <a:t>It can be accessed using:</a:t>
            </a:r>
          </a:p>
          <a:p>
            <a:r>
              <a:rPr lang="en-US" dirty="0"/>
              <a:t>Methods of </a:t>
            </a:r>
            <a:r>
              <a:rPr lang="en-US" i="1" dirty="0"/>
              <a:t>path </a:t>
            </a:r>
            <a:r>
              <a:rPr lang="en-US" dirty="0"/>
              <a:t>module</a:t>
            </a:r>
          </a:p>
        </p:txBody>
      </p:sp>
      <p:sp>
        <p:nvSpPr>
          <p:cNvPr id="5" name="Rectangle 4">
            <a:extLst>
              <a:ext uri="{FF2B5EF4-FFF2-40B4-BE49-F238E27FC236}">
                <a16:creationId xmlns:a16="http://schemas.microsoft.com/office/drawing/2014/main" id="{D456EBDA-49A4-A843-A786-6989C63A54AA}"/>
              </a:ext>
            </a:extLst>
          </p:cNvPr>
          <p:cNvSpPr/>
          <p:nvPr/>
        </p:nvSpPr>
        <p:spPr>
          <a:xfrm>
            <a:off x="4474903" y="1587520"/>
            <a:ext cx="5288096" cy="338554"/>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70C1"/>
                </a:solidFill>
                <a:latin typeface="Consolas" panose="020B0609020204030204" pitchFamily="49" charset="0"/>
              </a:rPr>
              <a:t>path</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'path'</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35F9F4A0-4592-C04D-B2D0-0BF66A3BFA20}"/>
              </a:ext>
            </a:extLst>
          </p:cNvPr>
          <p:cNvSpPr/>
          <p:nvPr/>
        </p:nvSpPr>
        <p:spPr>
          <a:xfrm>
            <a:off x="3974910" y="1587520"/>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7" name="Rectangle: Top Corners Rounded 6">
            <a:extLst>
              <a:ext uri="{FF2B5EF4-FFF2-40B4-BE49-F238E27FC236}">
                <a16:creationId xmlns:a16="http://schemas.microsoft.com/office/drawing/2014/main" id="{0336C271-A2A3-9445-9946-5006F0A250F4}"/>
              </a:ext>
            </a:extLst>
          </p:cNvPr>
          <p:cNvSpPr/>
          <p:nvPr/>
        </p:nvSpPr>
        <p:spPr>
          <a:xfrm>
            <a:off x="3974910" y="1258336"/>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Load</a:t>
            </a:r>
          </a:p>
        </p:txBody>
      </p:sp>
      <p:graphicFrame>
        <p:nvGraphicFramePr>
          <p:cNvPr id="8" name="Table 7"/>
          <p:cNvGraphicFramePr>
            <a:graphicFrameLocks noGrp="1"/>
          </p:cNvGraphicFramePr>
          <p:nvPr/>
        </p:nvGraphicFramePr>
        <p:xfrm>
          <a:off x="497321" y="2170856"/>
          <a:ext cx="11180424" cy="4582160"/>
        </p:xfrm>
        <a:graphic>
          <a:graphicData uri="http://schemas.openxmlformats.org/drawingml/2006/table">
            <a:tbl>
              <a:tblPr firstRow="1" bandRow="1">
                <a:tableStyleId>{5C22544A-7EE6-4342-B048-85BDC9FD1C3A}</a:tableStyleId>
              </a:tblPr>
              <a:tblGrid>
                <a:gridCol w="2392024">
                  <a:extLst>
                    <a:ext uri="{9D8B030D-6E8A-4147-A177-3AD203B41FA5}">
                      <a16:colId xmlns:a16="http://schemas.microsoft.com/office/drawing/2014/main" val="3600934051"/>
                    </a:ext>
                  </a:extLst>
                </a:gridCol>
                <a:gridCol w="3121988">
                  <a:extLst>
                    <a:ext uri="{9D8B030D-6E8A-4147-A177-3AD203B41FA5}">
                      <a16:colId xmlns:a16="http://schemas.microsoft.com/office/drawing/2014/main" val="1204006581"/>
                    </a:ext>
                  </a:extLst>
                </a:gridCol>
                <a:gridCol w="2921000">
                  <a:extLst>
                    <a:ext uri="{9D8B030D-6E8A-4147-A177-3AD203B41FA5}">
                      <a16:colId xmlns:a16="http://schemas.microsoft.com/office/drawing/2014/main" val="2221695312"/>
                    </a:ext>
                  </a:extLst>
                </a:gridCol>
                <a:gridCol w="2745412">
                  <a:extLst>
                    <a:ext uri="{9D8B030D-6E8A-4147-A177-3AD203B41FA5}">
                      <a16:colId xmlns:a16="http://schemas.microsoft.com/office/drawing/2014/main" val="574285546"/>
                    </a:ext>
                  </a:extLst>
                </a:gridCol>
              </a:tblGrid>
              <a:tr h="370840">
                <a:tc>
                  <a:txBody>
                    <a:bodyPr/>
                    <a:lstStyle/>
                    <a:p>
                      <a:r>
                        <a:rPr lang="en-US" dirty="0"/>
                        <a:t>Method</a:t>
                      </a:r>
                    </a:p>
                  </a:txBody>
                  <a:tcPr/>
                </a:tc>
                <a:tc>
                  <a:txBody>
                    <a:bodyPr/>
                    <a:lstStyle/>
                    <a:p>
                      <a:r>
                        <a:rPr lang="en-US" dirty="0"/>
                        <a:t>Description</a:t>
                      </a:r>
                    </a:p>
                  </a:txBody>
                  <a:tcPr/>
                </a:tc>
                <a:tc>
                  <a:txBody>
                    <a:bodyPr/>
                    <a:lstStyle/>
                    <a:p>
                      <a:r>
                        <a:rPr lang="en-US" dirty="0"/>
                        <a:t>Example</a:t>
                      </a:r>
                    </a:p>
                  </a:txBody>
                  <a:tcPr/>
                </a:tc>
                <a:tc>
                  <a:txBody>
                    <a:bodyPr/>
                    <a:lstStyle/>
                    <a:p>
                      <a:r>
                        <a:rPr lang="en-US" dirty="0"/>
                        <a:t>Output</a:t>
                      </a:r>
                    </a:p>
                  </a:txBody>
                  <a:tcPr/>
                </a:tc>
                <a:extLst>
                  <a:ext uri="{0D108BD9-81ED-4DB2-BD59-A6C34878D82A}">
                    <a16:rowId xmlns:a16="http://schemas.microsoft.com/office/drawing/2014/main" val="491739778"/>
                  </a:ext>
                </a:extLst>
              </a:tr>
              <a:tr h="370840">
                <a:tc>
                  <a:txBody>
                    <a:bodyPr/>
                    <a:lstStyle/>
                    <a:p>
                      <a:r>
                        <a:rPr lang="en-US" dirty="0"/>
                        <a:t>normalize('path')</a:t>
                      </a:r>
                    </a:p>
                  </a:txBody>
                  <a:tcPr/>
                </a:tc>
                <a:tc>
                  <a:txBody>
                    <a:bodyPr/>
                    <a:lstStyle/>
                    <a:p>
                      <a:r>
                        <a:rPr lang="en-US" dirty="0"/>
                        <a:t>It will </a:t>
                      </a:r>
                      <a:r>
                        <a:rPr lang="en-US" sz="1800" b="0" i="0" kern="1200" dirty="0">
                          <a:solidFill>
                            <a:schemeClr val="dk1"/>
                          </a:solidFill>
                          <a:effectLst/>
                          <a:latin typeface="+mn-lt"/>
                          <a:ea typeface="+mn-ea"/>
                          <a:cs typeface="+mn-cs"/>
                        </a:rPr>
                        <a:t>normalizes the given </a:t>
                      </a:r>
                      <a:r>
                        <a:rPr lang="en-US" dirty="0"/>
                        <a:t>path</a:t>
                      </a:r>
                      <a:r>
                        <a:rPr lang="en-US" sz="1800" b="0" i="0" kern="1200" dirty="0">
                          <a:solidFill>
                            <a:schemeClr val="dk1"/>
                          </a:solidFill>
                          <a:effectLst/>
                          <a:latin typeface="+mn-lt"/>
                          <a:ea typeface="+mn-ea"/>
                          <a:cs typeface="+mn-cs"/>
                        </a:rPr>
                        <a:t>, resolving </a:t>
                      </a:r>
                      <a:r>
                        <a:rPr lang="en-US" dirty="0"/>
                        <a:t>'..'</a:t>
                      </a:r>
                      <a:r>
                        <a:rPr lang="en-US" sz="1800" b="0" i="0" kern="1200" dirty="0">
                          <a:solidFill>
                            <a:schemeClr val="dk1"/>
                          </a:solidFill>
                          <a:effectLst/>
                          <a:latin typeface="+mn-lt"/>
                          <a:ea typeface="+mn-ea"/>
                          <a:cs typeface="+mn-cs"/>
                        </a:rPr>
                        <a:t> and </a:t>
                      </a:r>
                      <a:r>
                        <a:rPr lang="en-US" dirty="0"/>
                        <a:t>'.'</a:t>
                      </a:r>
                      <a:r>
                        <a:rPr lang="en-US" sz="1800" b="0" i="0" kern="1200" dirty="0">
                          <a:solidFill>
                            <a:schemeClr val="dk1"/>
                          </a:solidFill>
                          <a:effectLst/>
                          <a:latin typeface="+mn-lt"/>
                          <a:ea typeface="+mn-ea"/>
                          <a:cs typeface="+mn-cs"/>
                        </a:rPr>
                        <a:t> segments.</a:t>
                      </a:r>
                      <a:endParaRPr lang="en-US" dirty="0"/>
                    </a:p>
                  </a:txBody>
                  <a:tcPr/>
                </a:tc>
                <a:tc>
                  <a:txBody>
                    <a:bodyPr/>
                    <a:lstStyle/>
                    <a:p>
                      <a:r>
                        <a:rPr lang="en-US" dirty="0" err="1"/>
                        <a:t>path.normalize</a:t>
                      </a:r>
                      <a:r>
                        <a:rPr lang="en-US" dirty="0"/>
                        <a:t>('/foo/</a:t>
                      </a:r>
                      <a:r>
                        <a:rPr lang="en-US" dirty="0" err="1"/>
                        <a:t>abc</a:t>
                      </a:r>
                      <a:r>
                        <a:rPr lang="en-US" dirty="0"/>
                        <a:t>/..')</a:t>
                      </a:r>
                    </a:p>
                  </a:txBody>
                  <a:tcPr/>
                </a:tc>
                <a:tc>
                  <a:txBody>
                    <a:bodyPr/>
                    <a:lstStyle/>
                    <a:p>
                      <a:r>
                        <a:rPr lang="en-US" dirty="0"/>
                        <a:t>/foo</a:t>
                      </a:r>
                    </a:p>
                  </a:txBody>
                  <a:tcPr/>
                </a:tc>
                <a:extLst>
                  <a:ext uri="{0D108BD9-81ED-4DB2-BD59-A6C34878D82A}">
                    <a16:rowId xmlns:a16="http://schemas.microsoft.com/office/drawing/2014/main" val="1122852117"/>
                  </a:ext>
                </a:extLst>
              </a:tr>
              <a:tr h="370840">
                <a:tc>
                  <a:txBody>
                    <a:bodyPr/>
                    <a:lstStyle/>
                    <a:p>
                      <a:r>
                        <a:rPr lang="en-US" dirty="0"/>
                        <a:t>join('path1','path2')</a:t>
                      </a:r>
                    </a:p>
                  </a:txBody>
                  <a:tcPr/>
                </a:tc>
                <a:tc>
                  <a:txBody>
                    <a:bodyPr/>
                    <a:lstStyle/>
                    <a:p>
                      <a:r>
                        <a:rPr lang="en-US" dirty="0"/>
                        <a:t>It will joint two path and normalize it.</a:t>
                      </a:r>
                    </a:p>
                  </a:txBody>
                  <a:tcPr/>
                </a:tc>
                <a:tc>
                  <a:txBody>
                    <a:bodyPr/>
                    <a:lstStyle/>
                    <a:p>
                      <a:r>
                        <a:rPr lang="en-US" dirty="0" err="1"/>
                        <a:t>path.join</a:t>
                      </a:r>
                      <a:r>
                        <a:rPr lang="en-US" dirty="0"/>
                        <a:t>('/foo', 'bar', '</a:t>
                      </a:r>
                      <a:r>
                        <a:rPr lang="en-US" dirty="0" err="1"/>
                        <a:t>abc</a:t>
                      </a:r>
                      <a:r>
                        <a:rPr lang="en-US" dirty="0"/>
                        <a:t>')</a:t>
                      </a:r>
                    </a:p>
                  </a:txBody>
                  <a:tcPr/>
                </a:tc>
                <a:tc>
                  <a:txBody>
                    <a:bodyPr/>
                    <a:lstStyle/>
                    <a:p>
                      <a:r>
                        <a:rPr lang="en-US" dirty="0"/>
                        <a:t>/foo/bar/</a:t>
                      </a:r>
                      <a:r>
                        <a:rPr lang="en-US" dirty="0" err="1"/>
                        <a:t>abc</a:t>
                      </a:r>
                      <a:endParaRPr lang="en-US" dirty="0"/>
                    </a:p>
                  </a:txBody>
                  <a:tcPr/>
                </a:tc>
                <a:extLst>
                  <a:ext uri="{0D108BD9-81ED-4DB2-BD59-A6C34878D82A}">
                    <a16:rowId xmlns:a16="http://schemas.microsoft.com/office/drawing/2014/main" val="2330980834"/>
                  </a:ext>
                </a:extLst>
              </a:tr>
              <a:tr h="370840">
                <a:tc>
                  <a:txBody>
                    <a:bodyPr/>
                    <a:lstStyle/>
                    <a:p>
                      <a:r>
                        <a:rPr lang="en-US" dirty="0"/>
                        <a:t>resolve('path1', 'path2')</a:t>
                      </a:r>
                    </a:p>
                  </a:txBody>
                  <a:tcPr/>
                </a:tc>
                <a:tc>
                  <a:txBody>
                    <a:bodyPr/>
                    <a:lstStyle/>
                    <a:p>
                      <a:r>
                        <a:rPr lang="en-US" dirty="0"/>
                        <a:t>It will </a:t>
                      </a:r>
                      <a:r>
                        <a:rPr lang="en-US" sz="1800" b="0" i="0" kern="1200" dirty="0">
                          <a:solidFill>
                            <a:schemeClr val="dk1"/>
                          </a:solidFill>
                          <a:effectLst/>
                          <a:latin typeface="+mn-lt"/>
                          <a:ea typeface="+mn-ea"/>
                          <a:cs typeface="+mn-cs"/>
                        </a:rPr>
                        <a:t>resolves a sequence of paths into an absolute path</a:t>
                      </a:r>
                      <a:endParaRPr lang="en-US" dirty="0"/>
                    </a:p>
                  </a:txBody>
                  <a:tcPr/>
                </a:tc>
                <a:tc>
                  <a:txBody>
                    <a:bodyPr/>
                    <a:lstStyle/>
                    <a:p>
                      <a:r>
                        <a:rPr lang="en-US" dirty="0" err="1"/>
                        <a:t>path.resolve</a:t>
                      </a:r>
                      <a:r>
                        <a:rPr lang="en-US" dirty="0"/>
                        <a:t>('</a:t>
                      </a:r>
                      <a:r>
                        <a:rPr lang="en-US" dirty="0" err="1"/>
                        <a:t>abc</a:t>
                      </a:r>
                      <a:r>
                        <a:rPr lang="en-US" dirty="0"/>
                        <a:t>', 'xyz')</a:t>
                      </a:r>
                    </a:p>
                  </a:txBody>
                  <a:tcPr/>
                </a:tc>
                <a:tc>
                  <a:txBody>
                    <a:bodyPr/>
                    <a:lstStyle/>
                    <a:p>
                      <a:r>
                        <a:rPr lang="en-US" dirty="0"/>
                        <a:t>/home/</a:t>
                      </a:r>
                      <a:r>
                        <a:rPr lang="en-US" dirty="0" err="1"/>
                        <a:t>pathToABC</a:t>
                      </a:r>
                      <a:r>
                        <a:rPr lang="en-US" dirty="0"/>
                        <a:t>/</a:t>
                      </a:r>
                      <a:r>
                        <a:rPr lang="en-US" dirty="0" err="1"/>
                        <a:t>abc</a:t>
                      </a:r>
                      <a:r>
                        <a:rPr lang="en-US" dirty="0"/>
                        <a:t>/xyz</a:t>
                      </a:r>
                    </a:p>
                  </a:txBody>
                  <a:tcPr/>
                </a:tc>
                <a:extLst>
                  <a:ext uri="{0D108BD9-81ED-4DB2-BD59-A6C34878D82A}">
                    <a16:rowId xmlns:a16="http://schemas.microsoft.com/office/drawing/2014/main" val="3491060196"/>
                  </a:ext>
                </a:extLst>
              </a:tr>
              <a:tr h="370840">
                <a:tc>
                  <a:txBody>
                    <a:bodyPr/>
                    <a:lstStyle/>
                    <a:p>
                      <a:r>
                        <a:rPr lang="en-US" dirty="0"/>
                        <a:t>relative('path1', 'path2')</a:t>
                      </a:r>
                    </a:p>
                  </a:txBody>
                  <a:tcPr/>
                </a:tc>
                <a:tc>
                  <a:txBody>
                    <a:bodyPr/>
                    <a:lstStyle/>
                    <a:p>
                      <a:r>
                        <a:rPr lang="en-US" dirty="0"/>
                        <a:t>It</a:t>
                      </a:r>
                      <a:r>
                        <a:rPr lang="en-US" sz="1800" b="0" i="0" kern="1200" dirty="0">
                          <a:solidFill>
                            <a:schemeClr val="dk1"/>
                          </a:solidFill>
                          <a:effectLst/>
                          <a:latin typeface="+mn-lt"/>
                          <a:ea typeface="+mn-ea"/>
                          <a:cs typeface="+mn-cs"/>
                        </a:rPr>
                        <a:t> returns the relative path from </a:t>
                      </a:r>
                      <a:r>
                        <a:rPr lang="en-US" dirty="0"/>
                        <a:t>path1</a:t>
                      </a:r>
                      <a:r>
                        <a:rPr lang="en-US" sz="1800" b="0" i="0" kern="1200" dirty="0">
                          <a:solidFill>
                            <a:schemeClr val="dk1"/>
                          </a:solidFill>
                          <a:effectLst/>
                          <a:latin typeface="+mn-lt"/>
                          <a:ea typeface="+mn-ea"/>
                          <a:cs typeface="+mn-cs"/>
                        </a:rPr>
                        <a:t> to </a:t>
                      </a:r>
                      <a:r>
                        <a:rPr lang="en-US" dirty="0"/>
                        <a:t>path2</a:t>
                      </a:r>
                      <a:r>
                        <a:rPr lang="en-US" sz="1800" b="0" i="0" kern="1200" dirty="0">
                          <a:solidFill>
                            <a:schemeClr val="dk1"/>
                          </a:solidFill>
                          <a:effectLst/>
                          <a:latin typeface="+mn-lt"/>
                          <a:ea typeface="+mn-ea"/>
                          <a:cs typeface="+mn-cs"/>
                        </a:rPr>
                        <a:t>.</a:t>
                      </a:r>
                      <a:endParaRPr lang="en-US" dirty="0"/>
                    </a:p>
                  </a:txBody>
                  <a:tcPr/>
                </a:tc>
                <a:tc>
                  <a:txBody>
                    <a:bodyPr/>
                    <a:lstStyle/>
                    <a:p>
                      <a:r>
                        <a:rPr lang="en-US" dirty="0" err="1"/>
                        <a:t>path.relative</a:t>
                      </a:r>
                      <a:r>
                        <a:rPr lang="en-US" dirty="0"/>
                        <a:t>('/foo/bar', '/foo/</a:t>
                      </a:r>
                      <a:r>
                        <a:rPr lang="en-US" dirty="0" err="1"/>
                        <a:t>abc</a:t>
                      </a:r>
                      <a:r>
                        <a:rPr lang="en-US" dirty="0"/>
                        <a:t>')</a:t>
                      </a:r>
                    </a:p>
                  </a:txBody>
                  <a:tcPr/>
                </a:tc>
                <a:tc>
                  <a:txBody>
                    <a:bodyPr/>
                    <a:lstStyle/>
                    <a:p>
                      <a:r>
                        <a:rPr lang="en-US" dirty="0"/>
                        <a:t>../</a:t>
                      </a:r>
                      <a:r>
                        <a:rPr lang="en-US" dirty="0" err="1"/>
                        <a:t>abc</a:t>
                      </a:r>
                      <a:endParaRPr lang="en-US" dirty="0"/>
                    </a:p>
                  </a:txBody>
                  <a:tcPr/>
                </a:tc>
                <a:extLst>
                  <a:ext uri="{0D108BD9-81ED-4DB2-BD59-A6C34878D82A}">
                    <a16:rowId xmlns:a16="http://schemas.microsoft.com/office/drawing/2014/main" val="334637118"/>
                  </a:ext>
                </a:extLst>
              </a:tr>
              <a:tr h="370840">
                <a:tc>
                  <a:txBody>
                    <a:bodyPr/>
                    <a:lstStyle/>
                    <a:p>
                      <a:r>
                        <a:rPr lang="en-US" dirty="0" err="1"/>
                        <a:t>dirname</a:t>
                      </a:r>
                      <a:r>
                        <a:rPr lang="en-US" dirty="0"/>
                        <a:t>('path')</a:t>
                      </a:r>
                    </a:p>
                  </a:txBody>
                  <a:tcPr/>
                </a:tc>
                <a:tc>
                  <a:txBody>
                    <a:bodyPr/>
                    <a:lstStyle/>
                    <a:p>
                      <a:r>
                        <a:rPr lang="en-US" dirty="0"/>
                        <a:t>It will return the directory name.</a:t>
                      </a:r>
                    </a:p>
                  </a:txBody>
                  <a:tcPr/>
                </a:tc>
                <a:tc>
                  <a:txBody>
                    <a:bodyPr/>
                    <a:lstStyle/>
                    <a:p>
                      <a:r>
                        <a:rPr lang="en-US" dirty="0" err="1"/>
                        <a:t>path.dirname</a:t>
                      </a:r>
                      <a:r>
                        <a:rPr lang="en-US" dirty="0"/>
                        <a:t>(‘/foo/abc.txt')</a:t>
                      </a:r>
                    </a:p>
                  </a:txBody>
                  <a:tcPr/>
                </a:tc>
                <a:tc>
                  <a:txBody>
                    <a:bodyPr/>
                    <a:lstStyle/>
                    <a:p>
                      <a:r>
                        <a:rPr lang="en-US" dirty="0"/>
                        <a:t>/foo</a:t>
                      </a:r>
                    </a:p>
                  </a:txBody>
                  <a:tcPr/>
                </a:tc>
                <a:extLst>
                  <a:ext uri="{0D108BD9-81ED-4DB2-BD59-A6C34878D82A}">
                    <a16:rowId xmlns:a16="http://schemas.microsoft.com/office/drawing/2014/main" val="599711184"/>
                  </a:ext>
                </a:extLst>
              </a:tr>
              <a:tr h="370840">
                <a:tc>
                  <a:txBody>
                    <a:bodyPr/>
                    <a:lstStyle/>
                    <a:p>
                      <a:r>
                        <a:rPr lang="en-US" dirty="0" err="1"/>
                        <a:t>basename</a:t>
                      </a:r>
                      <a:r>
                        <a:rPr lang="en-US" dirty="0"/>
                        <a:t>('path')</a:t>
                      </a:r>
                    </a:p>
                  </a:txBody>
                  <a:tcPr/>
                </a:tc>
                <a:tc>
                  <a:txBody>
                    <a:bodyPr/>
                    <a:lstStyle/>
                    <a:p>
                      <a:r>
                        <a:rPr lang="en-US" dirty="0"/>
                        <a:t>It will return the</a:t>
                      </a:r>
                      <a:r>
                        <a:rPr lang="en-US" baseline="0" dirty="0"/>
                        <a:t> name of the file.</a:t>
                      </a:r>
                      <a:endParaRPr lang="en-US" dirty="0"/>
                    </a:p>
                  </a:txBody>
                  <a:tcPr/>
                </a:tc>
                <a:tc>
                  <a:txBody>
                    <a:bodyPr/>
                    <a:lstStyle/>
                    <a:p>
                      <a:r>
                        <a:rPr lang="en-US" dirty="0" err="1"/>
                        <a:t>path.basename</a:t>
                      </a:r>
                      <a:r>
                        <a:rPr lang="en-US" dirty="0"/>
                        <a:t>(‘/foo/abc.txt‘)</a:t>
                      </a:r>
                    </a:p>
                  </a:txBody>
                  <a:tcPr/>
                </a:tc>
                <a:tc>
                  <a:txBody>
                    <a:bodyPr/>
                    <a:lstStyle/>
                    <a:p>
                      <a:r>
                        <a:rPr lang="en-US" baseline="0" dirty="0"/>
                        <a:t>abc.txt (In Windows)</a:t>
                      </a:r>
                    </a:p>
                  </a:txBody>
                  <a:tcPr/>
                </a:tc>
                <a:extLst>
                  <a:ext uri="{0D108BD9-81ED-4DB2-BD59-A6C34878D82A}">
                    <a16:rowId xmlns:a16="http://schemas.microsoft.com/office/drawing/2014/main" val="31606955"/>
                  </a:ext>
                </a:extLst>
              </a:tr>
              <a:tr h="370840">
                <a:tc>
                  <a:txBody>
                    <a:bodyPr/>
                    <a:lstStyle/>
                    <a:p>
                      <a:r>
                        <a:rPr lang="en-US" dirty="0" err="1"/>
                        <a:t>extname</a:t>
                      </a:r>
                      <a:r>
                        <a:rPr lang="en-US" dirty="0"/>
                        <a:t>('path')</a:t>
                      </a:r>
                    </a:p>
                  </a:txBody>
                  <a:tcPr/>
                </a:tc>
                <a:tc>
                  <a:txBody>
                    <a:bodyPr/>
                    <a:lstStyle/>
                    <a:p>
                      <a:r>
                        <a:rPr lang="en-US" dirty="0"/>
                        <a:t>It will return the extension</a:t>
                      </a:r>
                      <a:r>
                        <a:rPr lang="en-US" baseline="0" dirty="0"/>
                        <a:t> of the file.</a:t>
                      </a:r>
                      <a:endParaRPr lang="en-US" dirty="0"/>
                    </a:p>
                  </a:txBody>
                  <a:tcPr/>
                </a:tc>
                <a:tc>
                  <a:txBody>
                    <a:bodyPr/>
                    <a:lstStyle/>
                    <a:p>
                      <a:r>
                        <a:rPr lang="en-US" dirty="0" err="1"/>
                        <a:t>path.extname</a:t>
                      </a:r>
                      <a:r>
                        <a:rPr lang="en-US" dirty="0"/>
                        <a:t>('/foo/abc.txt')</a:t>
                      </a:r>
                    </a:p>
                  </a:txBody>
                  <a:tcPr/>
                </a:tc>
                <a:tc>
                  <a:txBody>
                    <a:bodyPr/>
                    <a:lstStyle/>
                    <a:p>
                      <a:r>
                        <a:rPr lang="en-US" baseline="0" dirty="0"/>
                        <a:t>.txt</a:t>
                      </a:r>
                    </a:p>
                  </a:txBody>
                  <a:tcPr/>
                </a:tc>
                <a:extLst>
                  <a:ext uri="{0D108BD9-81ED-4DB2-BD59-A6C34878D82A}">
                    <a16:rowId xmlns:a16="http://schemas.microsoft.com/office/drawing/2014/main" val="3032586828"/>
                  </a:ext>
                </a:extLst>
              </a:tr>
            </a:tbl>
          </a:graphicData>
        </a:graphic>
      </p:graphicFrame>
    </p:spTree>
    <p:extLst>
      <p:ext uri="{BB962C8B-B14F-4D97-AF65-F5344CB8AC3E}">
        <p14:creationId xmlns:p14="http://schemas.microsoft.com/office/powerpoint/2010/main" val="510971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bg/>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uiExpand="1" build="p" animBg="1"/>
      <p:bldP spid="6" grpId="0" animBg="1"/>
      <p:bldP spid="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5C219-CD48-DDDE-56E7-5583DE7BB093}"/>
              </a:ext>
            </a:extLst>
          </p:cNvPr>
          <p:cNvSpPr>
            <a:spLocks noGrp="1"/>
          </p:cNvSpPr>
          <p:nvPr>
            <p:ph type="title"/>
          </p:nvPr>
        </p:nvSpPr>
        <p:spPr/>
        <p:txBody>
          <a:bodyPr/>
          <a:lstStyle/>
          <a:p>
            <a:r>
              <a:rPr lang="en-IN" dirty="0"/>
              <a:t>Introduction to NodeJS</a:t>
            </a:r>
          </a:p>
        </p:txBody>
      </p:sp>
      <p:sp>
        <p:nvSpPr>
          <p:cNvPr id="3" name="Text Placeholder 2">
            <a:extLst>
              <a:ext uri="{FF2B5EF4-FFF2-40B4-BE49-F238E27FC236}">
                <a16:creationId xmlns:a16="http://schemas.microsoft.com/office/drawing/2014/main" id="{B1FE0302-43CE-C8D1-A18D-525E2A1BF555}"/>
              </a:ext>
            </a:extLst>
          </p:cNvPr>
          <p:cNvSpPr>
            <a:spLocks noGrp="1"/>
          </p:cNvSpPr>
          <p:nvPr>
            <p:ph type="body" idx="1"/>
          </p:nvPr>
        </p:nvSpPr>
        <p:spPr/>
        <p:txBody>
          <a:bodyPr/>
          <a:lstStyle/>
          <a:p>
            <a:r>
              <a:rPr lang="en-IN" dirty="0"/>
              <a:t>Section - 01</a:t>
            </a:r>
          </a:p>
        </p:txBody>
      </p:sp>
    </p:spTree>
    <p:extLst>
      <p:ext uri="{BB962C8B-B14F-4D97-AF65-F5344CB8AC3E}">
        <p14:creationId xmlns:p14="http://schemas.microsoft.com/office/powerpoint/2010/main" val="728528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i="1" dirty="0">
                <a:latin typeface="Consolas" panose="020B0609020204030204" pitchFamily="49" charset="0"/>
              </a:rPr>
              <a:t>fs</a:t>
            </a:r>
            <a:r>
              <a:rPr lang="en-US" dirty="0"/>
              <a:t>”  Core Module</a:t>
            </a:r>
          </a:p>
        </p:txBody>
      </p:sp>
      <p:sp>
        <p:nvSpPr>
          <p:cNvPr id="3" name="Content Placeholder 2"/>
          <p:cNvSpPr>
            <a:spLocks noGrp="1"/>
          </p:cNvSpPr>
          <p:nvPr>
            <p:ph idx="1"/>
          </p:nvPr>
        </p:nvSpPr>
        <p:spPr/>
        <p:txBody>
          <a:bodyPr/>
          <a:lstStyle/>
          <a:p>
            <a:r>
              <a:rPr lang="en-US" dirty="0"/>
              <a:t>The </a:t>
            </a:r>
            <a:r>
              <a:rPr lang="en-US" dirty="0">
                <a:latin typeface="Consolas" panose="020B0609020204030204" pitchFamily="49" charset="0"/>
              </a:rPr>
              <a:t>fs</a:t>
            </a:r>
            <a:r>
              <a:rPr lang="en-US" dirty="0"/>
              <a:t> module is where all the file query and manipulation functions are stored.</a:t>
            </a:r>
          </a:p>
          <a:p>
            <a:r>
              <a:rPr lang="en-US" dirty="0"/>
              <a:t>With these functions, we can query files statistics, as well as open, read from, write to and close files.</a:t>
            </a:r>
          </a:p>
          <a:p>
            <a:r>
              <a:rPr lang="en-US" dirty="0"/>
              <a:t>It can be accessed using: </a:t>
            </a:r>
          </a:p>
          <a:p>
            <a:r>
              <a:rPr lang="en-US" dirty="0"/>
              <a:t>Some important methods of “</a:t>
            </a:r>
            <a:r>
              <a:rPr lang="en-US" dirty="0">
                <a:latin typeface="Consolas" panose="020B0609020204030204" pitchFamily="49" charset="0"/>
              </a:rPr>
              <a:t>fs</a:t>
            </a:r>
            <a:r>
              <a:rPr lang="en-US" dirty="0"/>
              <a:t>” module</a:t>
            </a:r>
          </a:p>
          <a:p>
            <a:pPr lvl="1"/>
            <a:r>
              <a:rPr lang="en-US" dirty="0"/>
              <a:t>exists</a:t>
            </a:r>
          </a:p>
          <a:p>
            <a:pPr lvl="1"/>
            <a:r>
              <a:rPr lang="en-US" dirty="0"/>
              <a:t>stat</a:t>
            </a:r>
          </a:p>
          <a:p>
            <a:pPr lvl="1"/>
            <a:r>
              <a:rPr lang="en-US" dirty="0"/>
              <a:t>open</a:t>
            </a:r>
          </a:p>
          <a:p>
            <a:pPr lvl="1"/>
            <a:r>
              <a:rPr lang="en-US" dirty="0" err="1"/>
              <a:t>readFile</a:t>
            </a:r>
            <a:endParaRPr lang="en-US" dirty="0"/>
          </a:p>
          <a:p>
            <a:pPr lvl="1"/>
            <a:r>
              <a:rPr lang="en-US" dirty="0" err="1"/>
              <a:t>writeFile</a:t>
            </a:r>
            <a:endParaRPr lang="en-US" dirty="0"/>
          </a:p>
          <a:p>
            <a:pPr lvl="1"/>
            <a:r>
              <a:rPr lang="en-US" dirty="0" err="1"/>
              <a:t>appendFile</a:t>
            </a:r>
            <a:endParaRPr lang="en-US" dirty="0"/>
          </a:p>
          <a:p>
            <a:pPr lvl="1"/>
            <a:r>
              <a:rPr lang="en-US" dirty="0"/>
              <a:t>close</a:t>
            </a:r>
          </a:p>
          <a:p>
            <a:pPr lvl="1"/>
            <a:endParaRPr lang="en-US" dirty="0"/>
          </a:p>
          <a:p>
            <a:r>
              <a:rPr lang="en-US" dirty="0"/>
              <a:t>We will see above methods with example in next few slides.</a:t>
            </a:r>
          </a:p>
        </p:txBody>
      </p:sp>
      <p:sp>
        <p:nvSpPr>
          <p:cNvPr id="4" name="Rectangle 3">
            <a:extLst>
              <a:ext uri="{FF2B5EF4-FFF2-40B4-BE49-F238E27FC236}">
                <a16:creationId xmlns:a16="http://schemas.microsoft.com/office/drawing/2014/main" id="{D456EBDA-49A4-A843-A786-6989C63A54AA}"/>
              </a:ext>
            </a:extLst>
          </p:cNvPr>
          <p:cNvSpPr/>
          <p:nvPr/>
        </p:nvSpPr>
        <p:spPr>
          <a:xfrm>
            <a:off x="4208895" y="2111222"/>
            <a:ext cx="5288096" cy="338554"/>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70C1"/>
                </a:solidFill>
                <a:latin typeface="Consolas" panose="020B0609020204030204" pitchFamily="49" charset="0"/>
              </a:rPr>
              <a:t>fs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'fs'</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3708902" y="2111222"/>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3708902" y="1782038"/>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Load</a:t>
            </a:r>
          </a:p>
        </p:txBody>
      </p:sp>
    </p:spTree>
    <p:extLst>
      <p:ext uri="{BB962C8B-B14F-4D97-AF65-F5344CB8AC3E}">
        <p14:creationId xmlns:p14="http://schemas.microsoft.com/office/powerpoint/2010/main" val="2038586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bg/>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animBg="1"/>
      <p:bldP spid="5" grpId="0" animBg="1"/>
      <p:bldP spid="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i="1" dirty="0">
                <a:latin typeface="Consolas" panose="020B0609020204030204" pitchFamily="49" charset="0"/>
              </a:rPr>
              <a:t>fs</a:t>
            </a:r>
            <a:r>
              <a:rPr lang="en-US" dirty="0"/>
              <a:t>”  Core Module (Cont.)</a:t>
            </a:r>
          </a:p>
        </p:txBody>
      </p:sp>
      <p:sp>
        <p:nvSpPr>
          <p:cNvPr id="3" name="Content Placeholder 2"/>
          <p:cNvSpPr>
            <a:spLocks noGrp="1"/>
          </p:cNvSpPr>
          <p:nvPr>
            <p:ph idx="1"/>
          </p:nvPr>
        </p:nvSpPr>
        <p:spPr/>
        <p:txBody>
          <a:bodyPr/>
          <a:lstStyle/>
          <a:p>
            <a:r>
              <a:rPr lang="en-US" dirty="0"/>
              <a:t>The </a:t>
            </a:r>
            <a:r>
              <a:rPr lang="en-US" dirty="0" err="1"/>
              <a:t>fs.exists</a:t>
            </a:r>
            <a:r>
              <a:rPr lang="en-US" dirty="0"/>
              <a:t>() method is used to test whether the given path exists or not in the file system.</a:t>
            </a:r>
          </a:p>
          <a:p>
            <a:endParaRPr lang="en-US" dirty="0"/>
          </a:p>
          <a:p>
            <a:endParaRPr lang="en-US" dirty="0"/>
          </a:p>
          <a:p>
            <a:endParaRPr lang="en-US" dirty="0"/>
          </a:p>
          <a:p>
            <a:endParaRPr lang="en-US" dirty="0"/>
          </a:p>
          <a:p>
            <a:r>
              <a:rPr lang="en-US" dirty="0"/>
              <a:t>The </a:t>
            </a:r>
            <a:r>
              <a:rPr lang="en-US" dirty="0" err="1"/>
              <a:t>fs.stat</a:t>
            </a:r>
            <a:r>
              <a:rPr lang="en-US" dirty="0"/>
              <a:t>() method is used to return information about the given file or directory. It returns an </a:t>
            </a:r>
            <a:r>
              <a:rPr lang="en-US" dirty="0" err="1"/>
              <a:t>fs.Stat</a:t>
            </a:r>
            <a:r>
              <a:rPr lang="en-US" dirty="0"/>
              <a:t> object which has several properties and methods to get details about the file or directory.</a:t>
            </a:r>
          </a:p>
        </p:txBody>
      </p:sp>
      <p:sp>
        <p:nvSpPr>
          <p:cNvPr id="4" name="Rectangle 3">
            <a:extLst>
              <a:ext uri="{FF2B5EF4-FFF2-40B4-BE49-F238E27FC236}">
                <a16:creationId xmlns:a16="http://schemas.microsoft.com/office/drawing/2014/main" id="{D456EBDA-49A4-A843-A786-6989C63A54AA}"/>
              </a:ext>
            </a:extLst>
          </p:cNvPr>
          <p:cNvSpPr/>
          <p:nvPr/>
        </p:nvSpPr>
        <p:spPr>
          <a:xfrm>
            <a:off x="995157" y="1729967"/>
            <a:ext cx="6009325" cy="1077218"/>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fs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'fs'</a:t>
            </a:r>
            <a:r>
              <a:rPr lang="en-US" sz="1600" dirty="0">
                <a:solidFill>
                  <a:srgbClr val="000000"/>
                </a:solidFill>
                <a:latin typeface="Consolas" panose="020B0609020204030204" pitchFamily="49" charset="0"/>
              </a:rPr>
              <a:t>);</a:t>
            </a:r>
          </a:p>
          <a:p>
            <a:r>
              <a:rPr lang="en-US" sz="1600" dirty="0" err="1">
                <a:solidFill>
                  <a:srgbClr val="267F99"/>
                </a:solidFill>
                <a:latin typeface="Consolas" panose="020B0609020204030204" pitchFamily="49" charset="0"/>
              </a:rPr>
              <a:t>fs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exists</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'/path/to/file'</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exists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exists</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'Found'</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'Not Found!'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495164" y="1729967"/>
            <a:ext cx="499993"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495163" y="1400783"/>
            <a:ext cx="26386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exists</a:t>
            </a:r>
          </a:p>
        </p:txBody>
      </p:sp>
      <p:sp>
        <p:nvSpPr>
          <p:cNvPr id="7" name="TextBox 6"/>
          <p:cNvSpPr txBox="1"/>
          <p:nvPr/>
        </p:nvSpPr>
        <p:spPr>
          <a:xfrm>
            <a:off x="7159841" y="1623433"/>
            <a:ext cx="4745621" cy="1200329"/>
          </a:xfrm>
          <a:prstGeom prst="rect">
            <a:avLst/>
          </a:prstGeom>
          <a:noFill/>
        </p:spPr>
        <p:txBody>
          <a:bodyPr wrap="square" rtlCol="0">
            <a:spAutoFit/>
          </a:bodyPr>
          <a:lstStyle/>
          <a:p>
            <a:r>
              <a:rPr lang="en-US" dirty="0"/>
              <a:t>It is not recommended to use exists as the parameters for exists callback are </a:t>
            </a:r>
            <a:r>
              <a:rPr lang="en-US" b="1" dirty="0"/>
              <a:t>not consistent </a:t>
            </a:r>
            <a:r>
              <a:rPr lang="en-US" dirty="0"/>
              <a:t>with other Node.js callbacks as most have </a:t>
            </a:r>
            <a:r>
              <a:rPr lang="en-US" b="1" dirty="0"/>
              <a:t>err as first parameter</a:t>
            </a:r>
            <a:r>
              <a:rPr lang="en-US" dirty="0"/>
              <a:t>.</a:t>
            </a:r>
          </a:p>
        </p:txBody>
      </p:sp>
      <p:sp>
        <p:nvSpPr>
          <p:cNvPr id="11" name="Rectangle 10">
            <a:extLst>
              <a:ext uri="{FF2B5EF4-FFF2-40B4-BE49-F238E27FC236}">
                <a16:creationId xmlns:a16="http://schemas.microsoft.com/office/drawing/2014/main" id="{D456EBDA-49A4-A843-A786-6989C63A54AA}"/>
              </a:ext>
            </a:extLst>
          </p:cNvPr>
          <p:cNvSpPr/>
          <p:nvPr/>
        </p:nvSpPr>
        <p:spPr>
          <a:xfrm>
            <a:off x="1058780" y="4590056"/>
            <a:ext cx="6009325" cy="1077218"/>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fs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'fs'</a:t>
            </a:r>
            <a:r>
              <a:rPr lang="en-US" sz="1600" dirty="0">
                <a:solidFill>
                  <a:srgbClr val="000000"/>
                </a:solidFill>
                <a:latin typeface="Consolas" panose="020B0609020204030204" pitchFamily="49" charset="0"/>
              </a:rPr>
              <a:t>);</a:t>
            </a:r>
          </a:p>
          <a:p>
            <a:r>
              <a:rPr lang="en-US" sz="1600" dirty="0" err="1">
                <a:solidFill>
                  <a:srgbClr val="267F99"/>
                </a:solidFill>
                <a:latin typeface="Consolas" panose="020B0609020204030204" pitchFamily="49" charset="0"/>
              </a:rPr>
              <a:t>fs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stat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'index.js'</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err</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data</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data</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12" name="Rectangle 11">
            <a:extLst>
              <a:ext uri="{FF2B5EF4-FFF2-40B4-BE49-F238E27FC236}">
                <a16:creationId xmlns:a16="http://schemas.microsoft.com/office/drawing/2014/main" id="{35F9F4A0-4592-C04D-B2D0-0BF66A3BFA20}"/>
              </a:ext>
            </a:extLst>
          </p:cNvPr>
          <p:cNvSpPr/>
          <p:nvPr/>
        </p:nvSpPr>
        <p:spPr>
          <a:xfrm>
            <a:off x="558787" y="4590056"/>
            <a:ext cx="499993"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p:txBody>
      </p:sp>
      <p:sp>
        <p:nvSpPr>
          <p:cNvPr id="13" name="Rectangle: Top Corners Rounded 6">
            <a:extLst>
              <a:ext uri="{FF2B5EF4-FFF2-40B4-BE49-F238E27FC236}">
                <a16:creationId xmlns:a16="http://schemas.microsoft.com/office/drawing/2014/main" id="{0336C271-A2A3-9445-9946-5006F0A250F4}"/>
              </a:ext>
            </a:extLst>
          </p:cNvPr>
          <p:cNvSpPr/>
          <p:nvPr/>
        </p:nvSpPr>
        <p:spPr>
          <a:xfrm>
            <a:off x="558786" y="4260872"/>
            <a:ext cx="26386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stat</a:t>
            </a:r>
          </a:p>
        </p:txBody>
      </p:sp>
    </p:spTree>
    <p:extLst>
      <p:ext uri="{BB962C8B-B14F-4D97-AF65-F5344CB8AC3E}">
        <p14:creationId xmlns:p14="http://schemas.microsoft.com/office/powerpoint/2010/main" val="3805335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animBg="1"/>
      <p:bldP spid="5" grpId="0" animBg="1"/>
      <p:bldP spid="6" grpId="0" animBg="1"/>
      <p:bldP spid="7" grpId="0"/>
      <p:bldP spid="11" grpId="0" animBg="1"/>
      <p:bldP spid="12" grpId="0" animBg="1"/>
      <p:bldP spid="13"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i="1" dirty="0">
                <a:latin typeface="Consolas" panose="020B0609020204030204" pitchFamily="49" charset="0"/>
              </a:rPr>
              <a:t>fs</a:t>
            </a:r>
            <a:r>
              <a:rPr lang="en-US" dirty="0"/>
              <a:t>”  Core Module (Cont.)</a:t>
            </a:r>
          </a:p>
        </p:txBody>
      </p:sp>
      <p:sp>
        <p:nvSpPr>
          <p:cNvPr id="3" name="Content Placeholder 2"/>
          <p:cNvSpPr>
            <a:spLocks noGrp="1"/>
          </p:cNvSpPr>
          <p:nvPr>
            <p:ph idx="1"/>
          </p:nvPr>
        </p:nvSpPr>
        <p:spPr/>
        <p:txBody>
          <a:bodyPr/>
          <a:lstStyle/>
          <a:p>
            <a:r>
              <a:rPr lang="en-US" dirty="0"/>
              <a:t>What is Synchronous and Asynchronous approach?</a:t>
            </a:r>
          </a:p>
          <a:p>
            <a:pPr lvl="1"/>
            <a:r>
              <a:rPr lang="en-US" b="1" dirty="0"/>
              <a:t>Synchronous approach</a:t>
            </a:r>
            <a:r>
              <a:rPr lang="en-US" dirty="0"/>
              <a:t>: They are called </a:t>
            </a:r>
            <a:r>
              <a:rPr lang="en-US" b="1" dirty="0"/>
              <a:t>blocking</a:t>
            </a:r>
            <a:r>
              <a:rPr lang="en-US" dirty="0"/>
              <a:t> </a:t>
            </a:r>
            <a:r>
              <a:rPr lang="en-US" b="1" dirty="0"/>
              <a:t>functions </a:t>
            </a:r>
            <a:r>
              <a:rPr lang="en-US" dirty="0"/>
              <a:t>as it waits for each operation to complete, only after that, it executes the next operation, hence blocking the next command from execution i.e. a command will not be executed until &amp; unless the query has finished executing to get all the result from previous commands.</a:t>
            </a:r>
          </a:p>
          <a:p>
            <a:pPr lvl="1"/>
            <a:r>
              <a:rPr lang="en-US" b="1" dirty="0"/>
              <a:t>Asynchronous approach</a:t>
            </a:r>
            <a:r>
              <a:rPr lang="en-US" dirty="0"/>
              <a:t>: They are called </a:t>
            </a:r>
            <a:r>
              <a:rPr lang="en-US" b="1" dirty="0"/>
              <a:t>non-blocking functions </a:t>
            </a:r>
            <a:r>
              <a:rPr lang="en-US" dirty="0"/>
              <a:t>as it never waits for each operation to complete, rather it executes all operations in the first go itself. The result of each operation will be handled once the result is available i.e. each command will be executed soon after the execution of the previous command. While the previous command runs in the background and loads the result once it is finished processing the data.</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Note: it is better to use asynchronous approach for GUI based application as it will not block the execution.</a:t>
            </a:r>
          </a:p>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350265" y="4446534"/>
            <a:ext cx="5183700" cy="830997"/>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fs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'fs'</a:t>
            </a:r>
            <a:r>
              <a:rPr lang="en-US" sz="1600" dirty="0">
                <a:solidFill>
                  <a:srgbClr val="000000"/>
                </a:solidFill>
                <a:latin typeface="Consolas" panose="020B0609020204030204" pitchFamily="49" charset="0"/>
              </a:rPr>
              <a:t>);</a:t>
            </a:r>
          </a:p>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70C1"/>
                </a:solidFill>
                <a:latin typeface="Consolas" panose="020B0609020204030204" pitchFamily="49" charset="0"/>
              </a:rPr>
              <a:t>data</a:t>
            </a:r>
            <a:r>
              <a:rPr lang="en-US" sz="1600" dirty="0">
                <a:solidFill>
                  <a:srgbClr val="000000"/>
                </a:solidFill>
                <a:latin typeface="Consolas" panose="020B0609020204030204" pitchFamily="49" charset="0"/>
              </a:rPr>
              <a:t> = </a:t>
            </a:r>
            <a:r>
              <a:rPr lang="en-US" sz="1600" dirty="0" err="1">
                <a:solidFill>
                  <a:srgbClr val="267F99"/>
                </a:solidFill>
                <a:latin typeface="Consolas" panose="020B0609020204030204" pitchFamily="49" charset="0"/>
              </a:rPr>
              <a:t>fs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readFileSync</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'darshan.txt'</a:t>
            </a:r>
            <a:r>
              <a:rPr lang="en-US" sz="1600" dirty="0">
                <a:solidFill>
                  <a:srgbClr val="000000"/>
                </a:solidFill>
                <a:latin typeface="Consolas" panose="020B0609020204030204" pitchFamily="49" charset="0"/>
              </a:rPr>
              <a:t>);</a:t>
            </a:r>
          </a:p>
          <a:p>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err="1">
                <a:solidFill>
                  <a:srgbClr val="0070C1"/>
                </a:solidFill>
                <a:latin typeface="Consolas" panose="020B0609020204030204" pitchFamily="49" charset="0"/>
              </a:rPr>
              <a:t>data</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toString</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850271" y="4446534"/>
            <a:ext cx="499993" cy="830997"/>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850270" y="4117350"/>
            <a:ext cx="26386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Synchronous (Blocking)</a:t>
            </a:r>
          </a:p>
        </p:txBody>
      </p:sp>
      <p:sp>
        <p:nvSpPr>
          <p:cNvPr id="7" name="Rectangle 6">
            <a:extLst>
              <a:ext uri="{FF2B5EF4-FFF2-40B4-BE49-F238E27FC236}">
                <a16:creationId xmlns:a16="http://schemas.microsoft.com/office/drawing/2014/main" id="{D456EBDA-49A4-A843-A786-6989C63A54AA}"/>
              </a:ext>
            </a:extLst>
          </p:cNvPr>
          <p:cNvSpPr/>
          <p:nvPr/>
        </p:nvSpPr>
        <p:spPr>
          <a:xfrm>
            <a:off x="7391034" y="4453523"/>
            <a:ext cx="4562264" cy="1077218"/>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fs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'fs'</a:t>
            </a:r>
            <a:r>
              <a:rPr lang="en-US" sz="1600" dirty="0">
                <a:solidFill>
                  <a:srgbClr val="000000"/>
                </a:solidFill>
                <a:latin typeface="Consolas" panose="020B0609020204030204" pitchFamily="49" charset="0"/>
              </a:rPr>
              <a:t>)</a:t>
            </a:r>
          </a:p>
          <a:p>
            <a:r>
              <a:rPr lang="en-US" sz="1600" dirty="0" err="1">
                <a:solidFill>
                  <a:srgbClr val="267F99"/>
                </a:solidFill>
                <a:latin typeface="Consolas" panose="020B0609020204030204" pitchFamily="49" charset="0"/>
              </a:rPr>
              <a:t>fs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readFile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'darshan.txt'</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err</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data</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data</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toString</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35F9F4A0-4592-C04D-B2D0-0BF66A3BFA20}"/>
              </a:ext>
            </a:extLst>
          </p:cNvPr>
          <p:cNvSpPr/>
          <p:nvPr/>
        </p:nvSpPr>
        <p:spPr>
          <a:xfrm>
            <a:off x="6891040" y="4453523"/>
            <a:ext cx="499993"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p:txBody>
      </p:sp>
      <p:sp>
        <p:nvSpPr>
          <p:cNvPr id="9" name="Rectangle: Top Corners Rounded 6">
            <a:extLst>
              <a:ext uri="{FF2B5EF4-FFF2-40B4-BE49-F238E27FC236}">
                <a16:creationId xmlns:a16="http://schemas.microsoft.com/office/drawing/2014/main" id="{0336C271-A2A3-9445-9946-5006F0A250F4}"/>
              </a:ext>
            </a:extLst>
          </p:cNvPr>
          <p:cNvSpPr/>
          <p:nvPr/>
        </p:nvSpPr>
        <p:spPr>
          <a:xfrm>
            <a:off x="6891039" y="4124339"/>
            <a:ext cx="26386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Asynchronous (Non Blocking)</a:t>
            </a:r>
          </a:p>
        </p:txBody>
      </p:sp>
    </p:spTree>
    <p:extLst>
      <p:ext uri="{BB962C8B-B14F-4D97-AF65-F5344CB8AC3E}">
        <p14:creationId xmlns:p14="http://schemas.microsoft.com/office/powerpoint/2010/main" val="2674380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
                                            <p:bg/>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animBg="1"/>
      <p:bldP spid="7" grpId="0" build="p" animBg="1"/>
      <p:bldP spid="8" grpId="0" animBg="1"/>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i="1" dirty="0">
                <a:latin typeface="Consolas" panose="020B0609020204030204" pitchFamily="49" charset="0"/>
              </a:rPr>
              <a:t>fs</a:t>
            </a:r>
            <a:r>
              <a:rPr lang="en-US" dirty="0"/>
              <a:t>”  Core Module (Cont.)</a:t>
            </a:r>
          </a:p>
        </p:txBody>
      </p:sp>
      <p:sp>
        <p:nvSpPr>
          <p:cNvPr id="3" name="Content Placeholder 2"/>
          <p:cNvSpPr>
            <a:spLocks noGrp="1"/>
          </p:cNvSpPr>
          <p:nvPr>
            <p:ph idx="1"/>
          </p:nvPr>
        </p:nvSpPr>
        <p:spPr/>
        <p:txBody>
          <a:bodyPr/>
          <a:lstStyle/>
          <a:p>
            <a:r>
              <a:rPr lang="en-US" dirty="0"/>
              <a:t>To delete a file with the File System module,  use the </a:t>
            </a:r>
            <a:r>
              <a:rPr lang="en-US" dirty="0" err="1"/>
              <a:t>fs.unlink</a:t>
            </a:r>
            <a:r>
              <a:rPr lang="en-US" dirty="0"/>
              <a:t>() method.</a:t>
            </a:r>
          </a:p>
          <a:p>
            <a:endParaRPr lang="en-US" dirty="0"/>
          </a:p>
          <a:p>
            <a:endParaRPr lang="en-US" dirty="0"/>
          </a:p>
          <a:p>
            <a:endParaRPr lang="en-US" dirty="0"/>
          </a:p>
          <a:p>
            <a:endParaRPr lang="en-US" dirty="0"/>
          </a:p>
          <a:p>
            <a:r>
              <a:rPr lang="en-US" dirty="0"/>
              <a:t>To rename a file with the File System module,  use the </a:t>
            </a:r>
            <a:r>
              <a:rPr lang="en-US" dirty="0" err="1"/>
              <a:t>fs.rename</a:t>
            </a:r>
            <a:r>
              <a:rPr lang="en-US" dirty="0"/>
              <a:t>() method.</a:t>
            </a:r>
          </a:p>
          <a:p>
            <a:pPr marL="0" indent="0">
              <a:buNone/>
            </a:pP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995157" y="1729967"/>
            <a:ext cx="6009325" cy="1323439"/>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fs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'fs'</a:t>
            </a:r>
            <a:r>
              <a:rPr lang="en-US" sz="1600" dirty="0">
                <a:solidFill>
                  <a:srgbClr val="000000"/>
                </a:solidFill>
                <a:latin typeface="Consolas" panose="020B0609020204030204" pitchFamily="49" charset="0"/>
              </a:rPr>
              <a:t>);</a:t>
            </a:r>
          </a:p>
          <a:p>
            <a:r>
              <a:rPr lang="en-US" sz="1600" dirty="0" err="1">
                <a:solidFill>
                  <a:srgbClr val="267F99"/>
                </a:solidFill>
                <a:latin typeface="Consolas" panose="020B0609020204030204" pitchFamily="49" charset="0"/>
              </a:rPr>
              <a:t>fs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unlink</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'darshan.txt'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if</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throw</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"File Deleted"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495164" y="1729967"/>
            <a:ext cx="499993" cy="1323439"/>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495163" y="1400783"/>
            <a:ext cx="26386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unlink</a:t>
            </a:r>
          </a:p>
        </p:txBody>
      </p:sp>
      <p:sp>
        <p:nvSpPr>
          <p:cNvPr id="11" name="Rectangle 10">
            <a:extLst>
              <a:ext uri="{FF2B5EF4-FFF2-40B4-BE49-F238E27FC236}">
                <a16:creationId xmlns:a16="http://schemas.microsoft.com/office/drawing/2014/main" id="{D456EBDA-49A4-A843-A786-6989C63A54AA}"/>
              </a:ext>
            </a:extLst>
          </p:cNvPr>
          <p:cNvSpPr/>
          <p:nvPr/>
        </p:nvSpPr>
        <p:spPr>
          <a:xfrm>
            <a:off x="995157" y="4050506"/>
            <a:ext cx="6284532" cy="1323439"/>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fs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'fs'</a:t>
            </a:r>
            <a:r>
              <a:rPr lang="en-US" sz="1600" dirty="0">
                <a:solidFill>
                  <a:srgbClr val="000000"/>
                </a:solidFill>
                <a:latin typeface="Consolas" panose="020B0609020204030204" pitchFamily="49" charset="0"/>
              </a:rPr>
              <a:t>);</a:t>
            </a:r>
          </a:p>
          <a:p>
            <a:r>
              <a:rPr lang="en-US" sz="1600" dirty="0" err="1">
                <a:solidFill>
                  <a:srgbClr val="267F99"/>
                </a:solidFill>
                <a:latin typeface="Consolas" panose="020B0609020204030204" pitchFamily="49" charset="0"/>
              </a:rPr>
              <a:t>fs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rename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'darshan.txt'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'darshan_uni.txt'</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if</a:t>
            </a:r>
            <a:r>
              <a:rPr lang="en-US" sz="1600" dirty="0">
                <a:solidFill>
                  <a:srgbClr val="000000"/>
                </a:solidFill>
                <a:latin typeface="Consolas" panose="020B0609020204030204" pitchFamily="49" charset="0"/>
              </a:rPr>
              <a:t>(</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r>
              <a:rPr lang="en-US" sz="1600" dirty="0">
                <a:solidFill>
                  <a:srgbClr val="AF00DB"/>
                </a:solidFill>
                <a:latin typeface="Consolas" panose="020B0609020204030204" pitchFamily="49" charset="0"/>
              </a:rPr>
              <a:t>throw</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err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"File Deleted"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12" name="Rectangle 11">
            <a:extLst>
              <a:ext uri="{FF2B5EF4-FFF2-40B4-BE49-F238E27FC236}">
                <a16:creationId xmlns:a16="http://schemas.microsoft.com/office/drawing/2014/main" id="{35F9F4A0-4592-C04D-B2D0-0BF66A3BFA20}"/>
              </a:ext>
            </a:extLst>
          </p:cNvPr>
          <p:cNvSpPr/>
          <p:nvPr/>
        </p:nvSpPr>
        <p:spPr>
          <a:xfrm>
            <a:off x="495164" y="4050506"/>
            <a:ext cx="499993" cy="1323439"/>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p:txBody>
      </p:sp>
      <p:sp>
        <p:nvSpPr>
          <p:cNvPr id="13" name="Rectangle: Top Corners Rounded 6">
            <a:extLst>
              <a:ext uri="{FF2B5EF4-FFF2-40B4-BE49-F238E27FC236}">
                <a16:creationId xmlns:a16="http://schemas.microsoft.com/office/drawing/2014/main" id="{0336C271-A2A3-9445-9946-5006F0A250F4}"/>
              </a:ext>
            </a:extLst>
          </p:cNvPr>
          <p:cNvSpPr/>
          <p:nvPr/>
        </p:nvSpPr>
        <p:spPr>
          <a:xfrm>
            <a:off x="495163" y="3721322"/>
            <a:ext cx="2638653"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rename</a:t>
            </a:r>
          </a:p>
        </p:txBody>
      </p:sp>
    </p:spTree>
    <p:extLst>
      <p:ext uri="{BB962C8B-B14F-4D97-AF65-F5344CB8AC3E}">
        <p14:creationId xmlns:p14="http://schemas.microsoft.com/office/powerpoint/2010/main" val="2418616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
                                            <p:bg/>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uiExpand="1" build="p" animBg="1"/>
      <p:bldP spid="5" grpId="0" animBg="1"/>
      <p:bldP spid="6" grpId="0" animBg="1"/>
      <p:bldP spid="11" grpId="0" build="p" animBg="1"/>
      <p:bldP spid="12" grpId="0" animBg="1"/>
      <p:bldP spid="1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latin typeface="Consolas" panose="020B0609020204030204" pitchFamily="49" charset="0"/>
              </a:rPr>
              <a:t>child_process</a:t>
            </a:r>
            <a:r>
              <a:rPr lang="en-US" dirty="0"/>
              <a:t>” Core Module</a:t>
            </a:r>
          </a:p>
        </p:txBody>
      </p:sp>
      <p:sp>
        <p:nvSpPr>
          <p:cNvPr id="3" name="Content Placeholder 2"/>
          <p:cNvSpPr>
            <a:spLocks noGrp="1"/>
          </p:cNvSpPr>
          <p:nvPr>
            <p:ph idx="1"/>
          </p:nvPr>
        </p:nvSpPr>
        <p:spPr/>
        <p:txBody>
          <a:bodyPr/>
          <a:lstStyle/>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013382" y="1847470"/>
            <a:ext cx="8420621" cy="1077218"/>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child_process</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child_process</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err="1">
                <a:solidFill>
                  <a:srgbClr val="267F99"/>
                </a:solidFill>
                <a:latin typeface="Consolas" panose="020B0609020204030204" pitchFamily="49" charset="0"/>
              </a:rPr>
              <a:t>child_process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exec</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dir</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err</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stdout</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stdin</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stdout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513389" y="1847470"/>
            <a:ext cx="499993"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513389" y="1518286"/>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app.js</a:t>
            </a:r>
          </a:p>
        </p:txBody>
      </p:sp>
    </p:spTree>
    <p:extLst>
      <p:ext uri="{BB962C8B-B14F-4D97-AF65-F5344CB8AC3E}">
        <p14:creationId xmlns:p14="http://schemas.microsoft.com/office/powerpoint/2010/main" val="334255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bg/>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os</a:t>
            </a:r>
            <a:r>
              <a:rPr lang="en-US" dirty="0"/>
              <a:t>” Core Module</a:t>
            </a:r>
          </a:p>
        </p:txBody>
      </p:sp>
      <p:sp>
        <p:nvSpPr>
          <p:cNvPr id="3" name="Content Placeholder 2"/>
          <p:cNvSpPr>
            <a:spLocks noGrp="1"/>
          </p:cNvSpPr>
          <p:nvPr>
            <p:ph idx="1"/>
          </p:nvPr>
        </p:nvSpPr>
        <p:spPr/>
        <p:txBody>
          <a:bodyPr/>
          <a:lstStyle/>
          <a:p>
            <a:r>
              <a:rPr lang="en-US" dirty="0"/>
              <a:t>OS is a node module used to provide information about the computer operating system. </a:t>
            </a:r>
          </a:p>
          <a:p>
            <a:r>
              <a:rPr lang="en-US" dirty="0"/>
              <a:t>Task:</a:t>
            </a:r>
          </a:p>
          <a:p>
            <a:pPr lvl="1"/>
            <a:r>
              <a:rPr lang="en-US" dirty="0"/>
              <a:t>Explore Methods from </a:t>
            </a:r>
            <a:r>
              <a:rPr lang="en-US" b="1" dirty="0">
                <a:hlinkClick r:id="rId2"/>
              </a:rPr>
              <a:t>https://nodejs.org/api/os.html</a:t>
            </a:r>
            <a:endParaRPr lang="en-US" b="1" dirty="0"/>
          </a:p>
        </p:txBody>
      </p:sp>
    </p:spTree>
    <p:extLst>
      <p:ext uri="{BB962C8B-B14F-4D97-AF65-F5344CB8AC3E}">
        <p14:creationId xmlns:p14="http://schemas.microsoft.com/office/powerpoint/2010/main" val="522832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
            </a:r>
            <a:r>
              <a:rPr lang="en-US" dirty="0" err="1"/>
              <a:t>url</a:t>
            </a:r>
            <a:r>
              <a:rPr lang="en-US" dirty="0"/>
              <a:t>” Core Module</a:t>
            </a:r>
          </a:p>
        </p:txBody>
      </p:sp>
      <p:sp>
        <p:nvSpPr>
          <p:cNvPr id="3" name="Content Placeholder 2"/>
          <p:cNvSpPr>
            <a:spLocks noGrp="1"/>
          </p:cNvSpPr>
          <p:nvPr>
            <p:ph idx="1"/>
          </p:nvPr>
        </p:nvSpPr>
        <p:spPr/>
        <p:txBody>
          <a:bodyPr/>
          <a:lstStyle/>
          <a:p>
            <a:r>
              <a:rPr lang="en-US" dirty="0"/>
              <a:t>The URL module splits up a web address into readable parts.</a:t>
            </a:r>
          </a:p>
          <a:p>
            <a:r>
              <a:rPr lang="en-US" dirty="0"/>
              <a:t>Parse an address with the </a:t>
            </a:r>
            <a:r>
              <a:rPr lang="en-US" dirty="0" err="1"/>
              <a:t>url.parse</a:t>
            </a:r>
            <a:r>
              <a:rPr lang="en-US" dirty="0"/>
              <a:t>() method, and it will return a URL object with each part of the address as properties:</a:t>
            </a:r>
          </a:p>
        </p:txBody>
      </p:sp>
      <p:sp>
        <p:nvSpPr>
          <p:cNvPr id="4" name="Rectangle 3">
            <a:extLst>
              <a:ext uri="{FF2B5EF4-FFF2-40B4-BE49-F238E27FC236}">
                <a16:creationId xmlns:a16="http://schemas.microsoft.com/office/drawing/2014/main" id="{D456EBDA-49A4-A843-A786-6989C63A54AA}"/>
              </a:ext>
            </a:extLst>
          </p:cNvPr>
          <p:cNvSpPr/>
          <p:nvPr/>
        </p:nvSpPr>
        <p:spPr>
          <a:xfrm>
            <a:off x="942361" y="2566561"/>
            <a:ext cx="9533289" cy="2554545"/>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url</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a:t>
            </a:r>
            <a:r>
              <a:rPr lang="en-US" sz="1600" dirty="0" err="1">
                <a:solidFill>
                  <a:srgbClr val="A31515"/>
                </a:solidFill>
                <a:latin typeface="Consolas" panose="020B0609020204030204" pitchFamily="49" charset="0"/>
              </a:rPr>
              <a:t>url</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a:t>
            </a:r>
          </a:p>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err="1">
                <a:solidFill>
                  <a:srgbClr val="0070C1"/>
                </a:solidFill>
                <a:latin typeface="Consolas" panose="020B0609020204030204" pitchFamily="49" charset="0"/>
              </a:rPr>
              <a:t>adr</a:t>
            </a:r>
            <a:r>
              <a:rPr lang="en-US" sz="1600" dirty="0">
                <a:solidFill>
                  <a:srgbClr val="000000"/>
                </a:solidFill>
                <a:latin typeface="Consolas" panose="020B0609020204030204" pitchFamily="49" charset="0"/>
              </a:rPr>
              <a:t> = </a:t>
            </a:r>
            <a:r>
              <a:rPr lang="en-US" sz="1600" dirty="0">
                <a:solidFill>
                  <a:srgbClr val="A31515"/>
                </a:solidFill>
                <a:latin typeface="Consolas" panose="020B0609020204030204" pitchFamily="49" charset="0"/>
              </a:rPr>
              <a:t>'https://www.darshan.ac.in/abcd.js?FirstName=arjun&amp;LastName=bala'</a:t>
            </a:r>
            <a:r>
              <a:rPr lang="en-US" sz="1600" dirty="0">
                <a:solidFill>
                  <a:srgbClr val="000000"/>
                </a:solidFill>
                <a:latin typeface="Consolas" panose="020B0609020204030204" pitchFamily="49" charset="0"/>
              </a:rPr>
              <a:t>;</a:t>
            </a:r>
          </a:p>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0070C1"/>
                </a:solidFill>
                <a:latin typeface="Consolas" panose="020B0609020204030204" pitchFamily="49" charset="0"/>
              </a:rPr>
              <a:t>q</a:t>
            </a:r>
            <a:r>
              <a:rPr lang="en-US" sz="1600" dirty="0">
                <a:solidFill>
                  <a:srgbClr val="000000"/>
                </a:solidFill>
                <a:latin typeface="Consolas" panose="020B0609020204030204" pitchFamily="49" charset="0"/>
              </a:rPr>
              <a:t> = </a:t>
            </a:r>
            <a:r>
              <a:rPr lang="en-US" sz="1600" dirty="0" err="1">
                <a:solidFill>
                  <a:srgbClr val="267F99"/>
                </a:solidFill>
                <a:latin typeface="Consolas" panose="020B0609020204030204" pitchFamily="49" charset="0"/>
              </a:rPr>
              <a:t>url</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parse</a:t>
            </a:r>
            <a:r>
              <a:rPr lang="en-US" sz="1600" dirty="0">
                <a:solidFill>
                  <a:srgbClr val="000000"/>
                </a:solidFill>
                <a:latin typeface="Consolas" panose="020B0609020204030204" pitchFamily="49" charset="0"/>
              </a:rPr>
              <a:t>(</a:t>
            </a:r>
            <a:r>
              <a:rPr lang="en-US" sz="1600" dirty="0" err="1">
                <a:solidFill>
                  <a:srgbClr val="0070C1"/>
                </a:solidFill>
                <a:latin typeface="Consolas" panose="020B0609020204030204" pitchFamily="49" charset="0"/>
              </a:rPr>
              <a:t>adr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true here will also parse query string</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err="1">
                <a:solidFill>
                  <a:srgbClr val="0070C1"/>
                </a:solidFill>
                <a:latin typeface="Consolas" panose="020B0609020204030204" pitchFamily="49" charset="0"/>
              </a:rPr>
              <a:t>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host</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//returns 'www.darshan.ac.in'</a:t>
            </a:r>
            <a:endParaRPr lang="en-US" sz="1600" dirty="0">
              <a:solidFill>
                <a:srgbClr val="000000"/>
              </a:solidFill>
              <a:latin typeface="Consolas" panose="020B0609020204030204" pitchFamily="49" charset="0"/>
            </a:endParaRPr>
          </a:p>
          <a:p>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err="1">
                <a:solidFill>
                  <a:srgbClr val="0070C1"/>
                </a:solidFill>
                <a:latin typeface="Consolas" panose="020B0609020204030204" pitchFamily="49" charset="0"/>
              </a:rPr>
              <a:t>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pathname</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//returns '/abcd.js'</a:t>
            </a:r>
            <a:endParaRPr lang="en-US" sz="1600" dirty="0">
              <a:solidFill>
                <a:srgbClr val="000000"/>
              </a:solidFill>
              <a:latin typeface="Consolas" panose="020B0609020204030204" pitchFamily="49" charset="0"/>
            </a:endParaRPr>
          </a:p>
          <a:p>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err="1">
                <a:solidFill>
                  <a:srgbClr val="0070C1"/>
                </a:solidFill>
                <a:latin typeface="Consolas" panose="020B0609020204030204" pitchFamily="49" charset="0"/>
              </a:rPr>
              <a:t>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search</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//returns '?</a:t>
            </a:r>
            <a:r>
              <a:rPr lang="en-US" sz="1600" dirty="0" err="1">
                <a:solidFill>
                  <a:srgbClr val="008000"/>
                </a:solidFill>
                <a:latin typeface="Consolas" panose="020B0609020204030204" pitchFamily="49" charset="0"/>
              </a:rPr>
              <a:t>FirstName</a:t>
            </a:r>
            <a:r>
              <a:rPr lang="en-US" sz="1600" dirty="0">
                <a:solidFill>
                  <a:srgbClr val="008000"/>
                </a:solidFill>
                <a:latin typeface="Consolas" panose="020B0609020204030204" pitchFamily="49" charset="0"/>
              </a:rPr>
              <a:t>=</a:t>
            </a:r>
            <a:r>
              <a:rPr lang="en-US" sz="1600" dirty="0" err="1">
                <a:solidFill>
                  <a:srgbClr val="008000"/>
                </a:solidFill>
                <a:latin typeface="Consolas" panose="020B0609020204030204" pitchFamily="49" charset="0"/>
              </a:rPr>
              <a:t>arjun&amp;LastName</a:t>
            </a:r>
            <a:r>
              <a:rPr lang="en-US" sz="1600" dirty="0">
                <a:solidFill>
                  <a:srgbClr val="008000"/>
                </a:solidFill>
                <a:latin typeface="Consolas" panose="020B0609020204030204" pitchFamily="49" charset="0"/>
              </a:rPr>
              <a:t>=</a:t>
            </a:r>
            <a:r>
              <a:rPr lang="en-US" sz="1600" dirty="0" err="1">
                <a:solidFill>
                  <a:srgbClr val="008000"/>
                </a:solidFill>
                <a:latin typeface="Consolas" panose="020B0609020204030204" pitchFamily="49" charset="0"/>
              </a:rPr>
              <a:t>bala</a:t>
            </a:r>
            <a:r>
              <a:rPr lang="en-US" sz="1600" dirty="0">
                <a:solidFill>
                  <a:srgbClr val="008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err="1">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qdata</a:t>
            </a:r>
            <a:r>
              <a:rPr lang="en-US" sz="1600" dirty="0">
                <a:solidFill>
                  <a:srgbClr val="000000"/>
                </a:solidFill>
                <a:latin typeface="Consolas" panose="020B0609020204030204" pitchFamily="49" charset="0"/>
              </a:rPr>
              <a:t> = </a:t>
            </a:r>
            <a:r>
              <a:rPr lang="en-US" sz="1600" dirty="0" err="1">
                <a:solidFill>
                  <a:srgbClr val="0070C1"/>
                </a:solidFill>
                <a:latin typeface="Consolas" panose="020B0609020204030204" pitchFamily="49" charset="0"/>
              </a:rPr>
              <a:t>q</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query</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//returns an object: { </a:t>
            </a:r>
            <a:r>
              <a:rPr lang="en-US" sz="1600" dirty="0" err="1">
                <a:solidFill>
                  <a:srgbClr val="008000"/>
                </a:solidFill>
                <a:latin typeface="Consolas" panose="020B0609020204030204" pitchFamily="49" charset="0"/>
              </a:rPr>
              <a:t>FirstName</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arjun</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LastName</a:t>
            </a:r>
            <a:r>
              <a:rPr lang="en-US" sz="1600" dirty="0">
                <a:solidFill>
                  <a:srgbClr val="008000"/>
                </a:solidFill>
                <a:latin typeface="Consolas" panose="020B0609020204030204" pitchFamily="49" charset="0"/>
              </a:rPr>
              <a:t>: '</a:t>
            </a:r>
            <a:r>
              <a:rPr lang="en-US" sz="1600" dirty="0" err="1">
                <a:solidFill>
                  <a:srgbClr val="008000"/>
                </a:solidFill>
                <a:latin typeface="Consolas" panose="020B0609020204030204" pitchFamily="49" charset="0"/>
              </a:rPr>
              <a:t>bala</a:t>
            </a:r>
            <a:r>
              <a:rPr lang="en-US" sz="1600" dirty="0">
                <a:solidFill>
                  <a:srgbClr val="008000"/>
                </a:solidFill>
                <a:latin typeface="Consolas" panose="020B0609020204030204" pitchFamily="49" charset="0"/>
              </a:rPr>
              <a:t>' }</a:t>
            </a:r>
            <a:endParaRPr lang="en-US" sz="1600" dirty="0">
              <a:solidFill>
                <a:srgbClr val="000000"/>
              </a:solidFill>
              <a:latin typeface="Consolas" panose="020B0609020204030204" pitchFamily="49" charset="0"/>
            </a:endParaRPr>
          </a:p>
          <a:p>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qdata</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FirstName</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//returns '</a:t>
            </a:r>
            <a:r>
              <a:rPr lang="en-US" sz="1600" dirty="0" err="1">
                <a:solidFill>
                  <a:srgbClr val="008000"/>
                </a:solidFill>
                <a:latin typeface="Consolas" panose="020B0609020204030204" pitchFamily="49" charset="0"/>
              </a:rPr>
              <a:t>arjun</a:t>
            </a:r>
            <a:r>
              <a:rPr lang="en-US" sz="1600" dirty="0">
                <a:solidFill>
                  <a:srgbClr val="008000"/>
                </a:solidFill>
                <a:latin typeface="Consolas" panose="020B0609020204030204" pitchFamily="49" charset="0"/>
              </a:rPr>
              <a:t>'</a:t>
            </a:r>
            <a:endParaRPr lang="en-US" sz="1600" dirty="0">
              <a:solidFill>
                <a:srgbClr val="000000"/>
              </a:solidFill>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442368" y="2566561"/>
            <a:ext cx="499993" cy="2554545"/>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a:p>
            <a:pPr algn="r"/>
            <a:r>
              <a:rPr lang="en-US" sz="1600" b="1" dirty="0">
                <a:solidFill>
                  <a:schemeClr val="tx1">
                    <a:lumMod val="75000"/>
                    <a:lumOff val="25000"/>
                  </a:schemeClr>
                </a:solidFill>
                <a:latin typeface="Consolas" panose="020B0609020204030204" pitchFamily="49" charset="0"/>
              </a:rPr>
              <a:t>9</a:t>
            </a:r>
          </a:p>
          <a:p>
            <a:pPr algn="r"/>
            <a:r>
              <a:rPr lang="en-US" sz="1600" b="1" dirty="0">
                <a:solidFill>
                  <a:schemeClr val="tx1">
                    <a:lumMod val="75000"/>
                    <a:lumOff val="25000"/>
                  </a:schemeClr>
                </a:solidFill>
                <a:latin typeface="Consolas" panose="020B0609020204030204" pitchFamily="49" charset="0"/>
              </a:rPr>
              <a:t>10</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442368" y="2237377"/>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app.js</a:t>
            </a:r>
          </a:p>
        </p:txBody>
      </p:sp>
    </p:spTree>
    <p:extLst>
      <p:ext uri="{BB962C8B-B14F-4D97-AF65-F5344CB8AC3E}">
        <p14:creationId xmlns:p14="http://schemas.microsoft.com/office/powerpoint/2010/main" val="2227882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bg/>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animBg="1"/>
      <p:bldP spid="5"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a:spLocks noGrp="1"/>
          </p:cNvSpPr>
          <p:nvPr>
            <p:ph idx="1"/>
          </p:nvPr>
        </p:nvSpPr>
        <p:spPr>
          <a:xfrm>
            <a:off x="131180" y="863444"/>
            <a:ext cx="11929641" cy="5590565"/>
          </a:xfrm>
        </p:spPr>
        <p:txBody>
          <a:bodyPr/>
          <a:lstStyle/>
          <a:p>
            <a:r>
              <a:rPr lang="en-US" dirty="0"/>
              <a:t>Create a new file and save it as app.js</a:t>
            </a:r>
          </a:p>
          <a:p>
            <a:endParaRPr lang="en-US" dirty="0"/>
          </a:p>
          <a:p>
            <a:endParaRPr lang="en-US" dirty="0"/>
          </a:p>
          <a:p>
            <a:endParaRPr lang="en-US" dirty="0"/>
          </a:p>
          <a:p>
            <a:endParaRPr lang="en-US" dirty="0"/>
          </a:p>
          <a:p>
            <a:endParaRPr lang="en-US" dirty="0"/>
          </a:p>
          <a:p>
            <a:endParaRPr lang="en-US" dirty="0"/>
          </a:p>
          <a:p>
            <a:endParaRPr lang="en-US" dirty="0"/>
          </a:p>
          <a:p>
            <a:r>
              <a:rPr lang="en-US" dirty="0"/>
              <a:t>To run the file we need to fire below command in terminal/command prompt</a:t>
            </a:r>
          </a:p>
          <a:p>
            <a:endParaRPr lang="en-US" dirty="0"/>
          </a:p>
          <a:p>
            <a:pPr lvl="1"/>
            <a:r>
              <a:rPr lang="en-US" dirty="0"/>
              <a:t>Above command will print ‘Server running at </a:t>
            </a:r>
            <a:r>
              <a:rPr lang="en-US" dirty="0">
                <a:hlinkClick r:id="rId2"/>
              </a:rPr>
              <a:t>http://127.0.0.1:3000</a:t>
            </a:r>
            <a:r>
              <a:rPr lang="en-US" dirty="0"/>
              <a:t>’, which means our first node server is ready to serve, just use any browser and open the above URL to see </a:t>
            </a:r>
            <a:r>
              <a:rPr lang="en-US" b="1" dirty="0"/>
              <a:t>Hello World </a:t>
            </a:r>
          </a:p>
          <a:p>
            <a:endParaRPr lang="en-US" dirty="0"/>
          </a:p>
          <a:p>
            <a:endParaRPr lang="en-US" dirty="0"/>
          </a:p>
          <a:p>
            <a:endParaRPr lang="en-US" dirty="0"/>
          </a:p>
          <a:p>
            <a:endParaRPr lang="en-US" dirty="0"/>
          </a:p>
          <a:p>
            <a:endParaRPr lang="en-US" dirty="0"/>
          </a:p>
          <a:p>
            <a:endParaRPr lang="en-US" dirty="0"/>
          </a:p>
        </p:txBody>
      </p:sp>
      <p:sp>
        <p:nvSpPr>
          <p:cNvPr id="2" name="Title 1"/>
          <p:cNvSpPr>
            <a:spLocks noGrp="1"/>
          </p:cNvSpPr>
          <p:nvPr>
            <p:ph type="title"/>
          </p:nvPr>
        </p:nvSpPr>
        <p:spPr/>
        <p:txBody>
          <a:bodyPr/>
          <a:lstStyle/>
          <a:p>
            <a:r>
              <a:rPr lang="en-US" dirty="0"/>
              <a:t>Hello World (First App) in </a:t>
            </a:r>
            <a:r>
              <a:rPr lang="en-US" dirty="0" err="1"/>
              <a:t>NodeJS</a:t>
            </a:r>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039261" y="1614557"/>
            <a:ext cx="8420621" cy="2800767"/>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const</a:t>
            </a:r>
            <a:r>
              <a:rPr lang="en-US" sz="1600" dirty="0">
                <a:solidFill>
                  <a:srgbClr val="000000"/>
                </a:solidFill>
                <a:latin typeface="Consolas" panose="020B0609020204030204" pitchFamily="49" charset="0"/>
              </a:rPr>
              <a:t> </a:t>
            </a:r>
            <a:r>
              <a:rPr lang="en-US" sz="1600" dirty="0">
                <a:solidFill>
                  <a:srgbClr val="267F99"/>
                </a:solidFill>
                <a:latin typeface="Consolas" panose="020B0609020204030204" pitchFamily="49" charset="0"/>
              </a:rPr>
              <a:t>http</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'http'</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err="1">
                <a:solidFill>
                  <a:srgbClr val="0000FF"/>
                </a:solidFill>
                <a:latin typeface="Consolas" panose="020B0609020204030204" pitchFamily="49" charset="0"/>
              </a:rPr>
              <a:t>const</a:t>
            </a:r>
            <a:r>
              <a:rPr lang="en-US" sz="1600" dirty="0">
                <a:solidFill>
                  <a:srgbClr val="0000FF"/>
                </a:solidFill>
                <a:latin typeface="Consolas" panose="020B0609020204030204" pitchFamily="49" charset="0"/>
              </a:rPr>
              <a:t> </a:t>
            </a:r>
            <a:r>
              <a:rPr lang="en-US" sz="1600" dirty="0">
                <a:solidFill>
                  <a:srgbClr val="001080"/>
                </a:solidFill>
                <a:latin typeface="Consolas" panose="020B0609020204030204" pitchFamily="49" charset="0"/>
              </a:rPr>
              <a:t>server</a:t>
            </a:r>
            <a:r>
              <a:rPr lang="en-US" sz="1600" dirty="0">
                <a:solidFill>
                  <a:srgbClr val="000000"/>
                </a:solidFill>
                <a:latin typeface="Consolas" panose="020B0609020204030204" pitchFamily="49" charset="0"/>
              </a:rPr>
              <a:t> = </a:t>
            </a:r>
            <a:r>
              <a:rPr lang="en-US" sz="1600" dirty="0" err="1">
                <a:solidFill>
                  <a:srgbClr val="267F99"/>
                </a:solidFill>
                <a:latin typeface="Consolas" panose="020B0609020204030204" pitchFamily="49" charset="0"/>
              </a:rPr>
              <a:t>http</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createServer</a:t>
            </a:r>
            <a:r>
              <a:rPr lang="en-US" sz="1600" dirty="0">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req</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res</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001080"/>
                </a:solidFill>
                <a:latin typeface="Consolas" panose="020B0609020204030204" pitchFamily="49" charset="0"/>
              </a:rPr>
              <a:t>statusCode</a:t>
            </a:r>
            <a:r>
              <a:rPr lang="en-US" sz="1600" dirty="0">
                <a:solidFill>
                  <a:srgbClr val="000000"/>
                </a:solidFill>
                <a:latin typeface="Consolas" panose="020B0609020204030204" pitchFamily="49" charset="0"/>
              </a:rPr>
              <a:t> = </a:t>
            </a:r>
            <a:r>
              <a:rPr lang="en-US" sz="1600" dirty="0">
                <a:solidFill>
                  <a:srgbClr val="098658"/>
                </a:solidFill>
                <a:latin typeface="Consolas" panose="020B0609020204030204" pitchFamily="49" charset="0"/>
              </a:rPr>
              <a:t>200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setHeader</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'Content-Type</a:t>
            </a:r>
            <a:r>
              <a:rPr lang="en-US" sz="1600">
                <a:solidFill>
                  <a:srgbClr val="A31515"/>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rgbClr val="A31515"/>
                </a:solidFill>
                <a:latin typeface="Consolas" panose="020B0609020204030204" pitchFamily="49" charset="0"/>
              </a:rPr>
              <a:t>'text/html'</a:t>
            </a:r>
            <a:r>
              <a:rPr lang="en-US" sz="1600">
                <a:solidFill>
                  <a:srgbClr val="00000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t>
            </a:r>
            <a:r>
              <a:rPr lang="en-US" sz="1600" dirty="0" err="1">
                <a:solidFill>
                  <a:srgbClr val="001080"/>
                </a:solidFill>
                <a:latin typeface="Consolas" panose="020B0609020204030204" pitchFamily="49" charset="0"/>
              </a:rPr>
              <a:t>res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end</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'Hello World'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r>
            <a:br>
              <a:rPr lang="en-US" sz="1600" dirty="0">
                <a:solidFill>
                  <a:srgbClr val="000000"/>
                </a:solidFill>
                <a:latin typeface="Consolas" panose="020B0609020204030204" pitchFamily="49" charset="0"/>
              </a:rPr>
            </a:br>
            <a:r>
              <a:rPr lang="en-US" sz="1600" dirty="0" err="1">
                <a:solidFill>
                  <a:srgbClr val="001080"/>
                </a:solidFill>
                <a:latin typeface="Consolas" panose="020B0609020204030204" pitchFamily="49" charset="0"/>
              </a:rPr>
              <a:t>server</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listen</a:t>
            </a:r>
            <a:r>
              <a:rPr lang="en-US" sz="1600" dirty="0">
                <a:solidFill>
                  <a:srgbClr val="000000"/>
                </a:solidFill>
                <a:latin typeface="Consolas" panose="020B0609020204030204" pitchFamily="49" charset="0"/>
              </a:rPr>
              <a:t>(</a:t>
            </a:r>
            <a:r>
              <a:rPr lang="en-US" sz="1600" dirty="0">
                <a:solidFill>
                  <a:srgbClr val="098658"/>
                </a:solidFill>
                <a:latin typeface="Consolas" panose="020B0609020204030204" pitchFamily="49" charset="0"/>
              </a:rPr>
              <a:t>3000</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'Server running at http://127.0.0.1:3000/'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539268" y="1614557"/>
            <a:ext cx="499993" cy="2800767"/>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a:p>
            <a:pPr algn="r"/>
            <a:r>
              <a:rPr lang="en-US" sz="1600" b="1" dirty="0">
                <a:solidFill>
                  <a:schemeClr val="tx1">
                    <a:lumMod val="75000"/>
                    <a:lumOff val="25000"/>
                  </a:schemeClr>
                </a:solidFill>
                <a:latin typeface="Consolas" panose="020B0609020204030204" pitchFamily="49" charset="0"/>
              </a:rPr>
              <a:t>9</a:t>
            </a:r>
          </a:p>
          <a:p>
            <a:pPr algn="r"/>
            <a:r>
              <a:rPr lang="en-US" sz="1600" b="1" dirty="0">
                <a:solidFill>
                  <a:schemeClr val="tx1">
                    <a:lumMod val="75000"/>
                    <a:lumOff val="25000"/>
                  </a:schemeClr>
                </a:solidFill>
                <a:latin typeface="Consolas" panose="020B0609020204030204" pitchFamily="49" charset="0"/>
              </a:rPr>
              <a:t>10</a:t>
            </a:r>
          </a:p>
          <a:p>
            <a:pPr algn="r"/>
            <a:r>
              <a:rPr lang="en-US" sz="1600" b="1" dirty="0">
                <a:solidFill>
                  <a:schemeClr val="tx1">
                    <a:lumMod val="75000"/>
                    <a:lumOff val="25000"/>
                  </a:schemeClr>
                </a:solidFill>
                <a:latin typeface="Consolas" panose="020B0609020204030204" pitchFamily="49" charset="0"/>
              </a:rPr>
              <a:t>11</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539268" y="1285373"/>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app.js</a:t>
            </a:r>
          </a:p>
        </p:txBody>
      </p:sp>
      <p:sp>
        <p:nvSpPr>
          <p:cNvPr id="8" name="Rectangle 7">
            <a:extLst>
              <a:ext uri="{FF2B5EF4-FFF2-40B4-BE49-F238E27FC236}">
                <a16:creationId xmlns:a16="http://schemas.microsoft.com/office/drawing/2014/main" id="{D456EBDA-49A4-A843-A786-6989C63A54AA}"/>
              </a:ext>
            </a:extLst>
          </p:cNvPr>
          <p:cNvSpPr/>
          <p:nvPr/>
        </p:nvSpPr>
        <p:spPr>
          <a:xfrm>
            <a:off x="1039261" y="4926835"/>
            <a:ext cx="8420621" cy="338554"/>
          </a:xfrm>
          <a:prstGeom prst="rect">
            <a:avLst/>
          </a:prstGeom>
          <a:solidFill>
            <a:schemeClr val="bg1">
              <a:lumMod val="95000"/>
            </a:schemeClr>
          </a:solidFill>
          <a:ln>
            <a:noFill/>
          </a:ln>
        </p:spPr>
        <p:txBody>
          <a:bodyPr wrap="square">
            <a:spAutoFit/>
          </a:bodyPr>
          <a:lstStyle/>
          <a:p>
            <a:r>
              <a:rPr lang="en-US" sz="1600" dirty="0">
                <a:latin typeface="Consolas" panose="020B0609020204030204" pitchFamily="49" charset="0"/>
              </a:rPr>
              <a:t>node app.js</a:t>
            </a:r>
          </a:p>
        </p:txBody>
      </p:sp>
      <p:sp>
        <p:nvSpPr>
          <p:cNvPr id="9" name="Rectangle 8">
            <a:extLst>
              <a:ext uri="{FF2B5EF4-FFF2-40B4-BE49-F238E27FC236}">
                <a16:creationId xmlns:a16="http://schemas.microsoft.com/office/drawing/2014/main" id="{35F9F4A0-4592-C04D-B2D0-0BF66A3BFA20}"/>
              </a:ext>
            </a:extLst>
          </p:cNvPr>
          <p:cNvSpPr/>
          <p:nvPr/>
        </p:nvSpPr>
        <p:spPr>
          <a:xfrm>
            <a:off x="539268" y="4926835"/>
            <a:ext cx="499993" cy="338554"/>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p:txBody>
      </p:sp>
    </p:spTree>
    <p:extLst>
      <p:ext uri="{BB962C8B-B14F-4D97-AF65-F5344CB8AC3E}">
        <p14:creationId xmlns:p14="http://schemas.microsoft.com/office/powerpoint/2010/main" val="1699364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bg/>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8">
                                            <p:bg/>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8">
                                            <p:txEl>
                                              <p:pRg st="0" end="0"/>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P spid="4" grpId="0" build="p" animBg="1"/>
      <p:bldP spid="5" grpId="0" animBg="1"/>
      <p:bldP spid="6" grpId="0" animBg="1"/>
      <p:bldP spid="8" grpId="0" build="p" animBg="1"/>
      <p:bldP spid="9"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Emitter</a:t>
            </a:r>
          </a:p>
        </p:txBody>
      </p:sp>
      <p:sp>
        <p:nvSpPr>
          <p:cNvPr id="3" name="Content Placeholder 2"/>
          <p:cNvSpPr>
            <a:spLocks noGrp="1"/>
          </p:cNvSpPr>
          <p:nvPr>
            <p:ph idx="1"/>
          </p:nvPr>
        </p:nvSpPr>
        <p:spPr/>
        <p:txBody>
          <a:bodyPr/>
          <a:lstStyle/>
          <a:p>
            <a:r>
              <a:rPr lang="en-US" dirty="0"/>
              <a:t>The event emitter provides a great way of making a programming interface more generic. When we use a common understood pattern, clients bind to events instead of invoking functions, making our program more flexible.</a:t>
            </a:r>
          </a:p>
          <a:p>
            <a:r>
              <a:rPr lang="en-US" dirty="0"/>
              <a:t>Also, by using the event emitter, e get some features for free, like having multiple independent listeners for the same events.</a:t>
            </a:r>
          </a:p>
          <a:p>
            <a:r>
              <a:rPr lang="en-US" dirty="0"/>
              <a:t>In order to create an event emitter in Node, we need our class to inherit </a:t>
            </a:r>
            <a:r>
              <a:rPr lang="en-US" dirty="0" err="1"/>
              <a:t>EventEmitter</a:t>
            </a:r>
            <a:r>
              <a:rPr lang="en-US" dirty="0"/>
              <a:t> class from the events module.</a:t>
            </a:r>
          </a:p>
          <a:p>
            <a:r>
              <a:rPr lang="en-US" dirty="0"/>
              <a:t>Then we can use </a:t>
            </a:r>
            <a:r>
              <a:rPr lang="en-US" dirty="0">
                <a:latin typeface="Consolas" panose="020B0609020204030204" pitchFamily="49" charset="0"/>
              </a:rPr>
              <a:t>emit</a:t>
            </a:r>
            <a:r>
              <a:rPr lang="en-US" dirty="0"/>
              <a:t> method of </a:t>
            </a:r>
            <a:r>
              <a:rPr lang="en-US" dirty="0" err="1"/>
              <a:t>EventEmitter</a:t>
            </a:r>
            <a:r>
              <a:rPr lang="en-US" dirty="0"/>
              <a:t> to emit the event.</a:t>
            </a:r>
          </a:p>
        </p:txBody>
      </p:sp>
      <p:sp>
        <p:nvSpPr>
          <p:cNvPr id="4" name="Rectangle 3">
            <a:extLst>
              <a:ext uri="{FF2B5EF4-FFF2-40B4-BE49-F238E27FC236}">
                <a16:creationId xmlns:a16="http://schemas.microsoft.com/office/drawing/2014/main" id="{D456EBDA-49A4-A843-A786-6989C63A54AA}"/>
              </a:ext>
            </a:extLst>
          </p:cNvPr>
          <p:cNvSpPr/>
          <p:nvPr/>
        </p:nvSpPr>
        <p:spPr>
          <a:xfrm>
            <a:off x="970250" y="4391906"/>
            <a:ext cx="4628293" cy="2062103"/>
          </a:xfrm>
          <a:prstGeom prst="rect">
            <a:avLst/>
          </a:prstGeom>
          <a:solidFill>
            <a:schemeClr val="bg1">
              <a:lumMod val="95000"/>
            </a:schemeClr>
          </a:solidFill>
          <a:ln>
            <a:noFill/>
          </a:ln>
        </p:spPr>
        <p:txBody>
          <a:bodyPr wrap="square">
            <a:spAutoFit/>
          </a:bodyPr>
          <a:lstStyle/>
          <a:p>
            <a:r>
              <a:rPr lang="en-US" sz="1600" dirty="0" err="1">
                <a:solidFill>
                  <a:srgbClr val="001080"/>
                </a:solidFill>
                <a:latin typeface="Consolas" panose="020B0609020204030204" pitchFamily="49" charset="0"/>
              </a:rPr>
              <a:t>EventEmitter</a:t>
            </a:r>
            <a:r>
              <a:rPr lang="en-US" sz="1600" dirty="0">
                <a:solidFill>
                  <a:srgbClr val="000000"/>
                </a:solidFill>
                <a:latin typeface="Consolas" panose="020B0609020204030204" pitchFamily="49" charset="0"/>
              </a:rPr>
              <a:t> = </a:t>
            </a:r>
            <a:r>
              <a:rPr lang="en-US" sz="1600" dirty="0">
                <a:solidFill>
                  <a:srgbClr val="795E26"/>
                </a:solidFill>
                <a:latin typeface="Consolas" panose="020B0609020204030204" pitchFamily="49" charset="0"/>
              </a:rPr>
              <a:t>require</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'events'</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class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MyEmitter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extends</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EventEmitter</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startTicks</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795E26"/>
                </a:solidFill>
                <a:latin typeface="Consolas" panose="020B0609020204030204" pitchFamily="49" charset="0"/>
              </a:rPr>
              <a:t>setInterval</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=&gt;</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this</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emit</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'tick'</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r>
              <a:rPr lang="en-US" sz="1600" dirty="0">
                <a:solidFill>
                  <a:srgbClr val="098658"/>
                </a:solidFill>
                <a:latin typeface="Consolas" panose="020B0609020204030204" pitchFamily="49" charset="0"/>
              </a:rPr>
              <a:t>1000</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a:t>
            </a:r>
          </a:p>
        </p:txBody>
      </p:sp>
      <p:sp>
        <p:nvSpPr>
          <p:cNvPr id="5" name="Rectangle 4">
            <a:extLst>
              <a:ext uri="{FF2B5EF4-FFF2-40B4-BE49-F238E27FC236}">
                <a16:creationId xmlns:a16="http://schemas.microsoft.com/office/drawing/2014/main" id="{35F9F4A0-4592-C04D-B2D0-0BF66A3BFA20}"/>
              </a:ext>
            </a:extLst>
          </p:cNvPr>
          <p:cNvSpPr/>
          <p:nvPr/>
        </p:nvSpPr>
        <p:spPr>
          <a:xfrm>
            <a:off x="470257" y="4391906"/>
            <a:ext cx="499993" cy="2062103"/>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a:p>
            <a:pPr algn="r"/>
            <a:r>
              <a:rPr lang="en-US" sz="1600" b="1" dirty="0">
                <a:solidFill>
                  <a:schemeClr val="tx1">
                    <a:lumMod val="75000"/>
                    <a:lumOff val="25000"/>
                  </a:schemeClr>
                </a:solidFill>
                <a:latin typeface="Consolas" panose="020B0609020204030204" pitchFamily="49" charset="0"/>
              </a:rPr>
              <a:t>8</a:t>
            </a:r>
          </a:p>
        </p:txBody>
      </p:sp>
      <p:sp>
        <p:nvSpPr>
          <p:cNvPr id="6" name="Rectangle: Top Corners Rounded 6">
            <a:extLst>
              <a:ext uri="{FF2B5EF4-FFF2-40B4-BE49-F238E27FC236}">
                <a16:creationId xmlns:a16="http://schemas.microsoft.com/office/drawing/2014/main" id="{0336C271-A2A3-9445-9946-5006F0A250F4}"/>
              </a:ext>
            </a:extLst>
          </p:cNvPr>
          <p:cNvSpPr/>
          <p:nvPr/>
        </p:nvSpPr>
        <p:spPr>
          <a:xfrm>
            <a:off x="470257" y="4062722"/>
            <a:ext cx="108171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app.js</a:t>
            </a:r>
          </a:p>
        </p:txBody>
      </p:sp>
      <p:sp>
        <p:nvSpPr>
          <p:cNvPr id="7" name="Rectangle 6">
            <a:extLst>
              <a:ext uri="{FF2B5EF4-FFF2-40B4-BE49-F238E27FC236}">
                <a16:creationId xmlns:a16="http://schemas.microsoft.com/office/drawing/2014/main" id="{D456EBDA-49A4-A843-A786-6989C63A54AA}"/>
              </a:ext>
            </a:extLst>
          </p:cNvPr>
          <p:cNvSpPr/>
          <p:nvPr/>
        </p:nvSpPr>
        <p:spPr>
          <a:xfrm>
            <a:off x="6743966" y="4391906"/>
            <a:ext cx="4628293" cy="1815882"/>
          </a:xfrm>
          <a:prstGeom prst="rect">
            <a:avLst/>
          </a:prstGeom>
          <a:solidFill>
            <a:schemeClr val="bg1">
              <a:lumMod val="95000"/>
            </a:schemeClr>
          </a:solidFill>
          <a:ln>
            <a:noFill/>
          </a:ln>
        </p:spPr>
        <p:txBody>
          <a:bodyPr wrap="square">
            <a:spAutoFit/>
          </a:bodyPr>
          <a:lstStyle/>
          <a:p>
            <a:r>
              <a:rPr lang="en-US" sz="1600" dirty="0" err="1">
                <a:solidFill>
                  <a:srgbClr val="0000FF"/>
                </a:solidFill>
                <a:latin typeface="Consolas" panose="020B0609020204030204" pitchFamily="49" charset="0"/>
              </a:rPr>
              <a:t>var</a:t>
            </a:r>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ticker</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new</a:t>
            </a:r>
            <a:r>
              <a:rPr lang="en-US" sz="1600" dirty="0">
                <a:solidFill>
                  <a:srgbClr val="000000"/>
                </a:solidFill>
                <a:latin typeface="Consolas" panose="020B0609020204030204" pitchFamily="49" charset="0"/>
              </a:rPr>
              <a:t> </a:t>
            </a:r>
            <a:r>
              <a:rPr lang="en-US" sz="1600" dirty="0" err="1">
                <a:solidFill>
                  <a:srgbClr val="267F99"/>
                </a:solidFill>
                <a:latin typeface="Consolas" panose="020B0609020204030204" pitchFamily="49" charset="0"/>
              </a:rPr>
              <a:t>MyEmitter</a:t>
            </a:r>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err="1">
                <a:solidFill>
                  <a:srgbClr val="001080"/>
                </a:solidFill>
                <a:latin typeface="Consolas" panose="020B0609020204030204" pitchFamily="49" charset="0"/>
              </a:rPr>
              <a:t>ticker</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on</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"tick"</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function</a:t>
            </a:r>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a:t>
            </a:r>
            <a:r>
              <a:rPr lang="en-US" sz="1600" dirty="0">
                <a:solidFill>
                  <a:srgbClr val="001080"/>
                </a:solidFill>
                <a:latin typeface="Consolas" panose="020B0609020204030204" pitchFamily="49" charset="0"/>
              </a:rPr>
              <a:t>console</a:t>
            </a:r>
            <a:r>
              <a:rPr lang="en-US" sz="1600" dirty="0">
                <a:solidFill>
                  <a:srgbClr val="000000"/>
                </a:solidFill>
                <a:latin typeface="Consolas" panose="020B0609020204030204" pitchFamily="49" charset="0"/>
              </a:rPr>
              <a:t>.</a:t>
            </a:r>
            <a:r>
              <a:rPr lang="en-US" sz="1600" dirty="0">
                <a:solidFill>
                  <a:srgbClr val="795E26"/>
                </a:solidFill>
                <a:latin typeface="Consolas" panose="020B0609020204030204" pitchFamily="49" charset="0"/>
              </a:rPr>
              <a:t>log</a:t>
            </a:r>
            <a:r>
              <a:rPr lang="en-US" sz="1600" dirty="0">
                <a:solidFill>
                  <a:srgbClr val="000000"/>
                </a:solidFill>
                <a:latin typeface="Consolas" panose="020B0609020204030204" pitchFamily="49" charset="0"/>
              </a:rPr>
              <a:t>(</a:t>
            </a:r>
            <a:r>
              <a:rPr lang="en-US" sz="1600" dirty="0">
                <a:solidFill>
                  <a:srgbClr val="A31515"/>
                </a:solidFill>
                <a:latin typeface="Consolas" panose="020B0609020204030204" pitchFamily="49" charset="0"/>
              </a:rPr>
              <a:t>"tick event fired"</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a:t>
            </a:r>
          </a:p>
          <a:p>
            <a:endParaRPr lang="en-US" sz="1600" dirty="0">
              <a:solidFill>
                <a:srgbClr val="000000"/>
              </a:solidFill>
              <a:latin typeface="Consolas" panose="020B0609020204030204" pitchFamily="49" charset="0"/>
            </a:endParaRPr>
          </a:p>
          <a:p>
            <a:r>
              <a:rPr lang="en-US" sz="1600" dirty="0" err="1">
                <a:solidFill>
                  <a:srgbClr val="001080"/>
                </a:solidFill>
                <a:latin typeface="Consolas" panose="020B0609020204030204" pitchFamily="49" charset="0"/>
              </a:rPr>
              <a:t>ticker</a:t>
            </a:r>
            <a:r>
              <a:rPr lang="en-US" sz="1600" dirty="0" err="1">
                <a:solidFill>
                  <a:srgbClr val="000000"/>
                </a:solidFill>
                <a:latin typeface="Consolas" panose="020B0609020204030204" pitchFamily="49" charset="0"/>
              </a:rPr>
              <a:t>.</a:t>
            </a:r>
            <a:r>
              <a:rPr lang="en-US" sz="1600" dirty="0" err="1">
                <a:solidFill>
                  <a:srgbClr val="795E26"/>
                </a:solidFill>
                <a:latin typeface="Consolas" panose="020B0609020204030204" pitchFamily="49" charset="0"/>
              </a:rPr>
              <a:t>startTicks</a:t>
            </a:r>
            <a:r>
              <a:rPr lang="en-US" sz="1600" dirty="0">
                <a:solidFill>
                  <a:srgbClr val="000000"/>
                </a:solidFill>
                <a:latin typeface="Consolas" panose="020B0609020204030204" pitchFamily="49" charset="0"/>
              </a:rPr>
              <a:t>();</a:t>
            </a:r>
            <a:endParaRPr lang="en-US" sz="1600" b="0" dirty="0">
              <a:solidFill>
                <a:srgbClr val="000000"/>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35F9F4A0-4592-C04D-B2D0-0BF66A3BFA20}"/>
              </a:ext>
            </a:extLst>
          </p:cNvPr>
          <p:cNvSpPr/>
          <p:nvPr/>
        </p:nvSpPr>
        <p:spPr>
          <a:xfrm>
            <a:off x="6243973" y="4391906"/>
            <a:ext cx="499993" cy="1815882"/>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a:p>
            <a:pPr algn="r"/>
            <a:r>
              <a:rPr lang="en-US" sz="1600" b="1" dirty="0">
                <a:solidFill>
                  <a:schemeClr val="tx1">
                    <a:lumMod val="75000"/>
                    <a:lumOff val="25000"/>
                  </a:schemeClr>
                </a:solidFill>
                <a:latin typeface="Consolas" panose="020B0609020204030204" pitchFamily="49" charset="0"/>
              </a:rPr>
              <a:t>5</a:t>
            </a:r>
          </a:p>
          <a:p>
            <a:pPr algn="r"/>
            <a:r>
              <a:rPr lang="en-US" sz="1600" b="1" dirty="0">
                <a:solidFill>
                  <a:schemeClr val="tx1">
                    <a:lumMod val="75000"/>
                    <a:lumOff val="25000"/>
                  </a:schemeClr>
                </a:solidFill>
                <a:latin typeface="Consolas" panose="020B0609020204030204" pitchFamily="49" charset="0"/>
              </a:rPr>
              <a:t>6</a:t>
            </a:r>
          </a:p>
          <a:p>
            <a:pPr algn="r"/>
            <a:r>
              <a:rPr lang="en-US" sz="1600" b="1" dirty="0">
                <a:solidFill>
                  <a:schemeClr val="tx1">
                    <a:lumMod val="75000"/>
                    <a:lumOff val="25000"/>
                  </a:schemeClr>
                </a:solidFill>
                <a:latin typeface="Consolas" panose="020B0609020204030204" pitchFamily="49" charset="0"/>
              </a:rPr>
              <a:t>7</a:t>
            </a:r>
          </a:p>
        </p:txBody>
      </p:sp>
      <p:sp>
        <p:nvSpPr>
          <p:cNvPr id="9" name="Rectangle: Top Corners Rounded 6">
            <a:extLst>
              <a:ext uri="{FF2B5EF4-FFF2-40B4-BE49-F238E27FC236}">
                <a16:creationId xmlns:a16="http://schemas.microsoft.com/office/drawing/2014/main" id="{0336C271-A2A3-9445-9946-5006F0A250F4}"/>
              </a:ext>
            </a:extLst>
          </p:cNvPr>
          <p:cNvSpPr/>
          <p:nvPr/>
        </p:nvSpPr>
        <p:spPr>
          <a:xfrm>
            <a:off x="6243972" y="4062722"/>
            <a:ext cx="168634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app.js (cont.)</a:t>
            </a:r>
          </a:p>
        </p:txBody>
      </p:sp>
    </p:spTree>
    <p:extLst>
      <p:ext uri="{BB962C8B-B14F-4D97-AF65-F5344CB8AC3E}">
        <p14:creationId xmlns:p14="http://schemas.microsoft.com/office/powerpoint/2010/main" val="972382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bg/>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9"/>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7">
                                            <p:bg/>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animBg="1"/>
      <p:bldP spid="7" grpId="0" build="p" animBg="1"/>
      <p:bldP spid="8" grpId="0" animBg="1"/>
      <p:bldP spid="9"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0A9EA252-4498-5320-0ECA-849A4623AFDB}"/>
              </a:ext>
            </a:extLst>
          </p:cNvPr>
          <p:cNvSpPr>
            <a:spLocks noGrp="1"/>
          </p:cNvSpPr>
          <p:nvPr>
            <p:ph type="body" sz="quarter" idx="16"/>
          </p:nvPr>
        </p:nvSpPr>
        <p:spPr/>
        <p:txBody>
          <a:bodyPr/>
          <a:lstStyle/>
          <a:p>
            <a:r>
              <a:rPr lang="en-IN" dirty="0"/>
              <a:t>Web Technology - II (WT2)</a:t>
            </a:r>
          </a:p>
          <a:p>
            <a:r>
              <a:rPr lang="en-IN" dirty="0"/>
              <a:t>2401CS491</a:t>
            </a:r>
          </a:p>
        </p:txBody>
      </p:sp>
      <p:pic>
        <p:nvPicPr>
          <p:cNvPr id="8" name="Picture Placeholder 15" descr="09CEAVB_19042019_063947AM.jpg">
            <a:extLst>
              <a:ext uri="{FF2B5EF4-FFF2-40B4-BE49-F238E27FC236}">
                <a16:creationId xmlns:a16="http://schemas.microsoft.com/office/drawing/2014/main" id="{845638CB-0994-0526-3410-549E513BA52A}"/>
              </a:ext>
            </a:extLst>
          </p:cNvPr>
          <p:cNvPicPr>
            <a:picLocks noGrp="1" noChangeAspect="1"/>
          </p:cNvPicPr>
          <p:nvPr>
            <p:ph type="pic" sz="quarter" idx="10"/>
          </p:nvPr>
        </p:nvPicPr>
        <p:blipFill>
          <a:blip r:embed="rId2" cstate="print"/>
          <a:srcRect/>
          <a:stretch>
            <a:fillRect/>
          </a:stretch>
        </p:blipFill>
        <p:spPr>
          <a:xfrm>
            <a:off x="353569" y="5211251"/>
            <a:ext cx="1353599" cy="1353599"/>
          </a:xfrm>
        </p:spPr>
      </p:pic>
      <p:sp>
        <p:nvSpPr>
          <p:cNvPr id="9" name="Text Placeholder 9">
            <a:extLst>
              <a:ext uri="{FF2B5EF4-FFF2-40B4-BE49-F238E27FC236}">
                <a16:creationId xmlns:a16="http://schemas.microsoft.com/office/drawing/2014/main" id="{A6E483B7-D394-7455-B7D1-9F82662781B4}"/>
              </a:ext>
            </a:extLst>
          </p:cNvPr>
          <p:cNvSpPr>
            <a:spLocks noGrp="1"/>
          </p:cNvSpPr>
          <p:nvPr>
            <p:ph type="body" sz="quarter" idx="11"/>
          </p:nvPr>
        </p:nvSpPr>
        <p:spPr>
          <a:xfrm>
            <a:off x="2180943" y="6175935"/>
            <a:ext cx="3735998" cy="290081"/>
          </a:xfrm>
        </p:spPr>
        <p:txBody>
          <a:bodyPr/>
          <a:lstStyle/>
          <a:p>
            <a:r>
              <a:rPr lang="en-IN" dirty="0"/>
              <a:t>arjun.bala@darshan.ac.in</a:t>
            </a:r>
            <a:endParaRPr lang="en-US" dirty="0"/>
          </a:p>
        </p:txBody>
      </p:sp>
      <p:sp>
        <p:nvSpPr>
          <p:cNvPr id="10" name="Text Placeholder 10">
            <a:extLst>
              <a:ext uri="{FF2B5EF4-FFF2-40B4-BE49-F238E27FC236}">
                <a16:creationId xmlns:a16="http://schemas.microsoft.com/office/drawing/2014/main" id="{B7202C09-4A85-C4E7-2D29-F110B89C33EF}"/>
              </a:ext>
            </a:extLst>
          </p:cNvPr>
          <p:cNvSpPr>
            <a:spLocks noGrp="1"/>
          </p:cNvSpPr>
          <p:nvPr>
            <p:ph type="body" sz="quarter" idx="12"/>
          </p:nvPr>
        </p:nvSpPr>
        <p:spPr>
          <a:xfrm>
            <a:off x="2183874" y="6460218"/>
            <a:ext cx="3735998" cy="290081"/>
          </a:xfrm>
        </p:spPr>
        <p:txBody>
          <a:bodyPr/>
          <a:lstStyle/>
          <a:p>
            <a:r>
              <a:rPr lang="en-IN" dirty="0"/>
              <a:t>9624822202</a:t>
            </a:r>
            <a:endParaRPr lang="en-US" dirty="0"/>
          </a:p>
        </p:txBody>
      </p:sp>
      <p:sp>
        <p:nvSpPr>
          <p:cNvPr id="11" name="Text Placeholder 11">
            <a:extLst>
              <a:ext uri="{FF2B5EF4-FFF2-40B4-BE49-F238E27FC236}">
                <a16:creationId xmlns:a16="http://schemas.microsoft.com/office/drawing/2014/main" id="{20FA1C3F-CBCC-A375-85F0-74B024A4B8BA}"/>
              </a:ext>
            </a:extLst>
          </p:cNvPr>
          <p:cNvSpPr>
            <a:spLocks noGrp="1"/>
          </p:cNvSpPr>
          <p:nvPr>
            <p:ph type="body" sz="quarter" idx="13"/>
          </p:nvPr>
        </p:nvSpPr>
        <p:spPr>
          <a:xfrm>
            <a:off x="1837678" y="5537768"/>
            <a:ext cx="3735998" cy="290081"/>
          </a:xfrm>
        </p:spPr>
        <p:txBody>
          <a:bodyPr/>
          <a:lstStyle/>
          <a:p>
            <a:r>
              <a:rPr lang="en-IN" dirty="0"/>
              <a:t>Computer Engineering Department</a:t>
            </a:r>
            <a:endParaRPr lang="en-US" dirty="0"/>
          </a:p>
        </p:txBody>
      </p:sp>
      <p:sp>
        <p:nvSpPr>
          <p:cNvPr id="12" name="Text Placeholder 12">
            <a:extLst>
              <a:ext uri="{FF2B5EF4-FFF2-40B4-BE49-F238E27FC236}">
                <a16:creationId xmlns:a16="http://schemas.microsoft.com/office/drawing/2014/main" id="{B9FF6827-0805-575E-71E8-A64923FC6D23}"/>
              </a:ext>
            </a:extLst>
          </p:cNvPr>
          <p:cNvSpPr>
            <a:spLocks noGrp="1"/>
          </p:cNvSpPr>
          <p:nvPr>
            <p:ph type="body" sz="quarter" idx="14"/>
          </p:nvPr>
        </p:nvSpPr>
        <p:spPr>
          <a:xfrm>
            <a:off x="1837677" y="5273332"/>
            <a:ext cx="5581039" cy="290081"/>
          </a:xfrm>
        </p:spPr>
        <p:txBody>
          <a:bodyPr/>
          <a:lstStyle/>
          <a:p>
            <a:r>
              <a:rPr lang="en-IN" dirty="0"/>
              <a:t>Prof. </a:t>
            </a:r>
            <a:r>
              <a:rPr lang="en-IN" dirty="0" err="1"/>
              <a:t>Arjun</a:t>
            </a:r>
            <a:r>
              <a:rPr lang="en-IN" dirty="0"/>
              <a:t> V. </a:t>
            </a:r>
            <a:r>
              <a:rPr lang="en-IN" dirty="0" err="1"/>
              <a:t>Bala</a:t>
            </a:r>
            <a:endParaRPr lang="en-US" dirty="0"/>
          </a:p>
        </p:txBody>
      </p:sp>
    </p:spTree>
    <p:extLst>
      <p:ext uri="{BB962C8B-B14F-4D97-AF65-F5344CB8AC3E}">
        <p14:creationId xmlns:p14="http://schemas.microsoft.com/office/powerpoint/2010/main" val="1563795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Traditional Programming Techniques</a:t>
            </a:r>
            <a:endParaRPr lang="en-US" dirty="0"/>
          </a:p>
        </p:txBody>
      </p:sp>
      <p:sp>
        <p:nvSpPr>
          <p:cNvPr id="3" name="Content Placeholder 2"/>
          <p:cNvSpPr>
            <a:spLocks noGrp="1"/>
          </p:cNvSpPr>
          <p:nvPr>
            <p:ph idx="1"/>
          </p:nvPr>
        </p:nvSpPr>
        <p:spPr/>
        <p:txBody>
          <a:bodyPr/>
          <a:lstStyle/>
          <a:p>
            <a:r>
              <a:rPr lang="en-US" dirty="0"/>
              <a:t>Traditional programming does I/O the same way as it does local function calls: Processing cannot continue until an operation finishes.</a:t>
            </a:r>
          </a:p>
          <a:p>
            <a:r>
              <a:rPr lang="en-US" dirty="0"/>
              <a:t>This model of blocking when doing I/O operations derives from the early days of time sharing systems in which each process corresponded to one human user.</a:t>
            </a:r>
          </a:p>
          <a:p>
            <a:r>
              <a:rPr lang="en-US" dirty="0"/>
              <a:t>With the widespread use of computer networks and the Internet, this model of “one user, one process” did not scale well.</a:t>
            </a:r>
          </a:p>
          <a:p>
            <a:r>
              <a:rPr lang="en-US" dirty="0"/>
              <a:t>Multi-Threading programming is one alternative to this programming model, A thread is a kind of lightweight process that shares memory with every other thread within the same process, problem with multi-threading is programmer need to synchronize threads.</a:t>
            </a:r>
          </a:p>
        </p:txBody>
      </p:sp>
    </p:spTree>
    <p:extLst>
      <p:ext uri="{BB962C8B-B14F-4D97-AF65-F5344CB8AC3E}">
        <p14:creationId xmlns:p14="http://schemas.microsoft.com/office/powerpoint/2010/main" val="13032455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Traditional Web Server Model</a:t>
            </a:r>
          </a:p>
        </p:txBody>
      </p:sp>
      <p:sp>
        <p:nvSpPr>
          <p:cNvPr id="3" name="Content Placeholder 2"/>
          <p:cNvSpPr>
            <a:spLocks noGrp="1"/>
          </p:cNvSpPr>
          <p:nvPr>
            <p:ph idx="1"/>
          </p:nvPr>
        </p:nvSpPr>
        <p:spPr/>
        <p:txBody>
          <a:bodyPr/>
          <a:lstStyle/>
          <a:p>
            <a:r>
              <a:rPr lang="en-US" dirty="0"/>
              <a:t>In the traditional web server model, each request is handled by a dedicated thread from the thread pool. </a:t>
            </a:r>
          </a:p>
          <a:p>
            <a:r>
              <a:rPr lang="en-US" dirty="0"/>
              <a:t>If no thread is available in the thread pool at any point of time then the request waits till the next available thread. </a:t>
            </a:r>
          </a:p>
          <a:p>
            <a:r>
              <a:rPr lang="en-US" dirty="0"/>
              <a:t>Dedicated thread executes a particular request and does not return to thread pool until it completes the execution and returns a response.</a:t>
            </a:r>
          </a:p>
        </p:txBody>
      </p:sp>
      <p:sp>
        <p:nvSpPr>
          <p:cNvPr id="4" name="Rectangle 3"/>
          <p:cNvSpPr/>
          <p:nvPr/>
        </p:nvSpPr>
        <p:spPr>
          <a:xfrm>
            <a:off x="1014153" y="4688378"/>
            <a:ext cx="889462" cy="3158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 name="Rectangle 4"/>
          <p:cNvSpPr/>
          <p:nvPr/>
        </p:nvSpPr>
        <p:spPr>
          <a:xfrm>
            <a:off x="1097280" y="4763193"/>
            <a:ext cx="889462" cy="3158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6" name="Rectangle 5"/>
          <p:cNvSpPr/>
          <p:nvPr/>
        </p:nvSpPr>
        <p:spPr>
          <a:xfrm>
            <a:off x="1180406" y="4854633"/>
            <a:ext cx="972589" cy="3158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Requests</a:t>
            </a:r>
          </a:p>
        </p:txBody>
      </p:sp>
      <p:sp>
        <p:nvSpPr>
          <p:cNvPr id="7" name="Flowchart: Magnetic Disk 6"/>
          <p:cNvSpPr/>
          <p:nvPr/>
        </p:nvSpPr>
        <p:spPr>
          <a:xfrm>
            <a:off x="3391592" y="4206240"/>
            <a:ext cx="1712422" cy="1429789"/>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Web Server</a:t>
            </a:r>
          </a:p>
        </p:txBody>
      </p:sp>
      <p:sp>
        <p:nvSpPr>
          <p:cNvPr id="8" name="Rectangle 7"/>
          <p:cNvSpPr/>
          <p:nvPr/>
        </p:nvSpPr>
        <p:spPr>
          <a:xfrm>
            <a:off x="6247014" y="3902825"/>
            <a:ext cx="191193" cy="2036618"/>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Curved Left Arrow 8"/>
          <p:cNvSpPr/>
          <p:nvPr/>
        </p:nvSpPr>
        <p:spPr>
          <a:xfrm>
            <a:off x="6438207" y="3999548"/>
            <a:ext cx="453044" cy="605703"/>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0" name="Curved Left Arrow 9"/>
          <p:cNvSpPr/>
          <p:nvPr/>
        </p:nvSpPr>
        <p:spPr>
          <a:xfrm>
            <a:off x="6438207" y="4688378"/>
            <a:ext cx="453044" cy="605703"/>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1" name="Curved Left Arrow 10"/>
          <p:cNvSpPr/>
          <p:nvPr/>
        </p:nvSpPr>
        <p:spPr>
          <a:xfrm>
            <a:off x="6438207" y="5367769"/>
            <a:ext cx="453044" cy="605703"/>
          </a:xfrm>
          <a:prstGeom prst="curvedLef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solidFill>
                <a:schemeClr val="tx1"/>
              </a:solidFill>
            </a:endParaRPr>
          </a:p>
        </p:txBody>
      </p:sp>
      <p:sp>
        <p:nvSpPr>
          <p:cNvPr id="12" name="TextBox 11"/>
          <p:cNvSpPr txBox="1"/>
          <p:nvPr/>
        </p:nvSpPr>
        <p:spPr>
          <a:xfrm>
            <a:off x="5967347" y="3373209"/>
            <a:ext cx="750526" cy="584775"/>
          </a:xfrm>
          <a:prstGeom prst="rect">
            <a:avLst/>
          </a:prstGeom>
          <a:noFill/>
        </p:spPr>
        <p:txBody>
          <a:bodyPr wrap="none" rtlCol="0">
            <a:spAutoFit/>
          </a:bodyPr>
          <a:lstStyle/>
          <a:p>
            <a:pPr algn="ctr"/>
            <a:r>
              <a:rPr lang="en-US" sz="1600" dirty="0">
                <a:solidFill>
                  <a:schemeClr val="accent6"/>
                </a:solidFill>
              </a:rPr>
              <a:t>Thread</a:t>
            </a:r>
          </a:p>
          <a:p>
            <a:pPr algn="ctr"/>
            <a:r>
              <a:rPr lang="en-US" sz="1600" dirty="0">
                <a:solidFill>
                  <a:schemeClr val="accent6"/>
                </a:solidFill>
              </a:rPr>
              <a:t>Pool</a:t>
            </a:r>
          </a:p>
        </p:txBody>
      </p:sp>
      <p:sp>
        <p:nvSpPr>
          <p:cNvPr id="13" name="TextBox 12"/>
          <p:cNvSpPr txBox="1"/>
          <p:nvPr/>
        </p:nvSpPr>
        <p:spPr>
          <a:xfrm>
            <a:off x="7082444" y="4133122"/>
            <a:ext cx="2528256" cy="338554"/>
          </a:xfrm>
          <a:prstGeom prst="rect">
            <a:avLst/>
          </a:prstGeom>
          <a:noFill/>
        </p:spPr>
        <p:txBody>
          <a:bodyPr wrap="none" rtlCol="0">
            <a:spAutoFit/>
          </a:bodyPr>
          <a:lstStyle/>
          <a:p>
            <a:pPr algn="ctr"/>
            <a:r>
              <a:rPr lang="en-US" sz="1600" dirty="0">
                <a:solidFill>
                  <a:schemeClr val="tx2"/>
                </a:solidFill>
              </a:rPr>
              <a:t>Thread 1 Executes Request 1</a:t>
            </a:r>
          </a:p>
        </p:txBody>
      </p:sp>
      <p:sp>
        <p:nvSpPr>
          <p:cNvPr id="14" name="TextBox 13"/>
          <p:cNvSpPr txBox="1"/>
          <p:nvPr/>
        </p:nvSpPr>
        <p:spPr>
          <a:xfrm>
            <a:off x="7082444" y="4821952"/>
            <a:ext cx="2528256" cy="338554"/>
          </a:xfrm>
          <a:prstGeom prst="rect">
            <a:avLst/>
          </a:prstGeom>
          <a:noFill/>
        </p:spPr>
        <p:txBody>
          <a:bodyPr wrap="none" rtlCol="0">
            <a:spAutoFit/>
          </a:bodyPr>
          <a:lstStyle/>
          <a:p>
            <a:pPr algn="ctr"/>
            <a:r>
              <a:rPr lang="en-US" sz="1600" dirty="0">
                <a:solidFill>
                  <a:schemeClr val="tx2"/>
                </a:solidFill>
              </a:rPr>
              <a:t>Thread 2 Executes Request 2</a:t>
            </a:r>
          </a:p>
        </p:txBody>
      </p:sp>
      <p:sp>
        <p:nvSpPr>
          <p:cNvPr id="15" name="TextBox 14"/>
          <p:cNvSpPr txBox="1"/>
          <p:nvPr/>
        </p:nvSpPr>
        <p:spPr>
          <a:xfrm>
            <a:off x="7082444" y="5501343"/>
            <a:ext cx="2528256" cy="338554"/>
          </a:xfrm>
          <a:prstGeom prst="rect">
            <a:avLst/>
          </a:prstGeom>
          <a:noFill/>
        </p:spPr>
        <p:txBody>
          <a:bodyPr wrap="none" rtlCol="0">
            <a:spAutoFit/>
          </a:bodyPr>
          <a:lstStyle/>
          <a:p>
            <a:pPr algn="ctr"/>
            <a:r>
              <a:rPr lang="en-US" sz="1600" dirty="0">
                <a:solidFill>
                  <a:schemeClr val="tx2"/>
                </a:solidFill>
              </a:rPr>
              <a:t>Thread 3 Executes Request 3</a:t>
            </a:r>
          </a:p>
        </p:txBody>
      </p:sp>
      <p:cxnSp>
        <p:nvCxnSpPr>
          <p:cNvPr id="17" name="Straight Arrow Connector 16"/>
          <p:cNvCxnSpPr/>
          <p:nvPr/>
        </p:nvCxnSpPr>
        <p:spPr>
          <a:xfrm>
            <a:off x="2152995" y="4937760"/>
            <a:ext cx="12385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2152995" y="5094005"/>
            <a:ext cx="123859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a:stCxn id="7" idx="4"/>
            <a:endCxn id="8" idx="1"/>
          </p:cNvCxnSpPr>
          <p:nvPr/>
        </p:nvCxnSpPr>
        <p:spPr>
          <a:xfrm flipV="1">
            <a:off x="5104014" y="4921134"/>
            <a:ext cx="1143000" cy="1"/>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9440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7" grpId="0" animBg="1"/>
      <p:bldP spid="8" grpId="0" animBg="1"/>
      <p:bldP spid="9" grpId="0" animBg="1"/>
      <p:bldP spid="10" grpId="0" animBg="1"/>
      <p:bldP spid="11" grpId="0" animBg="1"/>
      <p:bldP spid="12" grpId="0"/>
      <p:bldP spid="13" grpId="0"/>
      <p:bldP spid="14" grpId="0"/>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Event Driven Programming</a:t>
            </a:r>
          </a:p>
        </p:txBody>
      </p:sp>
      <p:sp>
        <p:nvSpPr>
          <p:cNvPr id="3" name="Content Placeholder 2"/>
          <p:cNvSpPr>
            <a:spLocks noGrp="1"/>
          </p:cNvSpPr>
          <p:nvPr>
            <p:ph idx="1"/>
          </p:nvPr>
        </p:nvSpPr>
        <p:spPr/>
        <p:txBody>
          <a:bodyPr/>
          <a:lstStyle/>
          <a:p>
            <a:r>
              <a:rPr lang="en-US" dirty="0"/>
              <a:t>Event-driven programming is a programming style whereby the flow of execution is determined by events. Events are handled by event handlers or event callbacks. </a:t>
            </a:r>
          </a:p>
          <a:p>
            <a:r>
              <a:rPr lang="en-US" dirty="0"/>
              <a:t>An event callback is a function that is invoked when something significant happens, such as when the result of a database query is available or when the user clicks on a button.</a:t>
            </a:r>
          </a:p>
          <a:p>
            <a:r>
              <a:rPr lang="en-US" dirty="0"/>
              <a:t>Consider how a query to a database is completed in typical blocking I/O programming:</a:t>
            </a:r>
          </a:p>
          <a:p>
            <a:pPr marL="0" indent="0">
              <a:buNone/>
            </a:pPr>
            <a:endParaRPr lang="en-US" dirty="0"/>
          </a:p>
          <a:p>
            <a:pPr marL="457200" lvl="1" indent="0">
              <a:buNone/>
            </a:pPr>
            <a:endParaRPr lang="en-US" dirty="0"/>
          </a:p>
          <a:p>
            <a:pPr marL="457200" lvl="1" indent="0">
              <a:buNone/>
            </a:pPr>
            <a:r>
              <a:rPr lang="en-US" dirty="0"/>
              <a:t>This query requires that the current thread or process wait until the database layer finishes processing it.</a:t>
            </a:r>
          </a:p>
          <a:p>
            <a:r>
              <a:rPr lang="en-US" dirty="0"/>
              <a:t>In event-driven systems, this query would be performed in this way:</a:t>
            </a:r>
          </a:p>
          <a:p>
            <a:endParaRPr lang="en-US" dirty="0"/>
          </a:p>
          <a:p>
            <a:endParaRPr lang="en-US" dirty="0"/>
          </a:p>
          <a:p>
            <a:pPr marL="457200" lvl="1" indent="0">
              <a:buNone/>
            </a:pPr>
            <a:endParaRPr lang="en-US" dirty="0"/>
          </a:p>
          <a:p>
            <a:pPr marL="457200" lvl="1" indent="0">
              <a:buNone/>
            </a:pPr>
            <a:r>
              <a:rPr lang="en-US" dirty="0"/>
              <a:t>In this technique query will send query to database and will process other task until database finishes processing it and will call </a:t>
            </a:r>
            <a:r>
              <a:rPr lang="en-US" dirty="0" err="1"/>
              <a:t>query</a:t>
            </a:r>
            <a:r>
              <a:rPr lang="en-US" dirty="0" err="1">
                <a:latin typeface="Consolas" panose="020B0609020204030204" pitchFamily="49" charset="0"/>
              </a:rPr>
              <a:t>_</a:t>
            </a:r>
            <a:r>
              <a:rPr lang="en-US" dirty="0" err="1"/>
              <a:t>finished</a:t>
            </a:r>
            <a:r>
              <a:rPr lang="en-US" dirty="0"/>
              <a:t> function when processing is done.</a:t>
            </a:r>
          </a:p>
          <a:p>
            <a:endParaRPr lang="en-US" dirty="0"/>
          </a:p>
          <a:p>
            <a:endParaRPr lang="en-US" dirty="0"/>
          </a:p>
        </p:txBody>
      </p:sp>
      <p:sp>
        <p:nvSpPr>
          <p:cNvPr id="4" name="Rectangle 3">
            <a:extLst>
              <a:ext uri="{FF2B5EF4-FFF2-40B4-BE49-F238E27FC236}">
                <a16:creationId xmlns:a16="http://schemas.microsoft.com/office/drawing/2014/main" id="{D456EBDA-49A4-A843-A786-6989C63A54AA}"/>
              </a:ext>
            </a:extLst>
          </p:cNvPr>
          <p:cNvSpPr/>
          <p:nvPr/>
        </p:nvSpPr>
        <p:spPr>
          <a:xfrm>
            <a:off x="1172265" y="2858694"/>
            <a:ext cx="8420621" cy="584775"/>
          </a:xfrm>
          <a:prstGeom prst="rect">
            <a:avLst/>
          </a:prstGeom>
          <a:solidFill>
            <a:schemeClr val="bg1">
              <a:lumMod val="95000"/>
            </a:schemeClr>
          </a:solidFill>
          <a:ln>
            <a:noFill/>
          </a:ln>
        </p:spPr>
        <p:txBody>
          <a:bodyPr wrap="square">
            <a:spAutoFit/>
          </a:bodyPr>
          <a:lstStyle/>
          <a:p>
            <a:r>
              <a:rPr lang="en-US" sz="1600" dirty="0">
                <a:latin typeface="Consolas" panose="020B0609020204030204" pitchFamily="49" charset="0"/>
              </a:rPr>
              <a:t>result = query('SELECT * FROM posts WHERE id = 1');</a:t>
            </a:r>
          </a:p>
          <a:p>
            <a:r>
              <a:rPr lang="en-US" sz="1600" dirty="0" err="1">
                <a:latin typeface="Consolas" panose="020B0609020204030204" pitchFamily="49" charset="0"/>
              </a:rPr>
              <a:t>do_something_with</a:t>
            </a:r>
            <a:r>
              <a:rPr lang="en-US" sz="1600" dirty="0">
                <a:latin typeface="Consolas" panose="020B0609020204030204" pitchFamily="49" charset="0"/>
              </a:rPr>
              <a:t>(result);</a:t>
            </a:r>
            <a:endParaRPr lang="en-US" sz="1600" b="0" dirty="0">
              <a:solidFill>
                <a:srgbClr val="000000"/>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35F9F4A0-4592-C04D-B2D0-0BF66A3BFA20}"/>
              </a:ext>
            </a:extLst>
          </p:cNvPr>
          <p:cNvSpPr/>
          <p:nvPr/>
        </p:nvSpPr>
        <p:spPr>
          <a:xfrm>
            <a:off x="672272" y="2858694"/>
            <a:ext cx="499993" cy="584775"/>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p:txBody>
      </p:sp>
      <p:sp>
        <p:nvSpPr>
          <p:cNvPr id="6" name="Rectangle 5">
            <a:extLst>
              <a:ext uri="{FF2B5EF4-FFF2-40B4-BE49-F238E27FC236}">
                <a16:creationId xmlns:a16="http://schemas.microsoft.com/office/drawing/2014/main" id="{D456EBDA-49A4-A843-A786-6989C63A54AA}"/>
              </a:ext>
            </a:extLst>
          </p:cNvPr>
          <p:cNvSpPr/>
          <p:nvPr/>
        </p:nvSpPr>
        <p:spPr>
          <a:xfrm>
            <a:off x="1172265" y="4446428"/>
            <a:ext cx="8420621" cy="1077218"/>
          </a:xfrm>
          <a:prstGeom prst="rect">
            <a:avLst/>
          </a:prstGeom>
          <a:solidFill>
            <a:schemeClr val="bg1">
              <a:lumMod val="95000"/>
            </a:schemeClr>
          </a:solidFill>
          <a:ln>
            <a:noFill/>
          </a:ln>
        </p:spPr>
        <p:txBody>
          <a:bodyPr wrap="square">
            <a:spAutoFit/>
          </a:bodyPr>
          <a:lstStyle/>
          <a:p>
            <a:r>
              <a:rPr lang="en-US" sz="1600" dirty="0" err="1">
                <a:latin typeface="Consolas" panose="020B0609020204030204" pitchFamily="49" charset="0"/>
              </a:rPr>
              <a:t>query_finished</a:t>
            </a:r>
            <a:r>
              <a:rPr lang="en-US" sz="1600" dirty="0">
                <a:latin typeface="Consolas" panose="020B0609020204030204" pitchFamily="49" charset="0"/>
              </a:rPr>
              <a:t> = function(result) {</a:t>
            </a:r>
          </a:p>
          <a:p>
            <a:r>
              <a:rPr lang="en-US" sz="1600" dirty="0">
                <a:latin typeface="Consolas" panose="020B0609020204030204" pitchFamily="49" charset="0"/>
              </a:rPr>
              <a:t>	</a:t>
            </a:r>
            <a:r>
              <a:rPr lang="en-US" sz="1600" dirty="0" err="1">
                <a:latin typeface="Consolas" panose="020B0609020204030204" pitchFamily="49" charset="0"/>
              </a:rPr>
              <a:t>do_something_with</a:t>
            </a:r>
            <a:r>
              <a:rPr lang="en-US" sz="1600" dirty="0">
                <a:latin typeface="Consolas" panose="020B0609020204030204" pitchFamily="49" charset="0"/>
              </a:rPr>
              <a:t>(result);</a:t>
            </a:r>
          </a:p>
          <a:p>
            <a:r>
              <a:rPr lang="en-US" sz="1600" dirty="0">
                <a:latin typeface="Consolas" panose="020B0609020204030204" pitchFamily="49" charset="0"/>
              </a:rPr>
              <a:t>}</a:t>
            </a:r>
          </a:p>
          <a:p>
            <a:r>
              <a:rPr lang="en-US" sz="1600" dirty="0">
                <a:latin typeface="Consolas" panose="020B0609020204030204" pitchFamily="49" charset="0"/>
              </a:rPr>
              <a:t>query('SELECT * FROM posts WHERE id = 1', </a:t>
            </a:r>
            <a:r>
              <a:rPr lang="en-US" sz="1600" dirty="0" err="1">
                <a:latin typeface="Consolas" panose="020B0609020204030204" pitchFamily="49" charset="0"/>
              </a:rPr>
              <a:t>query_finished</a:t>
            </a:r>
            <a:r>
              <a:rPr lang="en-US" sz="1600" dirty="0">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35F9F4A0-4592-C04D-B2D0-0BF66A3BFA20}"/>
              </a:ext>
            </a:extLst>
          </p:cNvPr>
          <p:cNvSpPr/>
          <p:nvPr/>
        </p:nvSpPr>
        <p:spPr>
          <a:xfrm>
            <a:off x="672272" y="4446428"/>
            <a:ext cx="499993" cy="1077218"/>
          </a:xfrm>
          <a:prstGeom prst="rect">
            <a:avLst/>
          </a:prstGeom>
          <a:solidFill>
            <a:schemeClr val="bg1">
              <a:lumMod val="85000"/>
            </a:schemeClr>
          </a:solidFill>
          <a:ln>
            <a:noFill/>
          </a:ln>
        </p:spPr>
        <p:txBody>
          <a:bodyPr wrap="square">
            <a:spAutoFit/>
          </a:bodyPr>
          <a:lstStyle/>
          <a:p>
            <a:pPr algn="r"/>
            <a:r>
              <a:rPr lang="en-US" sz="1600" b="1" dirty="0">
                <a:solidFill>
                  <a:schemeClr val="tx1">
                    <a:lumMod val="75000"/>
                    <a:lumOff val="25000"/>
                  </a:schemeClr>
                </a:solidFill>
                <a:latin typeface="Consolas" panose="020B0609020204030204" pitchFamily="49" charset="0"/>
              </a:rPr>
              <a:t>1</a:t>
            </a:r>
          </a:p>
          <a:p>
            <a:pPr algn="r"/>
            <a:r>
              <a:rPr lang="en-US" sz="1600" b="1" dirty="0">
                <a:solidFill>
                  <a:schemeClr val="tx1">
                    <a:lumMod val="75000"/>
                    <a:lumOff val="25000"/>
                  </a:schemeClr>
                </a:solidFill>
                <a:latin typeface="Consolas" panose="020B0609020204030204" pitchFamily="49" charset="0"/>
              </a:rPr>
              <a:t>2</a:t>
            </a:r>
          </a:p>
          <a:p>
            <a:pPr algn="r"/>
            <a:r>
              <a:rPr lang="en-US" sz="1600" b="1" dirty="0">
                <a:solidFill>
                  <a:schemeClr val="tx1">
                    <a:lumMod val="75000"/>
                    <a:lumOff val="25000"/>
                  </a:schemeClr>
                </a:solidFill>
                <a:latin typeface="Consolas" panose="020B0609020204030204" pitchFamily="49" charset="0"/>
              </a:rPr>
              <a:t>3</a:t>
            </a:r>
          </a:p>
          <a:p>
            <a:pPr algn="r"/>
            <a:r>
              <a:rPr lang="en-US" sz="1600" b="1" dirty="0">
                <a:solidFill>
                  <a:schemeClr val="tx1">
                    <a:lumMod val="75000"/>
                    <a:lumOff val="25000"/>
                  </a:schemeClr>
                </a:solidFill>
                <a:latin typeface="Consolas" panose="020B0609020204030204" pitchFamily="49" charset="0"/>
              </a:rPr>
              <a:t>4</a:t>
            </a:r>
          </a:p>
        </p:txBody>
      </p:sp>
    </p:spTree>
    <p:extLst>
      <p:ext uri="{BB962C8B-B14F-4D97-AF65-F5344CB8AC3E}">
        <p14:creationId xmlns:p14="http://schemas.microsoft.com/office/powerpoint/2010/main" val="2297418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bg/>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bg/>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6">
                                            <p:txEl>
                                              <p:pRg st="3" end="3"/>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build="p" animBg="1"/>
      <p:bldP spid="5" grpId="0" animBg="1"/>
      <p:bldP spid="6" grpId="0" build="p" animBg="1"/>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a:t>
            </a:r>
            <a:r>
              <a:rPr lang="en-US" dirty="0" err="1"/>
              <a:t>NodeJS</a:t>
            </a:r>
            <a:endParaRPr lang="en-US" dirty="0"/>
          </a:p>
        </p:txBody>
      </p:sp>
      <p:sp>
        <p:nvSpPr>
          <p:cNvPr id="3" name="Content Placeholder 2"/>
          <p:cNvSpPr>
            <a:spLocks noGrp="1"/>
          </p:cNvSpPr>
          <p:nvPr>
            <p:ph idx="1"/>
          </p:nvPr>
        </p:nvSpPr>
        <p:spPr/>
        <p:txBody>
          <a:bodyPr/>
          <a:lstStyle/>
          <a:p>
            <a:r>
              <a:rPr lang="en-US" dirty="0"/>
              <a:t>Node.js is an open source, cross-platform runtime environment for developing server-side and networking applications. </a:t>
            </a:r>
          </a:p>
          <a:p>
            <a:r>
              <a:rPr lang="en-US" dirty="0"/>
              <a:t>Node.js is a platform built on Chrome's JavaScript runtime (V8 Engine)  for easily building fast and scalable network applications. </a:t>
            </a:r>
          </a:p>
          <a:p>
            <a:r>
              <a:rPr lang="en-US" dirty="0"/>
              <a:t>Node.js uses an event-driven, non-blocking I/O model that makes it lightweight and efficient, perfect for data-intensive real-time applications that run across distributed devices.</a:t>
            </a:r>
          </a:p>
          <a:p>
            <a:r>
              <a:rPr lang="en-US" dirty="0"/>
              <a:t>Node.js applications are written in JavaScript, and can be run within the Node.js runtime on OS X, Microsoft Windows, and Linux.</a:t>
            </a:r>
          </a:p>
          <a:p>
            <a:r>
              <a:rPr lang="en-US" dirty="0"/>
              <a:t>Node.js also provides a rich library of various JavaScript modules which simplifies the development of web applications using Node.js to a great extent.</a:t>
            </a:r>
          </a:p>
          <a:p>
            <a:r>
              <a:rPr lang="en-US" dirty="0"/>
              <a:t>Node.js was developed by Ryan Dahl in 2009 and current version as of jan-2022 is 17.4.0 and latest LTS (Long Term Support) version is 16.13.2.</a:t>
            </a:r>
          </a:p>
        </p:txBody>
      </p:sp>
    </p:spTree>
    <p:extLst>
      <p:ext uri="{BB962C8B-B14F-4D97-AF65-F5344CB8AC3E}">
        <p14:creationId xmlns:p14="http://schemas.microsoft.com/office/powerpoint/2010/main" val="1649798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of </a:t>
            </a:r>
            <a:r>
              <a:rPr lang="en-US" dirty="0" err="1"/>
              <a:t>NodeJS</a:t>
            </a:r>
            <a:endParaRPr lang="en-US" dirty="0"/>
          </a:p>
        </p:txBody>
      </p:sp>
      <p:sp>
        <p:nvSpPr>
          <p:cNvPr id="3" name="Content Placeholder 2"/>
          <p:cNvSpPr>
            <a:spLocks noGrp="1"/>
          </p:cNvSpPr>
          <p:nvPr>
            <p:ph idx="1"/>
          </p:nvPr>
        </p:nvSpPr>
        <p:spPr/>
        <p:txBody>
          <a:bodyPr/>
          <a:lstStyle/>
          <a:p>
            <a:r>
              <a:rPr lang="en-US" b="1" dirty="0"/>
              <a:t>Asynchronous and Event Driven</a:t>
            </a:r>
            <a:r>
              <a:rPr lang="en-US" dirty="0"/>
              <a:t> − All APIs of Node.js library are asynchronous, that is, non-blocking. It essentially means a Node.js based server never waits for an API to return data. The server moves to the next API after calling it and a notification mechanism of Events of Node.js helps the server to get a response from the previous API call.</a:t>
            </a:r>
          </a:p>
          <a:p>
            <a:r>
              <a:rPr lang="en-US" b="1" dirty="0"/>
              <a:t>Very Fast</a:t>
            </a:r>
            <a:r>
              <a:rPr lang="en-US" dirty="0"/>
              <a:t> − Being built on Google Chrome's V8 JavaScript Engine, Node.js library is very fast in code execution.</a:t>
            </a:r>
          </a:p>
          <a:p>
            <a:r>
              <a:rPr lang="en-US" b="1" dirty="0"/>
              <a:t>Single Threaded but Highly Scalable</a:t>
            </a:r>
            <a:r>
              <a:rPr lang="en-US" dirty="0"/>
              <a:t> − Node.js uses a single threaded model with event looping. Event mechanism helps the server to respond in a non-blocking way and makes the server highly scalable as opposed to traditional servers which create limited threads to handle requests. Node.js uses a single threaded program and the same program can provide service to a much larger number of requests than traditional servers like Apache HTTP Server.</a:t>
            </a:r>
          </a:p>
          <a:p>
            <a:r>
              <a:rPr lang="en-US" b="1" dirty="0"/>
              <a:t>No Buffering</a:t>
            </a:r>
            <a:r>
              <a:rPr lang="en-US" dirty="0"/>
              <a:t> − Node.js applications never buffer any data. These applications simply output the data in chunks.</a:t>
            </a:r>
          </a:p>
          <a:p>
            <a:r>
              <a:rPr lang="en-US" b="1" dirty="0"/>
              <a:t>License</a:t>
            </a:r>
            <a:r>
              <a:rPr lang="en-US" dirty="0"/>
              <a:t> − Node.js is released under the MIT license.</a:t>
            </a:r>
          </a:p>
        </p:txBody>
      </p:sp>
    </p:spTree>
    <p:extLst>
      <p:ext uri="{BB962C8B-B14F-4D97-AF65-F5344CB8AC3E}">
        <p14:creationId xmlns:p14="http://schemas.microsoft.com/office/powerpoint/2010/main" val="1211060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Node.js Process Model</a:t>
            </a:r>
          </a:p>
        </p:txBody>
      </p:sp>
      <p:sp>
        <p:nvSpPr>
          <p:cNvPr id="3" name="Content Placeholder 2"/>
          <p:cNvSpPr>
            <a:spLocks noGrp="1"/>
          </p:cNvSpPr>
          <p:nvPr>
            <p:ph idx="1"/>
          </p:nvPr>
        </p:nvSpPr>
        <p:spPr/>
        <p:txBody>
          <a:bodyPr/>
          <a:lstStyle/>
          <a:p>
            <a:r>
              <a:rPr lang="en-US" dirty="0"/>
              <a:t>Node.js processes user requests differently when compared to a traditional web server model.</a:t>
            </a:r>
          </a:p>
          <a:p>
            <a:r>
              <a:rPr lang="en-US" dirty="0"/>
              <a:t>Node.js runs in a single process and the application code runs in a single thread and thereby needs less resources than other platforms. </a:t>
            </a:r>
          </a:p>
          <a:p>
            <a:r>
              <a:rPr lang="en-US" dirty="0"/>
              <a:t>All the user requests to your web application will be handled by a single thread and all the I/O work or long running job is performed asynchronously for a particular request. </a:t>
            </a:r>
          </a:p>
          <a:p>
            <a:r>
              <a:rPr lang="en-US" dirty="0"/>
              <a:t>So, this single thread doesn't have to wait for the request to complete and is free to handle the next request. When asynchronous I/O work completes then it processes the request further and sends the response.</a:t>
            </a:r>
          </a:p>
        </p:txBody>
      </p:sp>
      <p:sp>
        <p:nvSpPr>
          <p:cNvPr id="4" name="Rectangle 3"/>
          <p:cNvSpPr/>
          <p:nvPr/>
        </p:nvSpPr>
        <p:spPr>
          <a:xfrm>
            <a:off x="1188719" y="5020888"/>
            <a:ext cx="1138845" cy="3158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Request 1</a:t>
            </a:r>
          </a:p>
        </p:txBody>
      </p:sp>
      <p:sp>
        <p:nvSpPr>
          <p:cNvPr id="5" name="Rectangle 4"/>
          <p:cNvSpPr/>
          <p:nvPr/>
        </p:nvSpPr>
        <p:spPr>
          <a:xfrm>
            <a:off x="1758141" y="5673859"/>
            <a:ext cx="1138845" cy="31588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1600" dirty="0"/>
              <a:t>Request 2</a:t>
            </a:r>
          </a:p>
        </p:txBody>
      </p:sp>
      <p:sp>
        <p:nvSpPr>
          <p:cNvPr id="6" name="Flowchart: Magnetic Disk 5"/>
          <p:cNvSpPr/>
          <p:nvPr/>
        </p:nvSpPr>
        <p:spPr>
          <a:xfrm>
            <a:off x="3038303" y="3716917"/>
            <a:ext cx="1712422" cy="1071216"/>
          </a:xfrm>
          <a:prstGeom prst="flowChartMagneticDisk">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Node.js Server</a:t>
            </a:r>
          </a:p>
        </p:txBody>
      </p:sp>
      <p:cxnSp>
        <p:nvCxnSpPr>
          <p:cNvPr id="8" name="Straight Connector 7"/>
          <p:cNvCxnSpPr>
            <a:stCxn id="6" idx="3"/>
          </p:cNvCxnSpPr>
          <p:nvPr/>
        </p:nvCxnSpPr>
        <p:spPr>
          <a:xfrm>
            <a:off x="3894514" y="4788133"/>
            <a:ext cx="0" cy="1616000"/>
          </a:xfrm>
          <a:prstGeom prst="line">
            <a:avLst/>
          </a:prstGeom>
          <a:ln w="28575"/>
        </p:spPr>
        <p:style>
          <a:lnRef idx="1">
            <a:schemeClr val="accent5"/>
          </a:lnRef>
          <a:fillRef idx="0">
            <a:schemeClr val="accent5"/>
          </a:fillRef>
          <a:effectRef idx="0">
            <a:schemeClr val="accent5"/>
          </a:effectRef>
          <a:fontRef idx="minor">
            <a:schemeClr val="tx1"/>
          </a:fontRef>
        </p:style>
      </p:cxnSp>
      <p:sp>
        <p:nvSpPr>
          <p:cNvPr id="11" name="Rectangle 10"/>
          <p:cNvSpPr/>
          <p:nvPr/>
        </p:nvSpPr>
        <p:spPr>
          <a:xfrm>
            <a:off x="3813464" y="5160960"/>
            <a:ext cx="141061" cy="433505"/>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0" name="Straight Arrow Connector 9"/>
          <p:cNvCxnSpPr>
            <a:stCxn id="4" idx="3"/>
          </p:cNvCxnSpPr>
          <p:nvPr/>
        </p:nvCxnSpPr>
        <p:spPr>
          <a:xfrm flipV="1">
            <a:off x="2327564" y="5170516"/>
            <a:ext cx="1571105" cy="83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3950370" y="5584907"/>
            <a:ext cx="1571105" cy="83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896986" y="5939044"/>
            <a:ext cx="99752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813465" y="5701311"/>
            <a:ext cx="136906" cy="2377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12" name="Straight Arrow Connector 11"/>
          <p:cNvCxnSpPr/>
          <p:nvPr/>
        </p:nvCxnSpPr>
        <p:spPr>
          <a:xfrm>
            <a:off x="2896986" y="5710021"/>
            <a:ext cx="997527"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7" name="Curved Down Arrow 16"/>
          <p:cNvSpPr/>
          <p:nvPr/>
        </p:nvSpPr>
        <p:spPr>
          <a:xfrm>
            <a:off x="5627208" y="5303707"/>
            <a:ext cx="856211" cy="515014"/>
          </a:xfrm>
          <a:prstGeom prst="curved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sp>
        <p:nvSpPr>
          <p:cNvPr id="18" name="Curved Down Arrow 17"/>
          <p:cNvSpPr/>
          <p:nvPr/>
        </p:nvSpPr>
        <p:spPr>
          <a:xfrm rot="10800000">
            <a:off x="5577330" y="5867974"/>
            <a:ext cx="856211" cy="515014"/>
          </a:xfrm>
          <a:prstGeom prst="curvedDownArrow">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tx1"/>
              </a:solidFill>
            </a:endParaRPr>
          </a:p>
        </p:txBody>
      </p:sp>
      <p:cxnSp>
        <p:nvCxnSpPr>
          <p:cNvPr id="19" name="Straight Arrow Connector 18"/>
          <p:cNvCxnSpPr/>
          <p:nvPr/>
        </p:nvCxnSpPr>
        <p:spPr>
          <a:xfrm flipH="1" flipV="1">
            <a:off x="3950370" y="6082974"/>
            <a:ext cx="1571105" cy="831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3813465" y="6055334"/>
            <a:ext cx="136906" cy="237734"/>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21" name="Straight Arrow Connector 20"/>
          <p:cNvCxnSpPr/>
          <p:nvPr/>
        </p:nvCxnSpPr>
        <p:spPr>
          <a:xfrm flipH="1">
            <a:off x="1379913" y="6309807"/>
            <a:ext cx="2518757" cy="2078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1375761" y="5320145"/>
            <a:ext cx="4152" cy="10104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7378240" y="5515917"/>
            <a:ext cx="889462" cy="315884"/>
          </a:xfrm>
          <a:prstGeom prst="rect">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7" name="Rectangle 26"/>
          <p:cNvSpPr/>
          <p:nvPr/>
        </p:nvSpPr>
        <p:spPr>
          <a:xfrm>
            <a:off x="7461367" y="5590732"/>
            <a:ext cx="889462" cy="315884"/>
          </a:xfrm>
          <a:prstGeom prst="rect">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28" name="Rectangle 27"/>
          <p:cNvSpPr/>
          <p:nvPr/>
        </p:nvSpPr>
        <p:spPr>
          <a:xfrm>
            <a:off x="7544493" y="5682172"/>
            <a:ext cx="972589" cy="315884"/>
          </a:xfrm>
          <a:prstGeom prst="rect">
            <a:avLst/>
          </a:prstGeom>
          <a:solidFill>
            <a:schemeClr val="tx2">
              <a:lumMod val="75000"/>
            </a:schemeClr>
          </a:solidFill>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sz="1600" dirty="0"/>
          </a:p>
        </p:txBody>
      </p:sp>
      <p:sp>
        <p:nvSpPr>
          <p:cNvPr id="29" name="TextBox 28"/>
          <p:cNvSpPr txBox="1"/>
          <p:nvPr/>
        </p:nvSpPr>
        <p:spPr>
          <a:xfrm>
            <a:off x="7323709" y="4821221"/>
            <a:ext cx="1085554" cy="523220"/>
          </a:xfrm>
          <a:prstGeom prst="rect">
            <a:avLst/>
          </a:prstGeom>
          <a:noFill/>
        </p:spPr>
        <p:txBody>
          <a:bodyPr wrap="none" rtlCol="0">
            <a:spAutoFit/>
          </a:bodyPr>
          <a:lstStyle/>
          <a:p>
            <a:pPr algn="ctr"/>
            <a:r>
              <a:rPr lang="en-US" sz="1400" dirty="0">
                <a:solidFill>
                  <a:srgbClr val="F54337"/>
                </a:solidFill>
              </a:rPr>
              <a:t>Internal C++ </a:t>
            </a:r>
          </a:p>
          <a:p>
            <a:pPr algn="ctr"/>
            <a:r>
              <a:rPr lang="en-US" sz="1400" dirty="0">
                <a:solidFill>
                  <a:srgbClr val="F54337"/>
                </a:solidFill>
              </a:rPr>
              <a:t>Thread Pool</a:t>
            </a:r>
          </a:p>
        </p:txBody>
      </p:sp>
      <p:cxnSp>
        <p:nvCxnSpPr>
          <p:cNvPr id="30" name="Straight Arrow Connector 29"/>
          <p:cNvCxnSpPr/>
          <p:nvPr/>
        </p:nvCxnSpPr>
        <p:spPr>
          <a:xfrm>
            <a:off x="6449038" y="5810408"/>
            <a:ext cx="90933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606632" y="4821221"/>
            <a:ext cx="968535" cy="307777"/>
          </a:xfrm>
          <a:prstGeom prst="rect">
            <a:avLst/>
          </a:prstGeom>
          <a:noFill/>
        </p:spPr>
        <p:txBody>
          <a:bodyPr wrap="none" rtlCol="0">
            <a:spAutoFit/>
          </a:bodyPr>
          <a:lstStyle/>
          <a:p>
            <a:pPr algn="ctr"/>
            <a:r>
              <a:rPr lang="en-US" sz="1400" dirty="0">
                <a:solidFill>
                  <a:srgbClr val="F54337"/>
                </a:solidFill>
              </a:rPr>
              <a:t>Event Loop</a:t>
            </a:r>
          </a:p>
        </p:txBody>
      </p:sp>
      <p:sp>
        <p:nvSpPr>
          <p:cNvPr id="33" name="TextBox 32"/>
          <p:cNvSpPr txBox="1"/>
          <p:nvPr/>
        </p:nvSpPr>
        <p:spPr>
          <a:xfrm>
            <a:off x="3857396" y="4805291"/>
            <a:ext cx="1154483" cy="307777"/>
          </a:xfrm>
          <a:prstGeom prst="rect">
            <a:avLst/>
          </a:prstGeom>
          <a:noFill/>
        </p:spPr>
        <p:txBody>
          <a:bodyPr wrap="none" rtlCol="0">
            <a:spAutoFit/>
          </a:bodyPr>
          <a:lstStyle/>
          <a:p>
            <a:pPr algn="ctr"/>
            <a:r>
              <a:rPr lang="en-US" sz="1400" dirty="0">
                <a:solidFill>
                  <a:schemeClr val="tx2"/>
                </a:solidFill>
              </a:rPr>
              <a:t>Single Thread</a:t>
            </a:r>
          </a:p>
        </p:txBody>
      </p:sp>
      <p:sp>
        <p:nvSpPr>
          <p:cNvPr id="34" name="TextBox 33"/>
          <p:cNvSpPr txBox="1"/>
          <p:nvPr/>
        </p:nvSpPr>
        <p:spPr>
          <a:xfrm>
            <a:off x="3885386" y="5545187"/>
            <a:ext cx="1495923" cy="307777"/>
          </a:xfrm>
          <a:prstGeom prst="rect">
            <a:avLst/>
          </a:prstGeom>
          <a:noFill/>
        </p:spPr>
        <p:txBody>
          <a:bodyPr wrap="none" rtlCol="0">
            <a:spAutoFit/>
          </a:bodyPr>
          <a:lstStyle/>
          <a:p>
            <a:pPr algn="ctr"/>
            <a:r>
              <a:rPr lang="en-US" sz="1400" dirty="0"/>
              <a:t>Starts a </a:t>
            </a:r>
            <a:r>
              <a:rPr lang="en-US" sz="1400" dirty="0" err="1"/>
              <a:t>async</a:t>
            </a:r>
            <a:r>
              <a:rPr lang="en-US" sz="1400" dirty="0"/>
              <a:t> Job</a:t>
            </a:r>
          </a:p>
        </p:txBody>
      </p:sp>
      <p:sp>
        <p:nvSpPr>
          <p:cNvPr id="35" name="TextBox 34"/>
          <p:cNvSpPr txBox="1"/>
          <p:nvPr/>
        </p:nvSpPr>
        <p:spPr>
          <a:xfrm>
            <a:off x="3948542" y="6099356"/>
            <a:ext cx="1720344" cy="307777"/>
          </a:xfrm>
          <a:prstGeom prst="rect">
            <a:avLst/>
          </a:prstGeom>
          <a:noFill/>
        </p:spPr>
        <p:txBody>
          <a:bodyPr wrap="none" rtlCol="0">
            <a:spAutoFit/>
          </a:bodyPr>
          <a:lstStyle/>
          <a:p>
            <a:pPr algn="ctr"/>
            <a:r>
              <a:rPr lang="en-US" sz="1400" dirty="0" err="1"/>
              <a:t>Async</a:t>
            </a:r>
            <a:r>
              <a:rPr lang="en-US" sz="1400" dirty="0"/>
              <a:t> Job Completes</a:t>
            </a:r>
          </a:p>
        </p:txBody>
      </p:sp>
      <p:sp>
        <p:nvSpPr>
          <p:cNvPr id="36" name="TextBox 35"/>
          <p:cNvSpPr txBox="1"/>
          <p:nvPr/>
        </p:nvSpPr>
        <p:spPr>
          <a:xfrm>
            <a:off x="6513697" y="5810408"/>
            <a:ext cx="813043" cy="830997"/>
          </a:xfrm>
          <a:prstGeom prst="rect">
            <a:avLst/>
          </a:prstGeom>
          <a:noFill/>
        </p:spPr>
        <p:txBody>
          <a:bodyPr wrap="none" rtlCol="0">
            <a:spAutoFit/>
          </a:bodyPr>
          <a:lstStyle/>
          <a:p>
            <a:pPr algn="ctr"/>
            <a:r>
              <a:rPr lang="en-US" sz="1200" dirty="0" err="1"/>
              <a:t>Async</a:t>
            </a:r>
            <a:r>
              <a:rPr lang="en-US" sz="1200" dirty="0"/>
              <a:t> Job</a:t>
            </a:r>
          </a:p>
          <a:p>
            <a:pPr algn="ctr"/>
            <a:r>
              <a:rPr lang="en-US" sz="1200" dirty="0"/>
              <a:t>Works on </a:t>
            </a:r>
          </a:p>
          <a:p>
            <a:pPr algn="ctr"/>
            <a:r>
              <a:rPr lang="en-US" sz="1200" dirty="0"/>
              <a:t>Thread</a:t>
            </a:r>
          </a:p>
          <a:p>
            <a:pPr algn="ctr"/>
            <a:r>
              <a:rPr lang="en-US" sz="1200" dirty="0"/>
              <a:t>Pool</a:t>
            </a:r>
          </a:p>
        </p:txBody>
      </p:sp>
      <p:sp>
        <p:nvSpPr>
          <p:cNvPr id="37" name="TextBox 36"/>
          <p:cNvSpPr txBox="1"/>
          <p:nvPr/>
        </p:nvSpPr>
        <p:spPr>
          <a:xfrm>
            <a:off x="3075848" y="5714464"/>
            <a:ext cx="742511" cy="276999"/>
          </a:xfrm>
          <a:prstGeom prst="rect">
            <a:avLst/>
          </a:prstGeom>
          <a:noFill/>
        </p:spPr>
        <p:txBody>
          <a:bodyPr wrap="none" rtlCol="0">
            <a:spAutoFit/>
          </a:bodyPr>
          <a:lstStyle/>
          <a:p>
            <a:pPr algn="ctr"/>
            <a:r>
              <a:rPr lang="en-US" sz="1200" dirty="0"/>
              <a:t>response</a:t>
            </a:r>
          </a:p>
        </p:txBody>
      </p:sp>
      <p:sp>
        <p:nvSpPr>
          <p:cNvPr id="38" name="TextBox 37"/>
          <p:cNvSpPr txBox="1"/>
          <p:nvPr/>
        </p:nvSpPr>
        <p:spPr>
          <a:xfrm>
            <a:off x="2525730" y="6047090"/>
            <a:ext cx="742511" cy="276999"/>
          </a:xfrm>
          <a:prstGeom prst="rect">
            <a:avLst/>
          </a:prstGeom>
          <a:noFill/>
        </p:spPr>
        <p:txBody>
          <a:bodyPr wrap="none" rtlCol="0">
            <a:spAutoFit/>
          </a:bodyPr>
          <a:lstStyle/>
          <a:p>
            <a:pPr algn="ctr"/>
            <a:r>
              <a:rPr lang="en-US" sz="1200" dirty="0"/>
              <a:t>response</a:t>
            </a:r>
          </a:p>
        </p:txBody>
      </p:sp>
      <p:sp>
        <p:nvSpPr>
          <p:cNvPr id="39" name="Line Callout 2 (Accent Bar) 38"/>
          <p:cNvSpPr/>
          <p:nvPr/>
        </p:nvSpPr>
        <p:spPr>
          <a:xfrm>
            <a:off x="5668886" y="4036774"/>
            <a:ext cx="2800585" cy="520063"/>
          </a:xfrm>
          <a:prstGeom prst="accentCallout2">
            <a:avLst>
              <a:gd name="adj1" fmla="val 18750"/>
              <a:gd name="adj2" fmla="val -8333"/>
              <a:gd name="adj3" fmla="val 18750"/>
              <a:gd name="adj4" fmla="val -16667"/>
              <a:gd name="adj5" fmla="val 312301"/>
              <a:gd name="adj6" fmla="val -61805"/>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Thread is free to serve another request</a:t>
            </a:r>
          </a:p>
        </p:txBody>
      </p:sp>
    </p:spTree>
    <p:extLst>
      <p:ext uri="{BB962C8B-B14F-4D97-AF65-F5344CB8AC3E}">
        <p14:creationId xmlns:p14="http://schemas.microsoft.com/office/powerpoint/2010/main" val="1215720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9"/>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2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2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8"/>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2"/>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5"/>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8"/>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9"/>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3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1"/>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animBg="1"/>
      <p:bldP spid="6" grpId="0" animBg="1"/>
      <p:bldP spid="11" grpId="0" animBg="1"/>
      <p:bldP spid="16" grpId="0" animBg="1"/>
      <p:bldP spid="17" grpId="0" animBg="1"/>
      <p:bldP spid="18" grpId="0" animBg="1"/>
      <p:bldP spid="20" grpId="0" animBg="1"/>
      <p:bldP spid="26" grpId="0" animBg="1"/>
      <p:bldP spid="27" grpId="0" animBg="1"/>
      <p:bldP spid="28" grpId="0" animBg="1"/>
      <p:bldP spid="29" grpId="0"/>
      <p:bldP spid="32" grpId="0"/>
      <p:bldP spid="33" grpId="0"/>
      <p:bldP spid="34" grpId="0"/>
      <p:bldP spid="35" grpId="0"/>
      <p:bldP spid="36" grpId="0"/>
      <p:bldP spid="37" grpId="0"/>
      <p:bldP spid="38" grpId="0"/>
      <p:bldP spid="39" grpId="0" animBg="1"/>
    </p:bld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6474</TotalTime>
  <Words>3336</Words>
  <Application>Microsoft Office PowerPoint</Application>
  <PresentationFormat>Widescreen</PresentationFormat>
  <Paragraphs>628</Paragraphs>
  <Slides>39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39</vt:i4>
      </vt:variant>
    </vt:vector>
  </HeadingPairs>
  <TitlesOfParts>
    <vt:vector size="49" baseType="lpstr">
      <vt:lpstr>Wingdings</vt:lpstr>
      <vt:lpstr>Calibri</vt:lpstr>
      <vt:lpstr>Roboto Condensed Light</vt:lpstr>
      <vt:lpstr>Consolas</vt:lpstr>
      <vt:lpstr>Arial</vt:lpstr>
      <vt:lpstr>Wingdings 3</vt:lpstr>
      <vt:lpstr>Roboto Condensed</vt:lpstr>
      <vt:lpstr>Wingdings 2</vt:lpstr>
      <vt:lpstr>Segoe UI Black</vt:lpstr>
      <vt:lpstr>Office Theme</vt:lpstr>
      <vt:lpstr>Unit-01  NodeJS</vt:lpstr>
      <vt:lpstr>PowerPoint Presentation</vt:lpstr>
      <vt:lpstr>Introduction to NodeJS</vt:lpstr>
      <vt:lpstr>Traditional Programming Techniques</vt:lpstr>
      <vt:lpstr>Traditional Web Server Model</vt:lpstr>
      <vt:lpstr>Event Driven Programming</vt:lpstr>
      <vt:lpstr>Introduction to NodeJS</vt:lpstr>
      <vt:lpstr>Features of NodeJS</vt:lpstr>
      <vt:lpstr>Node.js Process Model</vt:lpstr>
      <vt:lpstr>Installing Node</vt:lpstr>
      <vt:lpstr>Node REPL (Read Evaluation Print Loops)</vt:lpstr>
      <vt:lpstr>Hello World using NodeJS</vt:lpstr>
      <vt:lpstr>Standard Callback Pattern / Continuation-passing style (CPS)</vt:lpstr>
      <vt:lpstr>Modules</vt:lpstr>
      <vt:lpstr>Modules</vt:lpstr>
      <vt:lpstr>NodeJS Modules</vt:lpstr>
      <vt:lpstr>Loading Core Modules</vt:lpstr>
      <vt:lpstr>Using Local Module</vt:lpstr>
      <vt:lpstr>Loading a Folder Module</vt:lpstr>
      <vt:lpstr>Node Package Manager</vt:lpstr>
      <vt:lpstr>Node Package Manager (NPM)</vt:lpstr>
      <vt:lpstr>NPM (Cont.)</vt:lpstr>
      <vt:lpstr>NPM (Cont.)</vt:lpstr>
      <vt:lpstr>NPM (Cont.)</vt:lpstr>
      <vt:lpstr>Using package.json</vt:lpstr>
      <vt:lpstr>Loading from the node_modules folder</vt:lpstr>
      <vt:lpstr>Core NodeJS Modules</vt:lpstr>
      <vt:lpstr>Core Node Modules</vt:lpstr>
      <vt:lpstr>“path”  Core Module</vt:lpstr>
      <vt:lpstr>“fs”  Core Module</vt:lpstr>
      <vt:lpstr>“fs”  Core Module (Cont.)</vt:lpstr>
      <vt:lpstr>“fs”  Core Module (Cont.)</vt:lpstr>
      <vt:lpstr>“fs”  Core Module (Cont.)</vt:lpstr>
      <vt:lpstr>“child_process” Core Module</vt:lpstr>
      <vt:lpstr>“os” Core Module</vt:lpstr>
      <vt:lpstr>“url” Core Module</vt:lpstr>
      <vt:lpstr>Hello World (First App) in NodeJS</vt:lpstr>
      <vt:lpstr>Event Emitter</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DELL</cp:lastModifiedBy>
  <cp:revision>870</cp:revision>
  <dcterms:created xsi:type="dcterms:W3CDTF">2020-05-01T05:09:15Z</dcterms:created>
  <dcterms:modified xsi:type="dcterms:W3CDTF">2024-12-18T09:43:14Z</dcterms:modified>
</cp:coreProperties>
</file>