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34"/>
  </p:notesMasterIdLst>
  <p:sldIdLst>
    <p:sldId id="256" r:id="rId5"/>
    <p:sldId id="2146847054" r:id="rId6"/>
    <p:sldId id="262" r:id="rId7"/>
    <p:sldId id="2146847062" r:id="rId8"/>
    <p:sldId id="265" r:id="rId9"/>
    <p:sldId id="2146847077" r:id="rId10"/>
    <p:sldId id="2146847063" r:id="rId11"/>
    <p:sldId id="267" r:id="rId12"/>
    <p:sldId id="2146847060" r:id="rId13"/>
    <p:sldId id="2146847061" r:id="rId14"/>
    <p:sldId id="2146847079" r:id="rId15"/>
    <p:sldId id="2146847058" r:id="rId16"/>
    <p:sldId id="2146847064" r:id="rId17"/>
    <p:sldId id="2146847066" r:id="rId18"/>
    <p:sldId id="2146847067" r:id="rId19"/>
    <p:sldId id="2146847068" r:id="rId20"/>
    <p:sldId id="2146847069" r:id="rId21"/>
    <p:sldId id="2146847070" r:id="rId22"/>
    <p:sldId id="2146847075" r:id="rId23"/>
    <p:sldId id="2146847076" r:id="rId24"/>
    <p:sldId id="2146847071" r:id="rId25"/>
    <p:sldId id="2146847073" r:id="rId26"/>
    <p:sldId id="2146847072" r:id="rId27"/>
    <p:sldId id="2146847074" r:id="rId28"/>
    <p:sldId id="268" r:id="rId29"/>
    <p:sldId id="269" r:id="rId30"/>
    <p:sldId id="2146847056" r:id="rId31"/>
    <p:sldId id="2146847059" r:id="rId32"/>
    <p:sldId id="25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1DA869-01FE-4AC7-B5B5-81F8D99D229A}" v="8" dt="2024-06-27T07:23:01.553"/>
    <p1510:client id="{995633D0-8A3B-4A2D-B555-2CE43D25DF49}" v="4" dt="2024-06-26T16:50:37.1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94660"/>
  </p:normalViewPr>
  <p:slideViewPr>
    <p:cSldViewPr snapToGrid="0">
      <p:cViewPr varScale="1">
        <p:scale>
          <a:sx n="78" d="100"/>
          <a:sy n="78" d="100"/>
        </p:scale>
        <p:origin x="715" y="4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6/11/relationships/changesInfo" Target="changesInfos/changesInfo1.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SH SARIN" userId="6750bc7e8d1981df" providerId="LiveId" clId="{301DA869-01FE-4AC7-B5B5-81F8D99D229A}"/>
    <pc:docChg chg="undo redo custSel addSld delSld modSld sldOrd">
      <pc:chgData name="YASH SARIN" userId="6750bc7e8d1981df" providerId="LiveId" clId="{301DA869-01FE-4AC7-B5B5-81F8D99D229A}" dt="2024-06-27T07:39:41.362" v="647" actId="113"/>
      <pc:docMkLst>
        <pc:docMk/>
      </pc:docMkLst>
      <pc:sldChg chg="modSp mod">
        <pc:chgData name="YASH SARIN" userId="6750bc7e8d1981df" providerId="LiveId" clId="{301DA869-01FE-4AC7-B5B5-81F8D99D229A}" dt="2024-06-27T07:31:13.733" v="579" actId="20577"/>
        <pc:sldMkLst>
          <pc:docMk/>
          <pc:sldMk cId="953325580" sldId="256"/>
        </pc:sldMkLst>
        <pc:spChg chg="mod">
          <ac:chgData name="YASH SARIN" userId="6750bc7e8d1981df" providerId="LiveId" clId="{301DA869-01FE-4AC7-B5B5-81F8D99D229A}" dt="2024-06-27T07:31:13.733" v="579" actId="20577"/>
          <ac:spMkLst>
            <pc:docMk/>
            <pc:sldMk cId="953325580" sldId="256"/>
            <ac:spMk id="4" creationId="{00000000-0000-0000-0000-000000000000}"/>
          </ac:spMkLst>
        </pc:spChg>
      </pc:sldChg>
      <pc:sldChg chg="modSp mod">
        <pc:chgData name="YASH SARIN" userId="6750bc7e8d1981df" providerId="LiveId" clId="{301DA869-01FE-4AC7-B5B5-81F8D99D229A}" dt="2024-06-27T05:58:37.909" v="351" actId="14100"/>
        <pc:sldMkLst>
          <pc:docMk/>
          <pc:sldMk cId="3202024527" sldId="265"/>
        </pc:sldMkLst>
        <pc:spChg chg="mod">
          <ac:chgData name="YASH SARIN" userId="6750bc7e8d1981df" providerId="LiveId" clId="{301DA869-01FE-4AC7-B5B5-81F8D99D229A}" dt="2024-06-27T05:58:37.909" v="351" actId="14100"/>
          <ac:spMkLst>
            <pc:docMk/>
            <pc:sldMk cId="3202024527" sldId="265"/>
            <ac:spMk id="2" creationId="{C4FFAF3C-BA60-9181-132C-C36C403AAEA7}"/>
          </ac:spMkLst>
        </pc:spChg>
      </pc:sldChg>
      <pc:sldChg chg="addSp modSp mod">
        <pc:chgData name="YASH SARIN" userId="6750bc7e8d1981df" providerId="LiveId" clId="{301DA869-01FE-4AC7-B5B5-81F8D99D229A}" dt="2024-06-27T04:21:36.902" v="152" actId="20577"/>
        <pc:sldMkLst>
          <pc:docMk/>
          <pc:sldMk cId="1483293388" sldId="267"/>
        </pc:sldMkLst>
        <pc:spChg chg="mod">
          <ac:chgData name="YASH SARIN" userId="6750bc7e8d1981df" providerId="LiveId" clId="{301DA869-01FE-4AC7-B5B5-81F8D99D229A}" dt="2024-06-27T04:20:21.792" v="110" actId="21"/>
          <ac:spMkLst>
            <pc:docMk/>
            <pc:sldMk cId="1483293388" sldId="267"/>
            <ac:spMk id="2" creationId="{D3304455-6802-6CA9-8475-2F6DD1B8D409}"/>
          </ac:spMkLst>
        </pc:spChg>
        <pc:spChg chg="add mod">
          <ac:chgData name="YASH SARIN" userId="6750bc7e8d1981df" providerId="LiveId" clId="{301DA869-01FE-4AC7-B5B5-81F8D99D229A}" dt="2024-06-27T04:21:36.902" v="152" actId="20577"/>
          <ac:spMkLst>
            <pc:docMk/>
            <pc:sldMk cId="1483293388" sldId="267"/>
            <ac:spMk id="3" creationId="{DACAC666-D2CC-D189-5A0B-91B4F56BFEB8}"/>
          </ac:spMkLst>
        </pc:spChg>
        <pc:spChg chg="add mod">
          <ac:chgData name="YASH SARIN" userId="6750bc7e8d1981df" providerId="LiveId" clId="{301DA869-01FE-4AC7-B5B5-81F8D99D229A}" dt="2024-06-27T04:21:33.481" v="150" actId="20577"/>
          <ac:spMkLst>
            <pc:docMk/>
            <pc:sldMk cId="1483293388" sldId="267"/>
            <ac:spMk id="4" creationId="{4757D525-F979-C538-401C-9FC1E5E01894}"/>
          </ac:spMkLst>
        </pc:spChg>
      </pc:sldChg>
      <pc:sldChg chg="modSp mod">
        <pc:chgData name="YASH SARIN" userId="6750bc7e8d1981df" providerId="LiveId" clId="{301DA869-01FE-4AC7-B5B5-81F8D99D229A}" dt="2024-06-27T07:39:41.362" v="647" actId="113"/>
        <pc:sldMkLst>
          <pc:docMk/>
          <pc:sldMk cId="2900153716" sldId="2146847054"/>
        </pc:sldMkLst>
        <pc:spChg chg="mod">
          <ac:chgData name="YASH SARIN" userId="6750bc7e8d1981df" providerId="LiveId" clId="{301DA869-01FE-4AC7-B5B5-81F8D99D229A}" dt="2024-06-27T07:39:41.362" v="647" actId="113"/>
          <ac:spMkLst>
            <pc:docMk/>
            <pc:sldMk cId="2900153716" sldId="2146847054"/>
            <ac:spMk id="3" creationId="{B2678641-EEA3-4EC4-BF39-4075B0C120E8}"/>
          </ac:spMkLst>
        </pc:spChg>
      </pc:sldChg>
      <pc:sldChg chg="addSp modSp mod">
        <pc:chgData name="YASH SARIN" userId="6750bc7e8d1981df" providerId="LiveId" clId="{301DA869-01FE-4AC7-B5B5-81F8D99D229A}" dt="2024-06-27T07:18:10.786" v="566" actId="1076"/>
        <pc:sldMkLst>
          <pc:docMk/>
          <pc:sldMk cId="3929826735" sldId="2146847056"/>
        </pc:sldMkLst>
        <pc:spChg chg="add mod">
          <ac:chgData name="YASH SARIN" userId="6750bc7e8d1981df" providerId="LiveId" clId="{301DA869-01FE-4AC7-B5B5-81F8D99D229A}" dt="2024-06-27T07:18:10.786" v="566" actId="1076"/>
          <ac:spMkLst>
            <pc:docMk/>
            <pc:sldMk cId="3929826735" sldId="2146847056"/>
            <ac:spMk id="5" creationId="{7A5170DA-193E-ECF9-3459-4517C7C13B65}"/>
          </ac:spMkLst>
        </pc:spChg>
        <pc:picChg chg="add mod">
          <ac:chgData name="YASH SARIN" userId="6750bc7e8d1981df" providerId="LiveId" clId="{301DA869-01FE-4AC7-B5B5-81F8D99D229A}" dt="2024-06-27T06:41:39.957" v="483" actId="1076"/>
          <ac:picMkLst>
            <pc:docMk/>
            <pc:sldMk cId="3929826735" sldId="2146847056"/>
            <ac:picMk id="4" creationId="{0ADCFB15-AA81-E20B-3283-1C3D06390553}"/>
          </ac:picMkLst>
        </pc:picChg>
      </pc:sldChg>
      <pc:sldChg chg="modSp mod">
        <pc:chgData name="YASH SARIN" userId="6750bc7e8d1981df" providerId="LiveId" clId="{301DA869-01FE-4AC7-B5B5-81F8D99D229A}" dt="2024-06-26T16:58:12.968" v="6" actId="20577"/>
        <pc:sldMkLst>
          <pc:docMk/>
          <pc:sldMk cId="1888484513" sldId="2146847058"/>
        </pc:sldMkLst>
        <pc:spChg chg="mod">
          <ac:chgData name="YASH SARIN" userId="6750bc7e8d1981df" providerId="LiveId" clId="{301DA869-01FE-4AC7-B5B5-81F8D99D229A}" dt="2024-06-26T16:58:12.968" v="6" actId="20577"/>
          <ac:spMkLst>
            <pc:docMk/>
            <pc:sldMk cId="1888484513" sldId="2146847058"/>
            <ac:spMk id="5" creationId="{8FBA75B4-2DD5-42EB-9397-F36BFB8BA723}"/>
          </ac:spMkLst>
        </pc:spChg>
      </pc:sldChg>
      <pc:sldChg chg="addSp modSp mod">
        <pc:chgData name="YASH SARIN" userId="6750bc7e8d1981df" providerId="LiveId" clId="{301DA869-01FE-4AC7-B5B5-81F8D99D229A}" dt="2024-06-27T07:17:39.592" v="563" actId="20577"/>
        <pc:sldMkLst>
          <pc:docMk/>
          <pc:sldMk cId="3483099264" sldId="2146847059"/>
        </pc:sldMkLst>
        <pc:spChg chg="add mod">
          <ac:chgData name="YASH SARIN" userId="6750bc7e8d1981df" providerId="LiveId" clId="{301DA869-01FE-4AC7-B5B5-81F8D99D229A}" dt="2024-06-27T07:17:39.592" v="563" actId="20577"/>
          <ac:spMkLst>
            <pc:docMk/>
            <pc:sldMk cId="3483099264" sldId="2146847059"/>
            <ac:spMk id="5" creationId="{6712807D-5973-C9C7-DA6B-DDAAFE59E45B}"/>
          </ac:spMkLst>
        </pc:spChg>
        <pc:picChg chg="add mod">
          <ac:chgData name="YASH SARIN" userId="6750bc7e8d1981df" providerId="LiveId" clId="{301DA869-01FE-4AC7-B5B5-81F8D99D229A}" dt="2024-06-27T06:45:22.198" v="506" actId="208"/>
          <ac:picMkLst>
            <pc:docMk/>
            <pc:sldMk cId="3483099264" sldId="2146847059"/>
            <ac:picMk id="4" creationId="{B64E89C4-8B73-69F1-45E0-5FE8E803C244}"/>
          </ac:picMkLst>
        </pc:picChg>
      </pc:sldChg>
      <pc:sldChg chg="addSp modSp mod ord">
        <pc:chgData name="YASH SARIN" userId="6750bc7e8d1981df" providerId="LiveId" clId="{301DA869-01FE-4AC7-B5B5-81F8D99D229A}" dt="2024-06-27T07:37:50.790" v="590" actId="1076"/>
        <pc:sldMkLst>
          <pc:docMk/>
          <pc:sldMk cId="2084147329" sldId="2146847060"/>
        </pc:sldMkLst>
        <pc:spChg chg="mod">
          <ac:chgData name="YASH SARIN" userId="6750bc7e8d1981df" providerId="LiveId" clId="{301DA869-01FE-4AC7-B5B5-81F8D99D229A}" dt="2024-06-27T07:37:50.514" v="589" actId="20577"/>
          <ac:spMkLst>
            <pc:docMk/>
            <pc:sldMk cId="2084147329" sldId="2146847060"/>
            <ac:spMk id="2" creationId="{36E9C8F3-26C5-F5D9-D7D2-212BCCFB8A13}"/>
          </ac:spMkLst>
        </pc:spChg>
        <pc:spChg chg="mod">
          <ac:chgData name="YASH SARIN" userId="6750bc7e8d1981df" providerId="LiveId" clId="{301DA869-01FE-4AC7-B5B5-81F8D99D229A}" dt="2024-06-27T07:37:50.790" v="590" actId="1076"/>
          <ac:spMkLst>
            <pc:docMk/>
            <pc:sldMk cId="2084147329" sldId="2146847060"/>
            <ac:spMk id="3" creationId="{D1D6DEAF-D587-9D17-3DF7-F5EC9027BD19}"/>
          </ac:spMkLst>
        </pc:spChg>
        <pc:spChg chg="add mod">
          <ac:chgData name="YASH SARIN" userId="6750bc7e8d1981df" providerId="LiveId" clId="{301DA869-01FE-4AC7-B5B5-81F8D99D229A}" dt="2024-06-27T06:31:26.958" v="466" actId="20577"/>
          <ac:spMkLst>
            <pc:docMk/>
            <pc:sldMk cId="2084147329" sldId="2146847060"/>
            <ac:spMk id="4" creationId="{9CEAEB60-0A8B-8E96-6C5A-C81E448F152C}"/>
          </ac:spMkLst>
        </pc:spChg>
      </pc:sldChg>
      <pc:sldChg chg="addSp delSp modSp mod">
        <pc:chgData name="YASH SARIN" userId="6750bc7e8d1981df" providerId="LiveId" clId="{301DA869-01FE-4AC7-B5B5-81F8D99D229A}" dt="2024-06-27T07:23:33.943" v="578"/>
        <pc:sldMkLst>
          <pc:docMk/>
          <pc:sldMk cId="3977562330" sldId="2146847061"/>
        </pc:sldMkLst>
        <pc:spChg chg="add del mod">
          <ac:chgData name="YASH SARIN" userId="6750bc7e8d1981df" providerId="LiveId" clId="{301DA869-01FE-4AC7-B5B5-81F8D99D229A}" dt="2024-06-27T07:23:25.155" v="575" actId="478"/>
          <ac:spMkLst>
            <pc:docMk/>
            <pc:sldMk cId="3977562330" sldId="2146847061"/>
            <ac:spMk id="3" creationId="{6A1E9CD2-B960-4190-E20A-6FD23C7B3636}"/>
          </ac:spMkLst>
        </pc:spChg>
        <pc:spChg chg="add mod">
          <ac:chgData name="YASH SARIN" userId="6750bc7e8d1981df" providerId="LiveId" clId="{301DA869-01FE-4AC7-B5B5-81F8D99D229A}" dt="2024-06-27T07:23:33.943" v="578"/>
          <ac:spMkLst>
            <pc:docMk/>
            <pc:sldMk cId="3977562330" sldId="2146847061"/>
            <ac:spMk id="6" creationId="{79533A67-C09D-BA75-929B-3AFFD47B0BF3}"/>
          </ac:spMkLst>
        </pc:spChg>
      </pc:sldChg>
      <pc:sldChg chg="modSp mod">
        <pc:chgData name="YASH SARIN" userId="6750bc7e8d1981df" providerId="LiveId" clId="{301DA869-01FE-4AC7-B5B5-81F8D99D229A}" dt="2024-06-27T06:20:57.617" v="430" actId="20577"/>
        <pc:sldMkLst>
          <pc:docMk/>
          <pc:sldMk cId="3102870545" sldId="2146847063"/>
        </pc:sldMkLst>
        <pc:spChg chg="mod">
          <ac:chgData name="YASH SARIN" userId="6750bc7e8d1981df" providerId="LiveId" clId="{301DA869-01FE-4AC7-B5B5-81F8D99D229A}" dt="2024-06-27T06:20:57.617" v="430" actId="20577"/>
          <ac:spMkLst>
            <pc:docMk/>
            <pc:sldMk cId="3102870545" sldId="2146847063"/>
            <ac:spMk id="3" creationId="{6555D229-5395-ECA0-5428-13EBA5A7DEBA}"/>
          </ac:spMkLst>
        </pc:spChg>
      </pc:sldChg>
      <pc:sldChg chg="modSp mod">
        <pc:chgData name="YASH SARIN" userId="6750bc7e8d1981df" providerId="LiveId" clId="{301DA869-01FE-4AC7-B5B5-81F8D99D229A}" dt="2024-06-26T17:04:37.201" v="88" actId="20577"/>
        <pc:sldMkLst>
          <pc:docMk/>
          <pc:sldMk cId="963643457" sldId="2146847064"/>
        </pc:sldMkLst>
        <pc:spChg chg="mod">
          <ac:chgData name="YASH SARIN" userId="6750bc7e8d1981df" providerId="LiveId" clId="{301DA869-01FE-4AC7-B5B5-81F8D99D229A}" dt="2024-06-26T17:04:37.201" v="88" actId="20577"/>
          <ac:spMkLst>
            <pc:docMk/>
            <pc:sldMk cId="963643457" sldId="2146847064"/>
            <ac:spMk id="4" creationId="{464B2DCE-5A06-93F7-6513-EC0C7588C347}"/>
          </ac:spMkLst>
        </pc:spChg>
        <pc:spChg chg="mod">
          <ac:chgData name="YASH SARIN" userId="6750bc7e8d1981df" providerId="LiveId" clId="{301DA869-01FE-4AC7-B5B5-81F8D99D229A}" dt="2024-06-26T16:58:23.498" v="13" actId="20577"/>
          <ac:spMkLst>
            <pc:docMk/>
            <pc:sldMk cId="963643457" sldId="2146847064"/>
            <ac:spMk id="5" creationId="{8FBA75B4-2DD5-42EB-9397-F36BFB8BA723}"/>
          </ac:spMkLst>
        </pc:spChg>
      </pc:sldChg>
      <pc:sldChg chg="modSp mod">
        <pc:chgData name="YASH SARIN" userId="6750bc7e8d1981df" providerId="LiveId" clId="{301DA869-01FE-4AC7-B5B5-81F8D99D229A}" dt="2024-06-26T16:59:33.785" v="26" actId="14100"/>
        <pc:sldMkLst>
          <pc:docMk/>
          <pc:sldMk cId="3971166713" sldId="2146847066"/>
        </pc:sldMkLst>
        <pc:spChg chg="mod">
          <ac:chgData name="YASH SARIN" userId="6750bc7e8d1981df" providerId="LiveId" clId="{301DA869-01FE-4AC7-B5B5-81F8D99D229A}" dt="2024-06-26T16:59:33.785" v="26" actId="14100"/>
          <ac:spMkLst>
            <pc:docMk/>
            <pc:sldMk cId="3971166713" sldId="2146847066"/>
            <ac:spMk id="4" creationId="{464B2DCE-5A06-93F7-6513-EC0C7588C347}"/>
          </ac:spMkLst>
        </pc:spChg>
        <pc:spChg chg="mod">
          <ac:chgData name="YASH SARIN" userId="6750bc7e8d1981df" providerId="LiveId" clId="{301DA869-01FE-4AC7-B5B5-81F8D99D229A}" dt="2024-06-26T16:58:53.388" v="19" actId="14100"/>
          <ac:spMkLst>
            <pc:docMk/>
            <pc:sldMk cId="3971166713" sldId="2146847066"/>
            <ac:spMk id="5" creationId="{8FBA75B4-2DD5-42EB-9397-F36BFB8BA723}"/>
          </ac:spMkLst>
        </pc:spChg>
        <pc:picChg chg="mod">
          <ac:chgData name="YASH SARIN" userId="6750bc7e8d1981df" providerId="LiveId" clId="{301DA869-01FE-4AC7-B5B5-81F8D99D229A}" dt="2024-06-26T16:59:16.118" v="24" actId="14100"/>
          <ac:picMkLst>
            <pc:docMk/>
            <pc:sldMk cId="3971166713" sldId="2146847066"/>
            <ac:picMk id="3" creationId="{883E8374-8621-DBBC-5441-4791E8B7B219}"/>
          </ac:picMkLst>
        </pc:picChg>
      </pc:sldChg>
      <pc:sldChg chg="modSp mod">
        <pc:chgData name="YASH SARIN" userId="6750bc7e8d1981df" providerId="LiveId" clId="{301DA869-01FE-4AC7-B5B5-81F8D99D229A}" dt="2024-06-27T06:22:54.622" v="437" actId="14100"/>
        <pc:sldMkLst>
          <pc:docMk/>
          <pc:sldMk cId="2174743821" sldId="2146847067"/>
        </pc:sldMkLst>
        <pc:spChg chg="mod">
          <ac:chgData name="YASH SARIN" userId="6750bc7e8d1981df" providerId="LiveId" clId="{301DA869-01FE-4AC7-B5B5-81F8D99D229A}" dt="2024-06-27T06:22:54.622" v="437" actId="14100"/>
          <ac:spMkLst>
            <pc:docMk/>
            <pc:sldMk cId="2174743821" sldId="2146847067"/>
            <ac:spMk id="4" creationId="{464B2DCE-5A06-93F7-6513-EC0C7588C347}"/>
          </ac:spMkLst>
        </pc:spChg>
        <pc:spChg chg="mod">
          <ac:chgData name="YASH SARIN" userId="6750bc7e8d1981df" providerId="LiveId" clId="{301DA869-01FE-4AC7-B5B5-81F8D99D229A}" dt="2024-06-26T16:59:57.659" v="30" actId="14100"/>
          <ac:spMkLst>
            <pc:docMk/>
            <pc:sldMk cId="2174743821" sldId="2146847067"/>
            <ac:spMk id="5" creationId="{8FBA75B4-2DD5-42EB-9397-F36BFB8BA723}"/>
          </ac:spMkLst>
        </pc:spChg>
      </pc:sldChg>
      <pc:sldChg chg="modSp mod">
        <pc:chgData name="YASH SARIN" userId="6750bc7e8d1981df" providerId="LiveId" clId="{301DA869-01FE-4AC7-B5B5-81F8D99D229A}" dt="2024-06-26T17:00:11.902" v="33"/>
        <pc:sldMkLst>
          <pc:docMk/>
          <pc:sldMk cId="558972682" sldId="2146847068"/>
        </pc:sldMkLst>
        <pc:spChg chg="mod">
          <ac:chgData name="YASH SARIN" userId="6750bc7e8d1981df" providerId="LiveId" clId="{301DA869-01FE-4AC7-B5B5-81F8D99D229A}" dt="2024-06-26T17:00:11.902" v="33"/>
          <ac:spMkLst>
            <pc:docMk/>
            <pc:sldMk cId="558972682" sldId="2146847068"/>
            <ac:spMk id="5" creationId="{8FBA75B4-2DD5-42EB-9397-F36BFB8BA723}"/>
          </ac:spMkLst>
        </pc:spChg>
      </pc:sldChg>
      <pc:sldChg chg="modSp mod">
        <pc:chgData name="YASH SARIN" userId="6750bc7e8d1981df" providerId="LiveId" clId="{301DA869-01FE-4AC7-B5B5-81F8D99D229A}" dt="2024-06-26T17:00:18.761" v="35"/>
        <pc:sldMkLst>
          <pc:docMk/>
          <pc:sldMk cId="397102228" sldId="2146847069"/>
        </pc:sldMkLst>
        <pc:spChg chg="mod">
          <ac:chgData name="YASH SARIN" userId="6750bc7e8d1981df" providerId="LiveId" clId="{301DA869-01FE-4AC7-B5B5-81F8D99D229A}" dt="2024-06-26T17:00:18.761" v="35"/>
          <ac:spMkLst>
            <pc:docMk/>
            <pc:sldMk cId="397102228" sldId="2146847069"/>
            <ac:spMk id="5" creationId="{8FBA75B4-2DD5-42EB-9397-F36BFB8BA723}"/>
          </ac:spMkLst>
        </pc:spChg>
      </pc:sldChg>
      <pc:sldChg chg="modSp mod">
        <pc:chgData name="YASH SARIN" userId="6750bc7e8d1981df" providerId="LiveId" clId="{301DA869-01FE-4AC7-B5B5-81F8D99D229A}" dt="2024-06-27T06:23:13.100" v="442" actId="20577"/>
        <pc:sldMkLst>
          <pc:docMk/>
          <pc:sldMk cId="3577684723" sldId="2146847070"/>
        </pc:sldMkLst>
        <pc:spChg chg="mod">
          <ac:chgData name="YASH SARIN" userId="6750bc7e8d1981df" providerId="LiveId" clId="{301DA869-01FE-4AC7-B5B5-81F8D99D229A}" dt="2024-06-27T06:23:13.100" v="442" actId="20577"/>
          <ac:spMkLst>
            <pc:docMk/>
            <pc:sldMk cId="3577684723" sldId="2146847070"/>
            <ac:spMk id="4" creationId="{464B2DCE-5A06-93F7-6513-EC0C7588C347}"/>
          </ac:spMkLst>
        </pc:spChg>
        <pc:spChg chg="mod">
          <ac:chgData name="YASH SARIN" userId="6750bc7e8d1981df" providerId="LiveId" clId="{301DA869-01FE-4AC7-B5B5-81F8D99D229A}" dt="2024-06-26T17:00:23.045" v="36"/>
          <ac:spMkLst>
            <pc:docMk/>
            <pc:sldMk cId="3577684723" sldId="2146847070"/>
            <ac:spMk id="5" creationId="{8FBA75B4-2DD5-42EB-9397-F36BFB8BA723}"/>
          </ac:spMkLst>
        </pc:spChg>
      </pc:sldChg>
      <pc:sldChg chg="addSp delSp modSp mod">
        <pc:chgData name="YASH SARIN" userId="6750bc7e8d1981df" providerId="LiveId" clId="{301DA869-01FE-4AC7-B5B5-81F8D99D229A}" dt="2024-06-27T04:25:27.266" v="170" actId="1076"/>
        <pc:sldMkLst>
          <pc:docMk/>
          <pc:sldMk cId="2178027213" sldId="2146847071"/>
        </pc:sldMkLst>
        <pc:spChg chg="mod">
          <ac:chgData name="YASH SARIN" userId="6750bc7e8d1981df" providerId="LiveId" clId="{301DA869-01FE-4AC7-B5B5-81F8D99D229A}" dt="2024-06-26T17:00:28.606" v="37"/>
          <ac:spMkLst>
            <pc:docMk/>
            <pc:sldMk cId="2178027213" sldId="2146847071"/>
            <ac:spMk id="5" creationId="{8FBA75B4-2DD5-42EB-9397-F36BFB8BA723}"/>
          </ac:spMkLst>
        </pc:spChg>
        <pc:picChg chg="add del mod">
          <ac:chgData name="YASH SARIN" userId="6750bc7e8d1981df" providerId="LiveId" clId="{301DA869-01FE-4AC7-B5B5-81F8D99D229A}" dt="2024-06-27T04:25:10.003" v="168" actId="22"/>
          <ac:picMkLst>
            <pc:docMk/>
            <pc:sldMk cId="2178027213" sldId="2146847071"/>
            <ac:picMk id="3" creationId="{E422C489-5895-0C94-9F46-474023A683FD}"/>
          </ac:picMkLst>
        </pc:picChg>
        <pc:picChg chg="add mod">
          <ac:chgData name="YASH SARIN" userId="6750bc7e8d1981df" providerId="LiveId" clId="{301DA869-01FE-4AC7-B5B5-81F8D99D229A}" dt="2024-06-27T04:25:27.266" v="170" actId="1076"/>
          <ac:picMkLst>
            <pc:docMk/>
            <pc:sldMk cId="2178027213" sldId="2146847071"/>
            <ac:picMk id="8" creationId="{587C7EE5-7FA1-9452-6172-A7DF91281FE9}"/>
          </ac:picMkLst>
        </pc:picChg>
      </pc:sldChg>
      <pc:sldChg chg="addSp modSp mod">
        <pc:chgData name="YASH SARIN" userId="6750bc7e8d1981df" providerId="LiveId" clId="{301DA869-01FE-4AC7-B5B5-81F8D99D229A}" dt="2024-06-27T04:32:49.503" v="245" actId="14100"/>
        <pc:sldMkLst>
          <pc:docMk/>
          <pc:sldMk cId="3548710545" sldId="2146847072"/>
        </pc:sldMkLst>
        <pc:spChg chg="mod">
          <ac:chgData name="YASH SARIN" userId="6750bc7e8d1981df" providerId="LiveId" clId="{301DA869-01FE-4AC7-B5B5-81F8D99D229A}" dt="2024-06-26T17:00:37.032" v="39"/>
          <ac:spMkLst>
            <pc:docMk/>
            <pc:sldMk cId="3548710545" sldId="2146847072"/>
            <ac:spMk id="5" creationId="{8FBA75B4-2DD5-42EB-9397-F36BFB8BA723}"/>
          </ac:spMkLst>
        </pc:spChg>
        <pc:picChg chg="add mod">
          <ac:chgData name="YASH SARIN" userId="6750bc7e8d1981df" providerId="LiveId" clId="{301DA869-01FE-4AC7-B5B5-81F8D99D229A}" dt="2024-06-27T04:32:36.447" v="240" actId="14100"/>
          <ac:picMkLst>
            <pc:docMk/>
            <pc:sldMk cId="3548710545" sldId="2146847072"/>
            <ac:picMk id="3" creationId="{F7C4FEAE-5C32-709D-F8EB-EBCA6D60722A}"/>
          </ac:picMkLst>
        </pc:picChg>
        <pc:picChg chg="mod">
          <ac:chgData name="YASH SARIN" userId="6750bc7e8d1981df" providerId="LiveId" clId="{301DA869-01FE-4AC7-B5B5-81F8D99D229A}" dt="2024-06-27T04:32:49.503" v="245" actId="14100"/>
          <ac:picMkLst>
            <pc:docMk/>
            <pc:sldMk cId="3548710545" sldId="2146847072"/>
            <ac:picMk id="6" creationId="{B4DECB4B-D6A3-D62C-8F83-BB7441EA7B89}"/>
          </ac:picMkLst>
        </pc:picChg>
        <pc:picChg chg="add mod">
          <ac:chgData name="YASH SARIN" userId="6750bc7e8d1981df" providerId="LiveId" clId="{301DA869-01FE-4AC7-B5B5-81F8D99D229A}" dt="2024-06-27T04:32:38.915" v="241" actId="1076"/>
          <ac:picMkLst>
            <pc:docMk/>
            <pc:sldMk cId="3548710545" sldId="2146847072"/>
            <ac:picMk id="8" creationId="{FC911DC2-8086-7A0E-7405-3DD2C89AE3D0}"/>
          </ac:picMkLst>
        </pc:picChg>
      </pc:sldChg>
      <pc:sldChg chg="addSp modSp mod">
        <pc:chgData name="YASH SARIN" userId="6750bc7e8d1981df" providerId="LiveId" clId="{301DA869-01FE-4AC7-B5B5-81F8D99D229A}" dt="2024-06-27T04:37:53.606" v="285" actId="1076"/>
        <pc:sldMkLst>
          <pc:docMk/>
          <pc:sldMk cId="20611092" sldId="2146847073"/>
        </pc:sldMkLst>
        <pc:spChg chg="mod">
          <ac:chgData name="YASH SARIN" userId="6750bc7e8d1981df" providerId="LiveId" clId="{301DA869-01FE-4AC7-B5B5-81F8D99D229A}" dt="2024-06-26T17:00:32.076" v="38"/>
          <ac:spMkLst>
            <pc:docMk/>
            <pc:sldMk cId="20611092" sldId="2146847073"/>
            <ac:spMk id="5" creationId="{8FBA75B4-2DD5-42EB-9397-F36BFB8BA723}"/>
          </ac:spMkLst>
        </pc:spChg>
        <pc:picChg chg="add mod">
          <ac:chgData name="YASH SARIN" userId="6750bc7e8d1981df" providerId="LiveId" clId="{301DA869-01FE-4AC7-B5B5-81F8D99D229A}" dt="2024-06-27T04:37:53.606" v="285" actId="1076"/>
          <ac:picMkLst>
            <pc:docMk/>
            <pc:sldMk cId="20611092" sldId="2146847073"/>
            <ac:picMk id="3" creationId="{DFD8C789-B4F2-E508-252C-BAE34377DAAA}"/>
          </ac:picMkLst>
        </pc:picChg>
        <pc:picChg chg="mod">
          <ac:chgData name="YASH SARIN" userId="6750bc7e8d1981df" providerId="LiveId" clId="{301DA869-01FE-4AC7-B5B5-81F8D99D229A}" dt="2024-06-27T04:37:43.564" v="283" actId="1076"/>
          <ac:picMkLst>
            <pc:docMk/>
            <pc:sldMk cId="20611092" sldId="2146847073"/>
            <ac:picMk id="6" creationId="{B4DECB4B-D6A3-D62C-8F83-BB7441EA7B89}"/>
          </ac:picMkLst>
        </pc:picChg>
        <pc:picChg chg="add mod">
          <ac:chgData name="YASH SARIN" userId="6750bc7e8d1981df" providerId="LiveId" clId="{301DA869-01FE-4AC7-B5B5-81F8D99D229A}" dt="2024-06-27T04:37:36.640" v="281" actId="14100"/>
          <ac:picMkLst>
            <pc:docMk/>
            <pc:sldMk cId="20611092" sldId="2146847073"/>
            <ac:picMk id="8" creationId="{E068A250-58F7-4A81-85B4-0BF97CF394C6}"/>
          </ac:picMkLst>
        </pc:picChg>
      </pc:sldChg>
      <pc:sldChg chg="addSp modSp mod">
        <pc:chgData name="YASH SARIN" userId="6750bc7e8d1981df" providerId="LiveId" clId="{301DA869-01FE-4AC7-B5B5-81F8D99D229A}" dt="2024-06-27T06:24:02.455" v="446" actId="1076"/>
        <pc:sldMkLst>
          <pc:docMk/>
          <pc:sldMk cId="1542839186" sldId="2146847074"/>
        </pc:sldMkLst>
        <pc:spChg chg="mod">
          <ac:chgData name="YASH SARIN" userId="6750bc7e8d1981df" providerId="LiveId" clId="{301DA869-01FE-4AC7-B5B5-81F8D99D229A}" dt="2024-06-26T17:00:40.803" v="40"/>
          <ac:spMkLst>
            <pc:docMk/>
            <pc:sldMk cId="1542839186" sldId="2146847074"/>
            <ac:spMk id="5" creationId="{8FBA75B4-2DD5-42EB-9397-F36BFB8BA723}"/>
          </ac:spMkLst>
        </pc:spChg>
        <pc:picChg chg="add mod">
          <ac:chgData name="YASH SARIN" userId="6750bc7e8d1981df" providerId="LiveId" clId="{301DA869-01FE-4AC7-B5B5-81F8D99D229A}" dt="2024-06-27T04:34:14.072" v="257" actId="1076"/>
          <ac:picMkLst>
            <pc:docMk/>
            <pc:sldMk cId="1542839186" sldId="2146847074"/>
            <ac:picMk id="3" creationId="{FCBB2741-F61A-8ABA-A8F8-03ED1DE62741}"/>
          </ac:picMkLst>
        </pc:picChg>
        <pc:picChg chg="mod">
          <ac:chgData name="YASH SARIN" userId="6750bc7e8d1981df" providerId="LiveId" clId="{301DA869-01FE-4AC7-B5B5-81F8D99D229A}" dt="2024-06-27T04:34:43.563" v="263" actId="14100"/>
          <ac:picMkLst>
            <pc:docMk/>
            <pc:sldMk cId="1542839186" sldId="2146847074"/>
            <ac:picMk id="6" creationId="{B4DECB4B-D6A3-D62C-8F83-BB7441EA7B89}"/>
          </ac:picMkLst>
        </pc:picChg>
        <pc:picChg chg="add mod">
          <ac:chgData name="YASH SARIN" userId="6750bc7e8d1981df" providerId="LiveId" clId="{301DA869-01FE-4AC7-B5B5-81F8D99D229A}" dt="2024-06-27T06:24:02.455" v="446" actId="1076"/>
          <ac:picMkLst>
            <pc:docMk/>
            <pc:sldMk cId="1542839186" sldId="2146847074"/>
            <ac:picMk id="8" creationId="{924E9FE8-8691-CE66-10B8-1876CD1D1CC9}"/>
          </ac:picMkLst>
        </pc:picChg>
      </pc:sldChg>
      <pc:sldChg chg="addSp modSp mod ord">
        <pc:chgData name="YASH SARIN" userId="6750bc7e8d1981df" providerId="LiveId" clId="{301DA869-01FE-4AC7-B5B5-81F8D99D229A}" dt="2024-06-27T06:34:30.221" v="467" actId="207"/>
        <pc:sldMkLst>
          <pc:docMk/>
          <pc:sldMk cId="3299445910" sldId="2146847075"/>
        </pc:sldMkLst>
        <pc:spChg chg="mod">
          <ac:chgData name="YASH SARIN" userId="6750bc7e8d1981df" providerId="LiveId" clId="{301DA869-01FE-4AC7-B5B5-81F8D99D229A}" dt="2024-06-27T06:34:30.221" v="467" actId="207"/>
          <ac:spMkLst>
            <pc:docMk/>
            <pc:sldMk cId="3299445910" sldId="2146847075"/>
            <ac:spMk id="4" creationId="{464B2DCE-5A06-93F7-6513-EC0C7588C347}"/>
          </ac:spMkLst>
        </pc:spChg>
        <pc:spChg chg="mod">
          <ac:chgData name="YASH SARIN" userId="6750bc7e8d1981df" providerId="LiveId" clId="{301DA869-01FE-4AC7-B5B5-81F8D99D229A}" dt="2024-06-26T17:00:44.590" v="41"/>
          <ac:spMkLst>
            <pc:docMk/>
            <pc:sldMk cId="3299445910" sldId="2146847075"/>
            <ac:spMk id="5" creationId="{8FBA75B4-2DD5-42EB-9397-F36BFB8BA723}"/>
          </ac:spMkLst>
        </pc:spChg>
        <pc:picChg chg="add mod">
          <ac:chgData name="YASH SARIN" userId="6750bc7e8d1981df" providerId="LiveId" clId="{301DA869-01FE-4AC7-B5B5-81F8D99D229A}" dt="2024-06-27T04:27:55.060" v="190" actId="14100"/>
          <ac:picMkLst>
            <pc:docMk/>
            <pc:sldMk cId="3299445910" sldId="2146847075"/>
            <ac:picMk id="3" creationId="{6695BED6-8EFE-26DA-F538-18C30486A267}"/>
          </ac:picMkLst>
        </pc:picChg>
        <pc:picChg chg="mod">
          <ac:chgData name="YASH SARIN" userId="6750bc7e8d1981df" providerId="LiveId" clId="{301DA869-01FE-4AC7-B5B5-81F8D99D229A}" dt="2024-06-27T04:27:48.347" v="187" actId="14100"/>
          <ac:picMkLst>
            <pc:docMk/>
            <pc:sldMk cId="3299445910" sldId="2146847075"/>
            <ac:picMk id="6" creationId="{B4DECB4B-D6A3-D62C-8F83-BB7441EA7B89}"/>
          </ac:picMkLst>
        </pc:picChg>
        <pc:picChg chg="add mod">
          <ac:chgData name="YASH SARIN" userId="6750bc7e8d1981df" providerId="LiveId" clId="{301DA869-01FE-4AC7-B5B5-81F8D99D229A}" dt="2024-06-27T04:27:51.677" v="189" actId="1076"/>
          <ac:picMkLst>
            <pc:docMk/>
            <pc:sldMk cId="3299445910" sldId="2146847075"/>
            <ac:picMk id="8" creationId="{45484EBC-4F5E-F76D-5455-23699AE33680}"/>
          </ac:picMkLst>
        </pc:picChg>
      </pc:sldChg>
      <pc:sldChg chg="addSp delSp modSp mod ord">
        <pc:chgData name="YASH SARIN" userId="6750bc7e8d1981df" providerId="LiveId" clId="{301DA869-01FE-4AC7-B5B5-81F8D99D229A}" dt="2024-06-27T06:34:39.514" v="468" actId="207"/>
        <pc:sldMkLst>
          <pc:docMk/>
          <pc:sldMk cId="2885034019" sldId="2146847076"/>
        </pc:sldMkLst>
        <pc:spChg chg="mod">
          <ac:chgData name="YASH SARIN" userId="6750bc7e8d1981df" providerId="LiveId" clId="{301DA869-01FE-4AC7-B5B5-81F8D99D229A}" dt="2024-06-27T06:34:39.514" v="468" actId="207"/>
          <ac:spMkLst>
            <pc:docMk/>
            <pc:sldMk cId="2885034019" sldId="2146847076"/>
            <ac:spMk id="4" creationId="{464B2DCE-5A06-93F7-6513-EC0C7588C347}"/>
          </ac:spMkLst>
        </pc:spChg>
        <pc:spChg chg="mod">
          <ac:chgData name="YASH SARIN" userId="6750bc7e8d1981df" providerId="LiveId" clId="{301DA869-01FE-4AC7-B5B5-81F8D99D229A}" dt="2024-06-26T17:00:48.341" v="42"/>
          <ac:spMkLst>
            <pc:docMk/>
            <pc:sldMk cId="2885034019" sldId="2146847076"/>
            <ac:spMk id="5" creationId="{8FBA75B4-2DD5-42EB-9397-F36BFB8BA723}"/>
          </ac:spMkLst>
        </pc:spChg>
        <pc:picChg chg="add mod">
          <ac:chgData name="YASH SARIN" userId="6750bc7e8d1981df" providerId="LiveId" clId="{301DA869-01FE-4AC7-B5B5-81F8D99D229A}" dt="2024-06-27T04:29:23.197" v="206" actId="14100"/>
          <ac:picMkLst>
            <pc:docMk/>
            <pc:sldMk cId="2885034019" sldId="2146847076"/>
            <ac:picMk id="3" creationId="{B73CAAAE-2C10-3409-94A8-6B2DFBFDAA7D}"/>
          </ac:picMkLst>
        </pc:picChg>
        <pc:picChg chg="mod">
          <ac:chgData name="YASH SARIN" userId="6750bc7e8d1981df" providerId="LiveId" clId="{301DA869-01FE-4AC7-B5B5-81F8D99D229A}" dt="2024-06-27T06:23:43.601" v="445" actId="1076"/>
          <ac:picMkLst>
            <pc:docMk/>
            <pc:sldMk cId="2885034019" sldId="2146847076"/>
            <ac:picMk id="6" creationId="{B4DECB4B-D6A3-D62C-8F83-BB7441EA7B89}"/>
          </ac:picMkLst>
        </pc:picChg>
        <pc:picChg chg="add mod">
          <ac:chgData name="YASH SARIN" userId="6750bc7e8d1981df" providerId="LiveId" clId="{301DA869-01FE-4AC7-B5B5-81F8D99D229A}" dt="2024-06-27T06:23:33.509" v="443" actId="1076"/>
          <ac:picMkLst>
            <pc:docMk/>
            <pc:sldMk cId="2885034019" sldId="2146847076"/>
            <ac:picMk id="8" creationId="{89B84FD5-3159-D9D7-2B9B-C3FC262F38F4}"/>
          </ac:picMkLst>
        </pc:picChg>
        <pc:picChg chg="add del">
          <ac:chgData name="YASH SARIN" userId="6750bc7e8d1981df" providerId="LiveId" clId="{301DA869-01FE-4AC7-B5B5-81F8D99D229A}" dt="2024-06-27T04:36:42.062" v="265" actId="22"/>
          <ac:picMkLst>
            <pc:docMk/>
            <pc:sldMk cId="2885034019" sldId="2146847076"/>
            <ac:picMk id="10" creationId="{517A5272-8912-575F-5615-831A92D6C45E}"/>
          </ac:picMkLst>
        </pc:picChg>
      </pc:sldChg>
      <pc:sldChg chg="modSp mod">
        <pc:chgData name="YASH SARIN" userId="6750bc7e8d1981df" providerId="LiveId" clId="{301DA869-01FE-4AC7-B5B5-81F8D99D229A}" dt="2024-06-27T06:40:08.680" v="472" actId="20577"/>
        <pc:sldMkLst>
          <pc:docMk/>
          <pc:sldMk cId="3925361099" sldId="2146847077"/>
        </pc:sldMkLst>
        <pc:spChg chg="mod">
          <ac:chgData name="YASH SARIN" userId="6750bc7e8d1981df" providerId="LiveId" clId="{301DA869-01FE-4AC7-B5B5-81F8D99D229A}" dt="2024-06-27T06:40:08.680" v="472" actId="20577"/>
          <ac:spMkLst>
            <pc:docMk/>
            <pc:sldMk cId="3925361099" sldId="2146847077"/>
            <ac:spMk id="2" creationId="{C4FFAF3C-BA60-9181-132C-C36C403AAEA7}"/>
          </ac:spMkLst>
        </pc:spChg>
      </pc:sldChg>
      <pc:sldChg chg="addSp delSp modSp del mod">
        <pc:chgData name="YASH SARIN" userId="6750bc7e8d1981df" providerId="LiveId" clId="{301DA869-01FE-4AC7-B5B5-81F8D99D229A}" dt="2024-06-27T06:30:10.139" v="449" actId="47"/>
        <pc:sldMkLst>
          <pc:docMk/>
          <pc:sldMk cId="1102963425" sldId="2146847078"/>
        </pc:sldMkLst>
        <pc:spChg chg="mod">
          <ac:chgData name="YASH SARIN" userId="6750bc7e8d1981df" providerId="LiveId" clId="{301DA869-01FE-4AC7-B5B5-81F8D99D229A}" dt="2024-06-27T04:23:00.314" v="164" actId="21"/>
          <ac:spMkLst>
            <pc:docMk/>
            <pc:sldMk cId="1102963425" sldId="2146847078"/>
            <ac:spMk id="2" creationId="{D3304455-6802-6CA9-8475-2F6DD1B8D409}"/>
          </ac:spMkLst>
        </pc:spChg>
        <pc:spChg chg="add del mod">
          <ac:chgData name="YASH SARIN" userId="6750bc7e8d1981df" providerId="LiveId" clId="{301DA869-01FE-4AC7-B5B5-81F8D99D229A}" dt="2024-06-27T04:22:59.824" v="163" actId="11529"/>
          <ac:spMkLst>
            <pc:docMk/>
            <pc:sldMk cId="1102963425" sldId="2146847078"/>
            <ac:spMk id="3" creationId="{1A52098F-2592-79BA-520F-6C75C8E6AE6F}"/>
          </ac:spMkLst>
        </pc:spChg>
      </pc:sldChg>
      <pc:sldChg chg="addSp delSp modSp new mod ord">
        <pc:chgData name="YASH SARIN" userId="6750bc7e8d1981df" providerId="LiveId" clId="{301DA869-01FE-4AC7-B5B5-81F8D99D229A}" dt="2024-06-27T06:11:38.351" v="424" actId="1076"/>
        <pc:sldMkLst>
          <pc:docMk/>
          <pc:sldMk cId="3165242535" sldId="2146847079"/>
        </pc:sldMkLst>
        <pc:spChg chg="mod">
          <ac:chgData name="YASH SARIN" userId="6750bc7e8d1981df" providerId="LiveId" clId="{301DA869-01FE-4AC7-B5B5-81F8D99D229A}" dt="2024-06-27T06:00:19.927" v="355"/>
          <ac:spMkLst>
            <pc:docMk/>
            <pc:sldMk cId="3165242535" sldId="2146847079"/>
            <ac:spMk id="2" creationId="{DA8796F2-96BF-F457-9AD3-95DAE5EDA6BC}"/>
          </ac:spMkLst>
        </pc:spChg>
        <pc:spChg chg="mod">
          <ac:chgData name="YASH SARIN" userId="6750bc7e8d1981df" providerId="LiveId" clId="{301DA869-01FE-4AC7-B5B5-81F8D99D229A}" dt="2024-06-27T06:09:51.203" v="419" actId="113"/>
          <ac:spMkLst>
            <pc:docMk/>
            <pc:sldMk cId="3165242535" sldId="2146847079"/>
            <ac:spMk id="3" creationId="{60F13AE6-A47A-FBCC-C279-7E126AAE63DC}"/>
          </ac:spMkLst>
        </pc:spChg>
        <pc:picChg chg="add del">
          <ac:chgData name="YASH SARIN" userId="6750bc7e8d1981df" providerId="LiveId" clId="{301DA869-01FE-4AC7-B5B5-81F8D99D229A}" dt="2024-06-27T06:01:03.595" v="362" actId="478"/>
          <ac:picMkLst>
            <pc:docMk/>
            <pc:sldMk cId="3165242535" sldId="2146847079"/>
            <ac:picMk id="5" creationId="{31892704-CEFA-FE29-C863-3167FA1A94C6}"/>
          </ac:picMkLst>
        </pc:picChg>
        <pc:picChg chg="add mod">
          <ac:chgData name="YASH SARIN" userId="6750bc7e8d1981df" providerId="LiveId" clId="{301DA869-01FE-4AC7-B5B5-81F8D99D229A}" dt="2024-06-27T06:09:59.555" v="421" actId="1076"/>
          <ac:picMkLst>
            <pc:docMk/>
            <pc:sldMk cId="3165242535" sldId="2146847079"/>
            <ac:picMk id="7" creationId="{FE879040-AB74-4B47-5E42-58508B4179BF}"/>
          </ac:picMkLst>
        </pc:picChg>
        <pc:picChg chg="add mod">
          <ac:chgData name="YASH SARIN" userId="6750bc7e8d1981df" providerId="LiveId" clId="{301DA869-01FE-4AC7-B5B5-81F8D99D229A}" dt="2024-06-27T06:11:38.351" v="424" actId="1076"/>
          <ac:picMkLst>
            <pc:docMk/>
            <pc:sldMk cId="3165242535" sldId="2146847079"/>
            <ac:picMk id="9" creationId="{4A9CF5E9-DC9F-E1A2-3BCB-EA910ADEAFC2}"/>
          </ac:picMkLst>
        </pc:picChg>
        <pc:cxnChg chg="add mod">
          <ac:chgData name="YASH SARIN" userId="6750bc7e8d1981df" providerId="LiveId" clId="{301DA869-01FE-4AC7-B5B5-81F8D99D229A}" dt="2024-06-27T06:09:58.142" v="420" actId="1076"/>
          <ac:cxnSpMkLst>
            <pc:docMk/>
            <pc:sldMk cId="3165242535" sldId="2146847079"/>
            <ac:cxnSpMk id="11" creationId="{337607B0-5B45-3938-7E8E-2801C5470F09}"/>
          </ac:cxnSpMkLst>
        </pc:cxnChg>
        <pc:cxnChg chg="add mod">
          <ac:chgData name="YASH SARIN" userId="6750bc7e8d1981df" providerId="LiveId" clId="{301DA869-01FE-4AC7-B5B5-81F8D99D229A}" dt="2024-06-27T06:10:02.471" v="422" actId="1076"/>
          <ac:cxnSpMkLst>
            <pc:docMk/>
            <pc:sldMk cId="3165242535" sldId="2146847079"/>
            <ac:cxnSpMk id="13" creationId="{D30B284E-A274-B091-2765-0DCF9AFE96C0}"/>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27-06-2024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6/27/2024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6/27/2024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6/27/2024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6/27/2024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6/27/2024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6/27/2024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6/27/2024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6/27/2024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6/27/2024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6/27/2024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6/27/2024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6/27/2024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github.com/yashsarin/AICTE-EDUNET-YES-BANK-STOCK-CLOSING-PRICE-PREDICTION" TargetMode="Externa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youtube.com/watch?app=desktop&amp;v=lx-dcCr0JCI" TargetMode="External"/><Relationship Id="rId2" Type="http://schemas.openxmlformats.org/officeDocument/2006/relationships/hyperlink" Target="https://www.kaggle.com/datasets/simranjain17/yes-bank-stock-prices" TargetMode="External"/><Relationship Id="rId1" Type="http://schemas.openxmlformats.org/officeDocument/2006/relationships/slideLayout" Target="../slideLayouts/slideLayout2.xml"/><Relationship Id="rId4" Type="http://schemas.openxmlformats.org/officeDocument/2006/relationships/hyperlink" Target="https://www.indiapropertydekho.com/article/154/yes-bank-share-price-target"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www.credly.com/badges/d9ad8a85-e908-4712-8f2e-4164942d15fa/public_url" TargetMode="External"/><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credly.com/badges/bcecd975-6565-4792-9166-3d5c33c55798/public_url" TargetMode="External"/><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4"/>
            <a:ext cx="10009932" cy="1246685"/>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YES BANK STOCK CLOSING PRICE PREDICTION</a:t>
            </a:r>
            <a:br>
              <a:rPr lang="en-US" b="1" dirty="0">
                <a:solidFill>
                  <a:schemeClr val="accent1"/>
                </a:solidFill>
                <a:latin typeface="Arial" panose="020B0604020202020204" pitchFamily="34" charset="0"/>
                <a:cs typeface="Arial" panose="020B0604020202020204" pitchFamily="34" charset="0"/>
              </a:rPr>
            </a:b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1077218"/>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a:p>
            <a:pPr algn="ctr"/>
            <a:endParaRPr lang="en-US" sz="3200" b="1" dirty="0">
              <a:solidFill>
                <a:schemeClr val="accent1">
                  <a:lumMod val="75000"/>
                </a:schemeClr>
              </a:solidFill>
              <a:latin typeface="Arial"/>
              <a:cs typeface="Arial"/>
            </a:endParaRPr>
          </a:p>
        </p:txBody>
      </p:sp>
      <p:sp>
        <p:nvSpPr>
          <p:cNvPr id="4" name="TextBox 3"/>
          <p:cNvSpPr txBox="1"/>
          <p:nvPr/>
        </p:nvSpPr>
        <p:spPr>
          <a:xfrm>
            <a:off x="875071" y="3855632"/>
            <a:ext cx="11906209" cy="317009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mj-lt"/>
                <a:cs typeface="Arial" pitchFamily="34" charset="0"/>
              </a:rPr>
              <a:t>				Presented By:</a:t>
            </a:r>
          </a:p>
          <a:p>
            <a:endParaRPr lang="en-US" sz="2000" b="1" dirty="0">
              <a:solidFill>
                <a:schemeClr val="accent1">
                  <a:lumMod val="75000"/>
                </a:schemeClr>
              </a:solidFill>
              <a:latin typeface="+mj-lt"/>
              <a:cs typeface="Arial"/>
            </a:endParaRPr>
          </a:p>
          <a:p>
            <a:r>
              <a:rPr lang="en-US" sz="2000" b="1" dirty="0">
                <a:solidFill>
                  <a:schemeClr val="accent1">
                    <a:lumMod val="75000"/>
                  </a:schemeClr>
                </a:solidFill>
                <a:latin typeface="+mj-lt"/>
                <a:cs typeface="Arial"/>
              </a:rPr>
              <a:t>NAME - YASH SARIN </a:t>
            </a:r>
          </a:p>
          <a:p>
            <a:endParaRPr lang="en-US" sz="2000" b="1" dirty="0">
              <a:solidFill>
                <a:schemeClr val="accent1">
                  <a:lumMod val="75000"/>
                </a:schemeClr>
              </a:solidFill>
              <a:latin typeface="+mj-lt"/>
              <a:cs typeface="Arial"/>
            </a:endParaRPr>
          </a:p>
          <a:p>
            <a:r>
              <a:rPr lang="en-US" sz="2000" b="1" dirty="0">
                <a:solidFill>
                  <a:schemeClr val="accent1">
                    <a:lumMod val="75000"/>
                  </a:schemeClr>
                </a:solidFill>
                <a:latin typeface="+mj-lt"/>
                <a:cs typeface="Arial"/>
              </a:rPr>
              <a:t>COLLEGE NAME -  SRM INSTITUTE OF MANAGEMENT AND TECHNOLOGY</a:t>
            </a:r>
          </a:p>
          <a:p>
            <a:endParaRPr lang="en-US" sz="2000" b="1" dirty="0">
              <a:solidFill>
                <a:schemeClr val="accent1">
                  <a:lumMod val="75000"/>
                </a:schemeClr>
              </a:solidFill>
              <a:latin typeface="+mj-lt"/>
              <a:cs typeface="Arial"/>
            </a:endParaRPr>
          </a:p>
          <a:p>
            <a:r>
              <a:rPr lang="en-US" sz="2000" b="1" dirty="0">
                <a:solidFill>
                  <a:schemeClr val="accent1">
                    <a:lumMod val="75000"/>
                  </a:schemeClr>
                </a:solidFill>
                <a:latin typeface="+mj-lt"/>
                <a:cs typeface="Arial"/>
              </a:rPr>
              <a:t>DEPARTMENT - B.TECH [ UG- COMPUTER SCIENCE AND ENGINNERING WITH SPECIALIZATION IN 		             ARTIFICIAL INTELLIGENCE AND MACHINE LEARNING ]</a:t>
            </a:r>
          </a:p>
          <a:p>
            <a:endParaRPr lang="en-US" sz="2000" b="1" dirty="0">
              <a:solidFill>
                <a:schemeClr val="accent1">
                  <a:lumMod val="75000"/>
                </a:schemeClr>
              </a:solidFill>
              <a:latin typeface="+mj-lt"/>
              <a:cs typeface="Arial"/>
            </a:endParaRPr>
          </a:p>
          <a:p>
            <a:endParaRPr lang="en-US" sz="2000" b="1" dirty="0">
              <a:solidFill>
                <a:schemeClr val="accent1">
                  <a:lumMod val="75000"/>
                </a:schemeClr>
              </a:solidFill>
              <a:latin typeface="+mj-lt"/>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1160206"/>
            <a:ext cx="11029616" cy="5594555"/>
          </a:xfrm>
        </p:spPr>
        <p:txBody>
          <a:bodyPr>
            <a:normAutofit/>
          </a:bodyPr>
          <a:lstStyle/>
          <a:p>
            <a:pPr marL="0" indent="0">
              <a:buNone/>
            </a:pPr>
            <a:r>
              <a:rPr lang="en-IN" sz="1800" b="1" i="0" u="none" strike="noStrike" baseline="0">
                <a:solidFill>
                  <a:schemeClr val="accent1"/>
                </a:solidFill>
                <a:latin typeface="+mj-lt"/>
              </a:rPr>
              <a:t>Data Framing: </a:t>
            </a:r>
            <a:endParaRPr lang="en-IN" sz="1800" b="1" i="0" u="none" strike="noStrike" baseline="0" dirty="0">
              <a:solidFill>
                <a:schemeClr val="accent1"/>
              </a:solidFill>
              <a:latin typeface="+mj-lt"/>
            </a:endParaRPr>
          </a:p>
          <a:p>
            <a:r>
              <a:rPr lang="en-IN" sz="1800" b="0" i="0" u="none" strike="noStrike" baseline="0" dirty="0">
                <a:solidFill>
                  <a:srgbClr val="310000"/>
                </a:solidFill>
                <a:latin typeface="+mj-lt"/>
              </a:rPr>
              <a:t>Shape of the Data </a:t>
            </a:r>
          </a:p>
          <a:p>
            <a:endParaRPr lang="en-IN" sz="1800" dirty="0">
              <a:solidFill>
                <a:srgbClr val="310000"/>
              </a:solidFill>
              <a:latin typeface="Arial" panose="020B0604020202020204" pitchFamily="34" charset="0"/>
            </a:endParaRPr>
          </a:p>
          <a:p>
            <a:endParaRPr lang="en-IN" sz="1800" dirty="0">
              <a:solidFill>
                <a:srgbClr val="310000"/>
              </a:solidFill>
              <a:latin typeface="Arial" panose="020B0604020202020204" pitchFamily="34" charset="0"/>
            </a:endParaRPr>
          </a:p>
          <a:p>
            <a:endParaRPr lang="en-IN" sz="1800" dirty="0">
              <a:solidFill>
                <a:srgbClr val="310000"/>
              </a:solidFill>
              <a:latin typeface="Arial" panose="020B0604020202020204" pitchFamily="34" charset="0"/>
            </a:endParaRPr>
          </a:p>
          <a:p>
            <a:r>
              <a:rPr lang="en-IN" sz="1800" b="0" i="0" u="none" strike="noStrike" baseline="0" dirty="0">
                <a:solidFill>
                  <a:srgbClr val="F5FCFF"/>
                </a:solidFill>
                <a:latin typeface="Arial" panose="020B0604020202020204" pitchFamily="34" charset="0"/>
              </a:rPr>
              <a:t>●</a:t>
            </a:r>
            <a:r>
              <a:rPr lang="en-IN" sz="1800" b="0" i="0" u="none" strike="noStrike" baseline="0" dirty="0">
                <a:solidFill>
                  <a:srgbClr val="310000"/>
                </a:solidFill>
                <a:latin typeface="+mj-lt"/>
              </a:rPr>
              <a:t>Datatype in Data Frame</a:t>
            </a:r>
          </a:p>
          <a:p>
            <a:endParaRPr lang="en-IN" sz="1800" dirty="0">
              <a:solidFill>
                <a:srgbClr val="310000"/>
              </a:solidFill>
              <a:latin typeface="Arial" panose="020B0604020202020204" pitchFamily="34" charset="0"/>
            </a:endParaRPr>
          </a:p>
          <a:p>
            <a:endParaRPr lang="en-IN" sz="1800" b="0" i="0" u="none" strike="noStrike" baseline="0" dirty="0">
              <a:solidFill>
                <a:srgbClr val="310000"/>
              </a:solidFill>
              <a:latin typeface="Arial" panose="020B0604020202020204" pitchFamily="34" charset="0"/>
            </a:endParaRPr>
          </a:p>
          <a:p>
            <a:endParaRPr lang="en-IN" sz="1800" b="0" i="0" u="none" strike="noStrike" baseline="0" dirty="0">
              <a:solidFill>
                <a:srgbClr val="310000"/>
              </a:solidFill>
              <a:latin typeface="Arial" panose="020B0604020202020204" pitchFamily="34" charset="0"/>
            </a:endParaRPr>
          </a:p>
          <a:p>
            <a:r>
              <a:rPr lang="en-US" sz="1800" b="0" i="0" u="none" strike="noStrike" baseline="0" dirty="0">
                <a:solidFill>
                  <a:srgbClr val="310000"/>
                </a:solidFill>
                <a:latin typeface="Arial" panose="020B0604020202020204" pitchFamily="34" charset="0"/>
              </a:rPr>
              <a:t> </a:t>
            </a:r>
            <a:r>
              <a:rPr lang="en-US" sz="1800" b="0" i="0" u="none" strike="noStrike" baseline="0" dirty="0">
                <a:solidFill>
                  <a:srgbClr val="310000"/>
                </a:solidFill>
                <a:latin typeface="+mj-lt"/>
              </a:rPr>
              <a:t>5 value in the datasets </a:t>
            </a:r>
            <a:r>
              <a:rPr lang="en-US" sz="1800" b="0" i="0" u="none" strike="noStrike" baseline="0" dirty="0">
                <a:solidFill>
                  <a:srgbClr val="310000"/>
                </a:solidFill>
                <a:latin typeface="Arial" panose="020B0604020202020204" pitchFamily="34" charset="0"/>
              </a:rPr>
              <a:t>													</a:t>
            </a:r>
            <a:r>
              <a:rPr lang="en-IN" sz="1800" b="0" i="0" u="none" strike="noStrike" baseline="0" dirty="0">
                <a:solidFill>
                  <a:srgbClr val="310000"/>
                </a:solidFill>
                <a:latin typeface="+mj-lt"/>
              </a:rPr>
              <a:t>Description of datasets  </a:t>
            </a:r>
          </a:p>
          <a:p>
            <a:pPr marL="0" indent="0">
              <a:buNone/>
            </a:pPr>
            <a:endParaRPr lang="en-IN" sz="24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28544516-1C0E-C55E-5D66-86FF2F441CE9}"/>
              </a:ext>
            </a:extLst>
          </p:cNvPr>
          <p:cNvPicPr>
            <a:picLocks noChangeAspect="1"/>
          </p:cNvPicPr>
          <p:nvPr/>
        </p:nvPicPr>
        <p:blipFill>
          <a:blip r:embed="rId2"/>
          <a:stretch>
            <a:fillRect/>
          </a:stretch>
        </p:blipFill>
        <p:spPr>
          <a:xfrm>
            <a:off x="4149213" y="1359101"/>
            <a:ext cx="2790387" cy="1122801"/>
          </a:xfrm>
          <a:prstGeom prst="rect">
            <a:avLst/>
          </a:prstGeom>
          <a:solidFill>
            <a:srgbClr val="FFFFFF">
              <a:shade val="85000"/>
            </a:srgbClr>
          </a:solidFill>
          <a:ln w="3175" cap="sq">
            <a:solidFill>
              <a:schemeClr val="tx1">
                <a:lumMod val="50000"/>
                <a:lumOff val="50000"/>
              </a:schemeClr>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7" name="Straight Arrow Connector 6">
            <a:extLst>
              <a:ext uri="{FF2B5EF4-FFF2-40B4-BE49-F238E27FC236}">
                <a16:creationId xmlns:a16="http://schemas.microsoft.com/office/drawing/2014/main" id="{DB09F3C1-1781-0548-8138-4E32C838FFBA}"/>
              </a:ext>
            </a:extLst>
          </p:cNvPr>
          <p:cNvCxnSpPr/>
          <p:nvPr/>
        </p:nvCxnSpPr>
        <p:spPr>
          <a:xfrm>
            <a:off x="3018504" y="2167255"/>
            <a:ext cx="8750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47C758C-E54E-6F72-8C04-70C7FFF7F76A}"/>
              </a:ext>
            </a:extLst>
          </p:cNvPr>
          <p:cNvPicPr>
            <a:picLocks noChangeAspect="1"/>
          </p:cNvPicPr>
          <p:nvPr/>
        </p:nvPicPr>
        <p:blipFill>
          <a:blip r:embed="rId3"/>
          <a:stretch>
            <a:fillRect/>
          </a:stretch>
        </p:blipFill>
        <p:spPr>
          <a:xfrm>
            <a:off x="4255395" y="2941244"/>
            <a:ext cx="2684205" cy="1427768"/>
          </a:xfrm>
          <a:prstGeom prst="rect">
            <a:avLst/>
          </a:prstGeom>
          <a:ln>
            <a:solidFill>
              <a:schemeClr val="tx1">
                <a:lumMod val="50000"/>
                <a:lumOff val="50000"/>
              </a:schemeClr>
            </a:solidFill>
          </a:ln>
        </p:spPr>
      </p:pic>
      <p:pic>
        <p:nvPicPr>
          <p:cNvPr id="11" name="Picture 10">
            <a:extLst>
              <a:ext uri="{FF2B5EF4-FFF2-40B4-BE49-F238E27FC236}">
                <a16:creationId xmlns:a16="http://schemas.microsoft.com/office/drawing/2014/main" id="{8903B6D3-79FC-FFBA-57A8-943522A6F649}"/>
              </a:ext>
            </a:extLst>
          </p:cNvPr>
          <p:cNvPicPr>
            <a:picLocks noChangeAspect="1"/>
          </p:cNvPicPr>
          <p:nvPr/>
        </p:nvPicPr>
        <p:blipFill>
          <a:blip r:embed="rId4"/>
          <a:stretch>
            <a:fillRect/>
          </a:stretch>
        </p:blipFill>
        <p:spPr>
          <a:xfrm>
            <a:off x="4149213" y="5175088"/>
            <a:ext cx="2790387" cy="1427766"/>
          </a:xfrm>
          <a:prstGeom prst="rect">
            <a:avLst/>
          </a:prstGeom>
          <a:ln>
            <a:solidFill>
              <a:schemeClr val="tx1">
                <a:lumMod val="50000"/>
                <a:lumOff val="50000"/>
              </a:schemeClr>
            </a:solidFill>
          </a:ln>
        </p:spPr>
      </p:pic>
      <p:pic>
        <p:nvPicPr>
          <p:cNvPr id="13" name="Picture 12">
            <a:extLst>
              <a:ext uri="{FF2B5EF4-FFF2-40B4-BE49-F238E27FC236}">
                <a16:creationId xmlns:a16="http://schemas.microsoft.com/office/drawing/2014/main" id="{2BDF409B-7EE8-A098-07A2-F342E6289BE2}"/>
              </a:ext>
            </a:extLst>
          </p:cNvPr>
          <p:cNvPicPr>
            <a:picLocks noChangeAspect="1"/>
          </p:cNvPicPr>
          <p:nvPr/>
        </p:nvPicPr>
        <p:blipFill>
          <a:blip r:embed="rId5"/>
          <a:stretch>
            <a:fillRect/>
          </a:stretch>
        </p:blipFill>
        <p:spPr>
          <a:xfrm>
            <a:off x="7698658" y="2698941"/>
            <a:ext cx="4025223" cy="2227020"/>
          </a:xfrm>
          <a:prstGeom prst="rect">
            <a:avLst/>
          </a:prstGeom>
        </p:spPr>
      </p:pic>
      <p:cxnSp>
        <p:nvCxnSpPr>
          <p:cNvPr id="15" name="Straight Arrow Connector 14">
            <a:extLst>
              <a:ext uri="{FF2B5EF4-FFF2-40B4-BE49-F238E27FC236}">
                <a16:creationId xmlns:a16="http://schemas.microsoft.com/office/drawing/2014/main" id="{6A3FAC12-D934-A0AE-516C-A3F0B18ED76D}"/>
              </a:ext>
            </a:extLst>
          </p:cNvPr>
          <p:cNvCxnSpPr>
            <a:cxnSpLocks/>
          </p:cNvCxnSpPr>
          <p:nvPr/>
        </p:nvCxnSpPr>
        <p:spPr>
          <a:xfrm>
            <a:off x="3628105" y="3917416"/>
            <a:ext cx="4719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D429731-8AAC-0E35-41AF-360432156523}"/>
              </a:ext>
            </a:extLst>
          </p:cNvPr>
          <p:cNvCxnSpPr/>
          <p:nvPr/>
        </p:nvCxnSpPr>
        <p:spPr>
          <a:xfrm>
            <a:off x="3431458" y="5614219"/>
            <a:ext cx="6120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66F1556-8FCB-125A-D590-40B0D3C85F68}"/>
              </a:ext>
            </a:extLst>
          </p:cNvPr>
          <p:cNvCxnSpPr/>
          <p:nvPr/>
        </p:nvCxnSpPr>
        <p:spPr>
          <a:xfrm>
            <a:off x="7077252" y="5643715"/>
            <a:ext cx="16341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3B2D4DA-0E4B-4400-267A-F7EDC7CCD6FD}"/>
              </a:ext>
            </a:extLst>
          </p:cNvPr>
          <p:cNvCxnSpPr/>
          <p:nvPr/>
        </p:nvCxnSpPr>
        <p:spPr>
          <a:xfrm flipV="1">
            <a:off x="9940413" y="4925961"/>
            <a:ext cx="0" cy="432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ectangle: Rounded Corners 5">
            <a:extLst>
              <a:ext uri="{FF2B5EF4-FFF2-40B4-BE49-F238E27FC236}">
                <a16:creationId xmlns:a16="http://schemas.microsoft.com/office/drawing/2014/main" id="{79533A67-C09D-BA75-929B-3AFFD47B0BF3}"/>
              </a:ext>
            </a:extLst>
          </p:cNvPr>
          <p:cNvSpPr/>
          <p:nvPr/>
        </p:nvSpPr>
        <p:spPr>
          <a:xfrm>
            <a:off x="7875639" y="702156"/>
            <a:ext cx="3735169" cy="156416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a:latin typeface="+mj-lt"/>
              </a:rPr>
              <a:t>GitHub Link:</a:t>
            </a:r>
          </a:p>
          <a:p>
            <a:pPr algn="ctr"/>
            <a:r>
              <a:rPr lang="en-IN" b="1">
                <a:latin typeface="+mj-lt"/>
                <a:hlinkClick r:id="rId6"/>
              </a:rPr>
              <a:t>https://github.com/yashsarin/AICTE-EDUNET-YES-BANK-STOCK-CLOSING-PRICE-PREDICTION</a:t>
            </a:r>
            <a:endParaRPr lang="en-IN" b="1" dirty="0">
              <a:latin typeface="+mj-lt"/>
            </a:endParaRPr>
          </a:p>
        </p:txBody>
      </p:sp>
    </p:spTree>
    <p:extLst>
      <p:ext uri="{BB962C8B-B14F-4D97-AF65-F5344CB8AC3E}">
        <p14:creationId xmlns:p14="http://schemas.microsoft.com/office/powerpoint/2010/main" val="3977562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796F2-96BF-F457-9AD3-95DAE5EDA6BC}"/>
              </a:ext>
            </a:extLst>
          </p:cNvPr>
          <p:cNvSpPr>
            <a:spLocks noGrp="1"/>
          </p:cNvSpPr>
          <p:nvPr>
            <p:ph type="title"/>
          </p:nvPr>
        </p:nvSpPr>
        <p:spPr/>
        <p:txBody>
          <a:bodyPr/>
          <a:lstStyle/>
          <a:p>
            <a:r>
              <a:rPr lang="en-US" sz="2800" b="1" dirty="0">
                <a:solidFill>
                  <a:schemeClr val="accent1"/>
                </a:solidFill>
                <a:latin typeface="Arial"/>
                <a:ea typeface="+mj-lt"/>
                <a:cs typeface="Arial"/>
              </a:rPr>
              <a:t>Result cont..</a:t>
            </a:r>
            <a:endParaRPr lang="en-IN" dirty="0"/>
          </a:p>
        </p:txBody>
      </p:sp>
      <p:sp>
        <p:nvSpPr>
          <p:cNvPr id="3" name="Content Placeholder 2">
            <a:extLst>
              <a:ext uri="{FF2B5EF4-FFF2-40B4-BE49-F238E27FC236}">
                <a16:creationId xmlns:a16="http://schemas.microsoft.com/office/drawing/2014/main" id="{60F13AE6-A47A-FBCC-C279-7E126AAE63DC}"/>
              </a:ext>
            </a:extLst>
          </p:cNvPr>
          <p:cNvSpPr>
            <a:spLocks noGrp="1"/>
          </p:cNvSpPr>
          <p:nvPr>
            <p:ph idx="1"/>
          </p:nvPr>
        </p:nvSpPr>
        <p:spPr/>
        <p:txBody>
          <a:bodyPr/>
          <a:lstStyle/>
          <a:p>
            <a:r>
              <a:rPr lang="en-IN" b="1" dirty="0">
                <a:latin typeface="+mj-lt"/>
              </a:rPr>
              <a:t>Data Preprocessing</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b="1" dirty="0">
                <a:latin typeface="+mj-lt"/>
              </a:rPr>
              <a:t>Power Transform</a:t>
            </a:r>
          </a:p>
        </p:txBody>
      </p:sp>
      <p:pic>
        <p:nvPicPr>
          <p:cNvPr id="7" name="Picture 6">
            <a:extLst>
              <a:ext uri="{FF2B5EF4-FFF2-40B4-BE49-F238E27FC236}">
                <a16:creationId xmlns:a16="http://schemas.microsoft.com/office/drawing/2014/main" id="{FE879040-AB74-4B47-5E42-58508B4179BF}"/>
              </a:ext>
            </a:extLst>
          </p:cNvPr>
          <p:cNvPicPr>
            <a:picLocks noChangeAspect="1"/>
          </p:cNvPicPr>
          <p:nvPr/>
        </p:nvPicPr>
        <p:blipFill>
          <a:blip r:embed="rId2"/>
          <a:stretch>
            <a:fillRect/>
          </a:stretch>
        </p:blipFill>
        <p:spPr>
          <a:xfrm>
            <a:off x="4414682" y="1299116"/>
            <a:ext cx="4522839" cy="1903092"/>
          </a:xfrm>
          <a:prstGeom prst="rect">
            <a:avLst/>
          </a:prstGeom>
          <a:ln>
            <a:solidFill>
              <a:schemeClr val="tx1">
                <a:lumMod val="50000"/>
                <a:lumOff val="50000"/>
              </a:schemeClr>
            </a:solidFill>
          </a:ln>
        </p:spPr>
      </p:pic>
      <p:pic>
        <p:nvPicPr>
          <p:cNvPr id="9" name="Picture 8">
            <a:extLst>
              <a:ext uri="{FF2B5EF4-FFF2-40B4-BE49-F238E27FC236}">
                <a16:creationId xmlns:a16="http://schemas.microsoft.com/office/drawing/2014/main" id="{4A9CF5E9-DC9F-E1A2-3BCB-EA910ADEAFC2}"/>
              </a:ext>
            </a:extLst>
          </p:cNvPr>
          <p:cNvPicPr>
            <a:picLocks noChangeAspect="1"/>
          </p:cNvPicPr>
          <p:nvPr/>
        </p:nvPicPr>
        <p:blipFill>
          <a:blip r:embed="rId3"/>
          <a:stretch>
            <a:fillRect/>
          </a:stretch>
        </p:blipFill>
        <p:spPr>
          <a:xfrm>
            <a:off x="4414682" y="4100050"/>
            <a:ext cx="4522840" cy="2170754"/>
          </a:xfrm>
          <a:prstGeom prst="rect">
            <a:avLst/>
          </a:prstGeom>
          <a:ln>
            <a:solidFill>
              <a:schemeClr val="tx1">
                <a:lumMod val="50000"/>
                <a:lumOff val="50000"/>
              </a:schemeClr>
            </a:solidFill>
          </a:ln>
        </p:spPr>
      </p:pic>
      <p:cxnSp>
        <p:nvCxnSpPr>
          <p:cNvPr id="11" name="Straight Arrow Connector 10">
            <a:extLst>
              <a:ext uri="{FF2B5EF4-FFF2-40B4-BE49-F238E27FC236}">
                <a16:creationId xmlns:a16="http://schemas.microsoft.com/office/drawing/2014/main" id="{337607B0-5B45-3938-7E8E-2801C5470F09}"/>
              </a:ext>
            </a:extLst>
          </p:cNvPr>
          <p:cNvCxnSpPr/>
          <p:nvPr/>
        </p:nvCxnSpPr>
        <p:spPr>
          <a:xfrm>
            <a:off x="2959508" y="1838631"/>
            <a:ext cx="11503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30B284E-A274-B091-2765-0DCF9AFE96C0}"/>
              </a:ext>
            </a:extLst>
          </p:cNvPr>
          <p:cNvCxnSpPr/>
          <p:nvPr/>
        </p:nvCxnSpPr>
        <p:spPr>
          <a:xfrm>
            <a:off x="2713701" y="5525729"/>
            <a:ext cx="13961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5242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 cont..</a:t>
            </a:r>
            <a:endParaRPr lang="en-US" dirty="0"/>
          </a:p>
        </p:txBody>
      </p:sp>
      <p:sp>
        <p:nvSpPr>
          <p:cNvPr id="4" name="Content Placeholder 3">
            <a:extLst>
              <a:ext uri="{FF2B5EF4-FFF2-40B4-BE49-F238E27FC236}">
                <a16:creationId xmlns:a16="http://schemas.microsoft.com/office/drawing/2014/main" id="{464B2DCE-5A06-93F7-6513-EC0C7588C347}"/>
              </a:ext>
            </a:extLst>
          </p:cNvPr>
          <p:cNvSpPr>
            <a:spLocks noGrp="1"/>
          </p:cNvSpPr>
          <p:nvPr>
            <p:ph idx="1"/>
          </p:nvPr>
        </p:nvSpPr>
        <p:spPr>
          <a:xfrm>
            <a:off x="581192" y="1302025"/>
            <a:ext cx="11029615" cy="5374077"/>
          </a:xfrm>
        </p:spPr>
        <p:txBody>
          <a:bodyPr/>
          <a:lstStyle/>
          <a:p>
            <a:pPr marL="0" indent="0">
              <a:buNone/>
            </a:pPr>
            <a:r>
              <a:rPr lang="en-IN" sz="1800" b="1" i="0" u="none" strike="noStrike" baseline="0" dirty="0">
                <a:solidFill>
                  <a:srgbClr val="CC0000"/>
                </a:solidFill>
                <a:latin typeface="Arial" panose="020B0604020202020204" pitchFamily="34" charset="0"/>
              </a:rPr>
              <a:t>									</a:t>
            </a:r>
            <a:r>
              <a:rPr lang="en-IN" sz="1800" b="1" i="0" u="none" strike="noStrike" baseline="0" dirty="0">
                <a:solidFill>
                  <a:schemeClr val="accent1"/>
                </a:solidFill>
                <a:latin typeface="+mj-lt"/>
              </a:rPr>
              <a:t>Exploratory Data Analysis:</a:t>
            </a:r>
          </a:p>
          <a:p>
            <a:endParaRPr lang="en-IN" sz="1800" b="1" dirty="0">
              <a:solidFill>
                <a:srgbClr val="CC0000"/>
              </a:solidFill>
              <a:latin typeface="Arial" panose="020B0604020202020204" pitchFamily="34" charset="0"/>
            </a:endParaRPr>
          </a:p>
          <a:p>
            <a:pPr algn="l"/>
            <a:r>
              <a:rPr lang="en-IN" sz="1800" b="1" i="0" dirty="0">
                <a:effectLst/>
                <a:highlight>
                  <a:srgbClr val="FFFFFF"/>
                </a:highlight>
                <a:latin typeface="+mj-lt"/>
              </a:rPr>
              <a:t>Univariate Analysis:-  </a:t>
            </a:r>
          </a:p>
          <a:p>
            <a:pPr marL="0" indent="0" algn="l">
              <a:buNone/>
            </a:pPr>
            <a:r>
              <a:rPr lang="en-US" sz="1800" b="0" i="0" u="none" strike="noStrike" baseline="0" dirty="0">
                <a:latin typeface="+mj-lt"/>
              </a:rPr>
              <a:t>In our yes bank stock market dataset all the features have normally distributed after log transformations.</a:t>
            </a:r>
            <a:endParaRPr lang="en-IN" sz="1800" b="1" i="0" dirty="0">
              <a:effectLst/>
              <a:highlight>
                <a:srgbClr val="FFFFFF"/>
              </a:highlight>
              <a:latin typeface="+mj-lt"/>
            </a:endParaRPr>
          </a:p>
          <a:p>
            <a:endParaRPr lang="en-IN" sz="1800" b="1" i="0" u="none" strike="noStrike" baseline="0" dirty="0">
              <a:solidFill>
                <a:srgbClr val="CC0000"/>
              </a:solidFill>
              <a:latin typeface="Arial" panose="020B0604020202020204" pitchFamily="34" charset="0"/>
            </a:endParaRPr>
          </a:p>
          <a:p>
            <a:endParaRPr lang="en-IN" sz="1800" b="1" dirty="0">
              <a:solidFill>
                <a:srgbClr val="CC0000"/>
              </a:solidFill>
              <a:latin typeface="Arial" panose="020B0604020202020204" pitchFamily="34" charset="0"/>
            </a:endParaRPr>
          </a:p>
          <a:p>
            <a:endParaRPr lang="en-IN" sz="1800" b="1" i="0" u="none" strike="noStrike" baseline="0" dirty="0">
              <a:solidFill>
                <a:srgbClr val="CC0000"/>
              </a:solidFill>
              <a:latin typeface="Arial" panose="020B0604020202020204" pitchFamily="34" charset="0"/>
            </a:endParaRPr>
          </a:p>
          <a:p>
            <a:endParaRPr lang="en-IN" sz="1800" b="1" dirty="0">
              <a:solidFill>
                <a:srgbClr val="CC0000"/>
              </a:solidFill>
              <a:latin typeface="Arial" panose="020B0604020202020204" pitchFamily="34" charset="0"/>
            </a:endParaRPr>
          </a:p>
          <a:p>
            <a:endParaRPr lang="en-IN" sz="1800" b="1" i="0" u="none" strike="noStrike" baseline="0" dirty="0">
              <a:solidFill>
                <a:srgbClr val="CC0000"/>
              </a:solidFill>
              <a:latin typeface="Arial" panose="020B0604020202020204" pitchFamily="34" charset="0"/>
            </a:endParaRPr>
          </a:p>
          <a:p>
            <a:pPr marL="0" indent="0">
              <a:buNone/>
            </a:pPr>
            <a:r>
              <a:rPr lang="en-IN" sz="1800" b="1" i="0" u="none" strike="noStrike" baseline="0" dirty="0">
                <a:solidFill>
                  <a:srgbClr val="CC0000"/>
                </a:solidFill>
                <a:latin typeface="Arial" panose="020B0604020202020204" pitchFamily="34" charset="0"/>
              </a:rPr>
              <a:t> </a:t>
            </a:r>
          </a:p>
          <a:p>
            <a:endParaRPr lang="en-IN" dirty="0"/>
          </a:p>
        </p:txBody>
      </p:sp>
      <p:pic>
        <p:nvPicPr>
          <p:cNvPr id="8" name="Picture 7">
            <a:extLst>
              <a:ext uri="{FF2B5EF4-FFF2-40B4-BE49-F238E27FC236}">
                <a16:creationId xmlns:a16="http://schemas.microsoft.com/office/drawing/2014/main" id="{13613CD4-EE50-4C5C-5F0B-1D4CAE6594C2}"/>
              </a:ext>
            </a:extLst>
          </p:cNvPr>
          <p:cNvPicPr>
            <a:picLocks noChangeAspect="1"/>
          </p:cNvPicPr>
          <p:nvPr/>
        </p:nvPicPr>
        <p:blipFill>
          <a:blip r:embed="rId2"/>
          <a:stretch>
            <a:fillRect/>
          </a:stretch>
        </p:blipFill>
        <p:spPr>
          <a:xfrm>
            <a:off x="1740310" y="3429000"/>
            <a:ext cx="7118555" cy="3136224"/>
          </a:xfrm>
          <a:prstGeom prst="rect">
            <a:avLst/>
          </a:prstGeom>
          <a:ln>
            <a:solidFill>
              <a:schemeClr val="tx1">
                <a:lumMod val="50000"/>
                <a:lumOff val="50000"/>
              </a:schemeClr>
            </a:solidFill>
          </a:ln>
        </p:spPr>
      </p:pic>
    </p:spTree>
    <p:extLst>
      <p:ext uri="{BB962C8B-B14F-4D97-AF65-F5344CB8AC3E}">
        <p14:creationId xmlns:p14="http://schemas.microsoft.com/office/powerpoint/2010/main" val="1888484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 cont..</a:t>
            </a:r>
            <a:endParaRPr lang="en-US" dirty="0"/>
          </a:p>
        </p:txBody>
      </p:sp>
      <p:sp>
        <p:nvSpPr>
          <p:cNvPr id="4" name="Content Placeholder 3">
            <a:extLst>
              <a:ext uri="{FF2B5EF4-FFF2-40B4-BE49-F238E27FC236}">
                <a16:creationId xmlns:a16="http://schemas.microsoft.com/office/drawing/2014/main" id="{464B2DCE-5A06-93F7-6513-EC0C7588C347}"/>
              </a:ext>
            </a:extLst>
          </p:cNvPr>
          <p:cNvSpPr>
            <a:spLocks noGrp="1"/>
          </p:cNvSpPr>
          <p:nvPr>
            <p:ph idx="1"/>
          </p:nvPr>
        </p:nvSpPr>
        <p:spPr>
          <a:xfrm>
            <a:off x="581192" y="-235973"/>
            <a:ext cx="11029615" cy="6912076"/>
          </a:xfrm>
        </p:spPr>
        <p:txBody>
          <a:bodyPr/>
          <a:lstStyle/>
          <a:p>
            <a:pPr marL="0" indent="0">
              <a:buNone/>
            </a:pPr>
            <a:r>
              <a:rPr lang="en-IN" sz="1800" b="1" i="0" u="none" strike="noStrike" baseline="0" dirty="0">
                <a:solidFill>
                  <a:srgbClr val="CC0000"/>
                </a:solidFill>
                <a:latin typeface="Arial" panose="020B0604020202020204" pitchFamily="34" charset="0"/>
              </a:rPr>
              <a:t>			</a:t>
            </a:r>
            <a:r>
              <a:rPr lang="en-IN" sz="1800" b="1" i="0" u="none" strike="noStrike" baseline="0">
                <a:solidFill>
                  <a:srgbClr val="CC0000"/>
                </a:solidFill>
                <a:latin typeface="Arial" panose="020B0604020202020204" pitchFamily="34" charset="0"/>
              </a:rPr>
              <a:t>	    </a:t>
            </a:r>
            <a:r>
              <a:rPr lang="en-US" sz="1800" b="1" i="0" u="none" strike="noStrike" baseline="0">
                <a:solidFill>
                  <a:schemeClr val="accent1"/>
                </a:solidFill>
                <a:latin typeface="+mj-lt"/>
              </a:rPr>
              <a:t>Visualization </a:t>
            </a:r>
            <a:r>
              <a:rPr lang="en-US" sz="1800" b="1" i="0" u="none" strike="noStrike" baseline="0" dirty="0">
                <a:solidFill>
                  <a:schemeClr val="accent1"/>
                </a:solidFill>
                <a:latin typeface="+mj-lt"/>
              </a:rPr>
              <a:t>of Distribution of all Columns of Closing Price: </a:t>
            </a:r>
            <a:endParaRPr lang="en-IN" sz="1800" b="1" i="0" u="none" strike="noStrike" baseline="0" dirty="0">
              <a:solidFill>
                <a:schemeClr val="accent1"/>
              </a:solidFill>
              <a:latin typeface="+mj-lt"/>
            </a:endParaRPr>
          </a:p>
          <a:p>
            <a:endParaRPr lang="en-IN" sz="1800" b="1" dirty="0">
              <a:solidFill>
                <a:srgbClr val="CC0000"/>
              </a:solidFill>
              <a:latin typeface="Arial" panose="020B0604020202020204" pitchFamily="34" charset="0"/>
            </a:endParaRPr>
          </a:p>
          <a:p>
            <a:endParaRPr lang="en-IN" sz="1800" b="1" i="0" u="none" strike="noStrike" baseline="0" dirty="0">
              <a:solidFill>
                <a:srgbClr val="CC0000"/>
              </a:solidFill>
              <a:latin typeface="Arial" panose="020B0604020202020204" pitchFamily="34" charset="0"/>
            </a:endParaRPr>
          </a:p>
          <a:p>
            <a:endParaRPr lang="en-IN" sz="1800" b="1" dirty="0">
              <a:solidFill>
                <a:srgbClr val="CC0000"/>
              </a:solidFill>
              <a:latin typeface="Arial" panose="020B0604020202020204" pitchFamily="34" charset="0"/>
            </a:endParaRPr>
          </a:p>
          <a:p>
            <a:endParaRPr lang="en-IN" sz="1800" b="1" i="0" u="none" strike="noStrike" baseline="0" dirty="0">
              <a:solidFill>
                <a:srgbClr val="CC0000"/>
              </a:solidFill>
              <a:latin typeface="Arial" panose="020B0604020202020204" pitchFamily="34" charset="0"/>
            </a:endParaRPr>
          </a:p>
          <a:p>
            <a:pPr marL="0" indent="0">
              <a:buNone/>
            </a:pPr>
            <a:r>
              <a:rPr lang="en-IN" sz="1800" b="1" i="0" u="none" strike="noStrike" baseline="0" dirty="0">
                <a:solidFill>
                  <a:srgbClr val="CC0000"/>
                </a:solidFill>
                <a:latin typeface="Arial" panose="020B0604020202020204" pitchFamily="34" charset="0"/>
              </a:rPr>
              <a:t> </a:t>
            </a:r>
          </a:p>
          <a:p>
            <a:endParaRPr lang="en-IN" dirty="0"/>
          </a:p>
        </p:txBody>
      </p:sp>
      <p:pic>
        <p:nvPicPr>
          <p:cNvPr id="3" name="Picture 2">
            <a:extLst>
              <a:ext uri="{FF2B5EF4-FFF2-40B4-BE49-F238E27FC236}">
                <a16:creationId xmlns:a16="http://schemas.microsoft.com/office/drawing/2014/main" id="{1276071E-0EB2-62BF-EBFD-09643FE2A845}"/>
              </a:ext>
            </a:extLst>
          </p:cNvPr>
          <p:cNvPicPr>
            <a:picLocks noChangeAspect="1"/>
          </p:cNvPicPr>
          <p:nvPr/>
        </p:nvPicPr>
        <p:blipFill>
          <a:blip r:embed="rId2"/>
          <a:stretch>
            <a:fillRect/>
          </a:stretch>
        </p:blipFill>
        <p:spPr>
          <a:xfrm>
            <a:off x="2949678" y="2170581"/>
            <a:ext cx="6068675" cy="4310852"/>
          </a:xfrm>
          <a:prstGeom prst="rect">
            <a:avLst/>
          </a:prstGeom>
        </p:spPr>
      </p:pic>
    </p:spTree>
    <p:extLst>
      <p:ext uri="{BB962C8B-B14F-4D97-AF65-F5344CB8AC3E}">
        <p14:creationId xmlns:p14="http://schemas.microsoft.com/office/powerpoint/2010/main" val="963643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02155"/>
            <a:ext cx="11029616" cy="644863"/>
          </a:xfrm>
        </p:spPr>
        <p:txBody>
          <a:bodyPr>
            <a:normAutofit fontScale="90000"/>
          </a:bodyPr>
          <a:lstStyle/>
          <a:p>
            <a:r>
              <a:rPr lang="en-US" sz="4400" b="1" dirty="0">
                <a:solidFill>
                  <a:schemeClr val="accent1"/>
                </a:solidFill>
                <a:latin typeface="Arial"/>
                <a:ea typeface="+mj-lt"/>
                <a:cs typeface="Arial"/>
              </a:rPr>
              <a:t>Result cont..</a:t>
            </a:r>
            <a:endParaRPr lang="en-US" dirty="0"/>
          </a:p>
        </p:txBody>
      </p:sp>
      <p:sp>
        <p:nvSpPr>
          <p:cNvPr id="4" name="Content Placeholder 3">
            <a:extLst>
              <a:ext uri="{FF2B5EF4-FFF2-40B4-BE49-F238E27FC236}">
                <a16:creationId xmlns:a16="http://schemas.microsoft.com/office/drawing/2014/main" id="{464B2DCE-5A06-93F7-6513-EC0C7588C347}"/>
              </a:ext>
            </a:extLst>
          </p:cNvPr>
          <p:cNvSpPr>
            <a:spLocks noGrp="1"/>
          </p:cNvSpPr>
          <p:nvPr>
            <p:ph idx="1"/>
          </p:nvPr>
        </p:nvSpPr>
        <p:spPr>
          <a:xfrm>
            <a:off x="581192" y="353960"/>
            <a:ext cx="11029615" cy="7308787"/>
          </a:xfrm>
        </p:spPr>
        <p:txBody>
          <a:bodyPr/>
          <a:lstStyle/>
          <a:p>
            <a:pPr marL="0" indent="0">
              <a:buNone/>
            </a:pPr>
            <a:r>
              <a:rPr lang="en-IN" sz="1800" b="1" i="0" u="none" strike="noStrike" baseline="0" dirty="0">
                <a:solidFill>
                  <a:srgbClr val="CC0000"/>
                </a:solidFill>
                <a:latin typeface="Arial" panose="020B0604020202020204" pitchFamily="34" charset="0"/>
              </a:rPr>
              <a:t>				   					</a:t>
            </a:r>
            <a:r>
              <a:rPr lang="en-IN" sz="1800" b="1" i="0" u="none" strike="noStrike" baseline="0" dirty="0">
                <a:solidFill>
                  <a:schemeClr val="accent1"/>
                </a:solidFill>
                <a:latin typeface="+mj-lt"/>
              </a:rPr>
              <a:t>Exploratory Data Analysis:</a:t>
            </a:r>
          </a:p>
          <a:p>
            <a:endParaRPr lang="en-IN" sz="1800" b="1" dirty="0">
              <a:solidFill>
                <a:srgbClr val="CC0000"/>
              </a:solidFill>
              <a:latin typeface="Arial" panose="020B0604020202020204" pitchFamily="34" charset="0"/>
            </a:endParaRPr>
          </a:p>
          <a:p>
            <a:pPr algn="l"/>
            <a:r>
              <a:rPr lang="en-IN" sz="2000" b="1" i="0" dirty="0">
                <a:effectLst/>
                <a:highlight>
                  <a:srgbClr val="FFFFFF"/>
                </a:highlight>
                <a:latin typeface="+mj-lt"/>
              </a:rPr>
              <a:t>Bivariate Analysis-: </a:t>
            </a:r>
          </a:p>
          <a:p>
            <a:pPr marL="0" indent="0" algn="l">
              <a:buNone/>
            </a:pPr>
            <a:r>
              <a:rPr lang="en-IN" sz="2000" b="1" i="0" dirty="0">
                <a:effectLst/>
                <a:highlight>
                  <a:srgbClr val="FFFFFF"/>
                </a:highlight>
                <a:latin typeface="+mj-lt"/>
              </a:rPr>
              <a:t> </a:t>
            </a:r>
            <a:r>
              <a:rPr lang="en-US" sz="1800" b="0" i="0" u="none" strike="noStrike" baseline="0" dirty="0">
                <a:latin typeface="+mj-lt"/>
              </a:rPr>
              <a:t>In the context of supervised learning, it can help determine the essential predictors when the bivariate analysis is done by plotting one variable against another. The graphs below depict that there is a high correlation between the dependent (Close) </a:t>
            </a:r>
            <a:r>
              <a:rPr lang="en-IN" sz="1800" b="0" i="0" u="none" strike="noStrike" baseline="0" dirty="0">
                <a:latin typeface="+mj-lt"/>
              </a:rPr>
              <a:t>and independent variables.</a:t>
            </a:r>
            <a:endParaRPr lang="en-IN" sz="2000" b="1" i="0" dirty="0">
              <a:effectLst/>
              <a:highlight>
                <a:srgbClr val="FFFFFF"/>
              </a:highlight>
              <a:latin typeface="+mj-lt"/>
            </a:endParaRPr>
          </a:p>
          <a:p>
            <a:endParaRPr lang="en-IN" sz="1800" b="1" i="0" u="none" strike="noStrike" baseline="0" dirty="0">
              <a:solidFill>
                <a:srgbClr val="CC0000"/>
              </a:solidFill>
              <a:latin typeface="Arial" panose="020B0604020202020204" pitchFamily="34" charset="0"/>
            </a:endParaRPr>
          </a:p>
          <a:p>
            <a:endParaRPr lang="en-IN" sz="1800" b="1" dirty="0">
              <a:solidFill>
                <a:srgbClr val="CC0000"/>
              </a:solidFill>
              <a:latin typeface="Arial" panose="020B0604020202020204" pitchFamily="34" charset="0"/>
            </a:endParaRPr>
          </a:p>
          <a:p>
            <a:endParaRPr lang="en-IN" sz="1800" b="1" i="0" u="none" strike="noStrike" baseline="0" dirty="0">
              <a:solidFill>
                <a:srgbClr val="CC0000"/>
              </a:solidFill>
              <a:latin typeface="Arial" panose="020B0604020202020204" pitchFamily="34" charset="0"/>
            </a:endParaRPr>
          </a:p>
          <a:p>
            <a:endParaRPr lang="en-IN" sz="1800" b="1" dirty="0">
              <a:solidFill>
                <a:srgbClr val="CC0000"/>
              </a:solidFill>
              <a:latin typeface="Arial" panose="020B0604020202020204" pitchFamily="34" charset="0"/>
            </a:endParaRPr>
          </a:p>
          <a:p>
            <a:endParaRPr lang="en-IN" sz="1800" b="1" i="0" u="none" strike="noStrike" baseline="0" dirty="0">
              <a:solidFill>
                <a:srgbClr val="CC0000"/>
              </a:solidFill>
              <a:latin typeface="Arial" panose="020B0604020202020204" pitchFamily="34" charset="0"/>
            </a:endParaRPr>
          </a:p>
          <a:p>
            <a:pPr marL="0" indent="0">
              <a:buNone/>
            </a:pPr>
            <a:r>
              <a:rPr lang="en-IN" sz="1800" b="1" i="0" u="none" strike="noStrike" baseline="0" dirty="0">
                <a:solidFill>
                  <a:srgbClr val="CC0000"/>
                </a:solidFill>
                <a:latin typeface="Arial" panose="020B0604020202020204" pitchFamily="34" charset="0"/>
              </a:rPr>
              <a:t> </a:t>
            </a:r>
          </a:p>
          <a:p>
            <a:endParaRPr lang="en-IN" dirty="0"/>
          </a:p>
        </p:txBody>
      </p:sp>
      <p:pic>
        <p:nvPicPr>
          <p:cNvPr id="3" name="Picture 2">
            <a:extLst>
              <a:ext uri="{FF2B5EF4-FFF2-40B4-BE49-F238E27FC236}">
                <a16:creationId xmlns:a16="http://schemas.microsoft.com/office/drawing/2014/main" id="{883E8374-8621-DBBC-5441-4791E8B7B219}"/>
              </a:ext>
            </a:extLst>
          </p:cNvPr>
          <p:cNvPicPr>
            <a:picLocks noChangeAspect="1"/>
          </p:cNvPicPr>
          <p:nvPr/>
        </p:nvPicPr>
        <p:blipFill>
          <a:blip r:embed="rId2"/>
          <a:stretch>
            <a:fillRect/>
          </a:stretch>
        </p:blipFill>
        <p:spPr>
          <a:xfrm>
            <a:off x="1061884" y="3647768"/>
            <a:ext cx="8642555" cy="2984090"/>
          </a:xfrm>
          <a:prstGeom prst="rect">
            <a:avLst/>
          </a:prstGeom>
          <a:ln>
            <a:solidFill>
              <a:schemeClr val="tx1">
                <a:lumMod val="50000"/>
                <a:lumOff val="50000"/>
              </a:schemeClr>
            </a:solidFill>
          </a:ln>
        </p:spPr>
      </p:pic>
    </p:spTree>
    <p:extLst>
      <p:ext uri="{BB962C8B-B14F-4D97-AF65-F5344CB8AC3E}">
        <p14:creationId xmlns:p14="http://schemas.microsoft.com/office/powerpoint/2010/main" val="3971166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02155"/>
            <a:ext cx="11029616" cy="633369"/>
          </a:xfrm>
        </p:spPr>
        <p:txBody>
          <a:bodyPr>
            <a:normAutofit fontScale="90000"/>
          </a:bodyPr>
          <a:lstStyle/>
          <a:p>
            <a:r>
              <a:rPr lang="en-US" sz="4400" b="1" dirty="0">
                <a:solidFill>
                  <a:schemeClr val="accent1"/>
                </a:solidFill>
                <a:latin typeface="Arial"/>
                <a:ea typeface="+mj-lt"/>
                <a:cs typeface="Arial"/>
              </a:rPr>
              <a:t>Result cont..</a:t>
            </a:r>
            <a:endParaRPr lang="en-US" dirty="0"/>
          </a:p>
        </p:txBody>
      </p:sp>
      <p:sp>
        <p:nvSpPr>
          <p:cNvPr id="4" name="Content Placeholder 3">
            <a:extLst>
              <a:ext uri="{FF2B5EF4-FFF2-40B4-BE49-F238E27FC236}">
                <a16:creationId xmlns:a16="http://schemas.microsoft.com/office/drawing/2014/main" id="{464B2DCE-5A06-93F7-6513-EC0C7588C347}"/>
              </a:ext>
            </a:extLst>
          </p:cNvPr>
          <p:cNvSpPr>
            <a:spLocks noGrp="1"/>
          </p:cNvSpPr>
          <p:nvPr>
            <p:ph idx="1"/>
          </p:nvPr>
        </p:nvSpPr>
        <p:spPr>
          <a:xfrm>
            <a:off x="218136" y="909485"/>
            <a:ext cx="11973864" cy="6336888"/>
          </a:xfrm>
        </p:spPr>
        <p:txBody>
          <a:bodyPr>
            <a:normAutofit lnSpcReduction="10000"/>
          </a:bodyPr>
          <a:lstStyle/>
          <a:p>
            <a:pPr marL="0" indent="0">
              <a:buNone/>
            </a:pPr>
            <a:r>
              <a:rPr lang="en-IN" sz="1800" b="1" i="0" u="none" strike="noStrike" baseline="0" dirty="0">
                <a:solidFill>
                  <a:srgbClr val="CC0000"/>
                </a:solidFill>
                <a:latin typeface="Arial" panose="020B0604020202020204" pitchFamily="34" charset="0"/>
              </a:rPr>
              <a:t>					</a:t>
            </a:r>
            <a:r>
              <a:rPr lang="en-US" sz="1800" b="1" i="0" u="none" strike="noStrike" baseline="0" dirty="0">
                <a:solidFill>
                  <a:srgbClr val="CC0000"/>
                </a:solidFill>
                <a:latin typeface="Arial" panose="020B0604020202020204" pitchFamily="34" charset="0"/>
              </a:rPr>
              <a:t> </a:t>
            </a:r>
          </a:p>
          <a:p>
            <a:pPr marL="0" indent="0">
              <a:buNone/>
            </a:pPr>
            <a:endParaRPr lang="en-US" sz="1800" b="1" dirty="0">
              <a:solidFill>
                <a:srgbClr val="CC0000"/>
              </a:solidFill>
              <a:latin typeface="Arial" panose="020B0604020202020204" pitchFamily="34" charset="0"/>
            </a:endParaRPr>
          </a:p>
          <a:p>
            <a:pPr marL="0" indent="0">
              <a:buNone/>
            </a:pPr>
            <a:r>
              <a:rPr lang="en-US" sz="1800" b="1" i="0" u="none" strike="noStrike" baseline="0" dirty="0">
                <a:solidFill>
                  <a:srgbClr val="CC0000"/>
                </a:solidFill>
                <a:latin typeface="Arial" panose="020B0604020202020204" pitchFamily="34" charset="0"/>
              </a:rPr>
              <a:t>						</a:t>
            </a:r>
            <a:r>
              <a:rPr lang="en-US" sz="1800" b="1" i="0" u="none" strike="noStrike" baseline="0" dirty="0">
                <a:solidFill>
                  <a:schemeClr val="accent1"/>
                </a:solidFill>
                <a:latin typeface="+mj-lt"/>
              </a:rPr>
              <a:t>Visualization of Relationship of all Datasets of Closing Price</a:t>
            </a:r>
            <a:endParaRPr lang="en-IN" sz="1800" b="1" i="0" u="none" strike="noStrike" baseline="0" dirty="0">
              <a:solidFill>
                <a:schemeClr val="accent1"/>
              </a:solidFill>
              <a:latin typeface="+mj-lt"/>
            </a:endParaRPr>
          </a:p>
          <a:p>
            <a:endParaRPr lang="en-IN" sz="1800" b="1" dirty="0">
              <a:solidFill>
                <a:srgbClr val="CC0000"/>
              </a:solidFill>
              <a:latin typeface="Arial" panose="020B0604020202020204" pitchFamily="34" charset="0"/>
            </a:endParaRPr>
          </a:p>
          <a:p>
            <a:endParaRPr lang="en-IN" sz="1800" b="1" i="0" u="none" strike="noStrike" baseline="0" dirty="0">
              <a:solidFill>
                <a:srgbClr val="CC0000"/>
              </a:solidFill>
              <a:latin typeface="Arial" panose="020B0604020202020204" pitchFamily="34" charset="0"/>
            </a:endParaRPr>
          </a:p>
          <a:p>
            <a:endParaRPr lang="en-IN" sz="1800" b="1" dirty="0">
              <a:solidFill>
                <a:srgbClr val="CC0000"/>
              </a:solidFill>
              <a:latin typeface="Arial" panose="020B0604020202020204" pitchFamily="34" charset="0"/>
            </a:endParaRPr>
          </a:p>
          <a:p>
            <a:endParaRPr lang="en-IN" sz="1800" b="1" i="0" u="none" strike="noStrike" baseline="0" dirty="0">
              <a:solidFill>
                <a:srgbClr val="CC0000"/>
              </a:solidFill>
              <a:latin typeface="Arial" panose="020B0604020202020204" pitchFamily="34" charset="0"/>
            </a:endParaRPr>
          </a:p>
          <a:p>
            <a:pPr marL="0" indent="0">
              <a:buNone/>
            </a:pPr>
            <a:r>
              <a:rPr lang="en-IN" sz="1800" b="1" i="0" u="none" strike="noStrike" baseline="0" dirty="0">
                <a:solidFill>
                  <a:srgbClr val="CC0000"/>
                </a:solidFill>
                <a:latin typeface="Arial" panose="020B0604020202020204" pitchFamily="34" charset="0"/>
              </a:rPr>
              <a:t> </a:t>
            </a:r>
          </a:p>
          <a:p>
            <a:endParaRPr lang="en-IN" dirty="0"/>
          </a:p>
          <a:p>
            <a:endParaRPr lang="en-IN" dirty="0"/>
          </a:p>
          <a:p>
            <a:endParaRPr lang="en-IN" dirty="0"/>
          </a:p>
          <a:p>
            <a:endParaRPr lang="en-IN" dirty="0"/>
          </a:p>
          <a:p>
            <a:endParaRPr lang="en-IN" dirty="0"/>
          </a:p>
          <a:p>
            <a:pPr marL="0" indent="0">
              <a:buNone/>
            </a:pPr>
            <a:r>
              <a:rPr lang="en-IN" dirty="0"/>
              <a:t>	</a:t>
            </a:r>
            <a:r>
              <a:rPr lang="en-IN" dirty="0">
                <a:latin typeface="+mj-lt"/>
              </a:rPr>
              <a:t>Relationship between Open and		Relationship between Low and			Relationship between High and</a:t>
            </a:r>
          </a:p>
          <a:p>
            <a:pPr marL="0" indent="0">
              <a:buNone/>
            </a:pPr>
            <a:r>
              <a:rPr lang="en-IN" dirty="0">
                <a:latin typeface="+mj-lt"/>
              </a:rPr>
              <a:t>                  Close   								  Close								Close</a:t>
            </a:r>
          </a:p>
          <a:p>
            <a:endParaRPr lang="en-IN" dirty="0"/>
          </a:p>
        </p:txBody>
      </p:sp>
      <p:pic>
        <p:nvPicPr>
          <p:cNvPr id="6" name="Picture 5">
            <a:extLst>
              <a:ext uri="{FF2B5EF4-FFF2-40B4-BE49-F238E27FC236}">
                <a16:creationId xmlns:a16="http://schemas.microsoft.com/office/drawing/2014/main" id="{8B82D01A-7CF5-64DD-A09A-F54300BA2A98}"/>
              </a:ext>
            </a:extLst>
          </p:cNvPr>
          <p:cNvPicPr>
            <a:picLocks noChangeAspect="1"/>
          </p:cNvPicPr>
          <p:nvPr/>
        </p:nvPicPr>
        <p:blipFill>
          <a:blip r:embed="rId2"/>
          <a:stretch>
            <a:fillRect/>
          </a:stretch>
        </p:blipFill>
        <p:spPr>
          <a:xfrm>
            <a:off x="218136" y="2633381"/>
            <a:ext cx="3225681" cy="2245079"/>
          </a:xfrm>
          <a:prstGeom prst="rect">
            <a:avLst/>
          </a:prstGeom>
        </p:spPr>
      </p:pic>
      <p:pic>
        <p:nvPicPr>
          <p:cNvPr id="8" name="Picture 7">
            <a:extLst>
              <a:ext uri="{FF2B5EF4-FFF2-40B4-BE49-F238E27FC236}">
                <a16:creationId xmlns:a16="http://schemas.microsoft.com/office/drawing/2014/main" id="{489A212E-4D77-B857-076A-ACDE8F96A885}"/>
              </a:ext>
            </a:extLst>
          </p:cNvPr>
          <p:cNvPicPr>
            <a:picLocks noChangeAspect="1"/>
          </p:cNvPicPr>
          <p:nvPr/>
        </p:nvPicPr>
        <p:blipFill>
          <a:blip r:embed="rId3"/>
          <a:stretch>
            <a:fillRect/>
          </a:stretch>
        </p:blipFill>
        <p:spPr>
          <a:xfrm>
            <a:off x="8113679" y="2633381"/>
            <a:ext cx="3222562" cy="2245077"/>
          </a:xfrm>
          <a:prstGeom prst="rect">
            <a:avLst/>
          </a:prstGeom>
        </p:spPr>
      </p:pic>
      <p:pic>
        <p:nvPicPr>
          <p:cNvPr id="10" name="Picture 9">
            <a:extLst>
              <a:ext uri="{FF2B5EF4-FFF2-40B4-BE49-F238E27FC236}">
                <a16:creationId xmlns:a16="http://schemas.microsoft.com/office/drawing/2014/main" id="{BE446AEE-A388-B423-A0F1-47E61D18C3F6}"/>
              </a:ext>
            </a:extLst>
          </p:cNvPr>
          <p:cNvPicPr>
            <a:picLocks noChangeAspect="1"/>
          </p:cNvPicPr>
          <p:nvPr/>
        </p:nvPicPr>
        <p:blipFill>
          <a:blip r:embed="rId4"/>
          <a:stretch>
            <a:fillRect/>
          </a:stretch>
        </p:blipFill>
        <p:spPr>
          <a:xfrm>
            <a:off x="3858378" y="2633381"/>
            <a:ext cx="3222562" cy="2245078"/>
          </a:xfrm>
          <a:prstGeom prst="rect">
            <a:avLst/>
          </a:prstGeom>
        </p:spPr>
      </p:pic>
      <p:cxnSp>
        <p:nvCxnSpPr>
          <p:cNvPr id="12" name="Straight Arrow Connector 11">
            <a:extLst>
              <a:ext uri="{FF2B5EF4-FFF2-40B4-BE49-F238E27FC236}">
                <a16:creationId xmlns:a16="http://schemas.microsoft.com/office/drawing/2014/main" id="{C23F3AA2-E469-9DBB-BFB6-DAFCD5236DA2}"/>
              </a:ext>
            </a:extLst>
          </p:cNvPr>
          <p:cNvCxnSpPr/>
          <p:nvPr/>
        </p:nvCxnSpPr>
        <p:spPr>
          <a:xfrm>
            <a:off x="1740310" y="4878458"/>
            <a:ext cx="0" cy="10700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C53A09A-0BDA-3072-5DA0-D340ADE96BEA}"/>
              </a:ext>
            </a:extLst>
          </p:cNvPr>
          <p:cNvCxnSpPr/>
          <p:nvPr/>
        </p:nvCxnSpPr>
        <p:spPr>
          <a:xfrm>
            <a:off x="5469659" y="4878458"/>
            <a:ext cx="0" cy="10995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43519B4-3FE9-A82F-ED26-6AB1D25F8CFC}"/>
              </a:ext>
            </a:extLst>
          </p:cNvPr>
          <p:cNvCxnSpPr/>
          <p:nvPr/>
        </p:nvCxnSpPr>
        <p:spPr>
          <a:xfrm>
            <a:off x="9724960" y="4878458"/>
            <a:ext cx="0" cy="10700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4743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 cont..</a:t>
            </a:r>
            <a:endParaRPr lang="en-US" dirty="0"/>
          </a:p>
        </p:txBody>
      </p:sp>
      <p:sp>
        <p:nvSpPr>
          <p:cNvPr id="4" name="Content Placeholder 3">
            <a:extLst>
              <a:ext uri="{FF2B5EF4-FFF2-40B4-BE49-F238E27FC236}">
                <a16:creationId xmlns:a16="http://schemas.microsoft.com/office/drawing/2014/main" id="{464B2DCE-5A06-93F7-6513-EC0C7588C347}"/>
              </a:ext>
            </a:extLst>
          </p:cNvPr>
          <p:cNvSpPr>
            <a:spLocks noGrp="1"/>
          </p:cNvSpPr>
          <p:nvPr>
            <p:ph idx="1"/>
          </p:nvPr>
        </p:nvSpPr>
        <p:spPr>
          <a:xfrm>
            <a:off x="581192" y="1302025"/>
            <a:ext cx="11029615" cy="5374077"/>
          </a:xfrm>
        </p:spPr>
        <p:txBody>
          <a:bodyPr/>
          <a:lstStyle/>
          <a:p>
            <a:pPr marL="0" indent="0">
              <a:buNone/>
            </a:pPr>
            <a:r>
              <a:rPr lang="en-IN" sz="1800" b="1" i="0" u="none" strike="noStrike" baseline="0" dirty="0">
                <a:solidFill>
                  <a:srgbClr val="CC0000"/>
                </a:solidFill>
                <a:latin typeface="Arial" panose="020B0604020202020204" pitchFamily="34" charset="0"/>
              </a:rPr>
              <a:t>									</a:t>
            </a:r>
            <a:r>
              <a:rPr lang="en-IN" sz="1800" b="1" i="0" u="none" strike="noStrike" baseline="0" dirty="0">
                <a:solidFill>
                  <a:schemeClr val="accent1"/>
                </a:solidFill>
                <a:latin typeface="+mj-lt"/>
              </a:rPr>
              <a:t>Exploratory Data Analysis:</a:t>
            </a:r>
          </a:p>
          <a:p>
            <a:endParaRPr lang="en-IN" sz="1800" b="1" dirty="0">
              <a:solidFill>
                <a:srgbClr val="CC0000"/>
              </a:solidFill>
              <a:latin typeface="Arial" panose="020B0604020202020204" pitchFamily="34" charset="0"/>
            </a:endParaRPr>
          </a:p>
          <a:p>
            <a:pPr algn="l"/>
            <a:r>
              <a:rPr lang="en-IN" sz="2000" b="1" i="0" dirty="0">
                <a:effectLst/>
                <a:highlight>
                  <a:srgbClr val="FFFFFF"/>
                </a:highlight>
                <a:latin typeface="+mj-lt"/>
              </a:rPr>
              <a:t>Multivariate Analysis</a:t>
            </a:r>
          </a:p>
          <a:p>
            <a:endParaRPr lang="en-IN" sz="1800" b="1" i="0" u="none" strike="noStrike" baseline="0" dirty="0">
              <a:solidFill>
                <a:srgbClr val="CC0000"/>
              </a:solidFill>
              <a:latin typeface="Arial" panose="020B0604020202020204" pitchFamily="34" charset="0"/>
            </a:endParaRPr>
          </a:p>
          <a:p>
            <a:endParaRPr lang="en-IN" sz="1800" b="1" dirty="0">
              <a:solidFill>
                <a:srgbClr val="CC0000"/>
              </a:solidFill>
              <a:latin typeface="Arial" panose="020B0604020202020204" pitchFamily="34" charset="0"/>
            </a:endParaRPr>
          </a:p>
          <a:p>
            <a:endParaRPr lang="en-IN" sz="1800" b="1" i="0" u="none" strike="noStrike" baseline="0" dirty="0">
              <a:solidFill>
                <a:srgbClr val="CC0000"/>
              </a:solidFill>
              <a:latin typeface="Arial" panose="020B0604020202020204" pitchFamily="34" charset="0"/>
            </a:endParaRPr>
          </a:p>
          <a:p>
            <a:endParaRPr lang="en-IN" sz="1800" b="1" dirty="0">
              <a:solidFill>
                <a:srgbClr val="CC0000"/>
              </a:solidFill>
              <a:latin typeface="Arial" panose="020B0604020202020204" pitchFamily="34" charset="0"/>
            </a:endParaRPr>
          </a:p>
          <a:p>
            <a:endParaRPr lang="en-IN" sz="1800" b="1" i="0" u="none" strike="noStrike" baseline="0" dirty="0">
              <a:solidFill>
                <a:srgbClr val="CC0000"/>
              </a:solidFill>
              <a:latin typeface="Arial" panose="020B0604020202020204" pitchFamily="34" charset="0"/>
            </a:endParaRPr>
          </a:p>
          <a:p>
            <a:pPr marL="0" indent="0">
              <a:buNone/>
            </a:pPr>
            <a:r>
              <a:rPr lang="en-IN" sz="1800" b="1" i="0" u="none" strike="noStrike" baseline="0" dirty="0">
                <a:solidFill>
                  <a:srgbClr val="CC0000"/>
                </a:solidFill>
                <a:latin typeface="Arial" panose="020B0604020202020204" pitchFamily="34" charset="0"/>
              </a:rPr>
              <a:t> </a:t>
            </a:r>
          </a:p>
          <a:p>
            <a:endParaRPr lang="en-IN" dirty="0"/>
          </a:p>
        </p:txBody>
      </p:sp>
      <p:pic>
        <p:nvPicPr>
          <p:cNvPr id="3" name="Picture 2">
            <a:extLst>
              <a:ext uri="{FF2B5EF4-FFF2-40B4-BE49-F238E27FC236}">
                <a16:creationId xmlns:a16="http://schemas.microsoft.com/office/drawing/2014/main" id="{2CC8E861-3802-1974-D43D-81153AD063C6}"/>
              </a:ext>
            </a:extLst>
          </p:cNvPr>
          <p:cNvPicPr>
            <a:picLocks noChangeAspect="1"/>
          </p:cNvPicPr>
          <p:nvPr/>
        </p:nvPicPr>
        <p:blipFill>
          <a:blip r:embed="rId2"/>
          <a:stretch>
            <a:fillRect/>
          </a:stretch>
        </p:blipFill>
        <p:spPr>
          <a:xfrm>
            <a:off x="936006" y="3429000"/>
            <a:ext cx="9612066" cy="3038899"/>
          </a:xfrm>
          <a:prstGeom prst="rect">
            <a:avLst/>
          </a:prstGeom>
          <a:ln>
            <a:solidFill>
              <a:schemeClr val="tx1">
                <a:lumMod val="50000"/>
                <a:lumOff val="50000"/>
              </a:schemeClr>
            </a:solidFill>
          </a:ln>
        </p:spPr>
      </p:pic>
    </p:spTree>
    <p:extLst>
      <p:ext uri="{BB962C8B-B14F-4D97-AF65-F5344CB8AC3E}">
        <p14:creationId xmlns:p14="http://schemas.microsoft.com/office/powerpoint/2010/main" val="5589726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 cont..</a:t>
            </a:r>
            <a:endParaRPr lang="en-US" dirty="0"/>
          </a:p>
        </p:txBody>
      </p:sp>
      <p:sp>
        <p:nvSpPr>
          <p:cNvPr id="4" name="Content Placeholder 3">
            <a:extLst>
              <a:ext uri="{FF2B5EF4-FFF2-40B4-BE49-F238E27FC236}">
                <a16:creationId xmlns:a16="http://schemas.microsoft.com/office/drawing/2014/main" id="{464B2DCE-5A06-93F7-6513-EC0C7588C347}"/>
              </a:ext>
            </a:extLst>
          </p:cNvPr>
          <p:cNvSpPr>
            <a:spLocks noGrp="1"/>
          </p:cNvSpPr>
          <p:nvPr>
            <p:ph idx="1"/>
          </p:nvPr>
        </p:nvSpPr>
        <p:spPr>
          <a:xfrm>
            <a:off x="581192" y="702155"/>
            <a:ext cx="11029615" cy="5973947"/>
          </a:xfrm>
        </p:spPr>
        <p:txBody>
          <a:bodyPr/>
          <a:lstStyle/>
          <a:p>
            <a:pPr marL="0" indent="0">
              <a:buNone/>
            </a:pPr>
            <a:r>
              <a:rPr lang="en-IN" sz="1800" b="1" i="0" u="none" strike="noStrike" baseline="0" dirty="0">
                <a:solidFill>
                  <a:srgbClr val="CC0000"/>
                </a:solidFill>
                <a:latin typeface="Arial" panose="020B0604020202020204" pitchFamily="34" charset="0"/>
              </a:rPr>
              <a:t>									    </a:t>
            </a:r>
            <a:r>
              <a:rPr lang="en-IN" sz="1800" b="1" i="0" u="none" strike="noStrike" baseline="0" dirty="0">
                <a:solidFill>
                  <a:schemeClr val="accent1"/>
                </a:solidFill>
                <a:latin typeface="+mj-lt"/>
              </a:rPr>
              <a:t>Correlation:</a:t>
            </a:r>
          </a:p>
          <a:p>
            <a:pPr marL="0" indent="0" algn="l">
              <a:buNone/>
            </a:pPr>
            <a:r>
              <a:rPr lang="en-US" sz="1800" b="0" i="0" u="none" strike="noStrike" baseline="0" dirty="0">
                <a:solidFill>
                  <a:srgbClr val="202124"/>
                </a:solidFill>
                <a:latin typeface="+mj-lt"/>
              </a:rPr>
              <a:t>Correlation analysis is a method of statistical evaluation used to study the strength of a relationship between numerical variables. This heatmap shows us the correlation between all numerical variables in our data. Every</a:t>
            </a:r>
            <a:r>
              <a:rPr lang="en-US" sz="1800" b="0" i="0" u="none" strike="noStrike" baseline="0" dirty="0">
                <a:solidFill>
                  <a:srgbClr val="000000"/>
                </a:solidFill>
                <a:latin typeface="+mj-lt"/>
              </a:rPr>
              <a:t> feature is extremely correlated with each other, so taking just one feature or average of these features would suffice for our regression model as linear regression assumes there is no multicollinearity in the features. We will try to reduce multicollinearity using the</a:t>
            </a:r>
            <a:r>
              <a:rPr lang="en-IN" sz="1800" b="0" i="0" u="none" strike="noStrike" baseline="0" dirty="0">
                <a:solidFill>
                  <a:srgbClr val="000000"/>
                </a:solidFill>
                <a:latin typeface="+mj-lt"/>
              </a:rPr>
              <a:t>transformation of variables</a:t>
            </a:r>
            <a:r>
              <a:rPr lang="en-IN" sz="1800" b="1" dirty="0">
                <a:solidFill>
                  <a:schemeClr val="tx1"/>
                </a:solidFill>
                <a:latin typeface="+mj-lt"/>
              </a:rPr>
              <a:t>.</a:t>
            </a:r>
            <a:endParaRPr lang="en-IN" sz="1800" b="1" i="0" u="none" strike="noStrike" baseline="0" dirty="0">
              <a:solidFill>
                <a:schemeClr val="tx1"/>
              </a:solidFill>
              <a:latin typeface="+mj-lt"/>
            </a:endParaRPr>
          </a:p>
          <a:p>
            <a:endParaRPr lang="en-IN" sz="1800" b="1" dirty="0">
              <a:solidFill>
                <a:srgbClr val="CC0000"/>
              </a:solidFill>
              <a:latin typeface="Arial" panose="020B0604020202020204" pitchFamily="34" charset="0"/>
            </a:endParaRPr>
          </a:p>
          <a:p>
            <a:endParaRPr lang="en-IN" sz="1800" b="1" i="0" u="none" strike="noStrike" baseline="0" dirty="0">
              <a:solidFill>
                <a:srgbClr val="CC0000"/>
              </a:solidFill>
              <a:latin typeface="Arial" panose="020B0604020202020204" pitchFamily="34" charset="0"/>
            </a:endParaRPr>
          </a:p>
          <a:p>
            <a:endParaRPr lang="en-IN" sz="1800" b="1" dirty="0">
              <a:solidFill>
                <a:srgbClr val="CC0000"/>
              </a:solidFill>
              <a:latin typeface="Arial" panose="020B0604020202020204" pitchFamily="34" charset="0"/>
            </a:endParaRPr>
          </a:p>
          <a:p>
            <a:endParaRPr lang="en-IN" sz="1800" b="1" i="0" u="none" strike="noStrike" baseline="0" dirty="0">
              <a:solidFill>
                <a:srgbClr val="CC0000"/>
              </a:solidFill>
              <a:latin typeface="Arial" panose="020B0604020202020204" pitchFamily="34" charset="0"/>
            </a:endParaRPr>
          </a:p>
          <a:p>
            <a:pPr marL="0" indent="0">
              <a:buNone/>
            </a:pPr>
            <a:r>
              <a:rPr lang="en-IN" sz="1800" b="1" i="0" u="none" strike="noStrike" baseline="0" dirty="0">
                <a:solidFill>
                  <a:srgbClr val="CC0000"/>
                </a:solidFill>
                <a:latin typeface="Arial" panose="020B0604020202020204" pitchFamily="34" charset="0"/>
              </a:rPr>
              <a:t> </a:t>
            </a:r>
          </a:p>
          <a:p>
            <a:endParaRPr lang="en-IN" dirty="0"/>
          </a:p>
        </p:txBody>
      </p:sp>
      <p:pic>
        <p:nvPicPr>
          <p:cNvPr id="6" name="Picture 5">
            <a:extLst>
              <a:ext uri="{FF2B5EF4-FFF2-40B4-BE49-F238E27FC236}">
                <a16:creationId xmlns:a16="http://schemas.microsoft.com/office/drawing/2014/main" id="{BF19B45D-DE8A-33C1-6690-713FE40D3672}"/>
              </a:ext>
            </a:extLst>
          </p:cNvPr>
          <p:cNvPicPr>
            <a:picLocks noChangeAspect="1"/>
          </p:cNvPicPr>
          <p:nvPr/>
        </p:nvPicPr>
        <p:blipFill>
          <a:blip r:embed="rId2"/>
          <a:stretch>
            <a:fillRect/>
          </a:stretch>
        </p:blipFill>
        <p:spPr>
          <a:xfrm>
            <a:off x="2113935" y="3539612"/>
            <a:ext cx="8278761" cy="3200853"/>
          </a:xfrm>
          <a:prstGeom prst="rect">
            <a:avLst/>
          </a:prstGeom>
          <a:ln>
            <a:solidFill>
              <a:schemeClr val="tx1">
                <a:lumMod val="50000"/>
                <a:lumOff val="50000"/>
              </a:schemeClr>
            </a:solidFill>
          </a:ln>
        </p:spPr>
      </p:pic>
    </p:spTree>
    <p:extLst>
      <p:ext uri="{BB962C8B-B14F-4D97-AF65-F5344CB8AC3E}">
        <p14:creationId xmlns:p14="http://schemas.microsoft.com/office/powerpoint/2010/main" val="397102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 cont..</a:t>
            </a:r>
            <a:endParaRPr lang="en-US" dirty="0"/>
          </a:p>
        </p:txBody>
      </p:sp>
      <p:sp>
        <p:nvSpPr>
          <p:cNvPr id="4" name="Content Placeholder 3">
            <a:extLst>
              <a:ext uri="{FF2B5EF4-FFF2-40B4-BE49-F238E27FC236}">
                <a16:creationId xmlns:a16="http://schemas.microsoft.com/office/drawing/2014/main" id="{464B2DCE-5A06-93F7-6513-EC0C7588C347}"/>
              </a:ext>
            </a:extLst>
          </p:cNvPr>
          <p:cNvSpPr>
            <a:spLocks noGrp="1"/>
          </p:cNvSpPr>
          <p:nvPr>
            <p:ph idx="1"/>
          </p:nvPr>
        </p:nvSpPr>
        <p:spPr>
          <a:xfrm>
            <a:off x="581192" y="-3293806"/>
            <a:ext cx="11029615" cy="9969909"/>
          </a:xfrm>
        </p:spPr>
        <p:txBody>
          <a:bodyPr/>
          <a:lstStyle/>
          <a:p>
            <a:pPr marL="0" indent="0">
              <a:buNone/>
            </a:pPr>
            <a:r>
              <a:rPr lang="en-US" sz="1800" b="0" i="0" u="none" strike="noStrike" baseline="0" dirty="0">
                <a:solidFill>
                  <a:srgbClr val="202020"/>
                </a:solidFill>
                <a:latin typeface="+mj-lt"/>
              </a:rPr>
              <a:t>		 Visualization of every single column of our Data Frame against every other column.</a:t>
            </a:r>
          </a:p>
          <a:p>
            <a:pPr marL="0" indent="0">
              <a:buNone/>
            </a:pPr>
            <a:endParaRPr lang="en-IN" dirty="0"/>
          </a:p>
        </p:txBody>
      </p:sp>
      <p:pic>
        <p:nvPicPr>
          <p:cNvPr id="3" name="Picture 2">
            <a:extLst>
              <a:ext uri="{FF2B5EF4-FFF2-40B4-BE49-F238E27FC236}">
                <a16:creationId xmlns:a16="http://schemas.microsoft.com/office/drawing/2014/main" id="{9769D620-50C4-AC98-0076-FFB5A98BC049}"/>
              </a:ext>
            </a:extLst>
          </p:cNvPr>
          <p:cNvPicPr>
            <a:picLocks noChangeAspect="1"/>
          </p:cNvPicPr>
          <p:nvPr/>
        </p:nvPicPr>
        <p:blipFill>
          <a:blip r:embed="rId2"/>
          <a:stretch>
            <a:fillRect/>
          </a:stretch>
        </p:blipFill>
        <p:spPr>
          <a:xfrm>
            <a:off x="1504336" y="1956619"/>
            <a:ext cx="8554064" cy="4630994"/>
          </a:xfrm>
          <a:prstGeom prst="rect">
            <a:avLst/>
          </a:prstGeom>
          <a:ln>
            <a:solidFill>
              <a:schemeClr val="tx1">
                <a:lumMod val="50000"/>
                <a:lumOff val="50000"/>
              </a:schemeClr>
            </a:solidFill>
          </a:ln>
        </p:spPr>
      </p:pic>
    </p:spTree>
    <p:extLst>
      <p:ext uri="{BB962C8B-B14F-4D97-AF65-F5344CB8AC3E}">
        <p14:creationId xmlns:p14="http://schemas.microsoft.com/office/powerpoint/2010/main" val="35776847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 cont..</a:t>
            </a:r>
            <a:endParaRPr lang="en-US" dirty="0"/>
          </a:p>
        </p:txBody>
      </p:sp>
      <p:sp>
        <p:nvSpPr>
          <p:cNvPr id="4" name="Content Placeholder 3">
            <a:extLst>
              <a:ext uri="{FF2B5EF4-FFF2-40B4-BE49-F238E27FC236}">
                <a16:creationId xmlns:a16="http://schemas.microsoft.com/office/drawing/2014/main" id="{464B2DCE-5A06-93F7-6513-EC0C7588C347}"/>
              </a:ext>
            </a:extLst>
          </p:cNvPr>
          <p:cNvSpPr>
            <a:spLocks noGrp="1"/>
          </p:cNvSpPr>
          <p:nvPr>
            <p:ph idx="1"/>
          </p:nvPr>
        </p:nvSpPr>
        <p:spPr>
          <a:xfrm>
            <a:off x="117988" y="-2271252"/>
            <a:ext cx="12074012" cy="9129252"/>
          </a:xfrm>
        </p:spPr>
        <p:txBody>
          <a:bodyPr/>
          <a:lstStyle/>
          <a:p>
            <a:pPr marL="0" indent="0">
              <a:buNone/>
            </a:pPr>
            <a:r>
              <a:rPr lang="en-IN" sz="1800" b="1" i="0" u="none" strike="noStrike" baseline="0" dirty="0">
                <a:solidFill>
                  <a:schemeClr val="accent1"/>
                </a:solidFill>
                <a:latin typeface="+mj-lt"/>
              </a:rPr>
              <a:t>										</a:t>
            </a:r>
          </a:p>
          <a:p>
            <a:pPr marL="0" indent="0" algn="l">
              <a:buNone/>
            </a:pPr>
            <a:r>
              <a:rPr lang="en-IN" sz="1800" b="1" i="0" u="none" strike="noStrike" baseline="0" dirty="0">
                <a:solidFill>
                  <a:schemeClr val="accent1"/>
                </a:solidFill>
                <a:latin typeface="+mj-lt"/>
              </a:rPr>
              <a:t>									</a:t>
            </a:r>
            <a:r>
              <a:rPr lang="en-IN" sz="1800" b="1" i="0" u="none" strike="noStrike" baseline="0" dirty="0">
                <a:solidFill>
                  <a:schemeClr val="tx1"/>
                </a:solidFill>
                <a:latin typeface="+mj-lt"/>
              </a:rPr>
              <a:t>	</a:t>
            </a:r>
          </a:p>
          <a:p>
            <a:pPr marL="0" indent="0" algn="l">
              <a:buNone/>
            </a:pPr>
            <a:endParaRPr lang="en-IN" sz="1800" b="1" dirty="0">
              <a:solidFill>
                <a:schemeClr val="tx1"/>
              </a:solidFill>
              <a:latin typeface="+mj-lt"/>
            </a:endParaRPr>
          </a:p>
          <a:p>
            <a:pPr marL="0" indent="0" algn="l">
              <a:buNone/>
            </a:pPr>
            <a:r>
              <a:rPr lang="en-IN" sz="1800" b="1" i="0" u="none" strike="noStrike" baseline="0" dirty="0">
                <a:solidFill>
                  <a:schemeClr val="tx1"/>
                </a:solidFill>
                <a:latin typeface="+mj-lt"/>
              </a:rPr>
              <a:t>									</a:t>
            </a:r>
            <a:r>
              <a:rPr lang="en-IN" sz="1800" b="1" i="0" u="none" strike="noStrike" baseline="0" dirty="0">
                <a:solidFill>
                  <a:schemeClr val="accent1"/>
                </a:solidFill>
                <a:latin typeface="+mj-lt"/>
              </a:rPr>
              <a:t>K-Nearest Neighbors (K</a:t>
            </a:r>
            <a:r>
              <a:rPr lang="en-US" sz="1800" b="1" dirty="0">
                <a:solidFill>
                  <a:schemeClr val="accent1"/>
                </a:solidFill>
                <a:latin typeface="+mj-lt"/>
              </a:rPr>
              <a:t>NN):</a:t>
            </a:r>
          </a:p>
          <a:p>
            <a:pPr marL="0" indent="0" algn="l">
              <a:buNone/>
            </a:pPr>
            <a:r>
              <a:rPr lang="en-US" sz="1800" dirty="0">
                <a:solidFill>
                  <a:schemeClr val="tx1"/>
                </a:solidFill>
                <a:latin typeface="+mj-lt"/>
              </a:rPr>
              <a:t>The k-nearest neighbors (KNN) algorithm is a simple, supervised machine learning algorithm that can be used to solve both classification and regression problems. k-NN is a type of instance-based learning, or lazy learning, where the function is only approximated locally and all computation is deferred until function evaluation. Since this algorithm relies on distance for classification, normalizing the training data can improve its accuracy dramatically.</a:t>
            </a:r>
          </a:p>
          <a:p>
            <a:pPr marL="0" indent="0" algn="l">
              <a:buNone/>
            </a:pPr>
            <a:endParaRPr lang="en-US" sz="1800" b="1" i="0" u="none" strike="noStrike" baseline="0" dirty="0">
              <a:solidFill>
                <a:schemeClr val="tx1"/>
              </a:solidFill>
              <a:latin typeface="+mj-lt"/>
            </a:endParaRPr>
          </a:p>
        </p:txBody>
      </p:sp>
      <p:pic>
        <p:nvPicPr>
          <p:cNvPr id="6" name="Picture 5">
            <a:extLst>
              <a:ext uri="{FF2B5EF4-FFF2-40B4-BE49-F238E27FC236}">
                <a16:creationId xmlns:a16="http://schemas.microsoft.com/office/drawing/2014/main" id="{B4DECB4B-D6A3-D62C-8F83-BB7441EA7B89}"/>
              </a:ext>
            </a:extLst>
          </p:cNvPr>
          <p:cNvPicPr>
            <a:picLocks noChangeAspect="1"/>
          </p:cNvPicPr>
          <p:nvPr/>
        </p:nvPicPr>
        <p:blipFill>
          <a:blip r:embed="rId2"/>
          <a:stretch>
            <a:fillRect/>
          </a:stretch>
        </p:blipFill>
        <p:spPr>
          <a:xfrm>
            <a:off x="6154994" y="3570625"/>
            <a:ext cx="5781067" cy="2585219"/>
          </a:xfrm>
          <a:prstGeom prst="rect">
            <a:avLst/>
          </a:prstGeom>
          <a:ln>
            <a:solidFill>
              <a:schemeClr val="tx1">
                <a:lumMod val="50000"/>
                <a:lumOff val="50000"/>
              </a:schemeClr>
            </a:solidFill>
          </a:ln>
        </p:spPr>
      </p:pic>
      <p:pic>
        <p:nvPicPr>
          <p:cNvPr id="3" name="Picture 2">
            <a:extLst>
              <a:ext uri="{FF2B5EF4-FFF2-40B4-BE49-F238E27FC236}">
                <a16:creationId xmlns:a16="http://schemas.microsoft.com/office/drawing/2014/main" id="{6695BED6-8EFE-26DA-F538-18C30486A267}"/>
              </a:ext>
            </a:extLst>
          </p:cNvPr>
          <p:cNvPicPr>
            <a:picLocks noChangeAspect="1"/>
          </p:cNvPicPr>
          <p:nvPr/>
        </p:nvPicPr>
        <p:blipFill>
          <a:blip r:embed="rId3"/>
          <a:stretch>
            <a:fillRect/>
          </a:stretch>
        </p:blipFill>
        <p:spPr>
          <a:xfrm>
            <a:off x="255938" y="3570625"/>
            <a:ext cx="4529411" cy="1565405"/>
          </a:xfrm>
          <a:prstGeom prst="rect">
            <a:avLst/>
          </a:prstGeom>
          <a:ln>
            <a:solidFill>
              <a:schemeClr val="tx1">
                <a:lumMod val="50000"/>
                <a:lumOff val="50000"/>
              </a:schemeClr>
            </a:solidFill>
          </a:ln>
        </p:spPr>
      </p:pic>
      <p:pic>
        <p:nvPicPr>
          <p:cNvPr id="8" name="Picture 7">
            <a:extLst>
              <a:ext uri="{FF2B5EF4-FFF2-40B4-BE49-F238E27FC236}">
                <a16:creationId xmlns:a16="http://schemas.microsoft.com/office/drawing/2014/main" id="{45484EBC-4F5E-F76D-5455-23699AE33680}"/>
              </a:ext>
            </a:extLst>
          </p:cNvPr>
          <p:cNvPicPr>
            <a:picLocks noChangeAspect="1"/>
          </p:cNvPicPr>
          <p:nvPr/>
        </p:nvPicPr>
        <p:blipFill>
          <a:blip r:embed="rId4"/>
          <a:stretch>
            <a:fillRect/>
          </a:stretch>
        </p:blipFill>
        <p:spPr>
          <a:xfrm>
            <a:off x="3229797" y="5304560"/>
            <a:ext cx="2669258" cy="977380"/>
          </a:xfrm>
          <a:prstGeom prst="rect">
            <a:avLst/>
          </a:prstGeom>
          <a:ln>
            <a:solidFill>
              <a:schemeClr val="tx1">
                <a:lumMod val="50000"/>
                <a:lumOff val="50000"/>
              </a:schemeClr>
            </a:solidFill>
          </a:ln>
        </p:spPr>
      </p:pic>
    </p:spTree>
    <p:extLst>
      <p:ext uri="{BB962C8B-B14F-4D97-AF65-F5344CB8AC3E}">
        <p14:creationId xmlns:p14="http://schemas.microsoft.com/office/powerpoint/2010/main" val="3299445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r>
              <a:rPr lang="en-US" sz="2000" b="1" dirty="0">
                <a:solidFill>
                  <a:schemeClr val="tx1"/>
                </a:solidFill>
                <a:latin typeface="+mj-lt"/>
                <a:ea typeface="+mn-lt"/>
                <a:cs typeface="Arial"/>
              </a:rPr>
              <a:t>Problem Statement </a:t>
            </a:r>
          </a:p>
          <a:p>
            <a:r>
              <a:rPr lang="en-US" sz="2000" b="1" dirty="0">
                <a:solidFill>
                  <a:schemeClr val="tx1"/>
                </a:solidFill>
                <a:latin typeface="+mj-lt"/>
                <a:ea typeface="+mn-lt"/>
                <a:cs typeface="Arial"/>
              </a:rPr>
              <a:t>Proposed System/Solution</a:t>
            </a:r>
            <a:endParaRPr lang="en-US" b="1" dirty="0">
              <a:solidFill>
                <a:schemeClr val="tx1"/>
              </a:solidFill>
              <a:latin typeface="+mj-lt"/>
              <a:cs typeface="Arial"/>
            </a:endParaRPr>
          </a:p>
          <a:p>
            <a:r>
              <a:rPr lang="en-US" sz="2000" b="1" dirty="0">
                <a:solidFill>
                  <a:schemeClr val="tx1"/>
                </a:solidFill>
                <a:latin typeface="+mj-lt"/>
                <a:ea typeface="+mn-lt"/>
                <a:cs typeface="Calibri"/>
              </a:rPr>
              <a:t>System </a:t>
            </a:r>
            <a:r>
              <a:rPr lang="en-US" sz="2000" b="1" dirty="0">
                <a:solidFill>
                  <a:schemeClr val="tx1"/>
                </a:solidFill>
                <a:latin typeface="+mj-lt"/>
                <a:ea typeface="+mn-lt"/>
                <a:cs typeface="+mn-lt"/>
              </a:rPr>
              <a:t>Development Approach</a:t>
            </a:r>
          </a:p>
          <a:p>
            <a:r>
              <a:rPr lang="en-US" sz="2000" b="1" dirty="0">
                <a:solidFill>
                  <a:schemeClr val="tx1"/>
                </a:solidFill>
                <a:latin typeface="+mj-lt"/>
                <a:ea typeface="+mj-lt"/>
                <a:cs typeface="Arial"/>
              </a:rPr>
              <a:t>Algorithm &amp; Deployment</a:t>
            </a:r>
          </a:p>
          <a:p>
            <a:r>
              <a:rPr lang="en-US" sz="2000" b="1" dirty="0">
                <a:solidFill>
                  <a:schemeClr val="tx1"/>
                </a:solidFill>
                <a:latin typeface="+mj-lt"/>
                <a:ea typeface="+mn-lt"/>
                <a:cs typeface="+mn-lt"/>
              </a:rPr>
              <a:t>Overview and Objective</a:t>
            </a:r>
          </a:p>
          <a:p>
            <a:r>
              <a:rPr lang="en-US" sz="2000" b="1" dirty="0">
                <a:solidFill>
                  <a:schemeClr val="tx1"/>
                </a:solidFill>
                <a:latin typeface="+mj-lt"/>
                <a:ea typeface="+mn-lt"/>
                <a:cs typeface="+mn-lt"/>
              </a:rPr>
              <a:t>Dataset </a:t>
            </a:r>
          </a:p>
          <a:p>
            <a:r>
              <a:rPr lang="en-US" sz="2000" b="1" dirty="0">
                <a:solidFill>
                  <a:schemeClr val="tx1"/>
                </a:solidFill>
                <a:latin typeface="+mj-lt"/>
                <a:ea typeface="+mn-lt"/>
                <a:cs typeface="Arial"/>
              </a:rPr>
              <a:t>Result</a:t>
            </a:r>
          </a:p>
          <a:p>
            <a:r>
              <a:rPr lang="en-US" sz="2000" b="1" dirty="0">
                <a:solidFill>
                  <a:schemeClr val="tx1"/>
                </a:solidFill>
                <a:latin typeface="+mj-lt"/>
                <a:ea typeface="+mn-lt"/>
                <a:cs typeface="Arial"/>
              </a:rPr>
              <a:t>Conclusion</a:t>
            </a:r>
            <a:endParaRPr lang="en-US" b="1" dirty="0">
              <a:solidFill>
                <a:schemeClr val="tx1"/>
              </a:solidFill>
              <a:latin typeface="+mj-lt"/>
              <a:cs typeface="Arial"/>
            </a:endParaRPr>
          </a:p>
          <a:p>
            <a:r>
              <a:rPr lang="en-US" sz="2000" b="1" dirty="0">
                <a:solidFill>
                  <a:schemeClr val="tx1"/>
                </a:solidFill>
                <a:latin typeface="+mj-lt"/>
                <a:ea typeface="+mn-lt"/>
                <a:cs typeface="Arial"/>
              </a:rPr>
              <a:t>References</a:t>
            </a:r>
            <a:endParaRPr lang="en-US" b="1" dirty="0">
              <a:solidFill>
                <a:schemeClr val="tx1"/>
              </a:solidFill>
              <a:latin typeface="+mj-lt"/>
              <a:cs typeface="Arial"/>
            </a:endParaRPr>
          </a:p>
          <a:p>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 cont..</a:t>
            </a:r>
            <a:endParaRPr lang="en-US" dirty="0"/>
          </a:p>
        </p:txBody>
      </p:sp>
      <p:sp>
        <p:nvSpPr>
          <p:cNvPr id="4" name="Content Placeholder 3">
            <a:extLst>
              <a:ext uri="{FF2B5EF4-FFF2-40B4-BE49-F238E27FC236}">
                <a16:creationId xmlns:a16="http://schemas.microsoft.com/office/drawing/2014/main" id="{464B2DCE-5A06-93F7-6513-EC0C7588C347}"/>
              </a:ext>
            </a:extLst>
          </p:cNvPr>
          <p:cNvSpPr>
            <a:spLocks noGrp="1"/>
          </p:cNvSpPr>
          <p:nvPr>
            <p:ph idx="1"/>
          </p:nvPr>
        </p:nvSpPr>
        <p:spPr>
          <a:xfrm>
            <a:off x="117988" y="-2271252"/>
            <a:ext cx="12074012" cy="9129252"/>
          </a:xfrm>
        </p:spPr>
        <p:txBody>
          <a:bodyPr/>
          <a:lstStyle/>
          <a:p>
            <a:pPr marL="0" indent="0">
              <a:buNone/>
            </a:pPr>
            <a:r>
              <a:rPr lang="en-IN" sz="1800" b="1" i="0" u="none" strike="noStrike" baseline="0" dirty="0">
                <a:solidFill>
                  <a:schemeClr val="accent1"/>
                </a:solidFill>
                <a:latin typeface="+mj-lt"/>
              </a:rPr>
              <a:t>										</a:t>
            </a:r>
          </a:p>
          <a:p>
            <a:pPr marL="0" indent="0" algn="l">
              <a:buNone/>
            </a:pPr>
            <a:r>
              <a:rPr lang="en-IN" sz="1800" b="1" i="0" u="none" strike="noStrike" baseline="0" dirty="0">
                <a:solidFill>
                  <a:schemeClr val="accent1"/>
                </a:solidFill>
                <a:latin typeface="+mj-lt"/>
              </a:rPr>
              <a:t>									</a:t>
            </a:r>
            <a:r>
              <a:rPr lang="en-IN" sz="1800" b="1" i="0" u="none" strike="noStrike" baseline="0" dirty="0">
                <a:solidFill>
                  <a:schemeClr val="tx1"/>
                </a:solidFill>
                <a:latin typeface="+mj-lt"/>
              </a:rPr>
              <a:t>	</a:t>
            </a:r>
          </a:p>
          <a:p>
            <a:pPr marL="0" indent="0" algn="l">
              <a:buNone/>
            </a:pPr>
            <a:endParaRPr lang="en-IN" sz="1800" b="1" dirty="0">
              <a:solidFill>
                <a:schemeClr val="tx1"/>
              </a:solidFill>
              <a:latin typeface="+mj-lt"/>
            </a:endParaRPr>
          </a:p>
          <a:p>
            <a:pPr marL="0" indent="0" algn="l">
              <a:buNone/>
            </a:pPr>
            <a:r>
              <a:rPr lang="en-IN" sz="1800" b="1" i="0" u="none" strike="noStrike" baseline="0" dirty="0">
                <a:solidFill>
                  <a:schemeClr val="tx1"/>
                </a:solidFill>
                <a:latin typeface="+mj-lt"/>
              </a:rPr>
              <a:t>											</a:t>
            </a:r>
            <a:r>
              <a:rPr lang="en-IN" sz="1800" b="1" i="0" u="none" strike="noStrike" baseline="0" dirty="0">
                <a:solidFill>
                  <a:schemeClr val="accent1"/>
                </a:solidFill>
                <a:latin typeface="+mj-lt"/>
              </a:rPr>
              <a:t>Random Forest:</a:t>
            </a:r>
          </a:p>
          <a:p>
            <a:pPr marL="0" indent="0">
              <a:buNone/>
            </a:pPr>
            <a:r>
              <a:rPr lang="en-US" sz="2000" b="1" i="0" dirty="0">
                <a:effectLst/>
                <a:highlight>
                  <a:srgbClr val="FFFFFF"/>
                </a:highlight>
                <a:latin typeface="system-ui"/>
              </a:rPr>
              <a:t>Random Forest is an ensemble technique capable of performing both regression and classification tasks with the use of multiple decision trees and a technique called Bootstrap and Aggregation, commonly known as bagging.</a:t>
            </a:r>
          </a:p>
          <a:p>
            <a:pPr marL="0" indent="0" algn="l">
              <a:buNone/>
            </a:pPr>
            <a:endParaRPr lang="en-IN" sz="1800" b="1" i="0" u="none" strike="noStrike" baseline="0" dirty="0">
              <a:solidFill>
                <a:schemeClr val="tx1"/>
              </a:solidFill>
              <a:latin typeface="+mj-lt"/>
            </a:endParaRPr>
          </a:p>
          <a:p>
            <a:pPr marL="0" indent="0" algn="l">
              <a:buNone/>
            </a:pPr>
            <a:endParaRPr lang="en-US" sz="1800" b="1" i="0" u="none" strike="noStrike" baseline="0" dirty="0">
              <a:solidFill>
                <a:schemeClr val="tx1"/>
              </a:solidFill>
              <a:latin typeface="+mj-lt"/>
            </a:endParaRPr>
          </a:p>
        </p:txBody>
      </p:sp>
      <p:pic>
        <p:nvPicPr>
          <p:cNvPr id="6" name="Picture 5">
            <a:extLst>
              <a:ext uri="{FF2B5EF4-FFF2-40B4-BE49-F238E27FC236}">
                <a16:creationId xmlns:a16="http://schemas.microsoft.com/office/drawing/2014/main" id="{B4DECB4B-D6A3-D62C-8F83-BB7441EA7B89}"/>
              </a:ext>
            </a:extLst>
          </p:cNvPr>
          <p:cNvPicPr>
            <a:picLocks noChangeAspect="1"/>
          </p:cNvPicPr>
          <p:nvPr/>
        </p:nvPicPr>
        <p:blipFill>
          <a:blip r:embed="rId2"/>
          <a:stretch>
            <a:fillRect/>
          </a:stretch>
        </p:blipFill>
        <p:spPr>
          <a:xfrm>
            <a:off x="6522626" y="3183546"/>
            <a:ext cx="5551386" cy="3055739"/>
          </a:xfrm>
          <a:prstGeom prst="rect">
            <a:avLst/>
          </a:prstGeom>
          <a:ln>
            <a:solidFill>
              <a:schemeClr val="tx1">
                <a:lumMod val="50000"/>
                <a:lumOff val="50000"/>
              </a:schemeClr>
            </a:solidFill>
          </a:ln>
        </p:spPr>
      </p:pic>
      <p:pic>
        <p:nvPicPr>
          <p:cNvPr id="3" name="Picture 2">
            <a:extLst>
              <a:ext uri="{FF2B5EF4-FFF2-40B4-BE49-F238E27FC236}">
                <a16:creationId xmlns:a16="http://schemas.microsoft.com/office/drawing/2014/main" id="{B73CAAAE-2C10-3409-94A8-6B2DFBFDAA7D}"/>
              </a:ext>
            </a:extLst>
          </p:cNvPr>
          <p:cNvPicPr>
            <a:picLocks noChangeAspect="1"/>
          </p:cNvPicPr>
          <p:nvPr/>
        </p:nvPicPr>
        <p:blipFill>
          <a:blip r:embed="rId3"/>
          <a:stretch>
            <a:fillRect/>
          </a:stretch>
        </p:blipFill>
        <p:spPr>
          <a:xfrm>
            <a:off x="245803" y="3183546"/>
            <a:ext cx="4965293" cy="1830906"/>
          </a:xfrm>
          <a:prstGeom prst="rect">
            <a:avLst/>
          </a:prstGeom>
          <a:ln>
            <a:solidFill>
              <a:schemeClr val="tx1">
                <a:lumMod val="50000"/>
                <a:lumOff val="50000"/>
              </a:schemeClr>
            </a:solidFill>
          </a:ln>
        </p:spPr>
      </p:pic>
      <p:pic>
        <p:nvPicPr>
          <p:cNvPr id="8" name="Picture 7">
            <a:extLst>
              <a:ext uri="{FF2B5EF4-FFF2-40B4-BE49-F238E27FC236}">
                <a16:creationId xmlns:a16="http://schemas.microsoft.com/office/drawing/2014/main" id="{89B84FD5-3159-D9D7-2B9B-C3FC262F38F4}"/>
              </a:ext>
            </a:extLst>
          </p:cNvPr>
          <p:cNvPicPr>
            <a:picLocks noChangeAspect="1"/>
          </p:cNvPicPr>
          <p:nvPr/>
        </p:nvPicPr>
        <p:blipFill>
          <a:blip r:embed="rId4"/>
          <a:stretch>
            <a:fillRect/>
          </a:stretch>
        </p:blipFill>
        <p:spPr>
          <a:xfrm>
            <a:off x="619364" y="5595821"/>
            <a:ext cx="5476636" cy="1091429"/>
          </a:xfrm>
          <a:prstGeom prst="rect">
            <a:avLst/>
          </a:prstGeom>
          <a:ln>
            <a:solidFill>
              <a:schemeClr val="tx1">
                <a:lumMod val="50000"/>
                <a:lumOff val="50000"/>
              </a:schemeClr>
            </a:solidFill>
          </a:ln>
        </p:spPr>
      </p:pic>
    </p:spTree>
    <p:extLst>
      <p:ext uri="{BB962C8B-B14F-4D97-AF65-F5344CB8AC3E}">
        <p14:creationId xmlns:p14="http://schemas.microsoft.com/office/powerpoint/2010/main" val="28850340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 cont..</a:t>
            </a:r>
            <a:endParaRPr lang="en-US" dirty="0"/>
          </a:p>
        </p:txBody>
      </p:sp>
      <p:sp>
        <p:nvSpPr>
          <p:cNvPr id="4" name="Content Placeholder 3">
            <a:extLst>
              <a:ext uri="{FF2B5EF4-FFF2-40B4-BE49-F238E27FC236}">
                <a16:creationId xmlns:a16="http://schemas.microsoft.com/office/drawing/2014/main" id="{464B2DCE-5A06-93F7-6513-EC0C7588C347}"/>
              </a:ext>
            </a:extLst>
          </p:cNvPr>
          <p:cNvSpPr>
            <a:spLocks noGrp="1"/>
          </p:cNvSpPr>
          <p:nvPr>
            <p:ph idx="1"/>
          </p:nvPr>
        </p:nvSpPr>
        <p:spPr>
          <a:xfrm>
            <a:off x="117988" y="-2271252"/>
            <a:ext cx="12074012" cy="9129252"/>
          </a:xfrm>
        </p:spPr>
        <p:txBody>
          <a:bodyPr/>
          <a:lstStyle/>
          <a:p>
            <a:pPr marL="0" indent="0">
              <a:buNone/>
            </a:pPr>
            <a:r>
              <a:rPr lang="en-IN" sz="1800" b="1" i="0" u="none" strike="noStrike" baseline="0" dirty="0">
                <a:solidFill>
                  <a:schemeClr val="accent1"/>
                </a:solidFill>
                <a:latin typeface="+mj-lt"/>
              </a:rPr>
              <a:t>										</a:t>
            </a:r>
          </a:p>
          <a:p>
            <a:pPr marL="0" indent="0">
              <a:buNone/>
            </a:pPr>
            <a:endParaRPr lang="en-IN" sz="1800" b="1" dirty="0">
              <a:solidFill>
                <a:schemeClr val="accent1"/>
              </a:solidFill>
              <a:latin typeface="+mj-lt"/>
            </a:endParaRPr>
          </a:p>
          <a:p>
            <a:pPr marL="0" indent="0">
              <a:buNone/>
            </a:pPr>
            <a:r>
              <a:rPr lang="en-IN" sz="1800" b="1" i="0" u="none" strike="noStrike" baseline="0" dirty="0">
                <a:solidFill>
                  <a:schemeClr val="accent1"/>
                </a:solidFill>
                <a:latin typeface="+mj-lt"/>
              </a:rPr>
              <a:t>										Regression Model: </a:t>
            </a:r>
          </a:p>
          <a:p>
            <a:pPr marL="0" indent="0">
              <a:buNone/>
            </a:pPr>
            <a:endParaRPr lang="en-IN" sz="1800" b="1" i="0" u="none" strike="noStrike" baseline="0" dirty="0">
              <a:solidFill>
                <a:schemeClr val="accent1"/>
              </a:solidFill>
              <a:latin typeface="+mj-lt"/>
            </a:endParaRPr>
          </a:p>
          <a:p>
            <a:pPr marL="0" indent="0">
              <a:buNone/>
            </a:pPr>
            <a:r>
              <a:rPr lang="en-IN" sz="1800" b="1" i="0" u="none" strike="noStrike" baseline="0" dirty="0">
                <a:solidFill>
                  <a:schemeClr val="tx1"/>
                </a:solidFill>
                <a:latin typeface="+mj-lt"/>
              </a:rPr>
              <a:t>										Linear Regression: </a:t>
            </a:r>
            <a:endParaRPr lang="en-IN" sz="1800" b="0" i="0" u="none" strike="noStrike" baseline="0" dirty="0">
              <a:solidFill>
                <a:schemeClr val="tx1"/>
              </a:solidFill>
              <a:latin typeface="+mj-lt"/>
            </a:endParaRPr>
          </a:p>
          <a:p>
            <a:pPr marL="0" indent="0">
              <a:buNone/>
            </a:pPr>
            <a:r>
              <a:rPr lang="en-US" sz="1800" b="0" i="0" u="none" strike="noStrike" baseline="0" dirty="0">
                <a:solidFill>
                  <a:srgbClr val="202020"/>
                </a:solidFill>
                <a:latin typeface="+mj-lt"/>
              </a:rPr>
              <a:t>Linear regression is the most basic machine learning approach that can be applied to this data. The result of the linear regression model is an equation showing how the independent variables and dependent variable related to each other</a:t>
            </a:r>
            <a:r>
              <a:rPr lang="en-US" sz="1800" b="0" i="0" u="none" strike="noStrike" baseline="0" dirty="0">
                <a:solidFill>
                  <a:srgbClr val="202020"/>
                </a:solidFill>
                <a:latin typeface="Arial" panose="020B0604020202020204" pitchFamily="34" charset="0"/>
              </a:rPr>
              <a:t>.</a:t>
            </a:r>
            <a:endParaRPr lang="en-IN" dirty="0"/>
          </a:p>
        </p:txBody>
      </p:sp>
      <p:pic>
        <p:nvPicPr>
          <p:cNvPr id="6" name="Picture 5">
            <a:extLst>
              <a:ext uri="{FF2B5EF4-FFF2-40B4-BE49-F238E27FC236}">
                <a16:creationId xmlns:a16="http://schemas.microsoft.com/office/drawing/2014/main" id="{B4DECB4B-D6A3-D62C-8F83-BB7441EA7B89}"/>
              </a:ext>
            </a:extLst>
          </p:cNvPr>
          <p:cNvPicPr>
            <a:picLocks noChangeAspect="1"/>
          </p:cNvPicPr>
          <p:nvPr/>
        </p:nvPicPr>
        <p:blipFill>
          <a:blip r:embed="rId2"/>
          <a:stretch>
            <a:fillRect/>
          </a:stretch>
        </p:blipFill>
        <p:spPr>
          <a:xfrm>
            <a:off x="2782529" y="3712840"/>
            <a:ext cx="5378245" cy="3051754"/>
          </a:xfrm>
          <a:prstGeom prst="rect">
            <a:avLst/>
          </a:prstGeom>
          <a:ln>
            <a:solidFill>
              <a:schemeClr val="tx1">
                <a:lumMod val="50000"/>
                <a:lumOff val="50000"/>
              </a:schemeClr>
            </a:solidFill>
          </a:ln>
        </p:spPr>
      </p:pic>
      <p:pic>
        <p:nvPicPr>
          <p:cNvPr id="8" name="Picture 7">
            <a:extLst>
              <a:ext uri="{FF2B5EF4-FFF2-40B4-BE49-F238E27FC236}">
                <a16:creationId xmlns:a16="http://schemas.microsoft.com/office/drawing/2014/main" id="{587C7EE5-7FA1-9452-6172-A7DF91281FE9}"/>
              </a:ext>
            </a:extLst>
          </p:cNvPr>
          <p:cNvPicPr>
            <a:picLocks noChangeAspect="1"/>
          </p:cNvPicPr>
          <p:nvPr/>
        </p:nvPicPr>
        <p:blipFill>
          <a:blip r:embed="rId3"/>
          <a:stretch>
            <a:fillRect/>
          </a:stretch>
        </p:blipFill>
        <p:spPr>
          <a:xfrm>
            <a:off x="421415" y="4011202"/>
            <a:ext cx="2057687" cy="743054"/>
          </a:xfrm>
          <a:prstGeom prst="rect">
            <a:avLst/>
          </a:prstGeom>
        </p:spPr>
      </p:pic>
    </p:spTree>
    <p:extLst>
      <p:ext uri="{BB962C8B-B14F-4D97-AF65-F5344CB8AC3E}">
        <p14:creationId xmlns:p14="http://schemas.microsoft.com/office/powerpoint/2010/main" val="21780272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 cont..</a:t>
            </a:r>
            <a:endParaRPr lang="en-US" dirty="0"/>
          </a:p>
        </p:txBody>
      </p:sp>
      <p:sp>
        <p:nvSpPr>
          <p:cNvPr id="4" name="Content Placeholder 3">
            <a:extLst>
              <a:ext uri="{FF2B5EF4-FFF2-40B4-BE49-F238E27FC236}">
                <a16:creationId xmlns:a16="http://schemas.microsoft.com/office/drawing/2014/main" id="{464B2DCE-5A06-93F7-6513-EC0C7588C347}"/>
              </a:ext>
            </a:extLst>
          </p:cNvPr>
          <p:cNvSpPr>
            <a:spLocks noGrp="1"/>
          </p:cNvSpPr>
          <p:nvPr>
            <p:ph idx="1"/>
          </p:nvPr>
        </p:nvSpPr>
        <p:spPr>
          <a:xfrm>
            <a:off x="117988" y="-2271252"/>
            <a:ext cx="12074012" cy="9129252"/>
          </a:xfrm>
        </p:spPr>
        <p:txBody>
          <a:bodyPr/>
          <a:lstStyle/>
          <a:p>
            <a:pPr marL="0" indent="0">
              <a:buNone/>
            </a:pPr>
            <a:r>
              <a:rPr lang="en-IN" sz="1800" b="1" i="0" u="none" strike="noStrike" baseline="0" dirty="0">
                <a:solidFill>
                  <a:schemeClr val="accent1"/>
                </a:solidFill>
                <a:latin typeface="+mj-lt"/>
              </a:rPr>
              <a:t>										</a:t>
            </a:r>
          </a:p>
          <a:p>
            <a:pPr marL="0" indent="0">
              <a:buNone/>
            </a:pPr>
            <a:endParaRPr lang="en-IN" sz="1800" b="1" dirty="0">
              <a:solidFill>
                <a:schemeClr val="accent1"/>
              </a:solidFill>
              <a:latin typeface="+mj-lt"/>
            </a:endParaRPr>
          </a:p>
          <a:p>
            <a:pPr marL="0" indent="0">
              <a:buNone/>
            </a:pPr>
            <a:r>
              <a:rPr lang="en-IN" sz="1800" b="1" i="0" u="none" strike="noStrike" baseline="0" dirty="0">
                <a:solidFill>
                  <a:schemeClr val="accent1"/>
                </a:solidFill>
                <a:latin typeface="+mj-lt"/>
              </a:rPr>
              <a:t>										</a:t>
            </a:r>
            <a:r>
              <a:rPr lang="en-IN" sz="1800" b="1" i="0" u="none" strike="noStrike" baseline="0" dirty="0">
                <a:solidFill>
                  <a:schemeClr val="tx1"/>
                </a:solidFill>
                <a:latin typeface="+mj-lt"/>
              </a:rPr>
              <a:t>Ridge Regression: </a:t>
            </a:r>
            <a:endParaRPr lang="en-IN" sz="1800" b="0" i="0" u="none" strike="noStrike" baseline="0" dirty="0">
              <a:solidFill>
                <a:schemeClr val="tx1"/>
              </a:solidFill>
              <a:latin typeface="+mj-lt"/>
            </a:endParaRPr>
          </a:p>
          <a:p>
            <a:pPr marL="0" indent="0">
              <a:buNone/>
            </a:pPr>
            <a:r>
              <a:rPr lang="en-US" sz="1800" b="0" i="0" u="none" strike="noStrike" baseline="0" dirty="0">
                <a:solidFill>
                  <a:srgbClr val="202020"/>
                </a:solidFill>
                <a:latin typeface="+mj-lt"/>
              </a:rPr>
              <a:t>Ridge regression is a model-tuning technique that is used to analyze any multicollinear data. L2 regularization is done using this technique. The projected values vary significantly from the actual values when the problem of multicollinearity is present, least-squares are unbiased, and variances are large. </a:t>
            </a:r>
            <a:endParaRPr lang="en-IN" dirty="0">
              <a:latin typeface="+mj-lt"/>
            </a:endParaRPr>
          </a:p>
        </p:txBody>
      </p:sp>
      <p:pic>
        <p:nvPicPr>
          <p:cNvPr id="6" name="Picture 5">
            <a:extLst>
              <a:ext uri="{FF2B5EF4-FFF2-40B4-BE49-F238E27FC236}">
                <a16:creationId xmlns:a16="http://schemas.microsoft.com/office/drawing/2014/main" id="{B4DECB4B-D6A3-D62C-8F83-BB7441EA7B89}"/>
              </a:ext>
            </a:extLst>
          </p:cNvPr>
          <p:cNvPicPr>
            <a:picLocks noChangeAspect="1"/>
          </p:cNvPicPr>
          <p:nvPr/>
        </p:nvPicPr>
        <p:blipFill>
          <a:blip r:embed="rId2"/>
          <a:stretch>
            <a:fillRect/>
          </a:stretch>
        </p:blipFill>
        <p:spPr>
          <a:xfrm>
            <a:off x="6746712" y="3429000"/>
            <a:ext cx="5140488" cy="2916845"/>
          </a:xfrm>
          <a:prstGeom prst="rect">
            <a:avLst/>
          </a:prstGeom>
          <a:ln>
            <a:solidFill>
              <a:schemeClr val="tx1">
                <a:lumMod val="50000"/>
                <a:lumOff val="50000"/>
              </a:schemeClr>
            </a:solidFill>
          </a:ln>
        </p:spPr>
      </p:pic>
      <p:pic>
        <p:nvPicPr>
          <p:cNvPr id="3" name="Picture 2">
            <a:extLst>
              <a:ext uri="{FF2B5EF4-FFF2-40B4-BE49-F238E27FC236}">
                <a16:creationId xmlns:a16="http://schemas.microsoft.com/office/drawing/2014/main" id="{DFD8C789-B4F2-E508-252C-BAE34377DAAA}"/>
              </a:ext>
            </a:extLst>
          </p:cNvPr>
          <p:cNvPicPr>
            <a:picLocks noChangeAspect="1"/>
          </p:cNvPicPr>
          <p:nvPr/>
        </p:nvPicPr>
        <p:blipFill>
          <a:blip r:embed="rId3"/>
          <a:stretch>
            <a:fillRect/>
          </a:stretch>
        </p:blipFill>
        <p:spPr>
          <a:xfrm>
            <a:off x="3499185" y="5721405"/>
            <a:ext cx="1946104" cy="1026194"/>
          </a:xfrm>
          <a:prstGeom prst="rect">
            <a:avLst/>
          </a:prstGeom>
          <a:ln>
            <a:solidFill>
              <a:schemeClr val="tx1">
                <a:lumMod val="50000"/>
                <a:lumOff val="50000"/>
              </a:schemeClr>
            </a:solidFill>
          </a:ln>
        </p:spPr>
      </p:pic>
      <p:pic>
        <p:nvPicPr>
          <p:cNvPr id="8" name="Picture 7">
            <a:extLst>
              <a:ext uri="{FF2B5EF4-FFF2-40B4-BE49-F238E27FC236}">
                <a16:creationId xmlns:a16="http://schemas.microsoft.com/office/drawing/2014/main" id="{E068A250-58F7-4A81-85B4-0BF97CF394C6}"/>
              </a:ext>
            </a:extLst>
          </p:cNvPr>
          <p:cNvPicPr>
            <a:picLocks noChangeAspect="1"/>
          </p:cNvPicPr>
          <p:nvPr/>
        </p:nvPicPr>
        <p:blipFill>
          <a:blip r:embed="rId4"/>
          <a:stretch>
            <a:fillRect/>
          </a:stretch>
        </p:blipFill>
        <p:spPr>
          <a:xfrm>
            <a:off x="58990" y="3429000"/>
            <a:ext cx="5850198" cy="1692330"/>
          </a:xfrm>
          <a:prstGeom prst="rect">
            <a:avLst/>
          </a:prstGeom>
          <a:ln>
            <a:solidFill>
              <a:schemeClr val="tx1">
                <a:lumMod val="50000"/>
                <a:lumOff val="50000"/>
              </a:schemeClr>
            </a:solidFill>
          </a:ln>
        </p:spPr>
      </p:pic>
    </p:spTree>
    <p:extLst>
      <p:ext uri="{BB962C8B-B14F-4D97-AF65-F5344CB8AC3E}">
        <p14:creationId xmlns:p14="http://schemas.microsoft.com/office/powerpoint/2010/main" val="206110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 cont..</a:t>
            </a:r>
            <a:endParaRPr lang="en-US" dirty="0"/>
          </a:p>
        </p:txBody>
      </p:sp>
      <p:sp>
        <p:nvSpPr>
          <p:cNvPr id="4" name="Content Placeholder 3">
            <a:extLst>
              <a:ext uri="{FF2B5EF4-FFF2-40B4-BE49-F238E27FC236}">
                <a16:creationId xmlns:a16="http://schemas.microsoft.com/office/drawing/2014/main" id="{464B2DCE-5A06-93F7-6513-EC0C7588C347}"/>
              </a:ext>
            </a:extLst>
          </p:cNvPr>
          <p:cNvSpPr>
            <a:spLocks noGrp="1"/>
          </p:cNvSpPr>
          <p:nvPr>
            <p:ph idx="1"/>
          </p:nvPr>
        </p:nvSpPr>
        <p:spPr>
          <a:xfrm>
            <a:off x="117988" y="-2271252"/>
            <a:ext cx="12074012" cy="9129252"/>
          </a:xfrm>
        </p:spPr>
        <p:txBody>
          <a:bodyPr/>
          <a:lstStyle/>
          <a:p>
            <a:pPr marL="0" indent="0">
              <a:buNone/>
            </a:pPr>
            <a:r>
              <a:rPr lang="en-IN" sz="1800" b="1" i="0" u="none" strike="noStrike" baseline="0" dirty="0">
                <a:solidFill>
                  <a:schemeClr val="accent1"/>
                </a:solidFill>
                <a:latin typeface="+mj-lt"/>
              </a:rPr>
              <a:t>										</a:t>
            </a:r>
          </a:p>
          <a:p>
            <a:pPr marL="0" indent="0">
              <a:buNone/>
            </a:pPr>
            <a:endParaRPr lang="en-IN" sz="1800" b="1" dirty="0">
              <a:solidFill>
                <a:schemeClr val="accent1"/>
              </a:solidFill>
              <a:latin typeface="+mj-lt"/>
            </a:endParaRPr>
          </a:p>
          <a:p>
            <a:pPr marL="0" indent="0">
              <a:buNone/>
            </a:pPr>
            <a:r>
              <a:rPr lang="en-IN" sz="1800" b="1" i="0" u="none" strike="noStrike" baseline="0" dirty="0">
                <a:solidFill>
                  <a:schemeClr val="accent1"/>
                </a:solidFill>
                <a:latin typeface="+mj-lt"/>
              </a:rPr>
              <a:t>										</a:t>
            </a:r>
            <a:r>
              <a:rPr lang="en-IN" sz="1800" b="1" i="0" u="none" strike="noStrike" baseline="0" dirty="0">
                <a:solidFill>
                  <a:srgbClr val="CC0000"/>
                </a:solidFill>
                <a:latin typeface="Arial" panose="020B0604020202020204" pitchFamily="34" charset="0"/>
              </a:rPr>
              <a:t> </a:t>
            </a:r>
            <a:r>
              <a:rPr lang="en-IN" sz="1800" b="1" i="0" u="none" strike="noStrike" baseline="0" dirty="0">
                <a:solidFill>
                  <a:schemeClr val="tx1"/>
                </a:solidFill>
                <a:latin typeface="+mj-lt"/>
              </a:rPr>
              <a:t>Lasso Regression: </a:t>
            </a:r>
            <a:endParaRPr lang="en-IN" sz="1800" b="0" i="0" u="none" strike="noStrike" baseline="0" dirty="0">
              <a:solidFill>
                <a:schemeClr val="tx1"/>
              </a:solidFill>
              <a:latin typeface="+mj-lt"/>
            </a:endParaRPr>
          </a:p>
          <a:p>
            <a:pPr marL="0" indent="0">
              <a:buNone/>
            </a:pPr>
            <a:r>
              <a:rPr lang="en-US" sz="1800" b="0" i="0" u="none" strike="noStrike" baseline="0" dirty="0">
                <a:solidFill>
                  <a:srgbClr val="202020"/>
                </a:solidFill>
                <a:latin typeface="+mj-lt"/>
              </a:rPr>
              <a:t>Lasso(least absolute shrinkage and selection operator) regression is another technique of Parameter estimation regression method. This method is usually used in machine learning for the selection of the subset of variables. It provides greater prediction accuracy as compared to other regression models. Lasso Regularization enhances the accessibility of models. </a:t>
            </a:r>
            <a:endParaRPr lang="en-IN" dirty="0">
              <a:latin typeface="+mj-lt"/>
            </a:endParaRPr>
          </a:p>
        </p:txBody>
      </p:sp>
      <p:pic>
        <p:nvPicPr>
          <p:cNvPr id="6" name="Picture 5">
            <a:extLst>
              <a:ext uri="{FF2B5EF4-FFF2-40B4-BE49-F238E27FC236}">
                <a16:creationId xmlns:a16="http://schemas.microsoft.com/office/drawing/2014/main" id="{B4DECB4B-D6A3-D62C-8F83-BB7441EA7B89}"/>
              </a:ext>
            </a:extLst>
          </p:cNvPr>
          <p:cNvPicPr>
            <a:picLocks noChangeAspect="1"/>
          </p:cNvPicPr>
          <p:nvPr/>
        </p:nvPicPr>
        <p:blipFill>
          <a:blip r:embed="rId2"/>
          <a:stretch>
            <a:fillRect/>
          </a:stretch>
        </p:blipFill>
        <p:spPr>
          <a:xfrm>
            <a:off x="6519550" y="3315048"/>
            <a:ext cx="5200502" cy="2950899"/>
          </a:xfrm>
          <a:prstGeom prst="rect">
            <a:avLst/>
          </a:prstGeom>
          <a:ln>
            <a:solidFill>
              <a:schemeClr val="tx1">
                <a:lumMod val="50000"/>
                <a:lumOff val="50000"/>
              </a:schemeClr>
            </a:solidFill>
          </a:ln>
        </p:spPr>
      </p:pic>
      <p:pic>
        <p:nvPicPr>
          <p:cNvPr id="3" name="Picture 2">
            <a:extLst>
              <a:ext uri="{FF2B5EF4-FFF2-40B4-BE49-F238E27FC236}">
                <a16:creationId xmlns:a16="http://schemas.microsoft.com/office/drawing/2014/main" id="{F7C4FEAE-5C32-709D-F8EB-EBCA6D60722A}"/>
              </a:ext>
            </a:extLst>
          </p:cNvPr>
          <p:cNvPicPr>
            <a:picLocks noChangeAspect="1"/>
          </p:cNvPicPr>
          <p:nvPr/>
        </p:nvPicPr>
        <p:blipFill>
          <a:blip r:embed="rId3"/>
          <a:stretch>
            <a:fillRect/>
          </a:stretch>
        </p:blipFill>
        <p:spPr>
          <a:xfrm>
            <a:off x="117988" y="3661835"/>
            <a:ext cx="3527282" cy="1539430"/>
          </a:xfrm>
          <a:prstGeom prst="rect">
            <a:avLst/>
          </a:prstGeom>
          <a:ln>
            <a:solidFill>
              <a:schemeClr val="tx1">
                <a:lumMod val="50000"/>
                <a:lumOff val="50000"/>
              </a:schemeClr>
            </a:solidFill>
          </a:ln>
        </p:spPr>
      </p:pic>
      <p:pic>
        <p:nvPicPr>
          <p:cNvPr id="8" name="Picture 7">
            <a:extLst>
              <a:ext uri="{FF2B5EF4-FFF2-40B4-BE49-F238E27FC236}">
                <a16:creationId xmlns:a16="http://schemas.microsoft.com/office/drawing/2014/main" id="{FC911DC2-8086-7A0E-7405-3DD2C89AE3D0}"/>
              </a:ext>
            </a:extLst>
          </p:cNvPr>
          <p:cNvPicPr>
            <a:picLocks noChangeAspect="1"/>
          </p:cNvPicPr>
          <p:nvPr/>
        </p:nvPicPr>
        <p:blipFill>
          <a:blip r:embed="rId4"/>
          <a:stretch>
            <a:fillRect/>
          </a:stretch>
        </p:blipFill>
        <p:spPr>
          <a:xfrm>
            <a:off x="3891837" y="5009007"/>
            <a:ext cx="1780615" cy="1146837"/>
          </a:xfrm>
          <a:prstGeom prst="rect">
            <a:avLst/>
          </a:prstGeom>
          <a:ln>
            <a:solidFill>
              <a:schemeClr val="tx1">
                <a:lumMod val="50000"/>
                <a:lumOff val="50000"/>
              </a:schemeClr>
            </a:solidFill>
          </a:ln>
        </p:spPr>
      </p:pic>
    </p:spTree>
    <p:extLst>
      <p:ext uri="{BB962C8B-B14F-4D97-AF65-F5344CB8AC3E}">
        <p14:creationId xmlns:p14="http://schemas.microsoft.com/office/powerpoint/2010/main" val="35487105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 cont..</a:t>
            </a:r>
            <a:endParaRPr lang="en-US" dirty="0"/>
          </a:p>
        </p:txBody>
      </p:sp>
      <p:sp>
        <p:nvSpPr>
          <p:cNvPr id="4" name="Content Placeholder 3">
            <a:extLst>
              <a:ext uri="{FF2B5EF4-FFF2-40B4-BE49-F238E27FC236}">
                <a16:creationId xmlns:a16="http://schemas.microsoft.com/office/drawing/2014/main" id="{464B2DCE-5A06-93F7-6513-EC0C7588C347}"/>
              </a:ext>
            </a:extLst>
          </p:cNvPr>
          <p:cNvSpPr>
            <a:spLocks noGrp="1"/>
          </p:cNvSpPr>
          <p:nvPr>
            <p:ph idx="1"/>
          </p:nvPr>
        </p:nvSpPr>
        <p:spPr>
          <a:xfrm>
            <a:off x="117988" y="-2271252"/>
            <a:ext cx="12074012" cy="9129252"/>
          </a:xfrm>
        </p:spPr>
        <p:txBody>
          <a:bodyPr/>
          <a:lstStyle/>
          <a:p>
            <a:pPr marL="0" indent="0">
              <a:buNone/>
            </a:pPr>
            <a:r>
              <a:rPr lang="en-IN" sz="1800" b="1" i="0" u="none" strike="noStrike" baseline="0" dirty="0">
                <a:solidFill>
                  <a:schemeClr val="accent1"/>
                </a:solidFill>
                <a:latin typeface="+mj-lt"/>
              </a:rPr>
              <a:t>										</a:t>
            </a:r>
          </a:p>
          <a:p>
            <a:pPr marL="0" indent="0" algn="l">
              <a:buNone/>
            </a:pPr>
            <a:r>
              <a:rPr lang="en-IN" sz="1800" b="1" i="0" u="none" strike="noStrike" baseline="0" dirty="0">
                <a:solidFill>
                  <a:schemeClr val="accent1"/>
                </a:solidFill>
                <a:latin typeface="+mj-lt"/>
              </a:rPr>
              <a:t>										</a:t>
            </a:r>
            <a:r>
              <a:rPr lang="en-US" sz="1800" b="1" i="0" u="none" strike="noStrike" baseline="0" dirty="0">
                <a:solidFill>
                  <a:srgbClr val="212121"/>
                </a:solidFill>
                <a:latin typeface="+mj-lt"/>
              </a:rPr>
              <a:t>Elastic Net Regression: </a:t>
            </a:r>
          </a:p>
          <a:p>
            <a:pPr marL="0" indent="0" algn="l">
              <a:buNone/>
            </a:pPr>
            <a:r>
              <a:rPr lang="en-US" sz="1800" b="0" i="0" u="none" strike="noStrike" baseline="0" dirty="0">
                <a:solidFill>
                  <a:srgbClr val="212121"/>
                </a:solidFill>
                <a:latin typeface="+mj-lt"/>
              </a:rPr>
              <a:t>Elastic net regression works in a manner that takes the best of lasso and ridge regressions. It adds up the penalty terms for regularization in lasso and ridge (L1 and L2) and uses that for regularization. </a:t>
            </a:r>
            <a:r>
              <a:rPr lang="en-US" sz="1800" b="0" i="0" u="none" strike="noStrike" baseline="0" dirty="0">
                <a:solidFill>
                  <a:srgbClr val="000000"/>
                </a:solidFill>
                <a:latin typeface="+mj-lt"/>
              </a:rPr>
              <a:t>It is used for regularization in order to enhance the prediction accuracy and interpretability of the resulting statistical model.</a:t>
            </a:r>
            <a:endParaRPr lang="en-IN" sz="1800" b="0" i="0" u="none" strike="noStrike" baseline="0" dirty="0">
              <a:solidFill>
                <a:schemeClr val="tx1"/>
              </a:solidFill>
              <a:latin typeface="+mj-lt"/>
            </a:endParaRPr>
          </a:p>
        </p:txBody>
      </p:sp>
      <p:pic>
        <p:nvPicPr>
          <p:cNvPr id="6" name="Picture 5">
            <a:extLst>
              <a:ext uri="{FF2B5EF4-FFF2-40B4-BE49-F238E27FC236}">
                <a16:creationId xmlns:a16="http://schemas.microsoft.com/office/drawing/2014/main" id="{B4DECB4B-D6A3-D62C-8F83-BB7441EA7B89}"/>
              </a:ext>
            </a:extLst>
          </p:cNvPr>
          <p:cNvPicPr>
            <a:picLocks noChangeAspect="1"/>
          </p:cNvPicPr>
          <p:nvPr/>
        </p:nvPicPr>
        <p:blipFill>
          <a:blip r:embed="rId2"/>
          <a:stretch>
            <a:fillRect/>
          </a:stretch>
        </p:blipFill>
        <p:spPr>
          <a:xfrm>
            <a:off x="6845453" y="3189026"/>
            <a:ext cx="5228559" cy="2966818"/>
          </a:xfrm>
          <a:prstGeom prst="rect">
            <a:avLst/>
          </a:prstGeom>
          <a:ln>
            <a:solidFill>
              <a:schemeClr val="tx1">
                <a:lumMod val="50000"/>
                <a:lumOff val="50000"/>
              </a:schemeClr>
            </a:solidFill>
          </a:ln>
        </p:spPr>
      </p:pic>
      <p:pic>
        <p:nvPicPr>
          <p:cNvPr id="3" name="Picture 2">
            <a:extLst>
              <a:ext uri="{FF2B5EF4-FFF2-40B4-BE49-F238E27FC236}">
                <a16:creationId xmlns:a16="http://schemas.microsoft.com/office/drawing/2014/main" id="{FCBB2741-F61A-8ABA-A8F8-03ED1DE62741}"/>
              </a:ext>
            </a:extLst>
          </p:cNvPr>
          <p:cNvPicPr>
            <a:picLocks noChangeAspect="1"/>
          </p:cNvPicPr>
          <p:nvPr/>
        </p:nvPicPr>
        <p:blipFill>
          <a:blip r:embed="rId3"/>
          <a:stretch>
            <a:fillRect/>
          </a:stretch>
        </p:blipFill>
        <p:spPr>
          <a:xfrm>
            <a:off x="117988" y="3303206"/>
            <a:ext cx="3952567" cy="1805308"/>
          </a:xfrm>
          <a:prstGeom prst="rect">
            <a:avLst/>
          </a:prstGeom>
          <a:ln>
            <a:solidFill>
              <a:schemeClr val="tx1">
                <a:lumMod val="50000"/>
                <a:lumOff val="50000"/>
              </a:schemeClr>
            </a:solidFill>
          </a:ln>
        </p:spPr>
      </p:pic>
      <p:pic>
        <p:nvPicPr>
          <p:cNvPr id="8" name="Picture 7">
            <a:extLst>
              <a:ext uri="{FF2B5EF4-FFF2-40B4-BE49-F238E27FC236}">
                <a16:creationId xmlns:a16="http://schemas.microsoft.com/office/drawing/2014/main" id="{924E9FE8-8691-CE66-10B8-1876CD1D1CC9}"/>
              </a:ext>
            </a:extLst>
          </p:cNvPr>
          <p:cNvPicPr>
            <a:picLocks noChangeAspect="1"/>
          </p:cNvPicPr>
          <p:nvPr/>
        </p:nvPicPr>
        <p:blipFill>
          <a:blip r:embed="rId4"/>
          <a:stretch>
            <a:fillRect/>
          </a:stretch>
        </p:blipFill>
        <p:spPr>
          <a:xfrm>
            <a:off x="3195486" y="5316408"/>
            <a:ext cx="3193464" cy="1333697"/>
          </a:xfrm>
          <a:prstGeom prst="rect">
            <a:avLst/>
          </a:prstGeom>
          <a:ln>
            <a:solidFill>
              <a:schemeClr val="tx1">
                <a:lumMod val="50000"/>
                <a:lumOff val="50000"/>
              </a:schemeClr>
            </a:solidFill>
          </a:ln>
        </p:spPr>
      </p:pic>
    </p:spTree>
    <p:extLst>
      <p:ext uri="{BB962C8B-B14F-4D97-AF65-F5344CB8AC3E}">
        <p14:creationId xmlns:p14="http://schemas.microsoft.com/office/powerpoint/2010/main" val="15428391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0" y="1302026"/>
            <a:ext cx="12192000" cy="5167600"/>
          </a:xfrm>
        </p:spPr>
        <p:txBody>
          <a:bodyPr>
            <a:normAutofit fontScale="92500"/>
          </a:bodyPr>
          <a:lstStyle/>
          <a:p>
            <a:r>
              <a:rPr lang="en-US" sz="1800" b="0" i="0" u="none" strike="noStrike" baseline="0" dirty="0">
                <a:solidFill>
                  <a:srgbClr val="202020"/>
                </a:solidFill>
                <a:latin typeface="+mj-lt"/>
              </a:rPr>
              <a:t> The trend of the price of Yes Bank's stock increased until 2018 and then Close, Open, High, Low price decreased. </a:t>
            </a:r>
          </a:p>
          <a:p>
            <a:r>
              <a:rPr lang="en-US" sz="1800" b="0" i="0" u="none" strike="noStrike" baseline="0" dirty="0">
                <a:solidFill>
                  <a:srgbClr val="202020"/>
                </a:solidFill>
                <a:latin typeface="+mj-lt"/>
              </a:rPr>
              <a:t> Based on the open vs. close price graph, we concluded that Yes Bank's stock fell significantly after 2018. </a:t>
            </a:r>
          </a:p>
          <a:p>
            <a:r>
              <a:rPr lang="en-US" sz="1800" dirty="0">
                <a:solidFill>
                  <a:srgbClr val="F5FCFF"/>
                </a:solidFill>
                <a:latin typeface="+mj-lt"/>
              </a:rPr>
              <a:t> </a:t>
            </a:r>
            <a:r>
              <a:rPr lang="en-US" sz="1800" b="0" i="0" u="none" strike="noStrike" baseline="0" dirty="0">
                <a:solidFill>
                  <a:srgbClr val="202020"/>
                </a:solidFill>
                <a:latin typeface="+mj-lt"/>
              </a:rPr>
              <a:t>Both duplicate and null values are absent, as we have seen. But object data type values are available for</a:t>
            </a:r>
            <a:r>
              <a:rPr lang="en-US" sz="1800" b="0" i="0" u="none" strike="noStrike" baseline="0" dirty="0">
                <a:solidFill>
                  <a:srgbClr val="F5FCFF"/>
                </a:solidFill>
                <a:latin typeface="+mj-lt"/>
              </a:rPr>
              <a:t> </a:t>
            </a:r>
            <a:r>
              <a:rPr lang="en-US" sz="1800" b="0" i="0" u="none" strike="noStrike" baseline="0" dirty="0">
                <a:solidFill>
                  <a:srgbClr val="202020"/>
                </a:solidFill>
                <a:latin typeface="+mj-lt"/>
              </a:rPr>
              <a:t>the Date feature. </a:t>
            </a:r>
          </a:p>
          <a:p>
            <a:r>
              <a:rPr lang="en-US" sz="1800" b="0" i="0" u="none" strike="noStrike" baseline="0" dirty="0">
                <a:solidFill>
                  <a:srgbClr val="202020"/>
                </a:solidFill>
                <a:latin typeface="+mj-lt"/>
              </a:rPr>
              <a:t> The dependent and independent values were found to be linearly related. </a:t>
            </a:r>
          </a:p>
          <a:p>
            <a:r>
              <a:rPr lang="en-US" sz="1800" b="0" i="0" u="none" strike="noStrike" baseline="0" dirty="0">
                <a:solidFill>
                  <a:srgbClr val="202020"/>
                </a:solidFill>
                <a:latin typeface="+mj-lt"/>
              </a:rPr>
              <a:t> The data contained a significant amount of multicollinearity. </a:t>
            </a:r>
          </a:p>
          <a:p>
            <a:r>
              <a:rPr lang="en-US" sz="1800" dirty="0">
                <a:solidFill>
                  <a:srgbClr val="F5FCFF"/>
                </a:solidFill>
                <a:latin typeface="+mj-lt"/>
              </a:rPr>
              <a:t> </a:t>
            </a:r>
            <a:r>
              <a:rPr lang="en-US" sz="1800" b="0" i="0" u="none" strike="noStrike" baseline="0" dirty="0">
                <a:solidFill>
                  <a:srgbClr val="202020"/>
                </a:solidFill>
                <a:latin typeface="+mj-lt"/>
              </a:rPr>
              <a:t>Decision Tree regression Is best model for yes bank stock closing price data this model use for further prediction </a:t>
            </a:r>
          </a:p>
          <a:p>
            <a:r>
              <a:rPr lang="en-US" sz="1800" dirty="0">
                <a:solidFill>
                  <a:srgbClr val="F5FCFF"/>
                </a:solidFill>
                <a:latin typeface="+mj-lt"/>
              </a:rPr>
              <a:t> </a:t>
            </a:r>
            <a:r>
              <a:rPr lang="en-US" sz="1800" b="0" i="0" u="none" strike="noStrike" baseline="0" dirty="0">
                <a:solidFill>
                  <a:srgbClr val="202020"/>
                </a:solidFill>
                <a:latin typeface="+mj-lt"/>
              </a:rPr>
              <a:t>Visualization has allowed us to notice that the closing price of the stock has suddenly fallen starting in 2018. It seems reasonable that the    Yes Bank stock price was significantly impacted by the Rana Kapoor case fraud. </a:t>
            </a:r>
          </a:p>
          <a:p>
            <a:r>
              <a:rPr lang="en-IN" sz="1800" b="0" i="0" u="none" strike="noStrike" baseline="0" dirty="0">
                <a:solidFill>
                  <a:srgbClr val="202020"/>
                </a:solidFill>
                <a:latin typeface="+mj-lt"/>
              </a:rPr>
              <a:t>  KNN performed the worst out of all.</a:t>
            </a:r>
          </a:p>
          <a:p>
            <a:r>
              <a:rPr lang="en-US" sz="1800" b="0" i="0" u="none" strike="noStrike" baseline="0" dirty="0">
                <a:solidFill>
                  <a:srgbClr val="F5FCFF"/>
                </a:solidFill>
                <a:latin typeface="+mj-lt"/>
              </a:rPr>
              <a:t>● </a:t>
            </a:r>
            <a:r>
              <a:rPr lang="en-US" sz="1800" b="0" i="0" u="none" strike="noStrike" baseline="0" dirty="0">
                <a:solidFill>
                  <a:srgbClr val="202020"/>
                </a:solidFill>
                <a:latin typeface="+mj-lt"/>
              </a:rPr>
              <a:t>In this work, we create 4 regression models for our data:- </a:t>
            </a:r>
          </a:p>
          <a:p>
            <a:pPr marL="0" indent="0">
              <a:buNone/>
            </a:pPr>
            <a:r>
              <a:rPr lang="en-US" sz="1800" b="0" i="0" u="none" strike="noStrike" baseline="0" dirty="0">
                <a:solidFill>
                  <a:srgbClr val="202020"/>
                </a:solidFill>
                <a:latin typeface="+mj-lt"/>
              </a:rPr>
              <a:t>1. Linear Regression </a:t>
            </a:r>
            <a:r>
              <a:rPr lang="en-IN" sz="1800" b="0" i="0" u="none" strike="noStrike" baseline="0" dirty="0">
                <a:solidFill>
                  <a:srgbClr val="F5FCFF"/>
                </a:solidFill>
                <a:latin typeface="+mj-lt"/>
              </a:rPr>
              <a:t>● </a:t>
            </a:r>
            <a:r>
              <a:rPr lang="en-IN" sz="1800" b="0" i="0" u="none" strike="noStrike" baseline="0" dirty="0">
                <a:solidFill>
                  <a:srgbClr val="202020"/>
                </a:solidFill>
                <a:latin typeface="+mj-lt"/>
              </a:rPr>
              <a:t>2. Lasso Regression </a:t>
            </a:r>
            <a:r>
              <a:rPr lang="en-IN" sz="1800" b="0" i="0" u="none" strike="noStrike" baseline="0" dirty="0">
                <a:solidFill>
                  <a:srgbClr val="F5FCFF"/>
                </a:solidFill>
                <a:latin typeface="+mj-lt"/>
              </a:rPr>
              <a:t>● </a:t>
            </a:r>
            <a:r>
              <a:rPr lang="en-IN" sz="1800" b="0" i="0" u="none" strike="noStrike" baseline="0" dirty="0">
                <a:solidFill>
                  <a:srgbClr val="202020"/>
                </a:solidFill>
                <a:latin typeface="+mj-lt"/>
              </a:rPr>
              <a:t>3. Ridge Regression </a:t>
            </a:r>
            <a:r>
              <a:rPr lang="en-IN" sz="1800" b="0" i="0" u="none" strike="noStrike" baseline="0" dirty="0">
                <a:solidFill>
                  <a:srgbClr val="F5FCFF"/>
                </a:solidFill>
                <a:latin typeface="+mj-lt"/>
              </a:rPr>
              <a:t> </a:t>
            </a:r>
            <a:r>
              <a:rPr lang="en-IN" sz="1800" b="0" i="0" u="none" strike="noStrike" baseline="0" dirty="0">
                <a:solidFill>
                  <a:srgbClr val="202020"/>
                </a:solidFill>
                <a:latin typeface="+mj-lt"/>
              </a:rPr>
              <a:t>4. </a:t>
            </a:r>
            <a:r>
              <a:rPr lang="en-IN" sz="1800" dirty="0">
                <a:solidFill>
                  <a:srgbClr val="202020"/>
                </a:solidFill>
                <a:latin typeface="+mj-lt"/>
              </a:rPr>
              <a:t>Elastic Net</a:t>
            </a:r>
            <a:r>
              <a:rPr lang="en-IN" sz="1800" b="0" i="0" u="none" strike="noStrike" baseline="0" dirty="0">
                <a:solidFill>
                  <a:srgbClr val="202020"/>
                </a:solidFill>
                <a:latin typeface="+mj-lt"/>
              </a:rPr>
              <a:t> Regression </a:t>
            </a:r>
          </a:p>
          <a:p>
            <a:r>
              <a:rPr lang="en-US" sz="1800" b="0" i="0" u="none" strike="noStrike" baseline="0" dirty="0">
                <a:solidFill>
                  <a:srgbClr val="F5FCFF"/>
                </a:solidFill>
                <a:latin typeface="+mj-lt"/>
              </a:rPr>
              <a:t>●</a:t>
            </a:r>
            <a:r>
              <a:rPr lang="en-US" sz="1800" b="0" i="0" u="none" strike="noStrike" baseline="0" dirty="0">
                <a:solidFill>
                  <a:srgbClr val="202020"/>
                </a:solidFill>
                <a:latin typeface="+mj-lt"/>
              </a:rPr>
              <a:t>These four models gives us the following results: High, Low, Open are directly correlate with the closing price of the </a:t>
            </a:r>
            <a:r>
              <a:rPr lang="en-IN" sz="1800" b="0" i="0" u="none" strike="noStrike" baseline="0" dirty="0">
                <a:solidFill>
                  <a:srgbClr val="202020"/>
                </a:solidFill>
                <a:latin typeface="+mj-lt"/>
              </a:rPr>
              <a:t>stocks. </a:t>
            </a:r>
          </a:p>
        </p:txBody>
      </p:sp>
    </p:spTree>
    <p:extLst>
      <p:ext uri="{BB962C8B-B14F-4D97-AF65-F5344CB8AC3E}">
        <p14:creationId xmlns:p14="http://schemas.microsoft.com/office/powerpoint/2010/main" val="31833151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hlinkClick r:id="rId2"/>
              </a:rPr>
              <a:t>https://www.kaggle.com/datasets/simranjain17/yes-bank-stock-prices</a:t>
            </a:r>
            <a:endParaRPr lang="en-IN" sz="2400" dirty="0"/>
          </a:p>
          <a:p>
            <a:pPr marL="305435" indent="-305435"/>
            <a:r>
              <a:rPr lang="en-IN" sz="2400" dirty="0">
                <a:hlinkClick r:id="rId3"/>
              </a:rPr>
              <a:t>https://www.youtube.com/watch?app=desktop&amp;v=lx-dcCr0JCI</a:t>
            </a:r>
            <a:endParaRPr lang="en-IN" sz="2400" dirty="0"/>
          </a:p>
          <a:p>
            <a:pPr marL="305435" indent="-305435"/>
            <a:r>
              <a:rPr lang="en-IN" sz="2400" dirty="0">
                <a:hlinkClick r:id="rId4"/>
              </a:rPr>
              <a:t>https://www.indiapropertydekho.com/article/154/yes-bank-share-price-target</a:t>
            </a:r>
            <a:endParaRPr lang="en-IN" sz="2400" dirty="0"/>
          </a:p>
          <a:p>
            <a:pPr marL="305435" indent="-305435"/>
            <a:endParaRPr lang="en-IN" sz="2400" dirty="0"/>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solidFill>
                  <a:srgbClr val="00B0F0"/>
                </a:solidFill>
                <a:latin typeface="Arial" pitchFamily="34" charset="0"/>
                <a:cs typeface="Arial" pitchFamily="34" charset="0"/>
              </a:rPr>
              <a:t>course certificate 1 </a:t>
            </a:r>
          </a:p>
        </p:txBody>
      </p:sp>
      <p:pic>
        <p:nvPicPr>
          <p:cNvPr id="4" name="Picture 3">
            <a:extLst>
              <a:ext uri="{FF2B5EF4-FFF2-40B4-BE49-F238E27FC236}">
                <a16:creationId xmlns:a16="http://schemas.microsoft.com/office/drawing/2014/main" id="{0ADCFB15-AA81-E20B-3283-1C3D06390553}"/>
              </a:ext>
            </a:extLst>
          </p:cNvPr>
          <p:cNvPicPr>
            <a:picLocks noChangeAspect="1"/>
          </p:cNvPicPr>
          <p:nvPr/>
        </p:nvPicPr>
        <p:blipFill>
          <a:blip r:embed="rId2"/>
          <a:stretch>
            <a:fillRect/>
          </a:stretch>
        </p:blipFill>
        <p:spPr>
          <a:xfrm>
            <a:off x="265471" y="1301278"/>
            <a:ext cx="7649497" cy="5463316"/>
          </a:xfrm>
          <a:prstGeom prst="rect">
            <a:avLst/>
          </a:prstGeom>
          <a:ln>
            <a:solidFill>
              <a:schemeClr val="tx1"/>
            </a:solidFill>
          </a:ln>
        </p:spPr>
      </p:pic>
      <p:sp>
        <p:nvSpPr>
          <p:cNvPr id="5" name="Rectangle: Rounded Corners 4">
            <a:extLst>
              <a:ext uri="{FF2B5EF4-FFF2-40B4-BE49-F238E27FC236}">
                <a16:creationId xmlns:a16="http://schemas.microsoft.com/office/drawing/2014/main" id="{7A5170DA-193E-ECF9-3459-4517C7C13B65}"/>
              </a:ext>
            </a:extLst>
          </p:cNvPr>
          <p:cNvSpPr/>
          <p:nvPr/>
        </p:nvSpPr>
        <p:spPr>
          <a:xfrm>
            <a:off x="8288594" y="1802723"/>
            <a:ext cx="3637935" cy="110762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hlinkClick r:id="rId3"/>
            </a:endParaRPr>
          </a:p>
          <a:p>
            <a:pPr algn="ctr"/>
            <a:r>
              <a:rPr lang="en-IN" dirty="0">
                <a:hlinkClick r:id="rId3"/>
              </a:rPr>
              <a:t>https://www.credly.com/badges/d9ad8a85-e908-4712-8f2e-4164942d15fa/public_url</a:t>
            </a:r>
            <a:endParaRPr lang="en-IN" dirty="0"/>
          </a:p>
          <a:p>
            <a:pPr algn="ctr"/>
            <a:endParaRPr lang="en-IN" dirty="0"/>
          </a:p>
        </p:txBody>
      </p:sp>
    </p:spTree>
    <p:extLst>
      <p:ext uri="{BB962C8B-B14F-4D97-AF65-F5344CB8AC3E}">
        <p14:creationId xmlns:p14="http://schemas.microsoft.com/office/powerpoint/2010/main" val="39298267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solidFill>
                  <a:srgbClr val="00B0F0"/>
                </a:solidFill>
                <a:latin typeface="Arial" pitchFamily="34" charset="0"/>
                <a:cs typeface="Arial" pitchFamily="34" charset="0"/>
              </a:rPr>
              <a:t>course certificate 2 </a:t>
            </a:r>
          </a:p>
        </p:txBody>
      </p:sp>
      <p:pic>
        <p:nvPicPr>
          <p:cNvPr id="4" name="Picture 3">
            <a:extLst>
              <a:ext uri="{FF2B5EF4-FFF2-40B4-BE49-F238E27FC236}">
                <a16:creationId xmlns:a16="http://schemas.microsoft.com/office/drawing/2014/main" id="{B64E89C4-8B73-69F1-45E0-5FE8E803C244}"/>
              </a:ext>
            </a:extLst>
          </p:cNvPr>
          <p:cNvPicPr>
            <a:picLocks noChangeAspect="1"/>
          </p:cNvPicPr>
          <p:nvPr/>
        </p:nvPicPr>
        <p:blipFill>
          <a:blip r:embed="rId2"/>
          <a:stretch>
            <a:fillRect/>
          </a:stretch>
        </p:blipFill>
        <p:spPr>
          <a:xfrm>
            <a:off x="265471" y="1286182"/>
            <a:ext cx="7643492" cy="5488244"/>
          </a:xfrm>
          <a:prstGeom prst="rect">
            <a:avLst/>
          </a:prstGeom>
          <a:ln>
            <a:solidFill>
              <a:schemeClr val="tx1"/>
            </a:solidFill>
          </a:ln>
        </p:spPr>
      </p:pic>
      <p:sp>
        <p:nvSpPr>
          <p:cNvPr id="5" name="Rectangle: Rounded Corners 4">
            <a:extLst>
              <a:ext uri="{FF2B5EF4-FFF2-40B4-BE49-F238E27FC236}">
                <a16:creationId xmlns:a16="http://schemas.microsoft.com/office/drawing/2014/main" id="{6712807D-5973-C9C7-DA6B-DDAAFE59E45B}"/>
              </a:ext>
            </a:extLst>
          </p:cNvPr>
          <p:cNvSpPr/>
          <p:nvPr/>
        </p:nvSpPr>
        <p:spPr>
          <a:xfrm>
            <a:off x="8170607" y="1681317"/>
            <a:ext cx="3667432" cy="116020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hlinkClick r:id="rId3"/>
            </a:endParaRPr>
          </a:p>
          <a:p>
            <a:pPr algn="ctr"/>
            <a:r>
              <a:rPr lang="en-IN" dirty="0">
                <a:hlinkClick r:id="rId3"/>
              </a:rPr>
              <a:t>https://www.credly.com/badges/bcecd975-6565-4792-9166-3d5c33c55798/public_url</a:t>
            </a:r>
            <a:endParaRPr lang="en-IN" dirty="0"/>
          </a:p>
          <a:p>
            <a:pPr algn="ctr"/>
            <a:endParaRPr lang="en-IN" dirty="0"/>
          </a:p>
        </p:txBody>
      </p:sp>
    </p:spTree>
    <p:extLst>
      <p:ext uri="{BB962C8B-B14F-4D97-AF65-F5344CB8AC3E}">
        <p14:creationId xmlns:p14="http://schemas.microsoft.com/office/powerpoint/2010/main" val="34830992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04778" y="1342407"/>
            <a:ext cx="11029615" cy="4673324"/>
          </a:xfrm>
        </p:spPr>
        <p:txBody>
          <a:bodyPr/>
          <a:lstStyle/>
          <a:p>
            <a:pPr marL="0" marR="0" indent="0" algn="just" fontAlgn="base">
              <a:lnSpc>
                <a:spcPct val="115000"/>
              </a:lnSpc>
              <a:spcBef>
                <a:spcPts val="0"/>
              </a:spcBef>
              <a:spcAft>
                <a:spcPts val="0"/>
              </a:spcAft>
              <a:buNone/>
            </a:pPr>
            <a:r>
              <a:rPr lang="en-IN" sz="1800" dirty="0">
                <a:solidFill>
                  <a:srgbClr val="1C1C25"/>
                </a:solidFill>
                <a:effectLst/>
                <a:highlight>
                  <a:srgbClr val="FFFFFF"/>
                </a:highlight>
                <a:latin typeface="+mj-lt"/>
                <a:ea typeface="Times New Roman" panose="02020603050405020304" pitchFamily="18" charset="0"/>
                <a:cs typeface="Times New Roman" panose="02020603050405020304" pitchFamily="18" charset="0"/>
              </a:rPr>
              <a:t>                       Yes Bank is a well-known bank in the Indian financial domain. Since 2018, it has been in the news because of the fraud case involving Rana Kapoor. Owing to this fact, it was interesting to see how that impacted the stock prices of the company and whether Time series models or any other predictive models can do justice to such situations. This dataset has monthly stock prices of the bank since its inception and includes closing, starting, highest, and lowest stock prices of every month. </a:t>
            </a:r>
          </a:p>
          <a:p>
            <a:pPr marL="0" marR="0" indent="0" algn="just" fontAlgn="base">
              <a:lnSpc>
                <a:spcPct val="115000"/>
              </a:lnSpc>
              <a:spcBef>
                <a:spcPts val="0"/>
              </a:spcBef>
              <a:spcAft>
                <a:spcPts val="0"/>
              </a:spcAft>
              <a:buNone/>
            </a:pPr>
            <a:endParaRPr lang="en-IN" sz="1800" dirty="0">
              <a:solidFill>
                <a:srgbClr val="1C1C25"/>
              </a:solidFill>
              <a:effectLst/>
              <a:highlight>
                <a:srgbClr val="FFFFFF"/>
              </a:highlight>
              <a:latin typeface="+mj-lt"/>
              <a:ea typeface="Times New Roman" panose="02020603050405020304" pitchFamily="18" charset="0"/>
              <a:cs typeface="Times New Roman" panose="02020603050405020304" pitchFamily="18" charset="0"/>
            </a:endParaRPr>
          </a:p>
          <a:p>
            <a:pPr marL="0" marR="0" indent="0" algn="just" fontAlgn="base">
              <a:lnSpc>
                <a:spcPct val="115000"/>
              </a:lnSpc>
              <a:spcBef>
                <a:spcPts val="0"/>
              </a:spcBef>
              <a:spcAft>
                <a:spcPts val="0"/>
              </a:spcAft>
              <a:buNone/>
            </a:pPr>
            <a:r>
              <a:rPr lang="en-IN" sz="1800" dirty="0">
                <a:solidFill>
                  <a:srgbClr val="1C1C25"/>
                </a:solidFill>
                <a:effectLst/>
                <a:highlight>
                  <a:srgbClr val="FFFFFF"/>
                </a:highlight>
                <a:latin typeface="+mj-lt"/>
                <a:ea typeface="Times New Roman" panose="02020603050405020304" pitchFamily="18" charset="0"/>
                <a:cs typeface="Times New Roman" panose="02020603050405020304" pitchFamily="18" charset="0"/>
              </a:rPr>
              <a:t>                      The main objective is to predict the stock’s closing price of the month.</a:t>
            </a:r>
            <a:endParaRPr lang="en-IN" sz="1800" dirty="0">
              <a:effectLst/>
              <a:highlight>
                <a:srgbClr val="FFFFFF"/>
              </a:highligh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0" y="1158240"/>
            <a:ext cx="12893039" cy="5191760"/>
          </a:xfrm>
        </p:spPr>
        <p:txBody>
          <a:bodyPr vert="horz" lIns="91440" tIns="45720" rIns="91440" bIns="45720" rtlCol="0" anchor="ctr">
            <a:noAutofit/>
          </a:bodyPr>
          <a:lstStyle/>
          <a:p>
            <a:pPr marL="305435" indent="-305435"/>
            <a:endParaRPr lang="en-IN" sz="1100" b="1" dirty="0">
              <a:latin typeface="Calibri"/>
              <a:cs typeface="Calibri"/>
            </a:endParaRPr>
          </a:p>
          <a:p>
            <a:pPr marL="305435" indent="-305435"/>
            <a:endParaRPr lang="en-IN" sz="1100" b="1" dirty="0">
              <a:latin typeface="Calibri"/>
              <a:cs typeface="Calibri"/>
            </a:endParaRPr>
          </a:p>
          <a:p>
            <a:endParaRPr lang="en-US" sz="1100" b="1" dirty="0">
              <a:latin typeface="Calibri" panose="020F0502020204030204" pitchFamily="34" charset="0"/>
              <a:ea typeface="Calibri" panose="020F0502020204030204" pitchFamily="34" charset="0"/>
              <a:cs typeface="Calibri" panose="020F0502020204030204" pitchFamily="34" charset="0"/>
            </a:endParaRPr>
          </a:p>
          <a:p>
            <a:r>
              <a:rPr lang="en-US" sz="1100" b="1" dirty="0">
                <a:solidFill>
                  <a:schemeClr val="tx1"/>
                </a:solidFill>
                <a:latin typeface="+mj-lt"/>
                <a:ea typeface="Calibri" panose="020F0502020204030204" pitchFamily="34" charset="0"/>
                <a:cs typeface="Calibri" panose="020F0502020204030204" pitchFamily="34" charset="0"/>
              </a:rPr>
              <a:t>1. Data Understanding and Preparation</a:t>
            </a:r>
          </a:p>
          <a:p>
            <a:pPr>
              <a:buFont typeface="Arial" panose="020B0604020202020204" pitchFamily="34" charset="0"/>
              <a:buChar char="•"/>
            </a:pPr>
            <a:r>
              <a:rPr lang="en-US" sz="1100" b="1" dirty="0">
                <a:latin typeface="+mj-lt"/>
                <a:ea typeface="Calibri" panose="020F0502020204030204" pitchFamily="34" charset="0"/>
                <a:cs typeface="Calibri" panose="020F0502020204030204" pitchFamily="34" charset="0"/>
              </a:rPr>
              <a:t>Dataset Review</a:t>
            </a:r>
            <a:r>
              <a:rPr lang="en-US" sz="1100" dirty="0">
                <a:latin typeface="+mj-lt"/>
                <a:ea typeface="Calibri" panose="020F0502020204030204" pitchFamily="34" charset="0"/>
                <a:cs typeface="Calibri" panose="020F0502020204030204" pitchFamily="34" charset="0"/>
              </a:rPr>
              <a:t>:</a:t>
            </a:r>
          </a:p>
          <a:p>
            <a:pPr marL="742950" lvl="1" indent="-285750">
              <a:buFont typeface="Arial" panose="020B0604020202020204" pitchFamily="34" charset="0"/>
              <a:buChar char="•"/>
            </a:pPr>
            <a:r>
              <a:rPr lang="en-US" sz="1100" dirty="0">
                <a:latin typeface="+mj-lt"/>
                <a:ea typeface="Calibri" panose="020F0502020204030204" pitchFamily="34" charset="0"/>
                <a:cs typeface="Calibri" panose="020F0502020204030204" pitchFamily="34" charset="0"/>
              </a:rPr>
              <a:t>Examine the provided dataset containing monthly stock prices (closing, opening, highest, lowest) since the bank's inception.</a:t>
            </a:r>
          </a:p>
          <a:p>
            <a:pPr marL="742950" lvl="1" indent="-285750">
              <a:buFont typeface="Arial" panose="020B0604020202020204" pitchFamily="34" charset="0"/>
              <a:buChar char="•"/>
            </a:pPr>
            <a:r>
              <a:rPr lang="en-US" sz="1100" dirty="0">
                <a:latin typeface="+mj-lt"/>
                <a:ea typeface="Calibri" panose="020F0502020204030204" pitchFamily="34" charset="0"/>
                <a:cs typeface="Calibri" panose="020F0502020204030204" pitchFamily="34" charset="0"/>
              </a:rPr>
              <a:t>Ensure data consistency, handle missing values, and potentially outliers.</a:t>
            </a:r>
          </a:p>
          <a:p>
            <a:pPr>
              <a:buFont typeface="Arial" panose="020B0604020202020204" pitchFamily="34" charset="0"/>
              <a:buChar char="•"/>
            </a:pPr>
            <a:r>
              <a:rPr lang="en-US" sz="1100" b="1" dirty="0">
                <a:latin typeface="+mj-lt"/>
                <a:ea typeface="Calibri" panose="020F0502020204030204" pitchFamily="34" charset="0"/>
                <a:cs typeface="Calibri" panose="020F0502020204030204" pitchFamily="34" charset="0"/>
              </a:rPr>
              <a:t>Feature Selection</a:t>
            </a:r>
            <a:r>
              <a:rPr lang="en-US" sz="1100" dirty="0">
                <a:latin typeface="+mj-lt"/>
                <a:ea typeface="Calibri" panose="020F0502020204030204" pitchFamily="34" charset="0"/>
                <a:cs typeface="Calibri" panose="020F0502020204030204" pitchFamily="34" charset="0"/>
              </a:rPr>
              <a:t>:</a:t>
            </a:r>
          </a:p>
          <a:p>
            <a:pPr marL="742950" lvl="1" indent="-285750">
              <a:buFont typeface="Arial" panose="020B0604020202020204" pitchFamily="34" charset="0"/>
              <a:buChar char="•"/>
            </a:pPr>
            <a:r>
              <a:rPr lang="en-US" sz="1100" dirty="0">
                <a:latin typeface="+mj-lt"/>
                <a:ea typeface="Calibri" panose="020F0502020204030204" pitchFamily="34" charset="0"/>
                <a:cs typeface="Calibri" panose="020F0502020204030204" pitchFamily="34" charset="0"/>
              </a:rPr>
              <a:t>Focus primarily on the closing price as the target variable for prediction.</a:t>
            </a:r>
          </a:p>
          <a:p>
            <a:pPr marL="742950" lvl="1" indent="-285750">
              <a:buFont typeface="Arial" panose="020B0604020202020204" pitchFamily="34" charset="0"/>
              <a:buChar char="•"/>
            </a:pPr>
            <a:r>
              <a:rPr lang="en-US" sz="1100" dirty="0">
                <a:latin typeface="+mj-lt"/>
                <a:ea typeface="Calibri" panose="020F0502020204030204" pitchFamily="34" charset="0"/>
                <a:cs typeface="Calibri" panose="020F0502020204030204" pitchFamily="34" charset="0"/>
              </a:rPr>
              <a:t>Other features like opening, highest, and lowest prices can be used for additional analysis or feature engineering.</a:t>
            </a:r>
          </a:p>
          <a:p>
            <a:r>
              <a:rPr lang="en-US" sz="1100" b="1" dirty="0">
                <a:solidFill>
                  <a:schemeClr val="tx1"/>
                </a:solidFill>
                <a:latin typeface="+mj-lt"/>
                <a:ea typeface="Calibri" panose="020F0502020204030204" pitchFamily="34" charset="0"/>
                <a:cs typeface="Calibri" panose="020F0502020204030204" pitchFamily="34" charset="0"/>
              </a:rPr>
              <a:t>2. Exploratory Data Analysis (EDA)</a:t>
            </a:r>
          </a:p>
          <a:p>
            <a:pPr marL="742950" lvl="1" indent="-285750">
              <a:buFont typeface="Arial" panose="020B0604020202020204" pitchFamily="34" charset="0"/>
              <a:buChar char="•"/>
            </a:pPr>
            <a:r>
              <a:rPr lang="en-US" sz="1100" dirty="0">
                <a:latin typeface="+mj-lt"/>
                <a:ea typeface="Calibri" panose="020F0502020204030204" pitchFamily="34" charset="0"/>
                <a:cs typeface="Calibri" panose="020F0502020204030204" pitchFamily="34" charset="0"/>
              </a:rPr>
              <a:t>Visualize the trends, seasonality, and any underlying patterns in the closing prices over time.</a:t>
            </a:r>
          </a:p>
          <a:p>
            <a:pPr marL="742950" lvl="1" indent="-285750">
              <a:buFont typeface="Arial" panose="020B0604020202020204" pitchFamily="34" charset="0"/>
              <a:buChar char="•"/>
            </a:pPr>
            <a:r>
              <a:rPr lang="en-US" sz="1100" dirty="0">
                <a:latin typeface="+mj-lt"/>
                <a:ea typeface="Calibri" panose="020F0502020204030204" pitchFamily="34" charset="0"/>
                <a:cs typeface="Calibri" panose="020F0502020204030204" pitchFamily="34" charset="0"/>
              </a:rPr>
              <a:t>Use statistical techniques like autocorrelation function  and partial autocorrelation function  plots to understand dependencies</a:t>
            </a:r>
            <a:r>
              <a:rPr lang="en-US" sz="1100" dirty="0">
                <a:latin typeface="Calibri" panose="020F0502020204030204" pitchFamily="34" charset="0"/>
                <a:ea typeface="Calibri" panose="020F0502020204030204" pitchFamily="34" charset="0"/>
                <a:cs typeface="Calibri" panose="020F0502020204030204" pitchFamily="34" charset="0"/>
              </a:rPr>
              <a:t>.</a:t>
            </a:r>
          </a:p>
          <a:p>
            <a:pPr marL="305435" indent="-305435"/>
            <a:r>
              <a:rPr lang="en-IN" sz="1100" b="1" dirty="0">
                <a:solidFill>
                  <a:schemeClr val="tx1"/>
                </a:solidFill>
                <a:latin typeface="+mj-lt"/>
                <a:ea typeface="Calibri" panose="020F0502020204030204" pitchFamily="34" charset="0"/>
                <a:cs typeface="Calibri" panose="020F0502020204030204" pitchFamily="34" charset="0"/>
              </a:rPr>
              <a:t>3. Model  Training </a:t>
            </a:r>
          </a:p>
          <a:p>
            <a:r>
              <a:rPr lang="en-IN" sz="1100" b="1" dirty="0"/>
              <a:t>   </a:t>
            </a:r>
            <a:r>
              <a:rPr lang="en-IN" sz="1100" b="1" dirty="0">
                <a:latin typeface="+mj-lt"/>
              </a:rPr>
              <a:t>	</a:t>
            </a:r>
            <a:r>
              <a:rPr lang="en-IN" sz="1100" dirty="0">
                <a:latin typeface="+mj-lt"/>
                <a:ea typeface="Calibri" panose="020F0502020204030204" pitchFamily="34" charset="0"/>
                <a:cs typeface="Calibri" panose="020F0502020204030204" pitchFamily="34" charset="0"/>
              </a:rPr>
              <a:t>Spilt  data into training and validation sets.</a:t>
            </a:r>
          </a:p>
          <a:p>
            <a:r>
              <a:rPr lang="en-IN" sz="1100" dirty="0">
                <a:latin typeface="+mj-lt"/>
                <a:ea typeface="Calibri" panose="020F0502020204030204" pitchFamily="34" charset="0"/>
                <a:cs typeface="Calibri" panose="020F0502020204030204" pitchFamily="34" charset="0"/>
              </a:rPr>
              <a:t>      Train model on historical data and validate using out of sample data to assess performance.</a:t>
            </a:r>
          </a:p>
          <a:p>
            <a:pPr>
              <a:buFont typeface="Arial" panose="020B0604020202020204" pitchFamily="34" charset="0"/>
              <a:buChar char="•"/>
            </a:pPr>
            <a:r>
              <a:rPr lang="en-US" sz="1100" b="1" dirty="0">
                <a:solidFill>
                  <a:schemeClr val="tx1"/>
                </a:solidFill>
                <a:latin typeface="+mj-lt"/>
                <a:ea typeface="Calibri" panose="020F0502020204030204" pitchFamily="34" charset="0"/>
                <a:cs typeface="Calibri" panose="020F0502020204030204" pitchFamily="34" charset="0"/>
              </a:rPr>
              <a:t>4. Deployment</a:t>
            </a:r>
            <a:r>
              <a:rPr lang="en-US" sz="1100" dirty="0">
                <a:solidFill>
                  <a:schemeClr val="tx1"/>
                </a:solidFill>
                <a:latin typeface="+mj-lt"/>
                <a:ea typeface="Calibri" panose="020F0502020204030204" pitchFamily="34" charset="0"/>
                <a:cs typeface="Calibri" panose="020F0502020204030204" pitchFamily="34" charset="0"/>
              </a:rPr>
              <a:t>:</a:t>
            </a:r>
          </a:p>
          <a:p>
            <a:pPr marL="742950" lvl="1" indent="-285750">
              <a:buFont typeface="Arial" panose="020B0604020202020204" pitchFamily="34" charset="0"/>
              <a:buChar char="•"/>
            </a:pPr>
            <a:r>
              <a:rPr lang="en-US" sz="1100" dirty="0">
                <a:latin typeface="+mj-lt"/>
                <a:ea typeface="Calibri" panose="020F0502020204030204" pitchFamily="34" charset="0"/>
                <a:cs typeface="Calibri" panose="020F0502020204030204" pitchFamily="34" charset="0"/>
              </a:rPr>
              <a:t>Implement the model in a production environment for ongoing predictions.</a:t>
            </a:r>
          </a:p>
          <a:p>
            <a:pPr marL="742950" lvl="1" indent="-285750">
              <a:buFont typeface="Arial" panose="020B0604020202020204" pitchFamily="34" charset="0"/>
              <a:buChar char="•"/>
            </a:pPr>
            <a:r>
              <a:rPr lang="en-US" sz="1100" dirty="0">
                <a:latin typeface="+mj-lt"/>
                <a:ea typeface="Calibri" panose="020F0502020204030204" pitchFamily="34" charset="0"/>
                <a:cs typeface="Calibri" panose="020F0502020204030204" pitchFamily="34" charset="0"/>
              </a:rPr>
              <a:t>Monitor model performance and retrain periodically if necessary.</a:t>
            </a:r>
          </a:p>
          <a:p>
            <a:r>
              <a:rPr lang="en-US" sz="1100" b="1" dirty="0">
                <a:solidFill>
                  <a:schemeClr val="tx1"/>
                </a:solidFill>
                <a:latin typeface="+mj-lt"/>
                <a:ea typeface="Calibri" panose="020F0502020204030204" pitchFamily="34" charset="0"/>
                <a:cs typeface="Calibri" panose="020F0502020204030204" pitchFamily="34" charset="0"/>
              </a:rPr>
              <a:t>5. Model Evaluation</a:t>
            </a:r>
          </a:p>
          <a:p>
            <a:pPr marL="742950" lvl="1" indent="-285750">
              <a:buFont typeface="Arial" panose="020B0604020202020204" pitchFamily="34" charset="0"/>
              <a:buChar char="•"/>
            </a:pPr>
            <a:r>
              <a:rPr lang="en-US" sz="1100" dirty="0">
                <a:latin typeface="+mj-lt"/>
                <a:ea typeface="Calibri" panose="020F0502020204030204" pitchFamily="34" charset="0"/>
                <a:cs typeface="Calibri" panose="020F0502020204030204" pitchFamily="34" charset="0"/>
              </a:rPr>
              <a:t>Use metrics such as Mean Absolute Error (MAE), Mean Squared Error (MSE), and Root Mean Squared Error (RMSE) to evaluate model accuracy.</a:t>
            </a:r>
          </a:p>
          <a:p>
            <a:pPr marL="742950" lvl="1" indent="-285750">
              <a:buFont typeface="Arial" panose="020B0604020202020204" pitchFamily="34" charset="0"/>
              <a:buChar char="•"/>
            </a:pPr>
            <a:r>
              <a:rPr lang="en-US" sz="1100" dirty="0">
                <a:latin typeface="+mj-lt"/>
                <a:ea typeface="Calibri" panose="020F0502020204030204" pitchFamily="34" charset="0"/>
                <a:cs typeface="Calibri" panose="020F0502020204030204" pitchFamily="34" charset="0"/>
              </a:rPr>
              <a:t>Compare different models to choose the best performing one.</a:t>
            </a:r>
          </a:p>
          <a:p>
            <a:pPr marL="628650" lvl="1" indent="-171450"/>
            <a:r>
              <a:rPr lang="en-US" sz="1100" b="1" dirty="0">
                <a:solidFill>
                  <a:schemeClr val="tx1"/>
                </a:solidFill>
                <a:latin typeface="+mj-lt"/>
                <a:ea typeface="Calibri" panose="020F0502020204030204" pitchFamily="34" charset="0"/>
                <a:cs typeface="Calibri" panose="020F0502020204030204" pitchFamily="34" charset="0"/>
              </a:rPr>
              <a:t>6. Result</a:t>
            </a:r>
          </a:p>
          <a:p>
            <a:pPr marL="0" indent="0">
              <a:buNone/>
            </a:pPr>
            <a:endParaRPr lang="en-IN" sz="1100" dirty="0"/>
          </a:p>
        </p:txBody>
      </p:sp>
    </p:spTree>
    <p:extLst>
      <p:ext uri="{BB962C8B-B14F-4D97-AF65-F5344CB8AC3E}">
        <p14:creationId xmlns:p14="http://schemas.microsoft.com/office/powerpoint/2010/main" val="1961032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196645" y="1302026"/>
            <a:ext cx="11414164" cy="5413406"/>
          </a:xfrm>
        </p:spPr>
        <p:txBody>
          <a:bodyPr/>
          <a:lstStyle/>
          <a:p>
            <a:pPr marL="305435" indent="-305435"/>
            <a:r>
              <a:rPr lang="en-IN" sz="1800" b="1" dirty="0">
                <a:solidFill>
                  <a:srgbClr val="0F0F0F"/>
                </a:solidFill>
                <a:latin typeface="+mj-lt"/>
              </a:rPr>
              <a:t>System requirements : </a:t>
            </a:r>
            <a:r>
              <a:rPr lang="en-IN" sz="1800" dirty="0">
                <a:solidFill>
                  <a:srgbClr val="0F0F0F"/>
                </a:solidFill>
                <a:latin typeface="+mj-lt"/>
              </a:rPr>
              <a:t>Windows 10/11 operating system , 6/8GB RAM, i5/i7 Processor, Python 3.11/3.10, Jupyter Notebook.</a:t>
            </a:r>
          </a:p>
          <a:p>
            <a:r>
              <a:rPr lang="en-IN" sz="1800" b="1" dirty="0">
                <a:solidFill>
                  <a:srgbClr val="0F0F0F"/>
                </a:solidFill>
                <a:latin typeface="+mj-lt"/>
              </a:rPr>
              <a:t>Library required to build the model : </a:t>
            </a:r>
          </a:p>
          <a:p>
            <a:r>
              <a:rPr lang="en-IN" sz="1800" b="0" i="0" u="none" strike="noStrike" baseline="0" dirty="0">
                <a:solidFill>
                  <a:srgbClr val="000000"/>
                </a:solidFill>
                <a:latin typeface="Arial" panose="020B0604020202020204" pitchFamily="34" charset="0"/>
                <a:ea typeface="Calibri" panose="020F0502020204030204" pitchFamily="34" charset="0"/>
                <a:cs typeface="Arial" panose="020B0604020202020204" pitchFamily="34" charset="0"/>
              </a:rPr>
              <a:t> </a:t>
            </a:r>
            <a:r>
              <a:rPr lang="en-IN" sz="1800" b="0" i="0" u="none" strike="noStrike" baseline="0" dirty="0">
                <a:solidFill>
                  <a:srgbClr val="000000"/>
                </a:solidFill>
                <a:latin typeface="+mj-lt"/>
                <a:ea typeface="Calibri" panose="020F0502020204030204" pitchFamily="34" charset="0"/>
                <a:cs typeface="Arial" panose="020B0604020202020204" pitchFamily="34" charset="0"/>
              </a:rPr>
              <a:t>NumPy </a:t>
            </a:r>
          </a:p>
          <a:p>
            <a:r>
              <a:rPr lang="en-IN" sz="1800" b="0" i="0" u="none" strike="noStrike" baseline="0" dirty="0">
                <a:solidFill>
                  <a:srgbClr val="000000"/>
                </a:solidFill>
                <a:latin typeface="+mj-lt"/>
                <a:ea typeface="Calibri" panose="020F0502020204030204" pitchFamily="34" charset="0"/>
                <a:cs typeface="Arial" panose="020B0604020202020204" pitchFamily="34" charset="0"/>
              </a:rPr>
              <a:t> Panda </a:t>
            </a:r>
          </a:p>
          <a:p>
            <a:r>
              <a:rPr lang="en-IN" sz="1800" b="0" i="0" u="none" strike="noStrike" baseline="0" dirty="0">
                <a:solidFill>
                  <a:srgbClr val="000000"/>
                </a:solidFill>
                <a:latin typeface="+mj-lt"/>
                <a:ea typeface="Calibri" panose="020F0502020204030204" pitchFamily="34" charset="0"/>
                <a:cs typeface="Arial" panose="020B0604020202020204" pitchFamily="34" charset="0"/>
              </a:rPr>
              <a:t> Matplotlib </a:t>
            </a:r>
          </a:p>
          <a:p>
            <a:r>
              <a:rPr lang="en-IN" sz="1800" b="0" i="0" u="none" strike="noStrike" baseline="0" dirty="0">
                <a:solidFill>
                  <a:srgbClr val="000000"/>
                </a:solidFill>
                <a:latin typeface="+mj-lt"/>
                <a:ea typeface="Calibri" panose="020F0502020204030204" pitchFamily="34" charset="0"/>
                <a:cs typeface="Arial" panose="020B0604020202020204" pitchFamily="34" charset="0"/>
              </a:rPr>
              <a:t> Seaborn </a:t>
            </a:r>
          </a:p>
          <a:p>
            <a:r>
              <a:rPr lang="en-IN" sz="1800" b="0" i="0" u="none" strike="noStrike" baseline="0" dirty="0">
                <a:solidFill>
                  <a:srgbClr val="000000"/>
                </a:solidFill>
                <a:latin typeface="+mj-lt"/>
                <a:ea typeface="Calibri" panose="020F0502020204030204" pitchFamily="34" charset="0"/>
                <a:cs typeface="Arial" panose="020B0604020202020204" pitchFamily="34" charset="0"/>
              </a:rPr>
              <a:t> Datetime </a:t>
            </a:r>
          </a:p>
          <a:p>
            <a:r>
              <a:rPr lang="en-IN" sz="1800" b="0" i="0" u="none" strike="noStrike" baseline="0" dirty="0">
                <a:solidFill>
                  <a:srgbClr val="000000"/>
                </a:solidFill>
                <a:latin typeface="+mj-lt"/>
                <a:ea typeface="Calibri" panose="020F0502020204030204" pitchFamily="34" charset="0"/>
                <a:cs typeface="Arial" panose="020B0604020202020204" pitchFamily="34" charset="0"/>
              </a:rPr>
              <a:t> </a:t>
            </a:r>
            <a:r>
              <a:rPr lang="en-IN" sz="1800" dirty="0">
                <a:solidFill>
                  <a:srgbClr val="1C1C25"/>
                </a:solidFill>
                <a:effectLst/>
                <a:latin typeface="+mj-lt"/>
                <a:ea typeface="Times New Roman" panose="02020603050405020304" pitchFamily="18" charset="0"/>
              </a:rPr>
              <a:t>Sklearn</a:t>
            </a:r>
            <a:endParaRPr lang="en-IN" sz="1800" b="1" dirty="0">
              <a:solidFill>
                <a:srgbClr val="0F0F0F"/>
              </a:solidFill>
              <a:latin typeface="+mj-lt"/>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Algorithm &amp; Deployment</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3" y="1111045"/>
            <a:ext cx="11029615" cy="6096000"/>
          </a:xfrm>
        </p:spPr>
        <p:txBody>
          <a:bodyPr>
            <a:normAutofit fontScale="92500" lnSpcReduction="10000"/>
          </a:bodyPr>
          <a:lstStyle/>
          <a:p>
            <a:endParaRPr lang="en-US" sz="1800" b="1" dirty="0">
              <a:solidFill>
                <a:srgbClr val="0F0F0F"/>
              </a:solidFill>
              <a:latin typeface="Arial" panose="020B0604020202020204" pitchFamily="34" charset="0"/>
              <a:ea typeface="Calibri" panose="020F0502020204030204" pitchFamily="34" charset="0"/>
              <a:cs typeface="Arial" panose="020B0604020202020204" pitchFamily="34" charset="0"/>
            </a:endParaRPr>
          </a:p>
          <a:p>
            <a:r>
              <a:rPr lang="en-US" sz="1800" b="1" dirty="0">
                <a:solidFill>
                  <a:srgbClr val="0F0F0F"/>
                </a:solidFill>
                <a:latin typeface="Arial" panose="020B0604020202020204" pitchFamily="34" charset="0"/>
                <a:ea typeface="Calibri" panose="020F0502020204030204" pitchFamily="34" charset="0"/>
                <a:cs typeface="Arial" panose="020B0604020202020204" pitchFamily="34" charset="0"/>
              </a:rPr>
              <a:t>Step 1- </a:t>
            </a:r>
            <a:r>
              <a:rPr lang="en-US" sz="1800" b="1" dirty="0">
                <a:solidFill>
                  <a:schemeClr val="accent1"/>
                </a:solidFill>
                <a:latin typeface="+mj-lt"/>
                <a:ea typeface="Calibri" panose="020F0502020204030204" pitchFamily="34" charset="0"/>
                <a:cs typeface="Arial" panose="020B0604020202020204" pitchFamily="34" charset="0"/>
              </a:rPr>
              <a:t>Dataset-</a:t>
            </a:r>
            <a:r>
              <a:rPr lang="en-US" sz="1800" b="1" dirty="0">
                <a:solidFill>
                  <a:srgbClr val="0F0F0F"/>
                </a:solidFill>
                <a:latin typeface="+mj-lt"/>
                <a:ea typeface="Calibri" panose="020F0502020204030204" pitchFamily="34" charset="0"/>
                <a:cs typeface="Arial" panose="020B0604020202020204" pitchFamily="34" charset="0"/>
              </a:rPr>
              <a:t> </a:t>
            </a:r>
            <a:r>
              <a:rPr lang="en-US" sz="1800" b="1" dirty="0">
                <a:solidFill>
                  <a:srgbClr val="0F0F0F"/>
                </a:solidFill>
                <a:latin typeface="Arial" panose="020B0604020202020204" pitchFamily="34" charset="0"/>
                <a:ea typeface="Calibri" panose="020F0502020204030204" pitchFamily="34" charset="0"/>
                <a:cs typeface="Arial" panose="020B0604020202020204" pitchFamily="34" charset="0"/>
              </a:rPr>
              <a:t>Collection of dataset from Kaggle.</a:t>
            </a:r>
          </a:p>
          <a:p>
            <a:r>
              <a:rPr lang="en-US" sz="1800" b="1" dirty="0">
                <a:solidFill>
                  <a:srgbClr val="0F0F0F"/>
                </a:solidFill>
                <a:latin typeface="Arial" panose="020B0604020202020204" pitchFamily="34" charset="0"/>
                <a:ea typeface="Calibri" panose="020F0502020204030204" pitchFamily="34" charset="0"/>
                <a:cs typeface="Arial" panose="020B0604020202020204" pitchFamily="34" charset="0"/>
              </a:rPr>
              <a:t>Step 2- </a:t>
            </a:r>
            <a:r>
              <a:rPr lang="en-US" sz="1800" b="1" dirty="0">
                <a:solidFill>
                  <a:schemeClr val="accent1"/>
                </a:solidFill>
                <a:latin typeface="+mj-lt"/>
                <a:ea typeface="Calibri" panose="020F0502020204030204" pitchFamily="34" charset="0"/>
                <a:cs typeface="Arial" panose="020B0604020202020204" pitchFamily="34" charset="0"/>
              </a:rPr>
              <a:t>Data Framing – </a:t>
            </a:r>
            <a:r>
              <a:rPr lang="en-US" sz="1800" b="1" dirty="0">
                <a:solidFill>
                  <a:srgbClr val="0F0F0F"/>
                </a:solidFill>
                <a:latin typeface="Arial" panose="020B0604020202020204" pitchFamily="34" charset="0"/>
                <a:ea typeface="Calibri" panose="020F0502020204030204" pitchFamily="34" charset="0"/>
                <a:cs typeface="Arial" panose="020B0604020202020204" pitchFamily="34" charset="0"/>
              </a:rPr>
              <a:t>Define the success metrics used , define the ideal outcome and models goals. Or what is observed and what should be predicted based on Problem Statement.</a:t>
            </a:r>
          </a:p>
          <a:p>
            <a:r>
              <a:rPr lang="en-US" sz="1800" b="1" dirty="0">
                <a:solidFill>
                  <a:srgbClr val="0F0F0F"/>
                </a:solidFill>
                <a:latin typeface="Arial" panose="020B0604020202020204" pitchFamily="34" charset="0"/>
                <a:ea typeface="Calibri" panose="020F0502020204030204" pitchFamily="34" charset="0"/>
                <a:cs typeface="Arial" panose="020B0604020202020204" pitchFamily="34" charset="0"/>
              </a:rPr>
              <a:t>Step 3-</a:t>
            </a:r>
            <a:r>
              <a:rPr lang="en-US" sz="1800" b="1" dirty="0">
                <a:solidFill>
                  <a:schemeClr val="accent1"/>
                </a:solidFill>
                <a:latin typeface="+mj-lt"/>
                <a:ea typeface="Calibri" panose="020F0502020204030204" pitchFamily="34" charset="0"/>
                <a:cs typeface="Arial" panose="020B0604020202020204" pitchFamily="34" charset="0"/>
              </a:rPr>
              <a:t>Data Pre-Processing - </a:t>
            </a:r>
            <a:r>
              <a:rPr lang="en-US" sz="1800" b="1" dirty="0">
                <a:solidFill>
                  <a:srgbClr val="0F0F0F"/>
                </a:solidFill>
                <a:latin typeface="Arial" panose="020B0604020202020204" pitchFamily="34" charset="0"/>
                <a:ea typeface="Calibri" panose="020F0502020204030204" pitchFamily="34" charset="0"/>
                <a:cs typeface="Arial" panose="020B0604020202020204" pitchFamily="34" charset="0"/>
              </a:rPr>
              <a:t>Data processing is a crucial step in the machine learning (ML) , as it prepares the data for use in building and training the models.</a:t>
            </a:r>
          </a:p>
          <a:p>
            <a:r>
              <a:rPr lang="en-US" sz="1800" b="1" dirty="0">
                <a:solidFill>
                  <a:srgbClr val="0F0F0F"/>
                </a:solidFill>
                <a:latin typeface="Arial" panose="020B0604020202020204" pitchFamily="34" charset="0"/>
                <a:ea typeface="Calibri" panose="020F0502020204030204" pitchFamily="34" charset="0"/>
                <a:cs typeface="Arial" panose="020B0604020202020204" pitchFamily="34" charset="0"/>
              </a:rPr>
              <a:t>Step 4- </a:t>
            </a:r>
            <a:r>
              <a:rPr lang="en-IN" sz="1800" b="1" i="0" u="none" strike="noStrike" baseline="0" dirty="0">
                <a:solidFill>
                  <a:schemeClr val="accent1"/>
                </a:solidFill>
                <a:latin typeface="+mj-lt"/>
                <a:cs typeface="Arial" panose="020B0604020202020204" pitchFamily="34" charset="0"/>
              </a:rPr>
              <a:t>Exploratory data analysis (EDA)- </a:t>
            </a:r>
            <a:r>
              <a:rPr lang="en-IN" sz="1800" b="1" i="0" u="none" strike="noStrike" baseline="0" dirty="0">
                <a:solidFill>
                  <a:srgbClr val="08272D"/>
                </a:solidFill>
                <a:latin typeface="Arial" panose="020B0604020202020204" pitchFamily="34" charset="0"/>
                <a:cs typeface="Arial" panose="020B0604020202020204" pitchFamily="34" charset="0"/>
              </a:rPr>
              <a:t>Summarize the main characteristics according to the dataset.</a:t>
            </a:r>
          </a:p>
          <a:p>
            <a:r>
              <a:rPr lang="en-IN" sz="1800" b="1" dirty="0">
                <a:solidFill>
                  <a:srgbClr val="08272D"/>
                </a:solidFill>
                <a:latin typeface="Arial" panose="020B0604020202020204" pitchFamily="34" charset="0"/>
                <a:cs typeface="Arial" panose="020B0604020202020204" pitchFamily="34" charset="0"/>
              </a:rPr>
              <a:t>Step 5-</a:t>
            </a:r>
            <a:r>
              <a:rPr lang="en-IN" sz="1800" b="1" i="0" u="none" strike="noStrike" baseline="0" dirty="0">
                <a:solidFill>
                  <a:schemeClr val="tx1"/>
                </a:solidFill>
                <a:latin typeface="Arial" panose="020B0604020202020204" pitchFamily="34" charset="0"/>
                <a:cs typeface="Arial" panose="020B0604020202020204" pitchFamily="34" charset="0"/>
              </a:rPr>
              <a:t> </a:t>
            </a:r>
            <a:r>
              <a:rPr lang="en-IN" sz="1800" b="1" i="0" u="none" strike="noStrike" baseline="0" dirty="0">
                <a:solidFill>
                  <a:schemeClr val="accent1"/>
                </a:solidFill>
                <a:latin typeface="+mj-lt"/>
                <a:cs typeface="Arial" panose="020B0604020202020204" pitchFamily="34" charset="0"/>
              </a:rPr>
              <a:t>K-Nearest Neighbors (K</a:t>
            </a:r>
            <a:r>
              <a:rPr lang="en-US" sz="1800" b="1" dirty="0">
                <a:solidFill>
                  <a:schemeClr val="accent1"/>
                </a:solidFill>
                <a:latin typeface="+mj-lt"/>
                <a:cs typeface="Arial" panose="020B0604020202020204" pitchFamily="34" charset="0"/>
              </a:rPr>
              <a:t>NN)-</a:t>
            </a:r>
            <a:r>
              <a:rPr lang="en-US" sz="1800" b="1" dirty="0">
                <a:solidFill>
                  <a:schemeClr val="tx1"/>
                </a:solidFill>
                <a:latin typeface="Arial" panose="020B0604020202020204" pitchFamily="34" charset="0"/>
                <a:cs typeface="Arial" panose="020B0604020202020204" pitchFamily="34" charset="0"/>
              </a:rPr>
              <a:t>The k-nearest neighbors (KNN) algorithm is a simple, supervised machine learning algorithm that can be used to solve both classification and regression problems. k-NN is a type of instance-based learning, or lazy learning, where the function is only approximated locally and all computation is deferred until function evaluation. Since this algorithm relies on distance for classification, normalizing the training data can improve its accuracy dramatically.</a:t>
            </a:r>
          </a:p>
          <a:p>
            <a:r>
              <a:rPr lang="en-US" sz="1800" b="1" i="0" u="none" strike="noStrike" baseline="0" dirty="0">
                <a:solidFill>
                  <a:schemeClr val="tx1"/>
                </a:solidFill>
                <a:latin typeface="Arial" panose="020B0604020202020204" pitchFamily="34" charset="0"/>
                <a:cs typeface="Arial" panose="020B0604020202020204" pitchFamily="34" charset="0"/>
              </a:rPr>
              <a:t>Step 6-</a:t>
            </a:r>
            <a:r>
              <a:rPr lang="en-IN" sz="1600" b="1" dirty="0">
                <a:solidFill>
                  <a:schemeClr val="tx1"/>
                </a:solidFill>
                <a:latin typeface="Arial" panose="020B0604020202020204" pitchFamily="34" charset="0"/>
                <a:cs typeface="Arial" panose="020B0604020202020204" pitchFamily="34" charset="0"/>
              </a:rPr>
              <a:t> </a:t>
            </a:r>
            <a:r>
              <a:rPr lang="en-IN" sz="1800" b="1" i="0" u="none" strike="noStrike" baseline="0" dirty="0">
                <a:solidFill>
                  <a:schemeClr val="accent1"/>
                </a:solidFill>
                <a:latin typeface="+mj-lt"/>
                <a:cs typeface="Arial" panose="020B0604020202020204" pitchFamily="34" charset="0"/>
              </a:rPr>
              <a:t>Random Forest - </a:t>
            </a:r>
            <a:r>
              <a:rPr lang="en-US" sz="1800" b="1" i="0" dirty="0">
                <a:solidFill>
                  <a:schemeClr val="tx1"/>
                </a:solidFill>
                <a:effectLst/>
                <a:highlight>
                  <a:srgbClr val="FFFFFF"/>
                </a:highlight>
                <a:latin typeface="Arial" panose="020B0604020202020204" pitchFamily="34" charset="0"/>
                <a:cs typeface="Arial" panose="020B0604020202020204" pitchFamily="34" charset="0"/>
              </a:rPr>
              <a:t>Random Forest is an ensemble technique capable of performing both regression and classification tasks with the use of multiple decision trees and a technique called Bootstrap and Aggregation, commonly known as bagging</a:t>
            </a:r>
            <a:r>
              <a:rPr lang="en-US" sz="1800" b="1" i="0" dirty="0">
                <a:effectLst/>
                <a:highlight>
                  <a:srgbClr val="FFFFFF"/>
                </a:highlight>
                <a:latin typeface="Arial" panose="020B0604020202020204" pitchFamily="34" charset="0"/>
                <a:cs typeface="Arial" panose="020B0604020202020204" pitchFamily="34" charset="0"/>
              </a:rPr>
              <a:t>.</a:t>
            </a:r>
            <a:endParaRPr lang="en-IN" sz="1800" b="1" i="0" u="none" strike="noStrike" baseline="0" dirty="0">
              <a:solidFill>
                <a:srgbClr val="08272D"/>
              </a:solidFill>
              <a:latin typeface="Arial" panose="020B0604020202020204" pitchFamily="34" charset="0"/>
              <a:cs typeface="Arial" panose="020B0604020202020204" pitchFamily="34" charset="0"/>
            </a:endParaRPr>
          </a:p>
          <a:p>
            <a:r>
              <a:rPr lang="en-IN" sz="1800" b="1" dirty="0">
                <a:solidFill>
                  <a:srgbClr val="08272D"/>
                </a:solidFill>
                <a:latin typeface="Arial" panose="020B0604020202020204" pitchFamily="34" charset="0"/>
                <a:cs typeface="Arial" panose="020B0604020202020204" pitchFamily="34" charset="0"/>
              </a:rPr>
              <a:t>Step 7- </a:t>
            </a:r>
            <a:r>
              <a:rPr lang="en-IN" sz="1800" b="1" dirty="0">
                <a:solidFill>
                  <a:schemeClr val="accent1"/>
                </a:solidFill>
                <a:latin typeface="+mj-lt"/>
                <a:cs typeface="Arial" panose="020B0604020202020204" pitchFamily="34" charset="0"/>
              </a:rPr>
              <a:t>Implementation of Regression- </a:t>
            </a:r>
            <a:r>
              <a:rPr lang="en-IN" sz="1800" b="1" dirty="0">
                <a:solidFill>
                  <a:srgbClr val="08272D"/>
                </a:solidFill>
                <a:latin typeface="Arial" panose="020B0604020202020204" pitchFamily="34" charset="0"/>
                <a:cs typeface="Arial" panose="020B0604020202020204" pitchFamily="34" charset="0"/>
              </a:rPr>
              <a:t>W</a:t>
            </a:r>
            <a:r>
              <a:rPr lang="en-US" sz="1800" b="1" i="0" u="none" strike="noStrike" baseline="0" dirty="0">
                <a:solidFill>
                  <a:srgbClr val="202020"/>
                </a:solidFill>
                <a:latin typeface="Arial" panose="020B0604020202020204" pitchFamily="34" charset="0"/>
                <a:cs typeface="Arial" panose="020B0604020202020204" pitchFamily="34" charset="0"/>
              </a:rPr>
              <a:t>e create 4 regression models for our data such as Linear Regression, </a:t>
            </a:r>
            <a:r>
              <a:rPr lang="en-IN" sz="1800" b="1" i="0" u="none" strike="noStrike" baseline="0" dirty="0">
                <a:solidFill>
                  <a:srgbClr val="202020"/>
                </a:solidFill>
                <a:latin typeface="Arial" panose="020B0604020202020204" pitchFamily="34" charset="0"/>
                <a:cs typeface="Arial" panose="020B0604020202020204" pitchFamily="34" charset="0"/>
              </a:rPr>
              <a:t>Lasso Regression , Ridge Regression , Elastic Net Regression.</a:t>
            </a:r>
          </a:p>
          <a:p>
            <a:r>
              <a:rPr lang="en-IN" sz="1800" b="1" i="0" u="none" strike="noStrike" baseline="0" dirty="0">
                <a:solidFill>
                  <a:srgbClr val="202020"/>
                </a:solidFill>
                <a:latin typeface="Arial" panose="020B0604020202020204" pitchFamily="34" charset="0"/>
                <a:cs typeface="Arial" panose="020B0604020202020204" pitchFamily="34" charset="0"/>
              </a:rPr>
              <a:t>Step 8- Conclusion</a:t>
            </a:r>
          </a:p>
          <a:p>
            <a:endParaRPr lang="en-IN" sz="1800" b="1" i="0" u="none" strike="noStrike" baseline="0" dirty="0">
              <a:solidFill>
                <a:srgbClr val="08272D"/>
              </a:solidFill>
              <a:latin typeface="Arial" panose="020B0604020202020204" pitchFamily="34" charset="0"/>
              <a:cs typeface="Arial" panose="020B0604020202020204" pitchFamily="34" charset="0"/>
            </a:endParaRPr>
          </a:p>
          <a:p>
            <a:endParaRPr lang="en-IN" sz="1800" b="1" dirty="0">
              <a:solidFill>
                <a:srgbClr val="0F0F0F"/>
              </a:solidFill>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925361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E1543-4244-9727-BB15-3AAD27EB7CC0}"/>
              </a:ext>
            </a:extLst>
          </p:cNvPr>
          <p:cNvSpPr>
            <a:spLocks noGrp="1"/>
          </p:cNvSpPr>
          <p:nvPr>
            <p:ph type="title"/>
          </p:nvPr>
        </p:nvSpPr>
        <p:spPr/>
        <p:txBody>
          <a:bodyPr/>
          <a:lstStyle/>
          <a:p>
            <a:r>
              <a:rPr lang="en-US" b="1" dirty="0">
                <a:solidFill>
                  <a:schemeClr val="accent1"/>
                </a:solidFill>
                <a:latin typeface="Arial" panose="020B0604020202020204" pitchFamily="34" charset="0"/>
                <a:cs typeface="Arial" panose="020B0604020202020204" pitchFamily="34" charset="0"/>
              </a:rPr>
              <a:t>STEPS</a:t>
            </a:r>
            <a:endParaRPr lang="en-IN" b="1" dirty="0">
              <a:solidFill>
                <a:schemeClr val="accent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6555D229-5395-ECA0-5428-13EBA5A7DEBA}"/>
              </a:ext>
            </a:extLst>
          </p:cNvPr>
          <p:cNvSpPr>
            <a:spLocks noGrp="1"/>
          </p:cNvSpPr>
          <p:nvPr>
            <p:ph idx="1"/>
          </p:nvPr>
        </p:nvSpPr>
        <p:spPr>
          <a:xfrm>
            <a:off x="167149" y="1232452"/>
            <a:ext cx="11828206" cy="5188014"/>
          </a:xfrm>
        </p:spPr>
        <p:txBody>
          <a:bodyPr>
            <a:normAutofit fontScale="85000" lnSpcReduction="10000"/>
          </a:bodyPr>
          <a:lstStyle/>
          <a:p>
            <a:pPr marL="0" indent="0">
              <a:buNone/>
            </a:pPr>
            <a:r>
              <a:rPr lang="en-US" sz="2000" dirty="0">
                <a:solidFill>
                  <a:srgbClr val="08272D"/>
                </a:solidFill>
                <a:latin typeface="+mj-lt"/>
              </a:rPr>
              <a:t>					 	 Data</a:t>
            </a:r>
            <a:r>
              <a:rPr lang="en-US" sz="2000" b="0" i="0" u="none" strike="noStrike" baseline="0" dirty="0">
                <a:solidFill>
                  <a:srgbClr val="08272D"/>
                </a:solidFill>
                <a:latin typeface="+mj-lt"/>
              </a:rPr>
              <a:t> framing ( Based on problem statement)</a:t>
            </a:r>
          </a:p>
          <a:p>
            <a:pPr marL="0" indent="0">
              <a:buNone/>
            </a:pPr>
            <a:endParaRPr lang="en-US" sz="2000" b="0" i="0" u="none" strike="noStrike" baseline="0" dirty="0">
              <a:solidFill>
                <a:srgbClr val="08272D"/>
              </a:solidFill>
              <a:latin typeface="+mj-lt"/>
            </a:endParaRPr>
          </a:p>
          <a:p>
            <a:pPr marL="0" indent="0">
              <a:buNone/>
            </a:pPr>
            <a:r>
              <a:rPr lang="en-US" sz="2000" dirty="0">
                <a:solidFill>
                  <a:srgbClr val="08272D"/>
                </a:solidFill>
                <a:latin typeface="+mj-lt"/>
              </a:rPr>
              <a:t>                                                	  </a:t>
            </a:r>
          </a:p>
          <a:p>
            <a:pPr marL="0" indent="0">
              <a:buNone/>
            </a:pPr>
            <a:r>
              <a:rPr lang="en-IN" sz="2000" b="0" i="0" u="none" strike="noStrike" baseline="0" dirty="0">
                <a:solidFill>
                  <a:srgbClr val="08272D"/>
                </a:solidFill>
                <a:latin typeface="+mj-lt"/>
              </a:rPr>
              <a:t>							   Data inspection &amp; pre-processing</a:t>
            </a:r>
          </a:p>
          <a:p>
            <a:pPr marL="0" indent="0">
              <a:buNone/>
            </a:pPr>
            <a:endParaRPr lang="en-US" sz="2000" dirty="0">
              <a:solidFill>
                <a:srgbClr val="08272D"/>
              </a:solidFill>
              <a:latin typeface="+mj-lt"/>
            </a:endParaRPr>
          </a:p>
          <a:p>
            <a:pPr marL="0" indent="0">
              <a:buNone/>
            </a:pPr>
            <a:r>
              <a:rPr lang="en-IN" sz="2000" b="0" i="0" u="none" strike="noStrike" baseline="0" dirty="0">
                <a:solidFill>
                  <a:srgbClr val="08272D"/>
                </a:solidFill>
                <a:latin typeface="+mj-lt"/>
              </a:rPr>
              <a:t>                                               		   </a:t>
            </a:r>
          </a:p>
          <a:p>
            <a:pPr marL="0" indent="0">
              <a:buNone/>
            </a:pPr>
            <a:r>
              <a:rPr lang="en-IN" sz="2000" b="0" i="0" u="none" strike="noStrike" baseline="0" dirty="0">
                <a:solidFill>
                  <a:srgbClr val="08272D"/>
                </a:solidFill>
                <a:latin typeface="+mj-lt"/>
              </a:rPr>
              <a:t>							     Exploratory data analysis (EDA)</a:t>
            </a:r>
          </a:p>
          <a:p>
            <a:pPr marL="0" indent="0">
              <a:buNone/>
            </a:pPr>
            <a:endParaRPr lang="en-US" sz="2000" b="0" i="0" u="none" strike="noStrike" baseline="0" dirty="0">
              <a:solidFill>
                <a:srgbClr val="08272D"/>
              </a:solidFill>
              <a:latin typeface="+mj-lt"/>
            </a:endParaRPr>
          </a:p>
          <a:p>
            <a:pPr marL="0" indent="0">
              <a:buNone/>
            </a:pPr>
            <a:r>
              <a:rPr lang="en-IN" sz="2000" b="0" i="0" u="none" strike="noStrike" baseline="0" dirty="0">
                <a:solidFill>
                  <a:srgbClr val="08272D"/>
                </a:solidFill>
                <a:latin typeface="+mj-lt"/>
              </a:rPr>
              <a:t>                                                          	 </a:t>
            </a:r>
          </a:p>
          <a:p>
            <a:pPr marL="0" indent="0">
              <a:buNone/>
            </a:pPr>
            <a:r>
              <a:rPr lang="en-IN" sz="2000" b="0" i="0" u="none" strike="noStrike" baseline="0" dirty="0">
                <a:solidFill>
                  <a:srgbClr val="08272D"/>
                </a:solidFill>
                <a:latin typeface="+mj-lt"/>
              </a:rPr>
              <a:t>								      Model implementation </a:t>
            </a:r>
          </a:p>
          <a:p>
            <a:pPr marL="0" indent="0">
              <a:buNone/>
            </a:pPr>
            <a:r>
              <a:rPr lang="en-IN" sz="2000" b="0" i="0" u="none" strike="noStrike" baseline="0" dirty="0">
                <a:solidFill>
                  <a:srgbClr val="08272D"/>
                </a:solidFill>
                <a:latin typeface="+mj-lt"/>
              </a:rPr>
              <a:t>                  (KNN, Random Forest ,Linear Regression, Lasso Regression, Ridge Regression ,</a:t>
            </a:r>
            <a:r>
              <a:rPr lang="en-IN" sz="2000" dirty="0">
                <a:solidFill>
                  <a:srgbClr val="08272D"/>
                </a:solidFill>
                <a:latin typeface="+mj-lt"/>
              </a:rPr>
              <a:t> </a:t>
            </a:r>
            <a:r>
              <a:rPr lang="en-IN" sz="2000" b="0" i="0" u="none" strike="noStrike" baseline="0" dirty="0">
                <a:solidFill>
                  <a:srgbClr val="08272D"/>
                </a:solidFill>
                <a:latin typeface="+mj-lt"/>
              </a:rPr>
              <a:t>Elastic Net Regression)</a:t>
            </a:r>
          </a:p>
          <a:p>
            <a:pPr marL="0" indent="0">
              <a:buNone/>
            </a:pPr>
            <a:endParaRPr lang="en-IN" sz="2000" b="0" i="0" u="none" strike="noStrike" baseline="0" dirty="0">
              <a:solidFill>
                <a:srgbClr val="08272D"/>
              </a:solidFill>
              <a:latin typeface="+mj-lt"/>
            </a:endParaRPr>
          </a:p>
          <a:p>
            <a:pPr marL="0" indent="0">
              <a:buNone/>
            </a:pPr>
            <a:r>
              <a:rPr lang="en-IN" sz="2000" b="0" i="0" u="none" strike="noStrike" baseline="0" dirty="0">
                <a:solidFill>
                  <a:srgbClr val="08272D"/>
                </a:solidFill>
                <a:latin typeface="+mj-lt"/>
              </a:rPr>
              <a:t>                                                              </a:t>
            </a:r>
            <a:r>
              <a:rPr lang="en-IN" sz="2000" dirty="0">
                <a:solidFill>
                  <a:srgbClr val="08272D"/>
                </a:solidFill>
                <a:latin typeface="+mj-lt"/>
              </a:rPr>
              <a:t>       </a:t>
            </a:r>
            <a:r>
              <a:rPr lang="en-IN" sz="2000" b="0" i="0" u="none" strike="noStrike" baseline="0" dirty="0">
                <a:solidFill>
                  <a:srgbClr val="08272D"/>
                </a:solidFill>
                <a:latin typeface="+mj-lt"/>
              </a:rPr>
              <a:t> 	        Conclusion</a:t>
            </a:r>
          </a:p>
          <a:p>
            <a:pPr marL="0" indent="0">
              <a:buNone/>
            </a:pPr>
            <a:endParaRPr lang="en-US" sz="2000" b="0" i="0" u="none" strike="noStrike" baseline="0" dirty="0">
              <a:solidFill>
                <a:srgbClr val="08272D"/>
              </a:solidFill>
              <a:latin typeface="+mj-lt"/>
            </a:endParaRPr>
          </a:p>
        </p:txBody>
      </p:sp>
      <p:cxnSp>
        <p:nvCxnSpPr>
          <p:cNvPr id="7" name="Straight Arrow Connector 6">
            <a:extLst>
              <a:ext uri="{FF2B5EF4-FFF2-40B4-BE49-F238E27FC236}">
                <a16:creationId xmlns:a16="http://schemas.microsoft.com/office/drawing/2014/main" id="{71D5C175-6AD7-40F8-B7E3-6D0D967CD9D9}"/>
              </a:ext>
            </a:extLst>
          </p:cNvPr>
          <p:cNvCxnSpPr>
            <a:cxnSpLocks/>
          </p:cNvCxnSpPr>
          <p:nvPr/>
        </p:nvCxnSpPr>
        <p:spPr>
          <a:xfrm>
            <a:off x="5289762" y="1553498"/>
            <a:ext cx="0" cy="570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9463ACD-BFB3-4620-1160-F284C7620B82}"/>
              </a:ext>
            </a:extLst>
          </p:cNvPr>
          <p:cNvCxnSpPr>
            <a:cxnSpLocks/>
          </p:cNvCxnSpPr>
          <p:nvPr/>
        </p:nvCxnSpPr>
        <p:spPr>
          <a:xfrm>
            <a:off x="5314337" y="2738286"/>
            <a:ext cx="0" cy="570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351A9E5-79FD-2DDF-CC1E-F7254DF48405}"/>
              </a:ext>
            </a:extLst>
          </p:cNvPr>
          <p:cNvCxnSpPr>
            <a:cxnSpLocks/>
          </p:cNvCxnSpPr>
          <p:nvPr/>
        </p:nvCxnSpPr>
        <p:spPr>
          <a:xfrm>
            <a:off x="5314337" y="3937821"/>
            <a:ext cx="0" cy="570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E28D163-5F53-3030-48E4-DD51D356463A}"/>
              </a:ext>
            </a:extLst>
          </p:cNvPr>
          <p:cNvCxnSpPr>
            <a:cxnSpLocks/>
          </p:cNvCxnSpPr>
          <p:nvPr/>
        </p:nvCxnSpPr>
        <p:spPr>
          <a:xfrm>
            <a:off x="5324173" y="5363498"/>
            <a:ext cx="0" cy="4277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2870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b="1" dirty="0">
                <a:solidFill>
                  <a:schemeClr val="accent1"/>
                </a:solidFill>
                <a:latin typeface="Arial" panose="020B0604020202020204" pitchFamily="34" charset="0"/>
                <a:cs typeface="Arial" panose="020B0604020202020204" pitchFamily="34" charset="0"/>
              </a:rPr>
              <a:t>OVERVIEW AND OBJECTIVE</a:t>
            </a:r>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1302026"/>
            <a:ext cx="11029615" cy="5555974"/>
          </a:xfrm>
        </p:spPr>
        <p:txBody>
          <a:bodyPr>
            <a:normAutofit/>
          </a:bodyPr>
          <a:lstStyle/>
          <a:p>
            <a:pPr marL="0" indent="0">
              <a:buNone/>
            </a:pPr>
            <a:r>
              <a:rPr lang="en-IN" sz="1800" b="1" i="0" u="none" strike="noStrike" baseline="0" dirty="0">
                <a:solidFill>
                  <a:srgbClr val="0D3A45"/>
                </a:solidFill>
                <a:latin typeface="Arial" panose="020B0604020202020204" pitchFamily="34" charset="0"/>
              </a:rPr>
              <a:t>										</a:t>
            </a:r>
            <a:endParaRPr lang="en-US" sz="2200" b="0" i="0" u="none" strike="noStrike" baseline="0" dirty="0">
              <a:solidFill>
                <a:srgbClr val="000000"/>
              </a:solidFill>
              <a:latin typeface="+mj-lt"/>
            </a:endParaRPr>
          </a:p>
          <a:p>
            <a:pPr marL="0" indent="0">
              <a:buNone/>
            </a:pPr>
            <a:r>
              <a:rPr lang="en-IN" sz="1800" b="1" i="0" u="none" strike="noStrike" baseline="0" dirty="0">
                <a:solidFill>
                  <a:schemeClr val="accent1"/>
                </a:solidFill>
                <a:latin typeface="+mj-lt"/>
              </a:rPr>
              <a:t>					</a:t>
            </a:r>
          </a:p>
          <a:p>
            <a:pPr marL="0" indent="0">
              <a:buNone/>
            </a:pPr>
            <a:r>
              <a:rPr lang="en-IN" sz="1800" b="1" i="0" u="none" strike="noStrike" baseline="0" dirty="0">
                <a:solidFill>
                  <a:schemeClr val="accent1"/>
                </a:solidFill>
                <a:latin typeface="+mj-lt"/>
              </a:rPr>
              <a:t>										</a:t>
            </a:r>
            <a:endParaRPr lang="en-IN" sz="2400" dirty="0">
              <a:latin typeface="Arial" panose="020B0604020202020204" pitchFamily="34" charset="0"/>
              <a:cs typeface="Arial" panose="020B0604020202020204" pitchFamily="34" charset="0"/>
            </a:endParaRPr>
          </a:p>
        </p:txBody>
      </p:sp>
      <p:sp>
        <p:nvSpPr>
          <p:cNvPr id="3" name="Rectangle: Rounded Corners 2">
            <a:extLst>
              <a:ext uri="{FF2B5EF4-FFF2-40B4-BE49-F238E27FC236}">
                <a16:creationId xmlns:a16="http://schemas.microsoft.com/office/drawing/2014/main" id="{DACAC666-D2CC-D189-5A0B-91B4F56BFEB8}"/>
              </a:ext>
            </a:extLst>
          </p:cNvPr>
          <p:cNvSpPr/>
          <p:nvPr/>
        </p:nvSpPr>
        <p:spPr>
          <a:xfrm>
            <a:off x="432619" y="1302026"/>
            <a:ext cx="4807976" cy="506927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indent="0">
              <a:buNone/>
            </a:pPr>
            <a:r>
              <a:rPr lang="en-IN" sz="1600" b="1" i="0" u="none" strike="noStrike" baseline="0" dirty="0">
                <a:solidFill>
                  <a:schemeClr val="accent1"/>
                </a:solidFill>
                <a:latin typeface="+mj-lt"/>
              </a:rPr>
              <a:t>               YES BANK Overview</a:t>
            </a:r>
          </a:p>
          <a:p>
            <a:pPr marL="0" indent="0">
              <a:buNone/>
            </a:pPr>
            <a:endParaRPr lang="en-IN" sz="1600" b="1" dirty="0">
              <a:solidFill>
                <a:schemeClr val="accent1"/>
              </a:solidFill>
              <a:latin typeface="+mj-lt"/>
            </a:endParaRPr>
          </a:p>
          <a:p>
            <a:pPr marL="0" indent="0">
              <a:buNone/>
            </a:pPr>
            <a:endParaRPr lang="en-IN" sz="1600" b="0" i="0" u="none" strike="noStrike" baseline="0" dirty="0">
              <a:solidFill>
                <a:schemeClr val="accent1"/>
              </a:solidFill>
              <a:latin typeface="+mj-lt"/>
            </a:endParaRPr>
          </a:p>
          <a:p>
            <a:r>
              <a:rPr lang="en-US" sz="1800" b="0" i="0" u="none" strike="noStrike" baseline="0" dirty="0">
                <a:solidFill>
                  <a:srgbClr val="000000"/>
                </a:solidFill>
                <a:latin typeface="+mj-lt"/>
              </a:rPr>
              <a:t>Yes Bank is a well-known bank in the Indian financial domain. It has been in the headlines since 2018 as a result of the Rana Kapoor fraud case. Due to this, it was interesting to observe how it affected the company's stock prices and whether Time series models or other prediction models could properly reflect for such circumstances. Since the bank's founding, this dataset has included closing, starting, highest, and lowest stock prices for each month.</a:t>
            </a:r>
            <a:endParaRPr lang="en-IN" dirty="0"/>
          </a:p>
        </p:txBody>
      </p:sp>
      <p:sp>
        <p:nvSpPr>
          <p:cNvPr id="4" name="Rectangle: Rounded Corners 3">
            <a:extLst>
              <a:ext uri="{FF2B5EF4-FFF2-40B4-BE49-F238E27FC236}">
                <a16:creationId xmlns:a16="http://schemas.microsoft.com/office/drawing/2014/main" id="{4757D525-F979-C538-401C-9FC1E5E01894}"/>
              </a:ext>
            </a:extLst>
          </p:cNvPr>
          <p:cNvSpPr/>
          <p:nvPr/>
        </p:nvSpPr>
        <p:spPr>
          <a:xfrm>
            <a:off x="6951406" y="1302026"/>
            <a:ext cx="4473678" cy="506927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indent="0">
              <a:buNone/>
            </a:pPr>
            <a:r>
              <a:rPr lang="en-IN" b="1" dirty="0">
                <a:solidFill>
                  <a:schemeClr val="accent1"/>
                </a:solidFill>
                <a:latin typeface="+mj-lt"/>
              </a:rPr>
              <a:t>           </a:t>
            </a:r>
            <a:r>
              <a:rPr lang="en-IN" sz="1800" b="1" i="0" u="none" strike="noStrike" baseline="0" dirty="0">
                <a:solidFill>
                  <a:schemeClr val="accent1"/>
                </a:solidFill>
                <a:latin typeface="+mj-lt"/>
              </a:rPr>
              <a:t>YES BANK Objective</a:t>
            </a:r>
          </a:p>
          <a:p>
            <a:pPr marL="0" indent="0">
              <a:buNone/>
            </a:pPr>
            <a:endParaRPr lang="en-IN" b="1" dirty="0">
              <a:solidFill>
                <a:schemeClr val="accent1"/>
              </a:solidFill>
              <a:latin typeface="+mj-lt"/>
            </a:endParaRPr>
          </a:p>
          <a:p>
            <a:pPr marL="0" indent="0">
              <a:buNone/>
            </a:pPr>
            <a:endParaRPr lang="en-IN" sz="1800" b="1" i="0" u="none" strike="noStrike" baseline="0" dirty="0">
              <a:solidFill>
                <a:schemeClr val="accent1"/>
              </a:solidFill>
              <a:latin typeface="+mj-lt"/>
            </a:endParaRPr>
          </a:p>
          <a:p>
            <a:pPr marL="0" indent="0">
              <a:buNone/>
            </a:pPr>
            <a:endParaRPr lang="en-US" sz="1800" b="1" i="0" u="none" strike="noStrike" baseline="0" dirty="0">
              <a:solidFill>
                <a:srgbClr val="000000"/>
              </a:solidFill>
              <a:latin typeface="+mj-lt"/>
            </a:endParaRPr>
          </a:p>
          <a:p>
            <a:r>
              <a:rPr lang="en-US" sz="1800" dirty="0">
                <a:solidFill>
                  <a:schemeClr val="tx1"/>
                </a:solidFill>
                <a:latin typeface="+mj-lt"/>
              </a:rPr>
              <a:t>This dataset has monthly stock prices of YES BANK since its inception and includes closing, starting, highest, and lowest stock prices of every month. The main objective is to predict the stock’s closing price of the month.</a:t>
            </a:r>
            <a:r>
              <a:rPr lang="en-US" sz="1800" b="0" i="0" u="none" strike="noStrike" baseline="0" dirty="0">
                <a:solidFill>
                  <a:schemeClr val="tx1"/>
                </a:solidFill>
                <a:latin typeface="+mj-lt"/>
              </a:rPr>
              <a:t> </a:t>
            </a:r>
            <a:endParaRPr lang="en-IN" sz="1600" dirty="0">
              <a:solidFill>
                <a:schemeClr val="tx1"/>
              </a:solidFill>
              <a:latin typeface="+mj-lt"/>
            </a:endParaRPr>
          </a:p>
        </p:txBody>
      </p:sp>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9C8F3-26C5-F5D9-D7D2-212BCCFB8A13}"/>
              </a:ext>
            </a:extLst>
          </p:cNvPr>
          <p:cNvSpPr>
            <a:spLocks noGrp="1"/>
          </p:cNvSpPr>
          <p:nvPr>
            <p:ph type="title"/>
          </p:nvPr>
        </p:nvSpPr>
        <p:spPr/>
        <p:txBody>
          <a:bodyPr/>
          <a:lstStyle/>
          <a:p>
            <a:r>
              <a:rPr lang="en-US" b="1" dirty="0">
                <a:solidFill>
                  <a:schemeClr val="accent1"/>
                </a:solidFill>
                <a:latin typeface="Arial" panose="020B0604020202020204" pitchFamily="34" charset="0"/>
                <a:cs typeface="Arial" panose="020B0604020202020204" pitchFamily="34" charset="0"/>
              </a:rPr>
              <a:t>Datasets</a:t>
            </a:r>
            <a:endParaRPr lang="en-IN" dirty="0"/>
          </a:p>
        </p:txBody>
      </p:sp>
      <p:sp>
        <p:nvSpPr>
          <p:cNvPr id="3" name="Content Placeholder 2">
            <a:extLst>
              <a:ext uri="{FF2B5EF4-FFF2-40B4-BE49-F238E27FC236}">
                <a16:creationId xmlns:a16="http://schemas.microsoft.com/office/drawing/2014/main" id="{D1D6DEAF-D587-9D17-3DF7-F5EC9027BD19}"/>
              </a:ext>
            </a:extLst>
          </p:cNvPr>
          <p:cNvSpPr>
            <a:spLocks noGrp="1"/>
          </p:cNvSpPr>
          <p:nvPr>
            <p:ph idx="1"/>
          </p:nvPr>
        </p:nvSpPr>
        <p:spPr>
          <a:xfrm>
            <a:off x="581192" y="-2172929"/>
            <a:ext cx="11029615" cy="8148279"/>
          </a:xfrm>
        </p:spPr>
        <p:txBody>
          <a:bodyPr>
            <a:normAutofit/>
          </a:bodyPr>
          <a:lstStyle/>
          <a:p>
            <a:pPr marL="0" indent="0">
              <a:buNone/>
            </a:pPr>
            <a:r>
              <a:rPr lang="en-US" b="1" i="0" u="none" strike="noStrike" baseline="0" dirty="0">
                <a:solidFill>
                  <a:srgbClr val="202020"/>
                </a:solidFill>
                <a:latin typeface="+mj-lt"/>
              </a:rPr>
              <a:t>					</a:t>
            </a:r>
            <a:r>
              <a:rPr lang="en-US" b="1" i="0" u="none" strike="noStrike" baseline="0" dirty="0">
                <a:solidFill>
                  <a:schemeClr val="accent1"/>
                </a:solidFill>
                <a:latin typeface="+mj-lt"/>
              </a:rPr>
              <a:t>YES BANK STOCK CLOSING PRICE PREDICTION DATASET </a:t>
            </a:r>
          </a:p>
          <a:p>
            <a:pPr marL="0" indent="0">
              <a:buNone/>
            </a:pPr>
            <a:endParaRPr lang="en-US" b="0" i="0" u="none" strike="noStrike" baseline="0" dirty="0">
              <a:solidFill>
                <a:srgbClr val="000000"/>
              </a:solidFill>
              <a:latin typeface="+mj-lt"/>
            </a:endParaRPr>
          </a:p>
        </p:txBody>
      </p:sp>
      <p:sp>
        <p:nvSpPr>
          <p:cNvPr id="4" name="Rectangle: Rounded Corners 3">
            <a:extLst>
              <a:ext uri="{FF2B5EF4-FFF2-40B4-BE49-F238E27FC236}">
                <a16:creationId xmlns:a16="http://schemas.microsoft.com/office/drawing/2014/main" id="{9CEAEB60-0A8B-8E96-6C5A-C81E448F152C}"/>
              </a:ext>
            </a:extLst>
          </p:cNvPr>
          <p:cNvSpPr/>
          <p:nvPr/>
        </p:nvSpPr>
        <p:spPr>
          <a:xfrm>
            <a:off x="137651" y="1868129"/>
            <a:ext cx="11867535" cy="428771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b="0" i="0" u="none" strike="noStrike" baseline="0" dirty="0">
                <a:solidFill>
                  <a:srgbClr val="202020"/>
                </a:solidFill>
                <a:latin typeface="+mj-lt"/>
              </a:rPr>
              <a:t>We have 185 rows and 5 columns in our dataset. Here our dependent variable is Close and Independent variable is Open, High and Low.</a:t>
            </a:r>
          </a:p>
          <a:p>
            <a:r>
              <a:rPr lang="en-US" b="0" i="0" u="none" strike="noStrike" baseline="0" dirty="0">
                <a:solidFill>
                  <a:srgbClr val="202020"/>
                </a:solidFill>
                <a:latin typeface="+mj-lt"/>
              </a:rPr>
              <a:t> </a:t>
            </a:r>
          </a:p>
          <a:p>
            <a:r>
              <a:rPr lang="en-US" b="1" i="0" u="none" strike="noStrike" baseline="0" dirty="0">
                <a:solidFill>
                  <a:schemeClr val="accent1"/>
                </a:solidFill>
                <a:latin typeface="+mj-lt"/>
              </a:rPr>
              <a:t>Date :- </a:t>
            </a:r>
            <a:r>
              <a:rPr lang="en-US" b="0" i="0" u="none" strike="noStrike" baseline="0" dirty="0">
                <a:solidFill>
                  <a:srgbClr val="202020"/>
                </a:solidFill>
                <a:latin typeface="+mj-lt"/>
              </a:rPr>
              <a:t>It denotes the month and year for a specific pricing. </a:t>
            </a:r>
          </a:p>
          <a:p>
            <a:r>
              <a:rPr lang="en-US" b="1" i="0" u="none" strike="noStrike" baseline="0" dirty="0">
                <a:solidFill>
                  <a:schemeClr val="accent1"/>
                </a:solidFill>
                <a:latin typeface="+mj-lt"/>
              </a:rPr>
              <a:t>Open :- </a:t>
            </a:r>
            <a:r>
              <a:rPr lang="en-US" b="0" i="0" u="none" strike="noStrike" baseline="0" dirty="0">
                <a:solidFill>
                  <a:srgbClr val="202020"/>
                </a:solidFill>
                <a:latin typeface="+mj-lt"/>
              </a:rPr>
              <a:t>The price at which a stock started trading that month is referred to as the "Open." </a:t>
            </a:r>
          </a:p>
          <a:p>
            <a:r>
              <a:rPr lang="en-US" b="1" i="0" u="none" strike="noStrike" baseline="0" dirty="0">
                <a:solidFill>
                  <a:schemeClr val="accent1"/>
                </a:solidFill>
                <a:latin typeface="+mj-lt"/>
              </a:rPr>
              <a:t>High :- </a:t>
            </a:r>
            <a:r>
              <a:rPr lang="en-US" b="0" i="0" u="none" strike="noStrike" baseline="0" dirty="0">
                <a:solidFill>
                  <a:srgbClr val="202020"/>
                </a:solidFill>
                <a:latin typeface="+mj-lt"/>
              </a:rPr>
              <a:t>The highest price for that particular month. </a:t>
            </a:r>
          </a:p>
          <a:p>
            <a:r>
              <a:rPr lang="en-US" b="1" i="0" u="none" strike="noStrike" baseline="0" dirty="0">
                <a:solidFill>
                  <a:schemeClr val="accent1"/>
                </a:solidFill>
                <a:latin typeface="+mj-lt"/>
              </a:rPr>
              <a:t>Low :- </a:t>
            </a:r>
            <a:r>
              <a:rPr lang="en-US" b="0" i="0" u="none" strike="noStrike" baseline="0" dirty="0">
                <a:solidFill>
                  <a:srgbClr val="202020"/>
                </a:solidFill>
                <a:latin typeface="+mj-lt"/>
              </a:rPr>
              <a:t>It describes the monthly minimum price. </a:t>
            </a:r>
          </a:p>
          <a:p>
            <a:r>
              <a:rPr lang="en-US" b="1" i="0" u="none" strike="noStrike" baseline="0" dirty="0">
                <a:solidFill>
                  <a:schemeClr val="accent1"/>
                </a:solidFill>
                <a:latin typeface="+mj-lt"/>
              </a:rPr>
              <a:t>Close :- </a:t>
            </a:r>
            <a:r>
              <a:rPr lang="en-US" b="0" i="0" u="none" strike="noStrike" baseline="0" dirty="0">
                <a:solidFill>
                  <a:srgbClr val="202020"/>
                </a:solidFill>
                <a:latin typeface="+mj-lt"/>
              </a:rPr>
              <a:t>It refers to the final trading price for that month, which we have to predict using regression</a:t>
            </a:r>
            <a:r>
              <a:rPr lang="en-US" sz="2000" b="0" i="0" u="none" strike="noStrike" baseline="0" dirty="0">
                <a:solidFill>
                  <a:srgbClr val="202020"/>
                </a:solidFill>
                <a:latin typeface="+mj-lt"/>
              </a:rPr>
              <a:t>. </a:t>
            </a:r>
          </a:p>
          <a:p>
            <a:r>
              <a:rPr lang="en-IN" sz="2000" b="0" i="0" u="none" strike="noStrike" baseline="0" dirty="0">
                <a:solidFill>
                  <a:schemeClr val="accent1"/>
                </a:solidFill>
                <a:latin typeface="+mj-lt"/>
              </a:rPr>
              <a:t>Independent or input variables -: </a:t>
            </a:r>
            <a:r>
              <a:rPr lang="en-IN" sz="2000" b="0" i="0" u="none" strike="noStrike" baseline="0" dirty="0">
                <a:solidFill>
                  <a:srgbClr val="08272D"/>
                </a:solidFill>
                <a:latin typeface="+mj-lt"/>
              </a:rPr>
              <a:t>‘ Open ’, ‘ High ’,‘ Low’</a:t>
            </a:r>
          </a:p>
          <a:p>
            <a:r>
              <a:rPr lang="en-IN" sz="2000" b="0" i="0" u="none" strike="noStrike" baseline="0" dirty="0">
                <a:solidFill>
                  <a:schemeClr val="accent1"/>
                </a:solidFill>
                <a:latin typeface="+mj-lt"/>
              </a:rPr>
              <a:t>Dependent or target variable -:  </a:t>
            </a:r>
            <a:r>
              <a:rPr lang="en-IN" sz="2000" b="0" i="0" u="none" strike="noStrike" baseline="0" dirty="0">
                <a:solidFill>
                  <a:srgbClr val="08272D"/>
                </a:solidFill>
                <a:latin typeface="+mj-lt"/>
              </a:rPr>
              <a:t>‘ Close’</a:t>
            </a:r>
          </a:p>
          <a:p>
            <a:r>
              <a:rPr lang="en-IN" sz="2000" b="0" i="0" u="none" strike="noStrike" baseline="0" dirty="0">
                <a:solidFill>
                  <a:srgbClr val="08272D"/>
                </a:solidFill>
                <a:latin typeface="+mj-lt"/>
              </a:rPr>
              <a:t>‘ Date ’is only useful for EDA purpose &amp; don't have any influence for closing price prediction.</a:t>
            </a:r>
            <a:endParaRPr lang="en-IN" dirty="0">
              <a:latin typeface="+mj-lt"/>
            </a:endParaRPr>
          </a:p>
        </p:txBody>
      </p:sp>
    </p:spTree>
    <p:extLst>
      <p:ext uri="{BB962C8B-B14F-4D97-AF65-F5344CB8AC3E}">
        <p14:creationId xmlns:p14="http://schemas.microsoft.com/office/powerpoint/2010/main" val="20841473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http://purl.org/dc/elements/1.1/"/>
    <ds:schemaRef ds:uri="http://schemas.microsoft.com/office/2006/documentManagement/types"/>
    <ds:schemaRef ds:uri="http://schemas.openxmlformats.org/package/2006/metadata/core-properties"/>
    <ds:schemaRef ds:uri="http://schemas.microsoft.com/office/2006/metadata/properties"/>
    <ds:schemaRef ds:uri="http://www.w3.org/XML/1998/namespace"/>
    <ds:schemaRef ds:uri="c0fa2617-96bd-425d-8578-e93563fe37c5"/>
    <ds:schemaRef ds:uri="http://purl.org/dc/dcmitype/"/>
    <ds:schemaRef ds:uri="http://schemas.microsoft.com/office/infopath/2007/PartnerControls"/>
    <ds:schemaRef ds:uri="9162bd5b-4ed9-4da3-b376-05204580ba3f"/>
    <ds:schemaRef ds:uri="http://purl.org/dc/terms/"/>
  </ds:schemaRefs>
</ds:datastoreItem>
</file>

<file path=docProps/app.xml><?xml version="1.0" encoding="utf-8"?>
<Properties xmlns="http://schemas.openxmlformats.org/officeDocument/2006/extended-properties" xmlns:vt="http://schemas.openxmlformats.org/officeDocument/2006/docPropsVTypes">
  <Template>Future forward</Template>
  <TotalTime>548</TotalTime>
  <Words>2296</Words>
  <Application>Microsoft Office PowerPoint</Application>
  <PresentationFormat>Widescreen</PresentationFormat>
  <Paragraphs>251</Paragraphs>
  <Slides>29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Calibri</vt:lpstr>
      <vt:lpstr>Calibri Light</vt:lpstr>
      <vt:lpstr>Franklin Gothic Book</vt:lpstr>
      <vt:lpstr>Franklin Gothic Demi</vt:lpstr>
      <vt:lpstr>system-ui</vt:lpstr>
      <vt:lpstr>Wingdings 2</vt:lpstr>
      <vt:lpstr>DividendVTI</vt:lpstr>
      <vt:lpstr>YES BANK STOCK CLOSING PRICE PREDICTION </vt:lpstr>
      <vt:lpstr>OUTLINE</vt:lpstr>
      <vt:lpstr>Problem Statement</vt:lpstr>
      <vt:lpstr>Proposed Solution</vt:lpstr>
      <vt:lpstr>System  Approach</vt:lpstr>
      <vt:lpstr>Algorithm &amp; Deployment</vt:lpstr>
      <vt:lpstr>STEPS</vt:lpstr>
      <vt:lpstr>OVERVIEW AND OBJECTIVE</vt:lpstr>
      <vt:lpstr>Datasets</vt:lpstr>
      <vt:lpstr>result</vt:lpstr>
      <vt:lpstr>Result cont..</vt:lpstr>
      <vt:lpstr>Result cont..</vt:lpstr>
      <vt:lpstr>Result cont..</vt:lpstr>
      <vt:lpstr>Result cont..</vt:lpstr>
      <vt:lpstr>Result cont..</vt:lpstr>
      <vt:lpstr>Result cont..</vt:lpstr>
      <vt:lpstr>Result cont..</vt:lpstr>
      <vt:lpstr>Result cont..</vt:lpstr>
      <vt:lpstr>Result cont..</vt:lpstr>
      <vt:lpstr>Result cont..</vt:lpstr>
      <vt:lpstr>Result cont..</vt:lpstr>
      <vt:lpstr>Result cont..</vt:lpstr>
      <vt:lpstr>Result cont..</vt:lpstr>
      <vt:lpstr>Result cont..</vt:lpstr>
      <vt:lpstr>Conclusion</vt:lpstr>
      <vt:lpstr>References</vt:lpstr>
      <vt:lpstr>course certificate 1 </vt:lpstr>
      <vt:lpstr>course certificate 2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YASH SARIN</cp:lastModifiedBy>
  <cp:revision>35</cp:revision>
  <dcterms:created xsi:type="dcterms:W3CDTF">2021-05-26T16:50:10Z</dcterms:created>
  <dcterms:modified xsi:type="dcterms:W3CDTF">2024-06-27T07:39:49Z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