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1"/>
  </p:notesMasterIdLst>
  <p:sldIdLst>
    <p:sldId id="256" r:id="rId2"/>
    <p:sldId id="283" r:id="rId3"/>
    <p:sldId id="282" r:id="rId4"/>
    <p:sldId id="257" r:id="rId5"/>
    <p:sldId id="264" r:id="rId6"/>
    <p:sldId id="265" r:id="rId7"/>
    <p:sldId id="259" r:id="rId8"/>
    <p:sldId id="258" r:id="rId9"/>
    <p:sldId id="261" r:id="rId10"/>
    <p:sldId id="263" r:id="rId11"/>
    <p:sldId id="284" r:id="rId12"/>
    <p:sldId id="286"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5"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761B1F-14B4-4DF1-85E3-2D2511DF2F0F}" v="1" dt="2024-10-16T13:26:01.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app=desktop&amp;v=lx-dcCr0JCI" TargetMode="External"/><Relationship Id="rId2" Type="http://schemas.openxmlformats.org/officeDocument/2006/relationships/hyperlink" Target="https://www.kaggle.com/datasets/simranjain17/yes-bank-stock-prices" TargetMode="External"/><Relationship Id="rId1" Type="http://schemas.openxmlformats.org/officeDocument/2006/relationships/slideLayout" Target="../slideLayouts/slideLayout6.xml"/><Relationship Id="rId4" Type="http://schemas.openxmlformats.org/officeDocument/2006/relationships/hyperlink" Target="https://www.indiapropertydekho.com/article/154/yes-bank-share-price-targe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7678" y="1895168"/>
            <a:ext cx="6980663" cy="2022627"/>
          </a:xfrm>
        </p:spPr>
        <p:txBody>
          <a:bodyPr>
            <a:normAutofit/>
          </a:bodyPr>
          <a:lstStyle/>
          <a:p>
            <a:r>
              <a:rPr lang="en-US" sz="1750" b="1" dirty="0">
                <a:solidFill>
                  <a:schemeClr val="tx1"/>
                </a:solidFill>
                <a:latin typeface="Algerian" panose="04020705040A02060702" pitchFamily="82" charset="0"/>
                <a:cs typeface="Arial" panose="020B0604020202020204" pitchFamily="34" charset="0"/>
              </a:rPr>
              <a:t>   	YES BANK STOCK CLOSING PRICE PREDICTION</a:t>
            </a:r>
            <a:br>
              <a:rPr lang="en-US" sz="1750" b="1" dirty="0">
                <a:solidFill>
                  <a:schemeClr val="tx1"/>
                </a:solidFill>
                <a:latin typeface="Algerian" panose="04020705040A02060702" pitchFamily="82" charset="0"/>
                <a:cs typeface="Arial" panose="020B0604020202020204" pitchFamily="34" charset="0"/>
              </a:rPr>
            </a:br>
            <a:endParaRPr lang="en-US" sz="175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F2432-5E25-493E-B1EA-D3C66F0267C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37A166-972C-AEE2-C860-6C74C75AD6C9}"/>
              </a:ext>
            </a:extLst>
          </p:cNvPr>
          <p:cNvSpPr>
            <a:spLocks noGrp="1"/>
          </p:cNvSpPr>
          <p:nvPr>
            <p:ph type="title"/>
          </p:nvPr>
        </p:nvSpPr>
        <p:spPr>
          <a:xfrm>
            <a:off x="532692" y="271648"/>
            <a:ext cx="8611308" cy="763525"/>
          </a:xfrm>
        </p:spPr>
        <p:txBody>
          <a:bodyPr>
            <a:normAutofit/>
          </a:bodyPr>
          <a:lstStyle/>
          <a:p>
            <a:r>
              <a:rPr lang="en-US" sz="2800" b="1" dirty="0">
                <a:solidFill>
                  <a:srgbClr val="002060"/>
                </a:solidFill>
                <a:latin typeface="Arial" panose="020B0604020202020204" pitchFamily="34" charset="0"/>
                <a:cs typeface="Arial" panose="020B0604020202020204" pitchFamily="34" charset="0"/>
              </a:rPr>
              <a:t>ALGORITHM &amp; DEPLOYMENT</a:t>
            </a:r>
            <a:endParaRPr lang="en-US" sz="2800" dirty="0"/>
          </a:p>
        </p:txBody>
      </p:sp>
      <p:sp>
        <p:nvSpPr>
          <p:cNvPr id="5" name="Text Placeholder 4">
            <a:extLst>
              <a:ext uri="{FF2B5EF4-FFF2-40B4-BE49-F238E27FC236}">
                <a16:creationId xmlns:a16="http://schemas.microsoft.com/office/drawing/2014/main" id="{DCC25801-78B3-C483-507E-62063F034EDC}"/>
              </a:ext>
            </a:extLst>
          </p:cNvPr>
          <p:cNvSpPr>
            <a:spLocks noGrp="1"/>
          </p:cNvSpPr>
          <p:nvPr>
            <p:ph type="body" idx="1"/>
          </p:nvPr>
        </p:nvSpPr>
        <p:spPr>
          <a:xfrm>
            <a:off x="0" y="966439"/>
            <a:ext cx="3627863" cy="4177061"/>
          </a:xfrm>
        </p:spPr>
        <p:txBody>
          <a:bodyPr>
            <a:normAutofit fontScale="55000" lnSpcReduction="20000"/>
          </a:bodyPr>
          <a:lstStyle/>
          <a:p>
            <a:pPr marL="457200" indent="-457200" algn="l">
              <a:buFont typeface="Wingdings" panose="05000000000000000000" pitchFamily="2" charset="2"/>
              <a:buChar char="q"/>
            </a:pPr>
            <a:r>
              <a:rPr lang="en-US" sz="2600" b="1" dirty="0">
                <a:latin typeface="Arial" panose="020B0604020202020204" pitchFamily="34" charset="0"/>
                <a:ea typeface="Calibri" panose="020F0502020204030204" pitchFamily="34" charset="0"/>
                <a:cs typeface="Arial" panose="020B0604020202020204" pitchFamily="34" charset="0"/>
              </a:rPr>
              <a:t>Step 1- </a:t>
            </a:r>
            <a:r>
              <a:rPr lang="en-US" sz="2600" b="1" dirty="0">
                <a:latin typeface="+mj-lt"/>
                <a:ea typeface="Calibri" panose="020F0502020204030204" pitchFamily="34" charset="0"/>
                <a:cs typeface="Arial" panose="020B0604020202020204" pitchFamily="34" charset="0"/>
              </a:rPr>
              <a:t>Dataset- </a:t>
            </a:r>
            <a:r>
              <a:rPr lang="en-US" sz="2600" b="1" dirty="0">
                <a:latin typeface="Arial" panose="020B0604020202020204" pitchFamily="34" charset="0"/>
                <a:ea typeface="Calibri" panose="020F0502020204030204" pitchFamily="34" charset="0"/>
                <a:cs typeface="Arial" panose="020B0604020202020204" pitchFamily="34" charset="0"/>
              </a:rPr>
              <a:t>Collection of dataset from Kaggle.</a:t>
            </a:r>
          </a:p>
          <a:p>
            <a:pPr algn="l"/>
            <a:endParaRPr lang="en-US" sz="2600" b="1" dirty="0">
              <a:latin typeface="Arial" panose="020B0604020202020204" pitchFamily="34" charset="0"/>
              <a:ea typeface="Calibri" panose="020F0502020204030204" pitchFamily="34" charset="0"/>
              <a:cs typeface="Arial" panose="020B0604020202020204" pitchFamily="34" charset="0"/>
            </a:endParaRPr>
          </a:p>
          <a:p>
            <a:pPr marL="457200" indent="-457200" algn="l">
              <a:buFont typeface="Wingdings" panose="05000000000000000000" pitchFamily="2" charset="2"/>
              <a:buChar char="q"/>
            </a:pPr>
            <a:r>
              <a:rPr lang="en-US" sz="2600" b="1" dirty="0">
                <a:latin typeface="Arial" panose="020B0604020202020204" pitchFamily="34" charset="0"/>
                <a:ea typeface="Calibri" panose="020F0502020204030204" pitchFamily="34" charset="0"/>
                <a:cs typeface="Arial" panose="020B0604020202020204" pitchFamily="34" charset="0"/>
              </a:rPr>
              <a:t>Step 2- </a:t>
            </a:r>
            <a:r>
              <a:rPr lang="en-US" sz="2600" b="1" dirty="0">
                <a:latin typeface="+mj-lt"/>
                <a:ea typeface="Calibri" panose="020F0502020204030204" pitchFamily="34" charset="0"/>
                <a:cs typeface="Arial" panose="020B0604020202020204" pitchFamily="34" charset="0"/>
              </a:rPr>
              <a:t>Data Framing – </a:t>
            </a:r>
            <a:r>
              <a:rPr lang="en-US" sz="2600" b="1" dirty="0">
                <a:latin typeface="Arial" panose="020B0604020202020204" pitchFamily="34" charset="0"/>
                <a:ea typeface="Calibri" panose="020F0502020204030204" pitchFamily="34" charset="0"/>
                <a:cs typeface="Arial" panose="020B0604020202020204" pitchFamily="34" charset="0"/>
              </a:rPr>
              <a:t>Define the success metrics used , define the ideal outcome and models goals. Or what is observed and what should be predicted based on Problem Statement.</a:t>
            </a:r>
          </a:p>
          <a:p>
            <a:pPr algn="l"/>
            <a:endParaRPr lang="en-US" sz="2600" b="1" dirty="0">
              <a:latin typeface="Arial" panose="020B0604020202020204" pitchFamily="34" charset="0"/>
              <a:ea typeface="Calibri" panose="020F0502020204030204" pitchFamily="34" charset="0"/>
              <a:cs typeface="Arial" panose="020B0604020202020204" pitchFamily="34" charset="0"/>
            </a:endParaRPr>
          </a:p>
          <a:p>
            <a:pPr marL="457200" indent="-457200" algn="l">
              <a:buFont typeface="Wingdings" panose="05000000000000000000" pitchFamily="2" charset="2"/>
              <a:buChar char="q"/>
            </a:pPr>
            <a:r>
              <a:rPr lang="en-US" sz="2600" b="1" dirty="0">
                <a:latin typeface="Arial" panose="020B0604020202020204" pitchFamily="34" charset="0"/>
                <a:ea typeface="Calibri" panose="020F0502020204030204" pitchFamily="34" charset="0"/>
                <a:cs typeface="Arial" panose="020B0604020202020204" pitchFamily="34" charset="0"/>
              </a:rPr>
              <a:t>Step 3-</a:t>
            </a:r>
            <a:r>
              <a:rPr lang="en-US" sz="2600" b="1" dirty="0">
                <a:latin typeface="+mj-lt"/>
                <a:ea typeface="Calibri" panose="020F0502020204030204" pitchFamily="34" charset="0"/>
                <a:cs typeface="Arial" panose="020B0604020202020204" pitchFamily="34" charset="0"/>
              </a:rPr>
              <a:t>Data Pre-Processing - </a:t>
            </a:r>
            <a:r>
              <a:rPr lang="en-US" sz="2600" b="1" dirty="0">
                <a:latin typeface="Arial" panose="020B0604020202020204" pitchFamily="34" charset="0"/>
                <a:ea typeface="Calibri" panose="020F0502020204030204" pitchFamily="34" charset="0"/>
                <a:cs typeface="Arial" panose="020B0604020202020204" pitchFamily="34" charset="0"/>
              </a:rPr>
              <a:t>Data processing is a crucial step in the machine learning (ML) , as it prepares the data for use in building and training the models.</a:t>
            </a:r>
          </a:p>
          <a:p>
            <a:pPr algn="l"/>
            <a:endParaRPr lang="en-US" sz="2600" b="1" dirty="0">
              <a:latin typeface="Arial" panose="020B0604020202020204" pitchFamily="34" charset="0"/>
              <a:ea typeface="Calibri" panose="020F0502020204030204" pitchFamily="34" charset="0"/>
              <a:cs typeface="Arial" panose="020B0604020202020204" pitchFamily="34" charset="0"/>
            </a:endParaRPr>
          </a:p>
          <a:p>
            <a:pPr marL="457200" indent="-457200" algn="l">
              <a:buFont typeface="Wingdings" panose="05000000000000000000" pitchFamily="2" charset="2"/>
              <a:buChar char="q"/>
            </a:pPr>
            <a:r>
              <a:rPr lang="en-US" sz="2600" b="1" dirty="0">
                <a:latin typeface="Arial" panose="020B0604020202020204" pitchFamily="34" charset="0"/>
                <a:ea typeface="Calibri" panose="020F0502020204030204" pitchFamily="34" charset="0"/>
                <a:cs typeface="Arial" panose="020B0604020202020204" pitchFamily="34" charset="0"/>
              </a:rPr>
              <a:t>Step 4- </a:t>
            </a:r>
            <a:r>
              <a:rPr lang="en-IN" sz="2600" b="1" i="0" u="none" strike="noStrike" baseline="0" dirty="0">
                <a:latin typeface="+mj-lt"/>
                <a:cs typeface="Arial" panose="020B0604020202020204" pitchFamily="34" charset="0"/>
              </a:rPr>
              <a:t>Exploratory data analysis (EDA)- </a:t>
            </a:r>
            <a:r>
              <a:rPr lang="en-IN" sz="2600" b="1" i="0" u="none" strike="noStrike" baseline="0" dirty="0">
                <a:latin typeface="Arial" panose="020B0604020202020204" pitchFamily="34" charset="0"/>
                <a:cs typeface="Arial" panose="020B0604020202020204" pitchFamily="34" charset="0"/>
              </a:rPr>
              <a:t>Summarize the main characteristics according to the dataset.</a:t>
            </a:r>
          </a:p>
          <a:p>
            <a:pPr algn="l"/>
            <a:endParaRPr lang="en-US" sz="1400" dirty="0"/>
          </a:p>
        </p:txBody>
      </p:sp>
      <p:sp>
        <p:nvSpPr>
          <p:cNvPr id="7" name="Text Placeholder 6">
            <a:extLst>
              <a:ext uri="{FF2B5EF4-FFF2-40B4-BE49-F238E27FC236}">
                <a16:creationId xmlns:a16="http://schemas.microsoft.com/office/drawing/2014/main" id="{81548C4A-C23C-40B7-1CA2-418BD35700E8}"/>
              </a:ext>
            </a:extLst>
          </p:cNvPr>
          <p:cNvSpPr>
            <a:spLocks noGrp="1"/>
          </p:cNvSpPr>
          <p:nvPr>
            <p:ph type="body" sz="quarter" idx="3"/>
          </p:nvPr>
        </p:nvSpPr>
        <p:spPr>
          <a:xfrm>
            <a:off x="4581680" y="1338146"/>
            <a:ext cx="4562320" cy="3991206"/>
          </a:xfrm>
        </p:spPr>
        <p:txBody>
          <a:bodyPr>
            <a:normAutofit fontScale="55000" lnSpcReduction="20000"/>
          </a:bodyPr>
          <a:lstStyle/>
          <a:p>
            <a:pPr marL="342900" indent="-342900" algn="l">
              <a:buFont typeface="Wingdings" panose="05000000000000000000" pitchFamily="2" charset="2"/>
              <a:buChar char="q"/>
            </a:pPr>
            <a:r>
              <a:rPr lang="en-IN" b="1" dirty="0">
                <a:latin typeface="Arial" panose="020B0604020202020204" pitchFamily="34" charset="0"/>
                <a:cs typeface="Arial" panose="020B0604020202020204" pitchFamily="34" charset="0"/>
              </a:rPr>
              <a:t>Step 5-</a:t>
            </a:r>
            <a:r>
              <a:rPr lang="en-IN" b="1" i="0" u="none" strike="noStrike" baseline="0" dirty="0">
                <a:latin typeface="Arial" panose="020B0604020202020204" pitchFamily="34" charset="0"/>
                <a:cs typeface="Arial" panose="020B0604020202020204" pitchFamily="34" charset="0"/>
              </a:rPr>
              <a:t> </a:t>
            </a:r>
            <a:r>
              <a:rPr lang="en-IN" b="1" i="0" u="none" strike="noStrike" baseline="0" dirty="0">
                <a:latin typeface="+mj-lt"/>
                <a:cs typeface="Arial" panose="020B0604020202020204" pitchFamily="34" charset="0"/>
              </a:rPr>
              <a:t>K-Nearest Neighbours (K</a:t>
            </a:r>
            <a:r>
              <a:rPr lang="en-US" b="1" dirty="0">
                <a:latin typeface="+mj-lt"/>
                <a:cs typeface="Arial" panose="020B0604020202020204" pitchFamily="34" charset="0"/>
              </a:rPr>
              <a:t>NN)-</a:t>
            </a:r>
            <a:r>
              <a:rPr lang="en-US" b="1" dirty="0">
                <a:latin typeface="Arial" panose="020B0604020202020204" pitchFamily="34" charset="0"/>
                <a:cs typeface="Arial" panose="020B0604020202020204" pitchFamily="34" charset="0"/>
              </a:rPr>
              <a:t>The k-nearest neighbors (KNN) algorithm is a simple, supervised machine learning algorithm that can be used to solve both classification and regression problems. k-NN is a type of instance-based learning, or lazy learning, where the function is only approximated locally and all computation is deferred until function evaluation. Since this algorithm relies on distance for classification, normalizing the training data can improve its accuracy dramatically.</a:t>
            </a:r>
          </a:p>
          <a:p>
            <a:pPr algn="l"/>
            <a:endParaRPr lang="en-US" b="1"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q"/>
            </a:pPr>
            <a:r>
              <a:rPr lang="en-US" b="1" i="0" u="none" strike="noStrike" baseline="0" dirty="0">
                <a:latin typeface="Arial" panose="020B0604020202020204" pitchFamily="34" charset="0"/>
                <a:cs typeface="Arial" panose="020B0604020202020204" pitchFamily="34" charset="0"/>
              </a:rPr>
              <a:t>Step 6-</a:t>
            </a:r>
            <a:r>
              <a:rPr lang="en-IN" b="1" dirty="0">
                <a:latin typeface="Arial" panose="020B0604020202020204" pitchFamily="34" charset="0"/>
                <a:cs typeface="Arial" panose="020B0604020202020204" pitchFamily="34" charset="0"/>
              </a:rPr>
              <a:t> </a:t>
            </a:r>
            <a:r>
              <a:rPr lang="en-IN" b="1" i="0" u="none" strike="noStrike" baseline="0" dirty="0">
                <a:latin typeface="+mj-lt"/>
                <a:cs typeface="Arial" panose="020B0604020202020204" pitchFamily="34" charset="0"/>
              </a:rPr>
              <a:t>Random Forest: Random Forest is an ensemble technique capable of performing both regression and classification tasks with the use of multiple decision trees and a technique called Bootstrap and aggregation , commonly known as bagging.</a:t>
            </a:r>
          </a:p>
          <a:p>
            <a:pPr marL="342900" indent="-342900" algn="l">
              <a:buFont typeface="Wingdings" panose="05000000000000000000" pitchFamily="2" charset="2"/>
              <a:buChar char="q"/>
            </a:pPr>
            <a:r>
              <a:rPr lang="en-IN" b="1" i="0" u="none" strike="noStrike" baseline="0" dirty="0">
                <a:latin typeface="+mj-lt"/>
                <a:cs typeface="Arial" panose="020B0604020202020204" pitchFamily="34" charset="0"/>
              </a:rPr>
              <a:t> </a:t>
            </a:r>
            <a:r>
              <a:rPr lang="en-IN" b="1" dirty="0">
                <a:latin typeface="Arial" panose="020B0604020202020204" pitchFamily="34" charset="0"/>
                <a:cs typeface="Arial" panose="020B0604020202020204" pitchFamily="34" charset="0"/>
              </a:rPr>
              <a:t>Step 7- </a:t>
            </a:r>
            <a:r>
              <a:rPr lang="en-IN" b="1" dirty="0">
                <a:latin typeface="+mj-lt"/>
                <a:cs typeface="Arial" panose="020B0604020202020204" pitchFamily="34" charset="0"/>
              </a:rPr>
              <a:t>Implementation of Regression- </a:t>
            </a:r>
            <a:r>
              <a:rPr lang="en-IN" b="1" dirty="0">
                <a:latin typeface="Arial" panose="020B0604020202020204" pitchFamily="34" charset="0"/>
                <a:cs typeface="Arial" panose="020B0604020202020204" pitchFamily="34" charset="0"/>
              </a:rPr>
              <a:t>W</a:t>
            </a:r>
            <a:r>
              <a:rPr lang="en-US" b="1" i="0" u="none" strike="noStrike" baseline="0" dirty="0">
                <a:latin typeface="Arial" panose="020B0604020202020204" pitchFamily="34" charset="0"/>
                <a:cs typeface="Arial" panose="020B0604020202020204" pitchFamily="34" charset="0"/>
              </a:rPr>
              <a:t>e create 4 regression models for our data such as Linear Regression, </a:t>
            </a:r>
            <a:r>
              <a:rPr lang="en-IN" b="1" i="0" u="none" strike="noStrike" baseline="0" dirty="0">
                <a:latin typeface="Arial" panose="020B0604020202020204" pitchFamily="34" charset="0"/>
                <a:cs typeface="Arial" panose="020B0604020202020204" pitchFamily="34" charset="0"/>
              </a:rPr>
              <a:t>Lasso Regression , Ridge Regression , Elastic Net Regression.</a:t>
            </a:r>
          </a:p>
          <a:p>
            <a:pPr algn="l"/>
            <a:endParaRPr lang="en-IN" b="1" i="0" u="none" strike="noStrike" baseline="0" dirty="0">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q"/>
            </a:pPr>
            <a:r>
              <a:rPr lang="en-IN" b="1" i="0" u="none" strike="noStrike" baseline="0" dirty="0">
                <a:latin typeface="Arial" panose="020B0604020202020204" pitchFamily="34" charset="0"/>
                <a:cs typeface="Arial" panose="020B0604020202020204" pitchFamily="34" charset="0"/>
              </a:rPr>
              <a:t>Step 8- Conclusion</a:t>
            </a:r>
          </a:p>
          <a:p>
            <a:pPr algn="l"/>
            <a:endParaRPr lang="en-US" dirty="0"/>
          </a:p>
        </p:txBody>
      </p:sp>
    </p:spTree>
    <p:extLst>
      <p:ext uri="{BB962C8B-B14F-4D97-AF65-F5344CB8AC3E}">
        <p14:creationId xmlns:p14="http://schemas.microsoft.com/office/powerpoint/2010/main" val="32331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E3C07-09B1-5A48-4D5A-50E48E8E9B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765C953-4EA2-F49B-35DE-10291AEDD51F}"/>
              </a:ext>
            </a:extLst>
          </p:cNvPr>
          <p:cNvSpPr>
            <a:spLocks noGrp="1"/>
          </p:cNvSpPr>
          <p:nvPr>
            <p:ph type="title"/>
          </p:nvPr>
        </p:nvSpPr>
        <p:spPr>
          <a:xfrm>
            <a:off x="685149" y="249346"/>
            <a:ext cx="8458850" cy="763525"/>
          </a:xfrm>
        </p:spPr>
        <p:txBody>
          <a:bodyPr>
            <a:normAutofit/>
          </a:bodyPr>
          <a:lstStyle/>
          <a:p>
            <a:r>
              <a:rPr lang="en-US" sz="3000" b="1" dirty="0">
                <a:solidFill>
                  <a:srgbClr val="002060"/>
                </a:solidFill>
                <a:latin typeface="Arial" panose="020B0604020202020204" pitchFamily="34" charset="0"/>
                <a:cs typeface="Arial" panose="020B0604020202020204" pitchFamily="34" charset="0"/>
              </a:rPr>
              <a:t>ARCHITECTURAL DIAGRAM</a:t>
            </a:r>
            <a:endParaRPr lang="en-US" sz="3000" dirty="0"/>
          </a:p>
        </p:txBody>
      </p:sp>
      <p:sp>
        <p:nvSpPr>
          <p:cNvPr id="2" name="Rectangle 1">
            <a:extLst>
              <a:ext uri="{FF2B5EF4-FFF2-40B4-BE49-F238E27FC236}">
                <a16:creationId xmlns:a16="http://schemas.microsoft.com/office/drawing/2014/main" id="{26A5586C-9EC9-AE29-BB5A-40206232D40D}"/>
              </a:ext>
            </a:extLst>
          </p:cNvPr>
          <p:cNvSpPr/>
          <p:nvPr/>
        </p:nvSpPr>
        <p:spPr>
          <a:xfrm>
            <a:off x="380999" y="1490996"/>
            <a:ext cx="1256371" cy="6988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Collect Datasets</a:t>
            </a:r>
            <a:endParaRPr lang="en-IN" dirty="0"/>
          </a:p>
        </p:txBody>
      </p:sp>
      <p:cxnSp>
        <p:nvCxnSpPr>
          <p:cNvPr id="6" name="Straight Arrow Connector 5">
            <a:extLst>
              <a:ext uri="{FF2B5EF4-FFF2-40B4-BE49-F238E27FC236}">
                <a16:creationId xmlns:a16="http://schemas.microsoft.com/office/drawing/2014/main" id="{B2D398B0-A6DD-5C06-AD10-2F86B95FF352}"/>
              </a:ext>
            </a:extLst>
          </p:cNvPr>
          <p:cNvCxnSpPr>
            <a:stCxn id="2" idx="3"/>
          </p:cNvCxnSpPr>
          <p:nvPr/>
        </p:nvCxnSpPr>
        <p:spPr>
          <a:xfrm>
            <a:off x="1637370" y="1840401"/>
            <a:ext cx="788019" cy="74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7B85300-2C29-2825-E1FF-CC3A8767A475}"/>
              </a:ext>
            </a:extLst>
          </p:cNvPr>
          <p:cNvSpPr/>
          <p:nvPr/>
        </p:nvSpPr>
        <p:spPr>
          <a:xfrm>
            <a:off x="2442116" y="1490996"/>
            <a:ext cx="1308411" cy="7285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Framing</a:t>
            </a:r>
            <a:endParaRPr lang="en-IN" dirty="0"/>
          </a:p>
        </p:txBody>
      </p:sp>
      <p:cxnSp>
        <p:nvCxnSpPr>
          <p:cNvPr id="9" name="Straight Arrow Connector 8">
            <a:extLst>
              <a:ext uri="{FF2B5EF4-FFF2-40B4-BE49-F238E27FC236}">
                <a16:creationId xmlns:a16="http://schemas.microsoft.com/office/drawing/2014/main" id="{6BBA5697-1EF5-989B-3771-E773AAE20CB0}"/>
              </a:ext>
            </a:extLst>
          </p:cNvPr>
          <p:cNvCxnSpPr>
            <a:cxnSpLocks/>
          </p:cNvCxnSpPr>
          <p:nvPr/>
        </p:nvCxnSpPr>
        <p:spPr>
          <a:xfrm flipV="1">
            <a:off x="3750527" y="1870139"/>
            <a:ext cx="802888" cy="74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CE7542C-95D3-EDC7-6A76-7AC5D728C10C}"/>
              </a:ext>
            </a:extLst>
          </p:cNvPr>
          <p:cNvSpPr/>
          <p:nvPr/>
        </p:nvSpPr>
        <p:spPr>
          <a:xfrm>
            <a:off x="4572000" y="1490997"/>
            <a:ext cx="1397620" cy="7285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Training Data </a:t>
            </a:r>
            <a:endParaRPr lang="en-IN" dirty="0"/>
          </a:p>
        </p:txBody>
      </p:sp>
      <p:cxnSp>
        <p:nvCxnSpPr>
          <p:cNvPr id="12" name="Straight Arrow Connector 11">
            <a:extLst>
              <a:ext uri="{FF2B5EF4-FFF2-40B4-BE49-F238E27FC236}">
                <a16:creationId xmlns:a16="http://schemas.microsoft.com/office/drawing/2014/main" id="{E10BA32D-A217-5017-9D1B-5E2ADA152C69}"/>
              </a:ext>
            </a:extLst>
          </p:cNvPr>
          <p:cNvCxnSpPr>
            <a:stCxn id="10" idx="3"/>
          </p:cNvCxnSpPr>
          <p:nvPr/>
        </p:nvCxnSpPr>
        <p:spPr>
          <a:xfrm>
            <a:off x="5969620" y="1855270"/>
            <a:ext cx="810321" cy="1486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1C9A246-8D6B-C252-6634-01BAAE97C3B0}"/>
              </a:ext>
            </a:extLst>
          </p:cNvPr>
          <p:cNvSpPr/>
          <p:nvPr/>
        </p:nvSpPr>
        <p:spPr>
          <a:xfrm>
            <a:off x="6779941" y="1490997"/>
            <a:ext cx="1650380" cy="7285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1800" b="0" i="0" u="none" strike="noStrike" baseline="0" dirty="0">
                <a:solidFill>
                  <a:schemeClr val="tx1"/>
                </a:solidFill>
                <a:latin typeface="+mj-lt"/>
              </a:rPr>
              <a:t>Data Pre-Processing</a:t>
            </a:r>
          </a:p>
        </p:txBody>
      </p:sp>
      <p:sp>
        <p:nvSpPr>
          <p:cNvPr id="18" name="Rectangle 17">
            <a:extLst>
              <a:ext uri="{FF2B5EF4-FFF2-40B4-BE49-F238E27FC236}">
                <a16:creationId xmlns:a16="http://schemas.microsoft.com/office/drawing/2014/main" id="{1D377AFF-8893-90AC-EEF7-FEF59807C9DC}"/>
              </a:ext>
            </a:extLst>
          </p:cNvPr>
          <p:cNvSpPr/>
          <p:nvPr/>
        </p:nvSpPr>
        <p:spPr>
          <a:xfrm>
            <a:off x="6988101" y="3061941"/>
            <a:ext cx="1650379" cy="763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Exploratory data analysis </a:t>
            </a:r>
            <a:endParaRPr lang="en-IN" dirty="0"/>
          </a:p>
        </p:txBody>
      </p:sp>
      <p:sp>
        <p:nvSpPr>
          <p:cNvPr id="25" name="Rectangle 24">
            <a:extLst>
              <a:ext uri="{FF2B5EF4-FFF2-40B4-BE49-F238E27FC236}">
                <a16:creationId xmlns:a16="http://schemas.microsoft.com/office/drawing/2014/main" id="{3315778B-6101-CCF6-692A-44ED46AA4448}"/>
              </a:ext>
            </a:extLst>
          </p:cNvPr>
          <p:cNvSpPr/>
          <p:nvPr/>
        </p:nvSpPr>
        <p:spPr>
          <a:xfrm>
            <a:off x="7058724" y="4348976"/>
            <a:ext cx="1509131" cy="7189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Algorithms</a:t>
            </a:r>
            <a:endParaRPr lang="en-IN" dirty="0"/>
          </a:p>
        </p:txBody>
      </p:sp>
      <p:cxnSp>
        <p:nvCxnSpPr>
          <p:cNvPr id="27" name="Straight Arrow Connector 26">
            <a:extLst>
              <a:ext uri="{FF2B5EF4-FFF2-40B4-BE49-F238E27FC236}">
                <a16:creationId xmlns:a16="http://schemas.microsoft.com/office/drawing/2014/main" id="{180D85A3-6EFE-0A81-A28F-C615E6CE0359}"/>
              </a:ext>
            </a:extLst>
          </p:cNvPr>
          <p:cNvCxnSpPr>
            <a:stCxn id="13" idx="2"/>
          </p:cNvCxnSpPr>
          <p:nvPr/>
        </p:nvCxnSpPr>
        <p:spPr>
          <a:xfrm>
            <a:off x="7605131" y="2219542"/>
            <a:ext cx="14869" cy="8433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B59B113-5D08-1FB9-1594-BFFE9DF88C2A}"/>
              </a:ext>
            </a:extLst>
          </p:cNvPr>
          <p:cNvCxnSpPr/>
          <p:nvPr/>
        </p:nvCxnSpPr>
        <p:spPr>
          <a:xfrm>
            <a:off x="7620000" y="3825466"/>
            <a:ext cx="0" cy="5235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A2F2D5C-8591-8FC5-D8F9-161549D688B6}"/>
              </a:ext>
            </a:extLst>
          </p:cNvPr>
          <p:cNvCxnSpPr>
            <a:stCxn id="25" idx="1"/>
          </p:cNvCxnSpPr>
          <p:nvPr/>
        </p:nvCxnSpPr>
        <p:spPr>
          <a:xfrm flipH="1">
            <a:off x="5865541" y="4708435"/>
            <a:ext cx="119318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6FED448-A29B-A353-9042-9FF7BBE78F3D}"/>
              </a:ext>
            </a:extLst>
          </p:cNvPr>
          <p:cNvSpPr/>
          <p:nvPr/>
        </p:nvSpPr>
        <p:spPr>
          <a:xfrm>
            <a:off x="4356410" y="4356410"/>
            <a:ext cx="1509131" cy="7114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Prediction </a:t>
            </a:r>
            <a:endParaRPr lang="en-IN" dirty="0"/>
          </a:p>
        </p:txBody>
      </p:sp>
      <p:cxnSp>
        <p:nvCxnSpPr>
          <p:cNvPr id="34" name="Straight Arrow Connector 33">
            <a:extLst>
              <a:ext uri="{FF2B5EF4-FFF2-40B4-BE49-F238E27FC236}">
                <a16:creationId xmlns:a16="http://schemas.microsoft.com/office/drawing/2014/main" id="{4AF19CBC-C81E-3274-D1BC-A1664160BF8F}"/>
              </a:ext>
            </a:extLst>
          </p:cNvPr>
          <p:cNvCxnSpPr>
            <a:stCxn id="32" idx="1"/>
          </p:cNvCxnSpPr>
          <p:nvPr/>
        </p:nvCxnSpPr>
        <p:spPr>
          <a:xfrm flipH="1" flipV="1">
            <a:off x="2951356" y="4708435"/>
            <a:ext cx="1405054" cy="371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5A82115-B077-2D68-DAAA-17A5BFD8F40E}"/>
              </a:ext>
            </a:extLst>
          </p:cNvPr>
          <p:cNvSpPr/>
          <p:nvPr/>
        </p:nvSpPr>
        <p:spPr>
          <a:xfrm>
            <a:off x="1637370" y="4356409"/>
            <a:ext cx="1269381" cy="704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Successful model</a:t>
            </a:r>
            <a:endParaRPr lang="en-IN" dirty="0"/>
          </a:p>
        </p:txBody>
      </p:sp>
      <p:cxnSp>
        <p:nvCxnSpPr>
          <p:cNvPr id="37" name="Straight Arrow Connector 36">
            <a:extLst>
              <a:ext uri="{FF2B5EF4-FFF2-40B4-BE49-F238E27FC236}">
                <a16:creationId xmlns:a16="http://schemas.microsoft.com/office/drawing/2014/main" id="{D00FA7AF-C941-AA1C-FBDF-BB8B8639463E}"/>
              </a:ext>
            </a:extLst>
          </p:cNvPr>
          <p:cNvCxnSpPr>
            <a:stCxn id="35" idx="1"/>
          </p:cNvCxnSpPr>
          <p:nvPr/>
        </p:nvCxnSpPr>
        <p:spPr>
          <a:xfrm flipH="1">
            <a:off x="1018478" y="4708434"/>
            <a:ext cx="618892"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8431EB3-A3F2-34D1-C1DE-91475C467F0E}"/>
              </a:ext>
            </a:extLst>
          </p:cNvPr>
          <p:cNvSpPr/>
          <p:nvPr/>
        </p:nvSpPr>
        <p:spPr>
          <a:xfrm>
            <a:off x="59473" y="4356410"/>
            <a:ext cx="959005" cy="70405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Result </a:t>
            </a:r>
            <a:endParaRPr lang="en-IN" dirty="0"/>
          </a:p>
        </p:txBody>
      </p:sp>
      <p:sp>
        <p:nvSpPr>
          <p:cNvPr id="39" name="TextBox 38">
            <a:extLst>
              <a:ext uri="{FF2B5EF4-FFF2-40B4-BE49-F238E27FC236}">
                <a16:creationId xmlns:a16="http://schemas.microsoft.com/office/drawing/2014/main" id="{021F4FB2-C6D2-4825-5C27-D653314F573F}"/>
              </a:ext>
            </a:extLst>
          </p:cNvPr>
          <p:cNvSpPr txBox="1"/>
          <p:nvPr/>
        </p:nvSpPr>
        <p:spPr>
          <a:xfrm>
            <a:off x="2964953" y="4336025"/>
            <a:ext cx="1365438" cy="369332"/>
          </a:xfrm>
          <a:prstGeom prst="rect">
            <a:avLst/>
          </a:prstGeom>
          <a:noFill/>
        </p:spPr>
        <p:txBody>
          <a:bodyPr wrap="none" rtlCol="0">
            <a:spAutoFit/>
          </a:bodyPr>
          <a:lstStyle/>
          <a:p>
            <a:r>
              <a:rPr lang="en-US" dirty="0">
                <a:solidFill>
                  <a:schemeClr val="bg1"/>
                </a:solidFill>
              </a:rPr>
              <a:t>(Acceptable)</a:t>
            </a:r>
            <a:endParaRPr lang="en-IN" dirty="0">
              <a:solidFill>
                <a:schemeClr val="bg1"/>
              </a:solidFill>
            </a:endParaRPr>
          </a:p>
        </p:txBody>
      </p:sp>
      <p:cxnSp>
        <p:nvCxnSpPr>
          <p:cNvPr id="41" name="Straight Arrow Connector 40">
            <a:extLst>
              <a:ext uri="{FF2B5EF4-FFF2-40B4-BE49-F238E27FC236}">
                <a16:creationId xmlns:a16="http://schemas.microsoft.com/office/drawing/2014/main" id="{05E78CC9-AAEB-4970-1D92-A2CAADFBB400}"/>
              </a:ext>
            </a:extLst>
          </p:cNvPr>
          <p:cNvCxnSpPr/>
          <p:nvPr/>
        </p:nvCxnSpPr>
        <p:spPr>
          <a:xfrm flipV="1">
            <a:off x="5330283" y="2319454"/>
            <a:ext cx="0" cy="20295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FE2BA5F-4FE1-EDE1-3E09-CDEBF2780247}"/>
              </a:ext>
            </a:extLst>
          </p:cNvPr>
          <p:cNvSpPr txBox="1"/>
          <p:nvPr/>
        </p:nvSpPr>
        <p:spPr>
          <a:xfrm>
            <a:off x="3813718" y="2918644"/>
            <a:ext cx="1612301" cy="369332"/>
          </a:xfrm>
          <a:prstGeom prst="rect">
            <a:avLst/>
          </a:prstGeom>
          <a:noFill/>
        </p:spPr>
        <p:txBody>
          <a:bodyPr wrap="none" rtlCol="0">
            <a:spAutoFit/>
          </a:bodyPr>
          <a:lstStyle/>
          <a:p>
            <a:r>
              <a:rPr lang="en-US" dirty="0">
                <a:solidFill>
                  <a:schemeClr val="bg1"/>
                </a:solidFill>
              </a:rPr>
              <a:t>(Unacceptable)</a:t>
            </a:r>
            <a:endParaRPr lang="en-IN" dirty="0">
              <a:solidFill>
                <a:schemeClr val="bg1"/>
              </a:solidFill>
            </a:endParaRPr>
          </a:p>
        </p:txBody>
      </p:sp>
    </p:spTree>
    <p:extLst>
      <p:ext uri="{BB962C8B-B14F-4D97-AF65-F5344CB8AC3E}">
        <p14:creationId xmlns:p14="http://schemas.microsoft.com/office/powerpoint/2010/main" val="52367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A087A-9D84-3845-833B-FDC423CED5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63736FF-88DA-93D6-888A-4FE93207DFF3}"/>
              </a:ext>
            </a:extLst>
          </p:cNvPr>
          <p:cNvSpPr>
            <a:spLocks noGrp="1"/>
          </p:cNvSpPr>
          <p:nvPr>
            <p:ph type="title"/>
          </p:nvPr>
        </p:nvSpPr>
        <p:spPr/>
        <p:txBody>
          <a:bodyPr>
            <a:normAutofit/>
          </a:bodyPr>
          <a:lstStyle/>
          <a:p>
            <a:r>
              <a:rPr lang="en-US" b="1" dirty="0">
                <a:solidFill>
                  <a:srgbClr val="002060"/>
                </a:solidFill>
                <a:latin typeface="Arial" panose="020B0604020202020204" pitchFamily="34" charset="0"/>
                <a:cs typeface="Arial" panose="020B0604020202020204" pitchFamily="34" charset="0"/>
              </a:rPr>
              <a:t>METHADOLOGY</a:t>
            </a:r>
            <a:endParaRPr lang="en-US" dirty="0"/>
          </a:p>
        </p:txBody>
      </p:sp>
      <p:sp>
        <p:nvSpPr>
          <p:cNvPr id="5" name="Text Placeholder 4">
            <a:extLst>
              <a:ext uri="{FF2B5EF4-FFF2-40B4-BE49-F238E27FC236}">
                <a16:creationId xmlns:a16="http://schemas.microsoft.com/office/drawing/2014/main" id="{C886EBDF-2241-EC28-4563-1297BA2E9C0D}"/>
              </a:ext>
            </a:extLst>
          </p:cNvPr>
          <p:cNvSpPr>
            <a:spLocks noGrp="1"/>
          </p:cNvSpPr>
          <p:nvPr>
            <p:ph type="body" idx="1"/>
          </p:nvPr>
        </p:nvSpPr>
        <p:spPr>
          <a:xfrm>
            <a:off x="141248" y="0"/>
            <a:ext cx="9002751" cy="4995746"/>
          </a:xfrm>
        </p:spPr>
        <p:txBody>
          <a:bodyPr>
            <a:normAutofit/>
          </a:bodyPr>
          <a:lstStyle/>
          <a:p>
            <a:pPr marL="0" indent="0" algn="l">
              <a:buNone/>
            </a:pPr>
            <a:r>
              <a:rPr lang="en-US" sz="1200" dirty="0">
                <a:latin typeface="+mj-lt"/>
              </a:rPr>
              <a:t>			</a:t>
            </a:r>
            <a:endParaRPr lang="en-IN" sz="1200" i="0" u="none" strike="noStrike" baseline="0" dirty="0">
              <a:latin typeface="+mj-lt"/>
            </a:endParaRPr>
          </a:p>
        </p:txBody>
      </p:sp>
      <p:sp>
        <p:nvSpPr>
          <p:cNvPr id="2" name="Rectangle: Rounded Corners 1">
            <a:extLst>
              <a:ext uri="{FF2B5EF4-FFF2-40B4-BE49-F238E27FC236}">
                <a16:creationId xmlns:a16="http://schemas.microsoft.com/office/drawing/2014/main" id="{F682FB2B-1E9D-2F4C-7203-55320AB05234}"/>
              </a:ext>
            </a:extLst>
          </p:cNvPr>
          <p:cNvSpPr/>
          <p:nvPr/>
        </p:nvSpPr>
        <p:spPr>
          <a:xfrm>
            <a:off x="237893" y="1405054"/>
            <a:ext cx="4445619" cy="359069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l">
              <a:buFont typeface="+mj-lt"/>
              <a:buAutoNum type="arabicPeriod"/>
            </a:pPr>
            <a:r>
              <a:rPr lang="en-US" sz="1700" b="0" i="0" dirty="0">
                <a:solidFill>
                  <a:schemeClr val="tx1"/>
                </a:solidFill>
                <a:effectLst/>
                <a:latin typeface="-apple-system"/>
              </a:rPr>
              <a:t>Data Collection: Gathered comprehensive historical stock data for Yes Bank.</a:t>
            </a:r>
          </a:p>
          <a:p>
            <a:pPr algn="l">
              <a:buFont typeface="+mj-lt"/>
              <a:buAutoNum type="arabicPeriod"/>
            </a:pPr>
            <a:endParaRPr lang="en-US" sz="1700" b="0" i="0" dirty="0">
              <a:solidFill>
                <a:schemeClr val="tx1"/>
              </a:solidFill>
              <a:effectLst/>
              <a:latin typeface="-apple-system"/>
            </a:endParaRPr>
          </a:p>
          <a:p>
            <a:pPr algn="l">
              <a:buFont typeface="+mj-lt"/>
              <a:buAutoNum type="arabicPeriod"/>
            </a:pPr>
            <a:r>
              <a:rPr lang="en-US" sz="1700" b="0" i="0" dirty="0">
                <a:solidFill>
                  <a:schemeClr val="tx1"/>
                </a:solidFill>
                <a:effectLst/>
                <a:latin typeface="-apple-system"/>
              </a:rPr>
              <a:t>Feature Engineering: Engineered relevant features to enhance model performance.</a:t>
            </a:r>
          </a:p>
          <a:p>
            <a:pPr algn="l">
              <a:buFont typeface="+mj-lt"/>
              <a:buAutoNum type="arabicPeriod"/>
            </a:pPr>
            <a:endParaRPr lang="en-US" sz="1700" b="0" i="0" dirty="0">
              <a:solidFill>
                <a:schemeClr val="tx1"/>
              </a:solidFill>
              <a:effectLst/>
              <a:latin typeface="-apple-system"/>
            </a:endParaRPr>
          </a:p>
          <a:p>
            <a:pPr algn="l">
              <a:buFont typeface="+mj-lt"/>
              <a:buAutoNum type="arabicPeriod"/>
            </a:pPr>
            <a:r>
              <a:rPr lang="en-US" sz="1700" b="0" i="0" dirty="0">
                <a:solidFill>
                  <a:schemeClr val="tx1"/>
                </a:solidFill>
                <a:effectLst/>
                <a:latin typeface="-apple-system"/>
              </a:rPr>
              <a:t>Model Training: Utilized advanced machine learning models for accurate predictions.</a:t>
            </a:r>
          </a:p>
          <a:p>
            <a:pPr algn="l">
              <a:buFont typeface="+mj-lt"/>
              <a:buAutoNum type="arabicPeriod"/>
            </a:pPr>
            <a:endParaRPr lang="en-US" sz="1700" b="0" i="0" dirty="0">
              <a:solidFill>
                <a:schemeClr val="tx1"/>
              </a:solidFill>
              <a:effectLst/>
              <a:latin typeface="-apple-system"/>
            </a:endParaRPr>
          </a:p>
          <a:p>
            <a:pPr algn="l">
              <a:buFont typeface="+mj-lt"/>
              <a:buAutoNum type="arabicPeriod"/>
            </a:pPr>
            <a:r>
              <a:rPr lang="en-US" sz="1700" b="0" i="0" dirty="0">
                <a:solidFill>
                  <a:schemeClr val="tx1"/>
                </a:solidFill>
                <a:effectLst/>
                <a:latin typeface="-apple-system"/>
              </a:rPr>
              <a:t>Evaluation: Rigorous evaluation to ensure the model's effectiveness and reliability.</a:t>
            </a:r>
          </a:p>
          <a:p>
            <a:pPr algn="ctr"/>
            <a:endParaRPr lang="en-IN" dirty="0">
              <a:solidFill>
                <a:schemeClr val="tx1"/>
              </a:solidFill>
            </a:endParaRPr>
          </a:p>
        </p:txBody>
      </p:sp>
      <p:pic>
        <p:nvPicPr>
          <p:cNvPr id="8" name="Picture 7">
            <a:extLst>
              <a:ext uri="{FF2B5EF4-FFF2-40B4-BE49-F238E27FC236}">
                <a16:creationId xmlns:a16="http://schemas.microsoft.com/office/drawing/2014/main" id="{A351B180-DA97-C35F-5888-AE82F6A9363D}"/>
              </a:ext>
            </a:extLst>
          </p:cNvPr>
          <p:cNvPicPr>
            <a:picLocks noChangeAspect="1"/>
          </p:cNvPicPr>
          <p:nvPr/>
        </p:nvPicPr>
        <p:blipFill>
          <a:blip r:embed="rId2"/>
          <a:stretch>
            <a:fillRect/>
          </a:stretch>
        </p:blipFill>
        <p:spPr>
          <a:xfrm>
            <a:off x="4780157" y="1306821"/>
            <a:ext cx="4363843" cy="3763266"/>
          </a:xfrm>
          <a:prstGeom prst="rect">
            <a:avLst/>
          </a:prstGeom>
        </p:spPr>
      </p:pic>
    </p:spTree>
    <p:extLst>
      <p:ext uri="{BB962C8B-B14F-4D97-AF65-F5344CB8AC3E}">
        <p14:creationId xmlns:p14="http://schemas.microsoft.com/office/powerpoint/2010/main" val="3833742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8C25-2501-5E45-721B-D74D52D18C6A}"/>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RESULTS</a:t>
            </a:r>
            <a:endParaRPr lang="en-IN" dirty="0"/>
          </a:p>
        </p:txBody>
      </p:sp>
      <p:sp>
        <p:nvSpPr>
          <p:cNvPr id="4" name="Content Placeholder 3">
            <a:extLst>
              <a:ext uri="{FF2B5EF4-FFF2-40B4-BE49-F238E27FC236}">
                <a16:creationId xmlns:a16="http://schemas.microsoft.com/office/drawing/2014/main" id="{EB1BEB7B-5A30-C7D2-94EE-A2A33CCFC6B9}"/>
              </a:ext>
            </a:extLst>
          </p:cNvPr>
          <p:cNvSpPr>
            <a:spLocks noGrp="1"/>
          </p:cNvSpPr>
          <p:nvPr>
            <p:ph sz="half" idx="2"/>
          </p:nvPr>
        </p:nvSpPr>
        <p:spPr>
          <a:xfrm>
            <a:off x="89210" y="1442224"/>
            <a:ext cx="5633410" cy="3429628"/>
          </a:xfrm>
        </p:spPr>
        <p:txBody>
          <a:bodyPr>
            <a:normAutofit lnSpcReduction="10000"/>
          </a:bodyPr>
          <a:lstStyle/>
          <a:p>
            <a:pPr marL="0" indent="0" algn="l">
              <a:buNone/>
            </a:pPr>
            <a:r>
              <a:rPr lang="en-IN" sz="1800" b="1" i="0" u="none" strike="noStrike" baseline="0" dirty="0">
                <a:latin typeface="Times New Roman" panose="02020603050405020304" pitchFamily="18" charset="0"/>
              </a:rPr>
              <a:t>Data Cleaning: - </a:t>
            </a:r>
            <a:endParaRPr lang="en-IN" sz="1800" b="0" i="0" u="none" strike="noStrike" baseline="0" dirty="0">
              <a:latin typeface="Times New Roman" panose="02020603050405020304" pitchFamily="18" charset="0"/>
            </a:endParaRPr>
          </a:p>
          <a:p>
            <a:pPr marL="0" indent="0" algn="l">
              <a:buNone/>
            </a:pPr>
            <a:r>
              <a:rPr lang="en-US" sz="1800" b="0" i="0" u="none" strike="noStrike" baseline="0" dirty="0">
                <a:latin typeface="Times New Roman" panose="02020603050405020304" pitchFamily="18" charset="0"/>
              </a:rPr>
              <a:t>The Given Date in data is of Month-year format (mmm-</a:t>
            </a:r>
            <a:r>
              <a:rPr lang="en-US" sz="1800" b="0" i="0" u="none" strike="noStrike" baseline="0" dirty="0" err="1">
                <a:latin typeface="Times New Roman" panose="02020603050405020304" pitchFamily="18" charset="0"/>
              </a:rPr>
              <a:t>yy</a:t>
            </a:r>
            <a:r>
              <a:rPr lang="en-US" sz="1800" b="0" i="0" u="none" strike="noStrike" baseline="0" dirty="0">
                <a:latin typeface="Times New Roman" panose="02020603050405020304" pitchFamily="18" charset="0"/>
              </a:rPr>
              <a:t>) is converted to proper date of YYYY-MM-DD and given date column has </a:t>
            </a:r>
            <a:r>
              <a:rPr lang="en-US" sz="1800" b="0" i="0" u="none" strike="noStrike" baseline="0" dirty="0" err="1">
                <a:latin typeface="Times New Roman" panose="02020603050405020304" pitchFamily="18" charset="0"/>
              </a:rPr>
              <a:t>dtype</a:t>
            </a:r>
            <a:r>
              <a:rPr lang="en-US" sz="1800" b="0" i="0" u="none" strike="noStrike" baseline="0" dirty="0">
                <a:latin typeface="Times New Roman" panose="02020603050405020304" pitchFamily="18" charset="0"/>
              </a:rPr>
              <a:t> as object converting it into date time format. </a:t>
            </a:r>
          </a:p>
          <a:p>
            <a:pPr marL="0" indent="0" algn="l">
              <a:buNone/>
            </a:pPr>
            <a:endParaRPr lang="en-US" sz="1800" dirty="0">
              <a:latin typeface="Times New Roman" panose="02020603050405020304" pitchFamily="18" charset="0"/>
            </a:endParaRPr>
          </a:p>
          <a:p>
            <a:pPr marL="0" indent="0" algn="l">
              <a:buNone/>
            </a:pPr>
            <a:r>
              <a:rPr lang="en-US" sz="1800" b="0" i="0" u="none" strike="noStrike" baseline="0" dirty="0">
                <a:latin typeface="+mj-lt"/>
              </a:rPr>
              <a:t>value in the datasets</a:t>
            </a:r>
          </a:p>
          <a:p>
            <a:pPr marL="0" indent="0" algn="l">
              <a:buNone/>
            </a:pPr>
            <a:endParaRPr lang="en-US" sz="1800" dirty="0">
              <a:latin typeface="+mj-lt"/>
            </a:endParaRPr>
          </a:p>
          <a:p>
            <a:pPr marL="0" indent="0" algn="l">
              <a:buNone/>
            </a:pPr>
            <a:endParaRPr lang="en-US" sz="1800" b="0" i="0" u="none" strike="noStrike" baseline="0" dirty="0">
              <a:latin typeface="+mj-lt"/>
            </a:endParaRPr>
          </a:p>
          <a:p>
            <a:pPr marL="0" indent="0" algn="l">
              <a:buNone/>
            </a:pPr>
            <a:endParaRPr lang="en-US" sz="1800" dirty="0">
              <a:latin typeface="+mj-lt"/>
            </a:endParaRPr>
          </a:p>
          <a:p>
            <a:pPr marL="0" indent="0" algn="l">
              <a:buNone/>
            </a:pPr>
            <a:r>
              <a:rPr lang="en-US" sz="1800" b="0" i="0" u="none" strike="noStrike" baseline="0" dirty="0">
                <a:latin typeface="+mj-lt"/>
              </a:rPr>
              <a:t>               DATA CLEANING </a:t>
            </a:r>
            <a:r>
              <a:rPr lang="en-US" sz="1800" b="0" i="0" u="none" strike="noStrike" baseline="0" dirty="0">
                <a:solidFill>
                  <a:srgbClr val="310000"/>
                </a:solidFill>
                <a:latin typeface="Arial" panose="020B0604020202020204" pitchFamily="34" charset="0"/>
              </a:rPr>
              <a:t>	</a:t>
            </a:r>
            <a:endParaRPr lang="en-US" sz="1800" b="0" i="0" u="none" strike="noStrike" baseline="0" dirty="0">
              <a:latin typeface="Times New Roman" panose="02020603050405020304" pitchFamily="18" charset="0"/>
            </a:endParaRPr>
          </a:p>
        </p:txBody>
      </p:sp>
      <p:pic>
        <p:nvPicPr>
          <p:cNvPr id="7" name="Picture 6">
            <a:extLst>
              <a:ext uri="{FF2B5EF4-FFF2-40B4-BE49-F238E27FC236}">
                <a16:creationId xmlns:a16="http://schemas.microsoft.com/office/drawing/2014/main" id="{E87B5EBB-F8EA-A5E7-20A6-B56EA1084EC8}"/>
              </a:ext>
            </a:extLst>
          </p:cNvPr>
          <p:cNvPicPr>
            <a:picLocks noChangeAspect="1"/>
          </p:cNvPicPr>
          <p:nvPr/>
        </p:nvPicPr>
        <p:blipFill>
          <a:blip r:embed="rId2"/>
          <a:stretch>
            <a:fillRect/>
          </a:stretch>
        </p:blipFill>
        <p:spPr>
          <a:xfrm>
            <a:off x="2719069" y="3250016"/>
            <a:ext cx="2790387" cy="1427766"/>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453F484E-4A3D-5F0E-4504-CEFF123C55AB}"/>
              </a:ext>
            </a:extLst>
          </p:cNvPr>
          <p:cNvPicPr>
            <a:picLocks noChangeAspect="1"/>
          </p:cNvPicPr>
          <p:nvPr/>
        </p:nvPicPr>
        <p:blipFill>
          <a:blip r:embed="rId3"/>
          <a:stretch>
            <a:fillRect/>
          </a:stretch>
        </p:blipFill>
        <p:spPr>
          <a:xfrm>
            <a:off x="6077415" y="1882262"/>
            <a:ext cx="2826838" cy="1563994"/>
          </a:xfrm>
          <a:prstGeom prst="rect">
            <a:avLst/>
          </a:prstGeom>
        </p:spPr>
      </p:pic>
      <p:cxnSp>
        <p:nvCxnSpPr>
          <p:cNvPr id="12" name="Straight Arrow Connector 11">
            <a:extLst>
              <a:ext uri="{FF2B5EF4-FFF2-40B4-BE49-F238E27FC236}">
                <a16:creationId xmlns:a16="http://schemas.microsoft.com/office/drawing/2014/main" id="{BC2D9376-3D5C-9D87-C322-5BEBECEFFFB9}"/>
              </a:ext>
            </a:extLst>
          </p:cNvPr>
          <p:cNvCxnSpPr>
            <a:cxnSpLocks/>
          </p:cNvCxnSpPr>
          <p:nvPr/>
        </p:nvCxnSpPr>
        <p:spPr>
          <a:xfrm>
            <a:off x="936702" y="4244340"/>
            <a:ext cx="1555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3814577-A52E-4E3D-2D41-7B64A6A8DF69}"/>
              </a:ext>
            </a:extLst>
          </p:cNvPr>
          <p:cNvCxnSpPr/>
          <p:nvPr/>
        </p:nvCxnSpPr>
        <p:spPr>
          <a:xfrm>
            <a:off x="936702" y="3360234"/>
            <a:ext cx="0" cy="884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D154D9F-6784-9351-E157-EA7F8EE33079}"/>
              </a:ext>
            </a:extLst>
          </p:cNvPr>
          <p:cNvCxnSpPr/>
          <p:nvPr/>
        </p:nvCxnSpPr>
        <p:spPr>
          <a:xfrm>
            <a:off x="5568176" y="4244340"/>
            <a:ext cx="1018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68F62D-7808-EEB4-43EE-B1E9F3173909}"/>
              </a:ext>
            </a:extLst>
          </p:cNvPr>
          <p:cNvCxnSpPr/>
          <p:nvPr/>
        </p:nvCxnSpPr>
        <p:spPr>
          <a:xfrm flipV="1">
            <a:off x="6594088" y="3579570"/>
            <a:ext cx="0" cy="664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5E18731-971D-02F6-AC4E-2457F40E03A1}"/>
              </a:ext>
            </a:extLst>
          </p:cNvPr>
          <p:cNvSpPr txBox="1"/>
          <p:nvPr/>
        </p:nvSpPr>
        <p:spPr>
          <a:xfrm>
            <a:off x="6586654" y="3727290"/>
            <a:ext cx="2736301" cy="369332"/>
          </a:xfrm>
          <a:prstGeom prst="rect">
            <a:avLst/>
          </a:prstGeom>
          <a:noFill/>
        </p:spPr>
        <p:txBody>
          <a:bodyPr wrap="square" rtlCol="0">
            <a:spAutoFit/>
          </a:bodyPr>
          <a:lstStyle/>
          <a:p>
            <a:r>
              <a:rPr lang="en-IN" sz="1800" b="0" i="0" u="none" strike="noStrike" baseline="0" dirty="0">
                <a:solidFill>
                  <a:schemeClr val="bg1"/>
                </a:solidFill>
                <a:latin typeface="+mj-lt"/>
              </a:rPr>
              <a:t>Description of datasets</a:t>
            </a:r>
            <a:endParaRPr lang="en-IN" dirty="0">
              <a:solidFill>
                <a:schemeClr val="bg1"/>
              </a:solidFill>
            </a:endParaRPr>
          </a:p>
        </p:txBody>
      </p:sp>
    </p:spTree>
    <p:extLst>
      <p:ext uri="{BB962C8B-B14F-4D97-AF65-F5344CB8AC3E}">
        <p14:creationId xmlns:p14="http://schemas.microsoft.com/office/powerpoint/2010/main" val="42945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1BFA-20B5-E266-B22D-BDABA48B9A46}"/>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RESULTS</a:t>
            </a:r>
            <a:endParaRPr lang="en-IN" dirty="0"/>
          </a:p>
        </p:txBody>
      </p:sp>
      <p:sp>
        <p:nvSpPr>
          <p:cNvPr id="3" name="Text Placeholder 2">
            <a:extLst>
              <a:ext uri="{FF2B5EF4-FFF2-40B4-BE49-F238E27FC236}">
                <a16:creationId xmlns:a16="http://schemas.microsoft.com/office/drawing/2014/main" id="{D1C6E7E6-D01B-B949-5982-6ECFD7759F9F}"/>
              </a:ext>
            </a:extLst>
          </p:cNvPr>
          <p:cNvSpPr>
            <a:spLocks noGrp="1"/>
          </p:cNvSpPr>
          <p:nvPr>
            <p:ph type="body" idx="1"/>
          </p:nvPr>
        </p:nvSpPr>
        <p:spPr>
          <a:xfrm>
            <a:off x="522130" y="1655517"/>
            <a:ext cx="4796347" cy="3295624"/>
          </a:xfrm>
        </p:spPr>
        <p:txBody>
          <a:bodyPr>
            <a:normAutofit fontScale="92500" lnSpcReduction="20000"/>
          </a:bodyPr>
          <a:lstStyle/>
          <a:p>
            <a:pPr algn="l"/>
            <a:r>
              <a:rPr lang="en-US" dirty="0"/>
              <a:t>Data Frame Information</a:t>
            </a:r>
          </a:p>
          <a:p>
            <a:pPr algn="l"/>
            <a:endParaRPr lang="en-US" dirty="0"/>
          </a:p>
          <a:p>
            <a:pPr algn="l"/>
            <a:endParaRPr lang="en-US" dirty="0"/>
          </a:p>
          <a:p>
            <a:pPr algn="l"/>
            <a:endParaRPr lang="en-US" dirty="0"/>
          </a:p>
          <a:p>
            <a:pPr algn="l"/>
            <a:r>
              <a:rPr lang="en-IN" b="1" dirty="0">
                <a:latin typeface="+mj-lt"/>
              </a:rPr>
              <a:t>Data Preprocessing</a:t>
            </a:r>
          </a:p>
          <a:p>
            <a:pPr algn="l"/>
            <a:endParaRPr lang="en-US" dirty="0"/>
          </a:p>
          <a:p>
            <a:pPr algn="l"/>
            <a:endParaRPr lang="en-US" dirty="0"/>
          </a:p>
          <a:p>
            <a:pPr algn="l"/>
            <a:endParaRPr lang="en-US" dirty="0"/>
          </a:p>
          <a:p>
            <a:pPr algn="l"/>
            <a:r>
              <a:rPr lang="en-US" dirty="0"/>
              <a:t> </a:t>
            </a:r>
            <a:endParaRPr lang="en-IN" dirty="0"/>
          </a:p>
        </p:txBody>
      </p:sp>
      <p:pic>
        <p:nvPicPr>
          <p:cNvPr id="7" name="Picture 6">
            <a:extLst>
              <a:ext uri="{FF2B5EF4-FFF2-40B4-BE49-F238E27FC236}">
                <a16:creationId xmlns:a16="http://schemas.microsoft.com/office/drawing/2014/main" id="{E215C730-ABE8-208A-A20F-1D4CB2754D37}"/>
              </a:ext>
            </a:extLst>
          </p:cNvPr>
          <p:cNvPicPr>
            <a:picLocks noChangeAspect="1"/>
          </p:cNvPicPr>
          <p:nvPr/>
        </p:nvPicPr>
        <p:blipFill>
          <a:blip r:embed="rId2"/>
          <a:stretch>
            <a:fillRect/>
          </a:stretch>
        </p:blipFill>
        <p:spPr>
          <a:xfrm>
            <a:off x="5318478" y="1580795"/>
            <a:ext cx="2684205" cy="1427768"/>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0B9553B9-C1BD-1878-A714-59145D7CA425}"/>
              </a:ext>
            </a:extLst>
          </p:cNvPr>
          <p:cNvPicPr>
            <a:picLocks noChangeAspect="1"/>
          </p:cNvPicPr>
          <p:nvPr/>
        </p:nvPicPr>
        <p:blipFill>
          <a:blip r:embed="rId3"/>
          <a:stretch>
            <a:fillRect/>
          </a:stretch>
        </p:blipFill>
        <p:spPr>
          <a:xfrm>
            <a:off x="5318478" y="3373740"/>
            <a:ext cx="2684205" cy="1129443"/>
          </a:xfrm>
          <a:prstGeom prst="rect">
            <a:avLst/>
          </a:prstGeom>
          <a:ln>
            <a:solidFill>
              <a:schemeClr val="tx1">
                <a:lumMod val="50000"/>
                <a:lumOff val="50000"/>
              </a:schemeClr>
            </a:solidFill>
          </a:ln>
        </p:spPr>
      </p:pic>
      <p:cxnSp>
        <p:nvCxnSpPr>
          <p:cNvPr id="10" name="Straight Arrow Connector 9">
            <a:extLst>
              <a:ext uri="{FF2B5EF4-FFF2-40B4-BE49-F238E27FC236}">
                <a16:creationId xmlns:a16="http://schemas.microsoft.com/office/drawing/2014/main" id="{28304601-E691-6DDB-C8BC-4E785CBDB8C2}"/>
              </a:ext>
            </a:extLst>
          </p:cNvPr>
          <p:cNvCxnSpPr/>
          <p:nvPr/>
        </p:nvCxnSpPr>
        <p:spPr>
          <a:xfrm>
            <a:off x="3523785" y="2066693"/>
            <a:ext cx="15016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2ACD235-E0F4-6BF5-0554-D1A6420219EE}"/>
              </a:ext>
            </a:extLst>
          </p:cNvPr>
          <p:cNvCxnSpPr/>
          <p:nvPr/>
        </p:nvCxnSpPr>
        <p:spPr>
          <a:xfrm>
            <a:off x="3048000" y="3427141"/>
            <a:ext cx="1903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07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C9379C-8D63-E194-913E-F6FA6D60E5AE}"/>
              </a:ext>
            </a:extLst>
          </p:cNvPr>
          <p:cNvSpPr txBox="1"/>
          <p:nvPr/>
        </p:nvSpPr>
        <p:spPr>
          <a:xfrm>
            <a:off x="126380" y="1568605"/>
            <a:ext cx="9508274" cy="646331"/>
          </a:xfrm>
          <a:prstGeom prst="rect">
            <a:avLst/>
          </a:prstGeom>
          <a:noFill/>
        </p:spPr>
        <p:txBody>
          <a:bodyPr wrap="square" rtlCol="0">
            <a:spAutoFit/>
          </a:bodyPr>
          <a:lstStyle/>
          <a:p>
            <a:pPr marL="285750" indent="-285750">
              <a:buFont typeface="Wingdings" panose="05000000000000000000" pitchFamily="2" charset="2"/>
              <a:buChar char="q"/>
            </a:pPr>
            <a:r>
              <a:rPr lang="en-US" sz="1800" b="1" i="0" u="none" strike="noStrike" baseline="0" dirty="0">
                <a:solidFill>
                  <a:schemeClr val="bg1"/>
                </a:solidFill>
                <a:latin typeface="Times New Roman" panose="02020603050405020304" pitchFamily="18" charset="0"/>
              </a:rPr>
              <a:t>Univariate Analysis: </a:t>
            </a:r>
            <a:r>
              <a:rPr lang="en-US" sz="1800" b="0" i="0" u="none" strike="noStrike" baseline="0" dirty="0">
                <a:solidFill>
                  <a:schemeClr val="bg1"/>
                </a:solidFill>
                <a:latin typeface="Times New Roman" panose="02020603050405020304" pitchFamily="18" charset="0"/>
              </a:rPr>
              <a:t>In our yes bank stock market dataset all the features have positively 		                          skewed distributions. </a:t>
            </a:r>
            <a:endParaRPr lang="en-IN" dirty="0">
              <a:solidFill>
                <a:schemeClr val="bg1"/>
              </a:solidFill>
            </a:endParaRPr>
          </a:p>
        </p:txBody>
      </p:sp>
      <p:pic>
        <p:nvPicPr>
          <p:cNvPr id="8" name="Picture 7">
            <a:extLst>
              <a:ext uri="{FF2B5EF4-FFF2-40B4-BE49-F238E27FC236}">
                <a16:creationId xmlns:a16="http://schemas.microsoft.com/office/drawing/2014/main" id="{6CA15763-0F4A-BFB1-8C81-FCF134452B1F}"/>
              </a:ext>
            </a:extLst>
          </p:cNvPr>
          <p:cNvPicPr>
            <a:picLocks noChangeAspect="1"/>
          </p:cNvPicPr>
          <p:nvPr/>
        </p:nvPicPr>
        <p:blipFill>
          <a:blip r:embed="rId2"/>
          <a:stretch>
            <a:fillRect/>
          </a:stretch>
        </p:blipFill>
        <p:spPr>
          <a:xfrm>
            <a:off x="431899" y="3533150"/>
            <a:ext cx="3642727" cy="1508076"/>
          </a:xfrm>
          <a:prstGeom prst="rect">
            <a:avLst/>
          </a:prstGeom>
          <a:ln>
            <a:solidFill>
              <a:schemeClr val="tx1">
                <a:lumMod val="50000"/>
                <a:lumOff val="50000"/>
              </a:schemeClr>
            </a:solidFill>
          </a:ln>
        </p:spPr>
      </p:pic>
      <p:pic>
        <p:nvPicPr>
          <p:cNvPr id="9" name="Picture 8">
            <a:extLst>
              <a:ext uri="{FF2B5EF4-FFF2-40B4-BE49-F238E27FC236}">
                <a16:creationId xmlns:a16="http://schemas.microsoft.com/office/drawing/2014/main" id="{1D635E11-3EAC-3CF6-E51C-5A8337879DD7}"/>
              </a:ext>
            </a:extLst>
          </p:cNvPr>
          <p:cNvPicPr>
            <a:picLocks noChangeAspect="1"/>
          </p:cNvPicPr>
          <p:nvPr/>
        </p:nvPicPr>
        <p:blipFill>
          <a:blip r:embed="rId3"/>
          <a:stretch>
            <a:fillRect/>
          </a:stretch>
        </p:blipFill>
        <p:spPr>
          <a:xfrm>
            <a:off x="5419493" y="2290249"/>
            <a:ext cx="3724507" cy="1427698"/>
          </a:xfrm>
          <a:prstGeom prst="rect">
            <a:avLst/>
          </a:prstGeom>
          <a:ln>
            <a:solidFill>
              <a:schemeClr val="tx1">
                <a:lumMod val="50000"/>
                <a:lumOff val="50000"/>
              </a:schemeClr>
            </a:solidFill>
          </a:ln>
        </p:spPr>
      </p:pic>
      <p:sp>
        <p:nvSpPr>
          <p:cNvPr id="10" name="TextBox 9">
            <a:extLst>
              <a:ext uri="{FF2B5EF4-FFF2-40B4-BE49-F238E27FC236}">
                <a16:creationId xmlns:a16="http://schemas.microsoft.com/office/drawing/2014/main" id="{36D3A412-1D8A-50DD-FF5E-569CF27F6A08}"/>
              </a:ext>
            </a:extLst>
          </p:cNvPr>
          <p:cNvSpPr txBox="1"/>
          <p:nvPr/>
        </p:nvSpPr>
        <p:spPr>
          <a:xfrm>
            <a:off x="126380" y="2750634"/>
            <a:ext cx="2393547" cy="369332"/>
          </a:xfrm>
          <a:prstGeom prst="rect">
            <a:avLst/>
          </a:prstGeom>
          <a:noFill/>
        </p:spPr>
        <p:txBody>
          <a:bodyPr wrap="square" rtlCol="0">
            <a:spAutoFit/>
          </a:bodyPr>
          <a:lstStyle/>
          <a:p>
            <a:r>
              <a:rPr lang="en-US" dirty="0">
                <a:solidFill>
                  <a:schemeClr val="bg1"/>
                </a:solidFill>
              </a:rPr>
              <a:t>Power Transform</a:t>
            </a:r>
            <a:endParaRPr lang="en-IN" dirty="0">
              <a:solidFill>
                <a:schemeClr val="bg1"/>
              </a:solidFill>
            </a:endParaRPr>
          </a:p>
        </p:txBody>
      </p:sp>
      <p:cxnSp>
        <p:nvCxnSpPr>
          <p:cNvPr id="14" name="Straight Arrow Connector 13">
            <a:extLst>
              <a:ext uri="{FF2B5EF4-FFF2-40B4-BE49-F238E27FC236}">
                <a16:creationId xmlns:a16="http://schemas.microsoft.com/office/drawing/2014/main" id="{AE91D5DA-2150-7884-DA9C-BE32560B30CE}"/>
              </a:ext>
            </a:extLst>
          </p:cNvPr>
          <p:cNvCxnSpPr/>
          <p:nvPr/>
        </p:nvCxnSpPr>
        <p:spPr>
          <a:xfrm>
            <a:off x="1598341" y="3062868"/>
            <a:ext cx="0" cy="394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18939A-1EF4-D73D-F721-91DC90BB9181}"/>
              </a:ext>
            </a:extLst>
          </p:cNvPr>
          <p:cNvCxnSpPr/>
          <p:nvPr/>
        </p:nvCxnSpPr>
        <p:spPr>
          <a:xfrm>
            <a:off x="4133385" y="4438185"/>
            <a:ext cx="36427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2F577A5-8B9A-5E17-4670-99C525F8A0B3}"/>
              </a:ext>
            </a:extLst>
          </p:cNvPr>
          <p:cNvCxnSpPr/>
          <p:nvPr/>
        </p:nvCxnSpPr>
        <p:spPr>
          <a:xfrm flipV="1">
            <a:off x="7783551" y="3717947"/>
            <a:ext cx="0" cy="690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F03B8EF-B4C1-CC4A-F737-42FF11030756}"/>
              </a:ext>
            </a:extLst>
          </p:cNvPr>
          <p:cNvSpPr txBox="1"/>
          <p:nvPr/>
        </p:nvSpPr>
        <p:spPr>
          <a:xfrm>
            <a:off x="4074626" y="4482163"/>
            <a:ext cx="10963916" cy="738664"/>
          </a:xfrm>
          <a:prstGeom prst="rect">
            <a:avLst/>
          </a:prstGeom>
          <a:noFill/>
        </p:spPr>
        <p:txBody>
          <a:bodyPr wrap="square" rtlCol="0">
            <a:spAutoFit/>
          </a:bodyPr>
          <a:lstStyle/>
          <a:p>
            <a:pPr marL="0" indent="0" algn="l">
              <a:buNone/>
            </a:pPr>
            <a:r>
              <a:rPr lang="en-US" sz="1400" b="0" i="0" u="none" strike="noStrike" baseline="0" dirty="0">
                <a:solidFill>
                  <a:schemeClr val="bg1"/>
                </a:solidFill>
                <a:latin typeface="+mj-lt"/>
              </a:rPr>
              <a:t>All the features have normally distributed after log transformations.</a:t>
            </a:r>
            <a:endParaRPr lang="en-IN" sz="1400" b="1" i="0" dirty="0">
              <a:solidFill>
                <a:schemeClr val="bg1"/>
              </a:solidFill>
              <a:effectLst/>
              <a:highlight>
                <a:srgbClr val="FFFFFF"/>
              </a:highlight>
              <a:latin typeface="+mj-lt"/>
            </a:endParaRPr>
          </a:p>
          <a:p>
            <a:endParaRPr lang="en-IN" sz="1400" b="1" i="0" u="none" strike="noStrike" baseline="0" dirty="0">
              <a:solidFill>
                <a:schemeClr val="bg1"/>
              </a:solidFill>
              <a:latin typeface="Arial" panose="020B0604020202020204" pitchFamily="34" charset="0"/>
            </a:endParaRPr>
          </a:p>
          <a:p>
            <a:endParaRPr lang="en-IN" sz="1400" dirty="0">
              <a:solidFill>
                <a:schemeClr val="bg1"/>
              </a:solidFill>
            </a:endParaRPr>
          </a:p>
        </p:txBody>
      </p:sp>
      <p:sp>
        <p:nvSpPr>
          <p:cNvPr id="22" name="TextBox 21">
            <a:extLst>
              <a:ext uri="{FF2B5EF4-FFF2-40B4-BE49-F238E27FC236}">
                <a16:creationId xmlns:a16="http://schemas.microsoft.com/office/drawing/2014/main" id="{657E981E-AAF3-124C-7D6D-278E9B02FA3D}"/>
              </a:ext>
            </a:extLst>
          </p:cNvPr>
          <p:cNvSpPr txBox="1"/>
          <p:nvPr/>
        </p:nvSpPr>
        <p:spPr>
          <a:xfrm>
            <a:off x="4133385" y="428315"/>
            <a:ext cx="5570220" cy="553998"/>
          </a:xfrm>
          <a:prstGeom prst="rect">
            <a:avLst/>
          </a:prstGeom>
          <a:noFill/>
        </p:spPr>
        <p:txBody>
          <a:bodyPr wrap="square" rtlCol="0">
            <a:spAutoFit/>
          </a:bodyPr>
          <a:lstStyle/>
          <a:p>
            <a:r>
              <a:rPr lang="en-US" sz="3000" b="1" dirty="0">
                <a:solidFill>
                  <a:srgbClr val="002060"/>
                </a:solidFill>
                <a:latin typeface="Arial" panose="020B0604020202020204" pitchFamily="34" charset="0"/>
                <a:cs typeface="Arial" panose="020B0604020202020204" pitchFamily="34" charset="0"/>
              </a:rPr>
              <a:t>			RESULTS</a:t>
            </a:r>
            <a:endParaRPr lang="en-IN" sz="3000" dirty="0"/>
          </a:p>
        </p:txBody>
      </p:sp>
    </p:spTree>
    <p:extLst>
      <p:ext uri="{BB962C8B-B14F-4D97-AF65-F5344CB8AC3E}">
        <p14:creationId xmlns:p14="http://schemas.microsoft.com/office/powerpoint/2010/main" val="917848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AA029-FA85-FEA9-BB73-0AAAB7BB706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FD564AD-E1FA-25CC-7A54-E453D7EEC074}"/>
              </a:ext>
            </a:extLst>
          </p:cNvPr>
          <p:cNvPicPr>
            <a:picLocks noChangeAspect="1"/>
          </p:cNvPicPr>
          <p:nvPr/>
        </p:nvPicPr>
        <p:blipFill>
          <a:blip r:embed="rId2"/>
          <a:stretch>
            <a:fillRect/>
          </a:stretch>
        </p:blipFill>
        <p:spPr>
          <a:xfrm>
            <a:off x="2832409" y="2096430"/>
            <a:ext cx="3219719" cy="2287111"/>
          </a:xfrm>
          <a:prstGeom prst="rect">
            <a:avLst/>
          </a:prstGeom>
        </p:spPr>
      </p:pic>
      <p:sp>
        <p:nvSpPr>
          <p:cNvPr id="3" name="TextBox 2">
            <a:extLst>
              <a:ext uri="{FF2B5EF4-FFF2-40B4-BE49-F238E27FC236}">
                <a16:creationId xmlns:a16="http://schemas.microsoft.com/office/drawing/2014/main" id="{947387CA-AED9-AA24-6B13-C5DDE9A9875D}"/>
              </a:ext>
            </a:extLst>
          </p:cNvPr>
          <p:cNvSpPr txBox="1"/>
          <p:nvPr/>
        </p:nvSpPr>
        <p:spPr>
          <a:xfrm>
            <a:off x="527823" y="1672683"/>
            <a:ext cx="8965581" cy="369332"/>
          </a:xfrm>
          <a:prstGeom prst="rect">
            <a:avLst/>
          </a:prstGeom>
          <a:noFill/>
        </p:spPr>
        <p:txBody>
          <a:bodyPr wrap="square" rtlCol="0">
            <a:spAutoFit/>
          </a:bodyPr>
          <a:lstStyle/>
          <a:p>
            <a:r>
              <a:rPr lang="en-IN" sz="1800" b="1" i="0" u="none" strike="noStrike" baseline="0" dirty="0">
                <a:solidFill>
                  <a:schemeClr val="bg1"/>
                </a:solidFill>
                <a:latin typeface="Algerian" panose="04020705040A02060702" pitchFamily="82" charset="0"/>
              </a:rPr>
              <a:t>      </a:t>
            </a:r>
            <a:r>
              <a:rPr lang="en-US" sz="1800" b="1" i="0" u="none" strike="noStrike" baseline="0" dirty="0">
                <a:solidFill>
                  <a:schemeClr val="bg1"/>
                </a:solidFill>
                <a:latin typeface="Algerian" panose="04020705040A02060702" pitchFamily="82" charset="0"/>
              </a:rPr>
              <a:t>Visualization of Distribution of all Columns of Closing Price: </a:t>
            </a:r>
            <a:endParaRPr lang="en-IN" dirty="0">
              <a:solidFill>
                <a:schemeClr val="bg1"/>
              </a:solidFill>
              <a:latin typeface="Algerian" panose="04020705040A02060702" pitchFamily="82" charset="0"/>
            </a:endParaRPr>
          </a:p>
        </p:txBody>
      </p:sp>
      <p:sp>
        <p:nvSpPr>
          <p:cNvPr id="4" name="TextBox 3">
            <a:extLst>
              <a:ext uri="{FF2B5EF4-FFF2-40B4-BE49-F238E27FC236}">
                <a16:creationId xmlns:a16="http://schemas.microsoft.com/office/drawing/2014/main" id="{6C55CFDB-A7A6-55E5-5EED-9A98B149A0BE}"/>
              </a:ext>
            </a:extLst>
          </p:cNvPr>
          <p:cNvSpPr txBox="1"/>
          <p:nvPr/>
        </p:nvSpPr>
        <p:spPr>
          <a:xfrm>
            <a:off x="252762" y="4514900"/>
            <a:ext cx="8898673" cy="446276"/>
          </a:xfrm>
          <a:prstGeom prst="rect">
            <a:avLst/>
          </a:prstGeom>
          <a:noFill/>
        </p:spPr>
        <p:txBody>
          <a:bodyPr wrap="square" rtlCol="0">
            <a:spAutoFit/>
          </a:bodyPr>
          <a:lstStyle/>
          <a:p>
            <a:r>
              <a:rPr lang="en-US" sz="1150" b="0" i="0" u="none" strike="noStrike" baseline="0" dirty="0">
                <a:solidFill>
                  <a:schemeClr val="bg1"/>
                </a:solidFill>
                <a:latin typeface="Arial" panose="020B0604020202020204" pitchFamily="34" charset="0"/>
              </a:rPr>
              <a:t>The above graph shows that they are not normally distributed. The  mean and median should be equal for perfect normal distribution curve.  So we log transform all the features to normal distribution. </a:t>
            </a:r>
            <a:endParaRPr lang="en-IN" sz="1150" dirty="0">
              <a:solidFill>
                <a:schemeClr val="bg1"/>
              </a:solidFill>
            </a:endParaRPr>
          </a:p>
        </p:txBody>
      </p:sp>
      <p:sp>
        <p:nvSpPr>
          <p:cNvPr id="5" name="TextBox 4">
            <a:extLst>
              <a:ext uri="{FF2B5EF4-FFF2-40B4-BE49-F238E27FC236}">
                <a16:creationId xmlns:a16="http://schemas.microsoft.com/office/drawing/2014/main" id="{503A9776-F5D7-D079-AD94-5C357501D9C6}"/>
              </a:ext>
            </a:extLst>
          </p:cNvPr>
          <p:cNvSpPr txBox="1"/>
          <p:nvPr/>
        </p:nvSpPr>
        <p:spPr>
          <a:xfrm>
            <a:off x="4899102" y="467571"/>
            <a:ext cx="4854498" cy="584775"/>
          </a:xfrm>
          <a:prstGeom prst="rect">
            <a:avLst/>
          </a:prstGeom>
          <a:noFill/>
        </p:spPr>
        <p:txBody>
          <a:bodyPr wrap="square" rtlCol="0">
            <a:spAutoFit/>
          </a:bodyPr>
          <a:lstStyle/>
          <a:p>
            <a:r>
              <a:rPr lang="en-US" sz="3200" b="1" dirty="0">
                <a:solidFill>
                  <a:srgbClr val="002060"/>
                </a:solidFill>
                <a:latin typeface="Arial" panose="020B0604020202020204" pitchFamily="34" charset="0"/>
                <a:cs typeface="Arial" panose="020B0604020202020204" pitchFamily="34" charset="0"/>
              </a:rPr>
              <a:t>		RESULTS</a:t>
            </a:r>
            <a:endParaRPr lang="en-IN" sz="3200" dirty="0"/>
          </a:p>
        </p:txBody>
      </p:sp>
    </p:spTree>
    <p:extLst>
      <p:ext uri="{BB962C8B-B14F-4D97-AF65-F5344CB8AC3E}">
        <p14:creationId xmlns:p14="http://schemas.microsoft.com/office/powerpoint/2010/main" val="243634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B78CD-ACCD-1273-EE71-CB416FF30E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BA66D16-5425-4829-EF86-C883DEBD1C88}"/>
              </a:ext>
            </a:extLst>
          </p:cNvPr>
          <p:cNvSpPr txBox="1"/>
          <p:nvPr/>
        </p:nvSpPr>
        <p:spPr>
          <a:xfrm>
            <a:off x="185854" y="1129990"/>
            <a:ext cx="8965581" cy="1508105"/>
          </a:xfrm>
          <a:prstGeom prst="rect">
            <a:avLst/>
          </a:prstGeom>
          <a:noFill/>
        </p:spPr>
        <p:txBody>
          <a:bodyPr wrap="square" rtlCol="0">
            <a:spAutoFit/>
          </a:bodyPr>
          <a:lstStyle/>
          <a:p>
            <a:pPr algn="l"/>
            <a:endParaRPr lang="en-IN" sz="2000" b="1" i="0" dirty="0">
              <a:effectLst/>
              <a:highlight>
                <a:srgbClr val="FFFFFF"/>
              </a:highlight>
              <a:latin typeface="+mj-lt"/>
            </a:endParaRPr>
          </a:p>
          <a:p>
            <a:pPr marL="285750" indent="-285750" algn="l">
              <a:buFont typeface="Wingdings" panose="05000000000000000000" pitchFamily="2" charset="2"/>
              <a:buChar char="q"/>
            </a:pPr>
            <a:r>
              <a:rPr lang="en-US" sz="1800" b="0" i="0" u="none" strike="noStrike" baseline="0" dirty="0">
                <a:solidFill>
                  <a:schemeClr val="bg1"/>
                </a:solidFill>
                <a:latin typeface="+mj-lt"/>
              </a:rPr>
              <a:t>Bivariate Analysis:</a:t>
            </a:r>
          </a:p>
          <a:p>
            <a:pPr marL="0" indent="0" algn="l">
              <a:buNone/>
            </a:pPr>
            <a:r>
              <a:rPr lang="en-US" sz="1800" b="0" i="0" u="none" strike="noStrike" baseline="0" dirty="0">
                <a:solidFill>
                  <a:schemeClr val="bg1"/>
                </a:solidFill>
                <a:latin typeface="+mj-lt"/>
              </a:rPr>
              <a:t>In the context of supervised learning, it can help determine the essential predictors when the bivariate analysis is done by plotting one variable against another. The graphs below depict that there is a high correlation between the dependent (Close) </a:t>
            </a:r>
            <a:r>
              <a:rPr lang="en-IN" sz="1800" b="0" i="0" u="none" strike="noStrike" baseline="0" dirty="0">
                <a:solidFill>
                  <a:schemeClr val="bg1"/>
                </a:solidFill>
                <a:latin typeface="+mj-lt"/>
              </a:rPr>
              <a:t>and independent variables.</a:t>
            </a:r>
            <a:endParaRPr lang="en-IN" sz="2000" b="1" i="0" dirty="0">
              <a:solidFill>
                <a:schemeClr val="bg1"/>
              </a:solidFill>
              <a:effectLst/>
              <a:highlight>
                <a:srgbClr val="FFFFFF"/>
              </a:highlight>
              <a:latin typeface="+mj-lt"/>
            </a:endParaRPr>
          </a:p>
        </p:txBody>
      </p:sp>
      <p:pic>
        <p:nvPicPr>
          <p:cNvPr id="5" name="Picture 4">
            <a:extLst>
              <a:ext uri="{FF2B5EF4-FFF2-40B4-BE49-F238E27FC236}">
                <a16:creationId xmlns:a16="http://schemas.microsoft.com/office/drawing/2014/main" id="{99FCC8F4-C36E-0F0F-C84F-9E0B80B4E9B8}"/>
              </a:ext>
            </a:extLst>
          </p:cNvPr>
          <p:cNvPicPr>
            <a:picLocks noChangeAspect="1"/>
          </p:cNvPicPr>
          <p:nvPr/>
        </p:nvPicPr>
        <p:blipFill>
          <a:blip r:embed="rId2"/>
          <a:stretch>
            <a:fillRect/>
          </a:stretch>
        </p:blipFill>
        <p:spPr>
          <a:xfrm>
            <a:off x="741869" y="2752259"/>
            <a:ext cx="7472863" cy="1633887"/>
          </a:xfrm>
          <a:prstGeom prst="rect">
            <a:avLst/>
          </a:prstGeom>
          <a:ln>
            <a:solidFill>
              <a:schemeClr val="tx1">
                <a:lumMod val="50000"/>
                <a:lumOff val="50000"/>
              </a:schemeClr>
            </a:solidFill>
          </a:ln>
        </p:spPr>
      </p:pic>
      <p:sp>
        <p:nvSpPr>
          <p:cNvPr id="6" name="TextBox 5">
            <a:extLst>
              <a:ext uri="{FF2B5EF4-FFF2-40B4-BE49-F238E27FC236}">
                <a16:creationId xmlns:a16="http://schemas.microsoft.com/office/drawing/2014/main" id="{3BBE4443-44E9-AA2C-B2E0-3ECC4E21DA33}"/>
              </a:ext>
            </a:extLst>
          </p:cNvPr>
          <p:cNvSpPr txBox="1"/>
          <p:nvPr/>
        </p:nvSpPr>
        <p:spPr>
          <a:xfrm>
            <a:off x="74342" y="4586868"/>
            <a:ext cx="9077093" cy="461665"/>
          </a:xfrm>
          <a:prstGeom prst="rect">
            <a:avLst/>
          </a:prstGeom>
          <a:noFill/>
        </p:spPr>
        <p:txBody>
          <a:bodyPr wrap="square" rtlCol="0">
            <a:spAutoFit/>
          </a:bodyPr>
          <a:lstStyle/>
          <a:p>
            <a:r>
              <a:rPr lang="en-US" sz="1200" b="0" i="0" u="none" strike="noStrike" baseline="0" dirty="0">
                <a:solidFill>
                  <a:schemeClr val="bg1"/>
                </a:solidFill>
                <a:latin typeface="Arial" panose="020B0604020202020204" pitchFamily="34" charset="0"/>
              </a:rPr>
              <a:t>From the above line plot, We conclude that the stock price is keep on increasing till 2018.But after 2018, the stock price is kept on decreasing due the fraud case involving Rana Kapoor.</a:t>
            </a:r>
            <a:endParaRPr lang="en-IN" sz="1200" dirty="0">
              <a:solidFill>
                <a:schemeClr val="bg1"/>
              </a:solidFill>
            </a:endParaRPr>
          </a:p>
        </p:txBody>
      </p:sp>
      <p:sp>
        <p:nvSpPr>
          <p:cNvPr id="7" name="TextBox 6">
            <a:extLst>
              <a:ext uri="{FF2B5EF4-FFF2-40B4-BE49-F238E27FC236}">
                <a16:creationId xmlns:a16="http://schemas.microsoft.com/office/drawing/2014/main" id="{BE6EE912-8F8F-149E-7CFB-12C30894D36A}"/>
              </a:ext>
            </a:extLst>
          </p:cNvPr>
          <p:cNvSpPr txBox="1"/>
          <p:nvPr/>
        </p:nvSpPr>
        <p:spPr>
          <a:xfrm>
            <a:off x="6913756" y="431051"/>
            <a:ext cx="2069797" cy="584775"/>
          </a:xfrm>
          <a:prstGeom prst="rect">
            <a:avLst/>
          </a:prstGeom>
          <a:noFill/>
        </p:spPr>
        <p:txBody>
          <a:bodyPr wrap="none" rtlCol="0">
            <a:spAutoFit/>
          </a:bodyPr>
          <a:lstStyle/>
          <a:p>
            <a:r>
              <a:rPr lang="en-US" sz="3200" b="1" dirty="0">
                <a:solidFill>
                  <a:srgbClr val="002060"/>
                </a:solidFill>
                <a:latin typeface="Arial" panose="020B0604020202020204" pitchFamily="34" charset="0"/>
                <a:cs typeface="Arial" panose="020B0604020202020204" pitchFamily="34" charset="0"/>
              </a:rPr>
              <a:t>RESULTS</a:t>
            </a:r>
            <a:endParaRPr lang="en-IN" sz="3200" dirty="0"/>
          </a:p>
        </p:txBody>
      </p:sp>
    </p:spTree>
    <p:extLst>
      <p:ext uri="{BB962C8B-B14F-4D97-AF65-F5344CB8AC3E}">
        <p14:creationId xmlns:p14="http://schemas.microsoft.com/office/powerpoint/2010/main" val="2588154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B6347-A7EB-19A5-986E-1100B108973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3D0CAE6-B736-B9B6-FC62-4B809F9D0F79}"/>
              </a:ext>
            </a:extLst>
          </p:cNvPr>
          <p:cNvSpPr txBox="1"/>
          <p:nvPr/>
        </p:nvSpPr>
        <p:spPr>
          <a:xfrm>
            <a:off x="81776" y="1609984"/>
            <a:ext cx="9887415" cy="3362459"/>
          </a:xfrm>
          <a:prstGeom prst="rect">
            <a:avLst/>
          </a:prstGeom>
          <a:noFill/>
        </p:spPr>
        <p:txBody>
          <a:bodyPr wrap="square">
            <a:spAutoFit/>
          </a:bodyPr>
          <a:lstStyle/>
          <a:p>
            <a:pPr marL="0" indent="0">
              <a:buNone/>
            </a:pPr>
            <a:r>
              <a:rPr lang="en-US" sz="1250" b="1" i="0" u="none" strike="noStrike" baseline="0" dirty="0">
                <a:solidFill>
                  <a:schemeClr val="bg1"/>
                </a:solidFill>
                <a:latin typeface="+mj-lt"/>
              </a:rPr>
              <a:t>		</a:t>
            </a:r>
            <a:r>
              <a:rPr lang="en-US" sz="1250" b="1" i="0" u="none" strike="noStrike" baseline="0" dirty="0">
                <a:solidFill>
                  <a:schemeClr val="bg1"/>
                </a:solidFill>
                <a:latin typeface="Algerian" panose="04020705040A02060702" pitchFamily="82" charset="0"/>
              </a:rPr>
              <a:t>Visualization of Relationship of all Datasets of Closing Price</a:t>
            </a:r>
            <a:endParaRPr lang="en-IN" sz="1250" b="1" i="0" u="none" strike="noStrike" baseline="0" dirty="0">
              <a:solidFill>
                <a:schemeClr val="bg1"/>
              </a:solidFill>
              <a:latin typeface="Algerian" panose="04020705040A02060702" pitchFamily="82" charset="0"/>
            </a:endParaRPr>
          </a:p>
          <a:p>
            <a:endParaRPr lang="en-IN" sz="1250" b="1" dirty="0">
              <a:solidFill>
                <a:schemeClr val="bg1"/>
              </a:solidFill>
              <a:latin typeface="Arial" panose="020B0604020202020204" pitchFamily="34" charset="0"/>
            </a:endParaRPr>
          </a:p>
          <a:p>
            <a:endParaRPr lang="en-IN" sz="1250" b="1" i="0" u="none" strike="noStrike" baseline="0" dirty="0">
              <a:solidFill>
                <a:schemeClr val="bg1"/>
              </a:solidFill>
              <a:latin typeface="Arial" panose="020B0604020202020204" pitchFamily="34" charset="0"/>
            </a:endParaRPr>
          </a:p>
          <a:p>
            <a:endParaRPr lang="en-IN" sz="1250" b="1" dirty="0">
              <a:solidFill>
                <a:schemeClr val="bg1"/>
              </a:solidFill>
              <a:latin typeface="Arial" panose="020B0604020202020204" pitchFamily="34" charset="0"/>
            </a:endParaRPr>
          </a:p>
          <a:p>
            <a:endParaRPr lang="en-IN" sz="1250" b="1" i="0" u="none" strike="noStrike" baseline="0" dirty="0">
              <a:solidFill>
                <a:schemeClr val="bg1"/>
              </a:solidFill>
              <a:latin typeface="Arial" panose="020B0604020202020204" pitchFamily="34" charset="0"/>
            </a:endParaRPr>
          </a:p>
          <a:p>
            <a:pPr marL="0" indent="0">
              <a:buNone/>
            </a:pPr>
            <a:r>
              <a:rPr lang="en-IN" sz="1250" b="1" i="0" u="none" strike="noStrike" baseline="0" dirty="0">
                <a:solidFill>
                  <a:schemeClr val="bg1"/>
                </a:solidFill>
                <a:latin typeface="Arial" panose="020B0604020202020204" pitchFamily="34" charset="0"/>
              </a:rPr>
              <a:t> </a:t>
            </a:r>
          </a:p>
          <a:p>
            <a:endParaRPr lang="en-IN" sz="1250" dirty="0">
              <a:solidFill>
                <a:schemeClr val="bg1"/>
              </a:solidFill>
            </a:endParaRPr>
          </a:p>
          <a:p>
            <a:endParaRPr lang="en-IN" sz="1250" dirty="0">
              <a:solidFill>
                <a:schemeClr val="bg1"/>
              </a:solidFill>
            </a:endParaRPr>
          </a:p>
          <a:p>
            <a:endParaRPr lang="en-IN" sz="1250" dirty="0">
              <a:solidFill>
                <a:schemeClr val="bg1"/>
              </a:solidFill>
            </a:endParaRPr>
          </a:p>
          <a:p>
            <a:endParaRPr lang="en-IN" sz="1250" dirty="0">
              <a:solidFill>
                <a:schemeClr val="bg1"/>
              </a:solidFill>
            </a:endParaRPr>
          </a:p>
          <a:p>
            <a:pPr marL="0" indent="0">
              <a:buNone/>
            </a:pPr>
            <a:endParaRPr lang="en-IN" sz="1250" dirty="0">
              <a:solidFill>
                <a:schemeClr val="bg1"/>
              </a:solidFill>
            </a:endParaRPr>
          </a:p>
          <a:p>
            <a:pPr marL="0" indent="0">
              <a:buNone/>
            </a:pPr>
            <a:endParaRPr lang="en-IN" sz="1250" dirty="0">
              <a:solidFill>
                <a:schemeClr val="bg1"/>
              </a:solidFill>
            </a:endParaRPr>
          </a:p>
          <a:p>
            <a:pPr marL="0" indent="0">
              <a:buNone/>
            </a:pPr>
            <a:endParaRPr lang="en-IN" sz="1250" dirty="0">
              <a:solidFill>
                <a:schemeClr val="bg1"/>
              </a:solidFill>
            </a:endParaRPr>
          </a:p>
          <a:p>
            <a:pPr marL="0" indent="0">
              <a:buNone/>
            </a:pPr>
            <a:endParaRPr lang="en-IN" sz="1250" dirty="0">
              <a:solidFill>
                <a:schemeClr val="bg1"/>
              </a:solidFill>
            </a:endParaRPr>
          </a:p>
          <a:p>
            <a:pPr marL="0" indent="0">
              <a:buNone/>
            </a:pPr>
            <a:endParaRPr lang="en-IN" sz="1250" dirty="0">
              <a:solidFill>
                <a:schemeClr val="bg1"/>
              </a:solidFill>
            </a:endParaRPr>
          </a:p>
          <a:p>
            <a:pPr marL="0" indent="0">
              <a:buNone/>
            </a:pPr>
            <a:endParaRPr lang="en-IN" sz="1250" dirty="0">
              <a:solidFill>
                <a:schemeClr val="bg1"/>
              </a:solidFill>
            </a:endParaRPr>
          </a:p>
          <a:p>
            <a:pPr marL="0" indent="0">
              <a:buNone/>
            </a:pPr>
            <a:r>
              <a:rPr lang="en-IN" sz="1250" dirty="0">
                <a:solidFill>
                  <a:schemeClr val="bg1"/>
                </a:solidFill>
              </a:rPr>
              <a:t>     Relationship between  </a:t>
            </a:r>
            <a:r>
              <a:rPr lang="en-IN" sz="1250" dirty="0">
                <a:solidFill>
                  <a:schemeClr val="bg1"/>
                </a:solidFill>
                <a:latin typeface="+mj-lt"/>
              </a:rPr>
              <a:t>Open and Close              </a:t>
            </a:r>
            <a:r>
              <a:rPr lang="en-IN" sz="1250" dirty="0">
                <a:solidFill>
                  <a:schemeClr val="bg1"/>
                </a:solidFill>
              </a:rPr>
              <a:t>Relationship between  </a:t>
            </a:r>
            <a:r>
              <a:rPr lang="en-IN" sz="1250" dirty="0">
                <a:solidFill>
                  <a:schemeClr val="bg1"/>
                </a:solidFill>
                <a:latin typeface="+mj-lt"/>
              </a:rPr>
              <a:t>Low and Close</a:t>
            </a:r>
            <a:r>
              <a:rPr lang="en-IN" sz="1250" dirty="0">
                <a:solidFill>
                  <a:schemeClr val="bg1"/>
                </a:solidFill>
              </a:rPr>
              <a:t>                      Relationship between  </a:t>
            </a:r>
            <a:r>
              <a:rPr lang="en-IN" sz="1250" dirty="0">
                <a:solidFill>
                  <a:schemeClr val="bg1"/>
                </a:solidFill>
                <a:latin typeface="+mj-lt"/>
              </a:rPr>
              <a:t>High and Close</a:t>
            </a:r>
          </a:p>
        </p:txBody>
      </p:sp>
      <p:pic>
        <p:nvPicPr>
          <p:cNvPr id="6" name="Picture 5">
            <a:extLst>
              <a:ext uri="{FF2B5EF4-FFF2-40B4-BE49-F238E27FC236}">
                <a16:creationId xmlns:a16="http://schemas.microsoft.com/office/drawing/2014/main" id="{23D2879C-C1F2-C556-9F46-8706D10880FF}"/>
              </a:ext>
            </a:extLst>
          </p:cNvPr>
          <p:cNvPicPr>
            <a:picLocks noChangeAspect="1"/>
          </p:cNvPicPr>
          <p:nvPr/>
        </p:nvPicPr>
        <p:blipFill>
          <a:blip r:embed="rId2"/>
          <a:stretch>
            <a:fillRect/>
          </a:stretch>
        </p:blipFill>
        <p:spPr>
          <a:xfrm>
            <a:off x="203268" y="2053518"/>
            <a:ext cx="2464930" cy="1715595"/>
          </a:xfrm>
          <a:prstGeom prst="rect">
            <a:avLst/>
          </a:prstGeom>
        </p:spPr>
      </p:pic>
      <p:pic>
        <p:nvPicPr>
          <p:cNvPr id="7" name="Picture 6">
            <a:extLst>
              <a:ext uri="{FF2B5EF4-FFF2-40B4-BE49-F238E27FC236}">
                <a16:creationId xmlns:a16="http://schemas.microsoft.com/office/drawing/2014/main" id="{AAB17801-AE03-5D5E-1F20-C31C8DD7B3A2}"/>
              </a:ext>
            </a:extLst>
          </p:cNvPr>
          <p:cNvPicPr>
            <a:picLocks noChangeAspect="1"/>
          </p:cNvPicPr>
          <p:nvPr/>
        </p:nvPicPr>
        <p:blipFill>
          <a:blip r:embed="rId3"/>
          <a:stretch>
            <a:fillRect/>
          </a:stretch>
        </p:blipFill>
        <p:spPr>
          <a:xfrm>
            <a:off x="3472565" y="2053518"/>
            <a:ext cx="2464930" cy="1717255"/>
          </a:xfrm>
          <a:prstGeom prst="rect">
            <a:avLst/>
          </a:prstGeom>
        </p:spPr>
      </p:pic>
      <p:pic>
        <p:nvPicPr>
          <p:cNvPr id="8" name="Picture 7">
            <a:extLst>
              <a:ext uri="{FF2B5EF4-FFF2-40B4-BE49-F238E27FC236}">
                <a16:creationId xmlns:a16="http://schemas.microsoft.com/office/drawing/2014/main" id="{94652400-C3B6-B08F-AE51-54B261E59C58}"/>
              </a:ext>
            </a:extLst>
          </p:cNvPr>
          <p:cNvPicPr>
            <a:picLocks noChangeAspect="1"/>
          </p:cNvPicPr>
          <p:nvPr/>
        </p:nvPicPr>
        <p:blipFill>
          <a:blip r:embed="rId4"/>
          <a:stretch>
            <a:fillRect/>
          </a:stretch>
        </p:blipFill>
        <p:spPr>
          <a:xfrm>
            <a:off x="6597294" y="2053518"/>
            <a:ext cx="2464930" cy="1717254"/>
          </a:xfrm>
          <a:prstGeom prst="rect">
            <a:avLst/>
          </a:prstGeom>
        </p:spPr>
      </p:pic>
      <p:cxnSp>
        <p:nvCxnSpPr>
          <p:cNvPr id="10" name="Straight Arrow Connector 9">
            <a:extLst>
              <a:ext uri="{FF2B5EF4-FFF2-40B4-BE49-F238E27FC236}">
                <a16:creationId xmlns:a16="http://schemas.microsoft.com/office/drawing/2014/main" id="{F801AE1A-C00A-2A97-CB3D-8D1E5A5A71A0}"/>
              </a:ext>
            </a:extLst>
          </p:cNvPr>
          <p:cNvCxnSpPr/>
          <p:nvPr/>
        </p:nvCxnSpPr>
        <p:spPr>
          <a:xfrm>
            <a:off x="1360449" y="3769113"/>
            <a:ext cx="0" cy="98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30B5E6-0F6C-BE37-2FA1-E2EE22ACA3C0}"/>
              </a:ext>
            </a:extLst>
          </p:cNvPr>
          <p:cNvCxnSpPr/>
          <p:nvPr/>
        </p:nvCxnSpPr>
        <p:spPr>
          <a:xfrm>
            <a:off x="4638907" y="3769113"/>
            <a:ext cx="0" cy="95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B5438E-61AC-816F-0933-96303F96C6E4}"/>
              </a:ext>
            </a:extLst>
          </p:cNvPr>
          <p:cNvCxnSpPr/>
          <p:nvPr/>
        </p:nvCxnSpPr>
        <p:spPr>
          <a:xfrm>
            <a:off x="7790985" y="3769113"/>
            <a:ext cx="0" cy="988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D748459-E512-25C3-3E11-71365C9BC469}"/>
              </a:ext>
            </a:extLst>
          </p:cNvPr>
          <p:cNvSpPr txBox="1"/>
          <p:nvPr/>
        </p:nvSpPr>
        <p:spPr>
          <a:xfrm>
            <a:off x="6756086" y="511055"/>
            <a:ext cx="2069797" cy="584775"/>
          </a:xfrm>
          <a:prstGeom prst="rect">
            <a:avLst/>
          </a:prstGeom>
          <a:noFill/>
        </p:spPr>
        <p:txBody>
          <a:bodyPr wrap="none" rtlCol="0">
            <a:spAutoFit/>
          </a:bodyPr>
          <a:lstStyle/>
          <a:p>
            <a:r>
              <a:rPr lang="en-US" sz="3200" b="1" dirty="0">
                <a:solidFill>
                  <a:srgbClr val="002060"/>
                </a:solidFill>
                <a:latin typeface="Arial" panose="020B0604020202020204" pitchFamily="34" charset="0"/>
                <a:cs typeface="Arial" panose="020B0604020202020204" pitchFamily="34" charset="0"/>
              </a:rPr>
              <a:t>RESULTS</a:t>
            </a:r>
            <a:endParaRPr lang="en-IN" sz="3200" dirty="0"/>
          </a:p>
        </p:txBody>
      </p:sp>
    </p:spTree>
    <p:extLst>
      <p:ext uri="{BB962C8B-B14F-4D97-AF65-F5344CB8AC3E}">
        <p14:creationId xmlns:p14="http://schemas.microsoft.com/office/powerpoint/2010/main" val="1760991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E8365-D5BD-8F46-B348-AF9C4FCBD37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64893C3-349C-AB0F-771A-48C642BB890D}"/>
              </a:ext>
            </a:extLst>
          </p:cNvPr>
          <p:cNvSpPr txBox="1"/>
          <p:nvPr/>
        </p:nvSpPr>
        <p:spPr>
          <a:xfrm>
            <a:off x="81776" y="1609984"/>
            <a:ext cx="8987883" cy="1384995"/>
          </a:xfrm>
          <a:prstGeom prst="rect">
            <a:avLst/>
          </a:prstGeom>
          <a:noFill/>
        </p:spPr>
        <p:txBody>
          <a:bodyPr wrap="square">
            <a:spAutoFit/>
          </a:bodyPr>
          <a:lstStyle/>
          <a:p>
            <a:r>
              <a:rPr lang="en-US" sz="1400" b="0" i="0" u="none" strike="noStrike" baseline="0" dirty="0">
                <a:solidFill>
                  <a:schemeClr val="bg1"/>
                </a:solidFill>
                <a:latin typeface="+mj-lt"/>
              </a:rPr>
              <a:t>Correlation analysis is a method of statistical evaluation used to study the strength of a relationship between numerical variables. This heatmap shows us the correlation between all numerical variables in our data. Every feature is extremely correlated with each other, so taking just one feature or average of these features would suffice for our regression model as linear regression assumes there is no multicollinearity in the features. We will try to reduce multicollinearity using the</a:t>
            </a:r>
            <a:r>
              <a:rPr lang="en-IN" sz="1400" b="0" i="0" u="none" strike="noStrike" baseline="0" dirty="0">
                <a:solidFill>
                  <a:schemeClr val="bg1"/>
                </a:solidFill>
                <a:latin typeface="+mj-lt"/>
              </a:rPr>
              <a:t>transformation of variables</a:t>
            </a:r>
            <a:r>
              <a:rPr lang="en-IN" sz="1400" b="1" dirty="0">
                <a:solidFill>
                  <a:schemeClr val="bg1"/>
                </a:solidFill>
                <a:latin typeface="+mj-lt"/>
              </a:rPr>
              <a:t>.</a:t>
            </a:r>
            <a:endParaRPr lang="en-IN" sz="1400" b="1" i="0" u="none" strike="noStrike" baseline="0" dirty="0">
              <a:solidFill>
                <a:schemeClr val="bg1"/>
              </a:solidFill>
              <a:latin typeface="+mj-lt"/>
            </a:endParaRPr>
          </a:p>
          <a:p>
            <a:pPr marL="0" indent="0">
              <a:buNone/>
            </a:pPr>
            <a:endParaRPr lang="en-IN" sz="1400" dirty="0">
              <a:solidFill>
                <a:schemeClr val="bg1"/>
              </a:solidFill>
              <a:latin typeface="+mj-lt"/>
            </a:endParaRPr>
          </a:p>
        </p:txBody>
      </p:sp>
      <p:pic>
        <p:nvPicPr>
          <p:cNvPr id="2" name="Picture 1">
            <a:extLst>
              <a:ext uri="{FF2B5EF4-FFF2-40B4-BE49-F238E27FC236}">
                <a16:creationId xmlns:a16="http://schemas.microsoft.com/office/drawing/2014/main" id="{4DB048AB-BF1A-B34B-C09E-E6AA12E4970D}"/>
              </a:ext>
            </a:extLst>
          </p:cNvPr>
          <p:cNvPicPr>
            <a:picLocks noChangeAspect="1"/>
          </p:cNvPicPr>
          <p:nvPr/>
        </p:nvPicPr>
        <p:blipFill>
          <a:blip r:embed="rId2"/>
          <a:stretch>
            <a:fillRect/>
          </a:stretch>
        </p:blipFill>
        <p:spPr>
          <a:xfrm>
            <a:off x="1553736" y="2814784"/>
            <a:ext cx="5596473" cy="2163788"/>
          </a:xfrm>
          <a:prstGeom prst="rect">
            <a:avLst/>
          </a:prstGeom>
          <a:ln>
            <a:solidFill>
              <a:schemeClr val="tx1">
                <a:lumMod val="50000"/>
                <a:lumOff val="50000"/>
              </a:schemeClr>
            </a:solidFill>
          </a:ln>
        </p:spPr>
      </p:pic>
      <p:sp>
        <p:nvSpPr>
          <p:cNvPr id="3" name="TextBox 2">
            <a:extLst>
              <a:ext uri="{FF2B5EF4-FFF2-40B4-BE49-F238E27FC236}">
                <a16:creationId xmlns:a16="http://schemas.microsoft.com/office/drawing/2014/main" id="{859F5C2C-BA2B-9E80-0C9B-CDBF8FBBDBA0}"/>
              </a:ext>
            </a:extLst>
          </p:cNvPr>
          <p:cNvSpPr txBox="1"/>
          <p:nvPr/>
        </p:nvSpPr>
        <p:spPr>
          <a:xfrm>
            <a:off x="6779941" y="422809"/>
            <a:ext cx="2069797" cy="584775"/>
          </a:xfrm>
          <a:prstGeom prst="rect">
            <a:avLst/>
          </a:prstGeom>
          <a:noFill/>
        </p:spPr>
        <p:txBody>
          <a:bodyPr wrap="none" rtlCol="0">
            <a:spAutoFit/>
          </a:bodyPr>
          <a:lstStyle/>
          <a:p>
            <a:r>
              <a:rPr lang="en-US" sz="3200" b="1" dirty="0">
                <a:solidFill>
                  <a:srgbClr val="002060"/>
                </a:solidFill>
                <a:latin typeface="Arial" panose="020B0604020202020204" pitchFamily="34" charset="0"/>
                <a:cs typeface="Arial" panose="020B0604020202020204" pitchFamily="34" charset="0"/>
              </a:rPr>
              <a:t>RESULTS</a:t>
            </a:r>
            <a:endParaRPr lang="en-IN" sz="3200" dirty="0"/>
          </a:p>
        </p:txBody>
      </p:sp>
    </p:spTree>
    <p:extLst>
      <p:ext uri="{BB962C8B-B14F-4D97-AF65-F5344CB8AC3E}">
        <p14:creationId xmlns:p14="http://schemas.microsoft.com/office/powerpoint/2010/main" val="29874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89F0-0966-6865-DB60-5734BB128576}"/>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TEAMMATES</a:t>
            </a:r>
            <a:endParaRPr lang="en-IN" dirty="0"/>
          </a:p>
        </p:txBody>
      </p:sp>
      <p:graphicFrame>
        <p:nvGraphicFramePr>
          <p:cNvPr id="7" name="Content Placeholder 6">
            <a:extLst>
              <a:ext uri="{FF2B5EF4-FFF2-40B4-BE49-F238E27FC236}">
                <a16:creationId xmlns:a16="http://schemas.microsoft.com/office/drawing/2014/main" id="{3E5B0A65-34AA-F091-F3F0-D3D85EF82091}"/>
              </a:ext>
            </a:extLst>
          </p:cNvPr>
          <p:cNvGraphicFramePr>
            <a:graphicFrameLocks noGrp="1"/>
          </p:cNvGraphicFramePr>
          <p:nvPr>
            <p:ph idx="1"/>
            <p:extLst>
              <p:ext uri="{D42A27DB-BD31-4B8C-83A1-F6EECF244321}">
                <p14:modId xmlns:p14="http://schemas.microsoft.com/office/powerpoint/2010/main" val="2355511762"/>
              </p:ext>
            </p:extLst>
          </p:nvPr>
        </p:nvGraphicFramePr>
        <p:xfrm>
          <a:off x="337169" y="2033976"/>
          <a:ext cx="8531769" cy="2661920"/>
        </p:xfrm>
        <a:graphic>
          <a:graphicData uri="http://schemas.openxmlformats.org/drawingml/2006/table">
            <a:tbl>
              <a:tblPr firstRow="1" bandRow="1">
                <a:tableStyleId>{5C22544A-7EE6-4342-B048-85BDC9FD1C3A}</a:tableStyleId>
              </a:tblPr>
              <a:tblGrid>
                <a:gridCol w="2843923">
                  <a:extLst>
                    <a:ext uri="{9D8B030D-6E8A-4147-A177-3AD203B41FA5}">
                      <a16:colId xmlns:a16="http://schemas.microsoft.com/office/drawing/2014/main" val="1309246334"/>
                    </a:ext>
                  </a:extLst>
                </a:gridCol>
                <a:gridCol w="2843923">
                  <a:extLst>
                    <a:ext uri="{9D8B030D-6E8A-4147-A177-3AD203B41FA5}">
                      <a16:colId xmlns:a16="http://schemas.microsoft.com/office/drawing/2014/main" val="395250032"/>
                    </a:ext>
                  </a:extLst>
                </a:gridCol>
                <a:gridCol w="2843923">
                  <a:extLst>
                    <a:ext uri="{9D8B030D-6E8A-4147-A177-3AD203B41FA5}">
                      <a16:colId xmlns:a16="http://schemas.microsoft.com/office/drawing/2014/main" val="1484189503"/>
                    </a:ext>
                  </a:extLst>
                </a:gridCol>
              </a:tblGrid>
              <a:tr h="370840">
                <a:tc>
                  <a:txBody>
                    <a:bodyPr/>
                    <a:lstStyle/>
                    <a:p>
                      <a:pPr algn="ctr"/>
                      <a:r>
                        <a:rPr lang="en-US" dirty="0"/>
                        <a:t>S.NO.</a:t>
                      </a:r>
                      <a:endParaRPr lang="en-IN" dirty="0"/>
                    </a:p>
                  </a:txBody>
                  <a:tcPr/>
                </a:tc>
                <a:tc>
                  <a:txBody>
                    <a:bodyPr/>
                    <a:lstStyle/>
                    <a:p>
                      <a:pPr algn="ctr"/>
                      <a:r>
                        <a:rPr lang="en-US" dirty="0"/>
                        <a:t> NAME</a:t>
                      </a:r>
                      <a:endParaRPr lang="en-IN" dirty="0"/>
                    </a:p>
                  </a:txBody>
                  <a:tcPr/>
                </a:tc>
                <a:tc>
                  <a:txBody>
                    <a:bodyPr/>
                    <a:lstStyle/>
                    <a:p>
                      <a:pPr algn="ctr"/>
                      <a:r>
                        <a:rPr lang="en-US" dirty="0"/>
                        <a:t>  REGISTRATION NUMBER</a:t>
                      </a:r>
                      <a:endParaRPr lang="en-IN" dirty="0"/>
                    </a:p>
                  </a:txBody>
                  <a:tcPr/>
                </a:tc>
                <a:extLst>
                  <a:ext uri="{0D108BD9-81ED-4DB2-BD59-A6C34878D82A}">
                    <a16:rowId xmlns:a16="http://schemas.microsoft.com/office/drawing/2014/main" val="1734845786"/>
                  </a:ext>
                </a:extLst>
              </a:tr>
              <a:tr h="370840">
                <a:tc>
                  <a:txBody>
                    <a:bodyPr/>
                    <a:lstStyle/>
                    <a:p>
                      <a:pPr algn="ctr"/>
                      <a:r>
                        <a:rPr lang="en-US" dirty="0"/>
                        <a:t>1.</a:t>
                      </a:r>
                      <a:endParaRPr lang="en-IN" dirty="0"/>
                    </a:p>
                  </a:txBody>
                  <a:tcPr/>
                </a:tc>
                <a:tc>
                  <a:txBody>
                    <a:bodyPr/>
                    <a:lstStyle/>
                    <a:p>
                      <a:pPr algn="ctr"/>
                      <a:r>
                        <a:rPr lang="en-US" dirty="0"/>
                        <a:t>YASH SARIN</a:t>
                      </a:r>
                      <a:endParaRPr lang="en-IN" dirty="0"/>
                    </a:p>
                  </a:txBody>
                  <a:tcPr/>
                </a:tc>
                <a:tc>
                  <a:txBody>
                    <a:bodyPr/>
                    <a:lstStyle/>
                    <a:p>
                      <a:pPr algn="ctr"/>
                      <a:r>
                        <a:rPr lang="en-US" dirty="0"/>
                        <a:t>RA2211026030015</a:t>
                      </a:r>
                      <a:endParaRPr lang="en-IN" dirty="0"/>
                    </a:p>
                  </a:txBody>
                  <a:tcPr/>
                </a:tc>
                <a:extLst>
                  <a:ext uri="{0D108BD9-81ED-4DB2-BD59-A6C34878D82A}">
                    <a16:rowId xmlns:a16="http://schemas.microsoft.com/office/drawing/2014/main" val="918602416"/>
                  </a:ext>
                </a:extLst>
              </a:tr>
              <a:tr h="370840">
                <a:tc>
                  <a:txBody>
                    <a:bodyPr/>
                    <a:lstStyle/>
                    <a:p>
                      <a:pPr algn="ctr"/>
                      <a:r>
                        <a:rPr lang="en-US" dirty="0"/>
                        <a:t>2.</a:t>
                      </a:r>
                      <a:endParaRPr lang="en-IN" dirty="0"/>
                    </a:p>
                  </a:txBody>
                  <a:tcPr/>
                </a:tc>
                <a:tc>
                  <a:txBody>
                    <a:bodyPr/>
                    <a:lstStyle/>
                    <a:p>
                      <a:pPr algn="ctr"/>
                      <a:r>
                        <a:rPr lang="en-US" dirty="0"/>
                        <a:t>AKSHAY MALVIYA</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RA2211026030034</a:t>
                      </a:r>
                      <a:endParaRPr lang="en-IN" dirty="0"/>
                    </a:p>
                    <a:p>
                      <a:pPr algn="ctr"/>
                      <a:endParaRPr lang="en-IN" dirty="0"/>
                    </a:p>
                  </a:txBody>
                  <a:tcPr/>
                </a:tc>
                <a:extLst>
                  <a:ext uri="{0D108BD9-81ED-4DB2-BD59-A6C34878D82A}">
                    <a16:rowId xmlns:a16="http://schemas.microsoft.com/office/drawing/2014/main" val="4068844437"/>
                  </a:ext>
                </a:extLst>
              </a:tr>
              <a:tr h="370840">
                <a:tc>
                  <a:txBody>
                    <a:bodyPr/>
                    <a:lstStyle/>
                    <a:p>
                      <a:pPr algn="ctr"/>
                      <a:r>
                        <a:rPr lang="en-US" dirty="0"/>
                        <a:t>3.</a:t>
                      </a:r>
                      <a:endParaRPr lang="en-IN" dirty="0"/>
                    </a:p>
                  </a:txBody>
                  <a:tcPr/>
                </a:tc>
                <a:tc>
                  <a:txBody>
                    <a:bodyPr/>
                    <a:lstStyle/>
                    <a:p>
                      <a:pPr algn="ctr"/>
                      <a:r>
                        <a:rPr lang="en-US" dirty="0"/>
                        <a:t>RISHABH JHA</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RA2211026030062</a:t>
                      </a:r>
                      <a:endParaRPr lang="en-IN" dirty="0"/>
                    </a:p>
                    <a:p>
                      <a:pPr algn="ctr"/>
                      <a:endParaRPr lang="en-IN" dirty="0"/>
                    </a:p>
                  </a:txBody>
                  <a:tcPr/>
                </a:tc>
                <a:extLst>
                  <a:ext uri="{0D108BD9-81ED-4DB2-BD59-A6C34878D82A}">
                    <a16:rowId xmlns:a16="http://schemas.microsoft.com/office/drawing/2014/main" val="53968574"/>
                  </a:ext>
                </a:extLst>
              </a:tr>
              <a:tr h="370840">
                <a:tc>
                  <a:txBody>
                    <a:bodyPr/>
                    <a:lstStyle/>
                    <a:p>
                      <a:pPr algn="ctr"/>
                      <a:r>
                        <a:rPr lang="en-US" dirty="0"/>
                        <a:t>4.</a:t>
                      </a:r>
                      <a:endParaRPr lang="en-IN" dirty="0"/>
                    </a:p>
                  </a:txBody>
                  <a:tcPr/>
                </a:tc>
                <a:tc>
                  <a:txBody>
                    <a:bodyPr/>
                    <a:lstStyle/>
                    <a:p>
                      <a:pPr algn="ctr"/>
                      <a:r>
                        <a:rPr lang="en-US"/>
                        <a:t>SAARANSH </a:t>
                      </a:r>
                      <a:r>
                        <a:rPr lang="en-US" dirty="0"/>
                        <a:t>YADAV</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RA2211026030063</a:t>
                      </a:r>
                      <a:endParaRPr lang="en-IN" dirty="0"/>
                    </a:p>
                    <a:p>
                      <a:pPr algn="ctr"/>
                      <a:endParaRPr lang="en-IN" dirty="0"/>
                    </a:p>
                  </a:txBody>
                  <a:tcPr/>
                </a:tc>
                <a:extLst>
                  <a:ext uri="{0D108BD9-81ED-4DB2-BD59-A6C34878D82A}">
                    <a16:rowId xmlns:a16="http://schemas.microsoft.com/office/drawing/2014/main" val="1804270978"/>
                  </a:ext>
                </a:extLst>
              </a:tr>
            </a:tbl>
          </a:graphicData>
        </a:graphic>
      </p:graphicFrame>
    </p:spTree>
    <p:extLst>
      <p:ext uri="{BB962C8B-B14F-4D97-AF65-F5344CB8AC3E}">
        <p14:creationId xmlns:p14="http://schemas.microsoft.com/office/powerpoint/2010/main" val="1967405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3E5C8-6ABA-1BA4-BEB9-B8C3E5EE5D8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5055607-2398-891A-4EC0-BF9DE743A3E0}"/>
              </a:ext>
            </a:extLst>
          </p:cNvPr>
          <p:cNvSpPr txBox="1"/>
          <p:nvPr/>
        </p:nvSpPr>
        <p:spPr>
          <a:xfrm>
            <a:off x="81776" y="1609984"/>
            <a:ext cx="8987883" cy="307777"/>
          </a:xfrm>
          <a:prstGeom prst="rect">
            <a:avLst/>
          </a:prstGeom>
          <a:noFill/>
        </p:spPr>
        <p:txBody>
          <a:bodyPr wrap="square">
            <a:spAutoFit/>
          </a:bodyPr>
          <a:lstStyle/>
          <a:p>
            <a:pPr marL="0" indent="0">
              <a:buNone/>
            </a:pPr>
            <a:r>
              <a:rPr lang="en-US" sz="1400" b="0" i="0" u="none" strike="noStrike" baseline="0">
                <a:solidFill>
                  <a:schemeClr val="bg1"/>
                </a:solidFill>
                <a:latin typeface="Algerian" panose="04020705040A02060702" pitchFamily="82" charset="0"/>
              </a:rPr>
              <a:t>            Visualization </a:t>
            </a:r>
            <a:r>
              <a:rPr lang="en-US" sz="1400" b="0" i="0" u="none" strike="noStrike" baseline="0" dirty="0">
                <a:solidFill>
                  <a:schemeClr val="bg1"/>
                </a:solidFill>
                <a:latin typeface="Algerian" panose="04020705040A02060702" pitchFamily="82" charset="0"/>
              </a:rPr>
              <a:t>of every single column of our Data Frame against every </a:t>
            </a:r>
            <a:r>
              <a:rPr lang="en-US" sz="1400" b="0" i="0" u="none" strike="noStrike" baseline="0">
                <a:solidFill>
                  <a:schemeClr val="bg1"/>
                </a:solidFill>
                <a:latin typeface="Algerian" panose="04020705040A02060702" pitchFamily="82" charset="0"/>
              </a:rPr>
              <a:t>other column:</a:t>
            </a:r>
            <a:endParaRPr lang="en-US" sz="1400" b="0" i="0" u="none" strike="noStrike" baseline="0" dirty="0">
              <a:solidFill>
                <a:schemeClr val="bg1"/>
              </a:solidFill>
              <a:latin typeface="Algerian" panose="04020705040A02060702" pitchFamily="82" charset="0"/>
            </a:endParaRPr>
          </a:p>
        </p:txBody>
      </p:sp>
      <p:pic>
        <p:nvPicPr>
          <p:cNvPr id="3" name="Picture 2">
            <a:extLst>
              <a:ext uri="{FF2B5EF4-FFF2-40B4-BE49-F238E27FC236}">
                <a16:creationId xmlns:a16="http://schemas.microsoft.com/office/drawing/2014/main" id="{1049E9E1-8EC5-AA6C-A014-77A36151AA4C}"/>
              </a:ext>
            </a:extLst>
          </p:cNvPr>
          <p:cNvPicPr>
            <a:picLocks noChangeAspect="1"/>
          </p:cNvPicPr>
          <p:nvPr/>
        </p:nvPicPr>
        <p:blipFill>
          <a:blip r:embed="rId2"/>
          <a:stretch>
            <a:fillRect/>
          </a:stretch>
        </p:blipFill>
        <p:spPr>
          <a:xfrm>
            <a:off x="1516564" y="1990874"/>
            <a:ext cx="5538439" cy="2998397"/>
          </a:xfrm>
          <a:prstGeom prst="rect">
            <a:avLst/>
          </a:prstGeom>
          <a:ln>
            <a:solidFill>
              <a:schemeClr val="tx1">
                <a:lumMod val="50000"/>
                <a:lumOff val="50000"/>
              </a:schemeClr>
            </a:solidFill>
          </a:ln>
        </p:spPr>
      </p:pic>
      <p:sp>
        <p:nvSpPr>
          <p:cNvPr id="5" name="TextBox 4">
            <a:extLst>
              <a:ext uri="{FF2B5EF4-FFF2-40B4-BE49-F238E27FC236}">
                <a16:creationId xmlns:a16="http://schemas.microsoft.com/office/drawing/2014/main" id="{0B483E2F-A3F1-9D79-6E77-330547BE3089}"/>
              </a:ext>
            </a:extLst>
          </p:cNvPr>
          <p:cNvSpPr txBox="1"/>
          <p:nvPr/>
        </p:nvSpPr>
        <p:spPr>
          <a:xfrm>
            <a:off x="6653561" y="304800"/>
            <a:ext cx="2069797" cy="584775"/>
          </a:xfrm>
          <a:prstGeom prst="rect">
            <a:avLst/>
          </a:prstGeom>
          <a:noFill/>
        </p:spPr>
        <p:txBody>
          <a:bodyPr wrap="none" rtlCol="0">
            <a:spAutoFit/>
          </a:bodyPr>
          <a:lstStyle/>
          <a:p>
            <a:r>
              <a:rPr lang="en-US" sz="3200" b="1" dirty="0">
                <a:solidFill>
                  <a:srgbClr val="002060"/>
                </a:solidFill>
                <a:latin typeface="Arial" panose="020B0604020202020204" pitchFamily="34" charset="0"/>
                <a:cs typeface="Arial" panose="020B0604020202020204" pitchFamily="34" charset="0"/>
              </a:rPr>
              <a:t>RESULTS</a:t>
            </a:r>
            <a:endParaRPr lang="en-IN" sz="3200" dirty="0"/>
          </a:p>
        </p:txBody>
      </p:sp>
    </p:spTree>
    <p:extLst>
      <p:ext uri="{BB962C8B-B14F-4D97-AF65-F5344CB8AC3E}">
        <p14:creationId xmlns:p14="http://schemas.microsoft.com/office/powerpoint/2010/main" val="236832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2C58F-DC78-6BF0-FB26-799CD6E0925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1214856-0897-D0B2-F727-82C099FDEF07}"/>
              </a:ext>
            </a:extLst>
          </p:cNvPr>
          <p:cNvSpPr txBox="1"/>
          <p:nvPr/>
        </p:nvSpPr>
        <p:spPr>
          <a:xfrm>
            <a:off x="1" y="1672683"/>
            <a:ext cx="8999219" cy="1569660"/>
          </a:xfrm>
          <a:prstGeom prst="rect">
            <a:avLst/>
          </a:prstGeom>
          <a:noFill/>
        </p:spPr>
        <p:txBody>
          <a:bodyPr wrap="square" rtlCol="0">
            <a:spAutoFit/>
          </a:bodyPr>
          <a:lstStyle/>
          <a:p>
            <a:pPr marL="0" indent="0" algn="l">
              <a:buNone/>
            </a:pPr>
            <a:r>
              <a:rPr lang="en-IN" sz="1200" b="1" i="0" u="none" strike="noStrike" baseline="0" dirty="0">
                <a:solidFill>
                  <a:schemeClr val="bg1"/>
                </a:solidFill>
                <a:latin typeface="+mj-lt"/>
              </a:rPr>
              <a:t>				K-Nearest </a:t>
            </a:r>
            <a:r>
              <a:rPr lang="en-IN" sz="1200" b="1" i="0" u="none" strike="noStrike" baseline="0" dirty="0" err="1">
                <a:solidFill>
                  <a:schemeClr val="bg1"/>
                </a:solidFill>
                <a:latin typeface="+mj-lt"/>
              </a:rPr>
              <a:t>Neighbors</a:t>
            </a:r>
            <a:r>
              <a:rPr lang="en-IN" sz="1200" b="1" i="0" u="none" strike="noStrike" baseline="0" dirty="0">
                <a:solidFill>
                  <a:schemeClr val="bg1"/>
                </a:solidFill>
                <a:latin typeface="+mj-lt"/>
              </a:rPr>
              <a:t> (K</a:t>
            </a:r>
            <a:r>
              <a:rPr lang="en-US" sz="1200" b="1" dirty="0">
                <a:solidFill>
                  <a:schemeClr val="bg1"/>
                </a:solidFill>
                <a:latin typeface="+mj-lt"/>
              </a:rPr>
              <a:t>NN):</a:t>
            </a:r>
          </a:p>
          <a:p>
            <a:pPr marL="0" indent="0" algn="l">
              <a:buNone/>
            </a:pPr>
            <a:endParaRPr lang="en-US" sz="1200" dirty="0">
              <a:solidFill>
                <a:schemeClr val="bg1"/>
              </a:solidFill>
              <a:latin typeface="Algerian" panose="04020705040A02060702" pitchFamily="82" charset="0"/>
            </a:endParaRPr>
          </a:p>
          <a:p>
            <a:pPr marL="0" indent="0" algn="l">
              <a:buNone/>
            </a:pPr>
            <a:r>
              <a:rPr lang="en-US" sz="1200" dirty="0">
                <a:solidFill>
                  <a:schemeClr val="bg1"/>
                </a:solidFill>
                <a:latin typeface="+mj-lt"/>
              </a:rPr>
              <a:t>The k-nearest neighbors (KNN) algorithm is a simple, supervised machine learning algorithm that can be used to solve both classification and regression problems. k-NN is a type of instance-based learning, or lazy learning, where the function is only approximated locally and all computation is deferred until function evaluation. Since this algorithm relies on distance for classification, normalizing the training data can improve its accuracy dramatically.</a:t>
            </a:r>
          </a:p>
          <a:p>
            <a:endParaRPr lang="en-IN" sz="1200" dirty="0">
              <a:solidFill>
                <a:schemeClr val="bg1"/>
              </a:solidFill>
            </a:endParaRPr>
          </a:p>
          <a:p>
            <a:endParaRPr lang="en-IN" sz="1200" dirty="0">
              <a:solidFill>
                <a:schemeClr val="bg1"/>
              </a:solidFill>
            </a:endParaRPr>
          </a:p>
        </p:txBody>
      </p:sp>
      <p:pic>
        <p:nvPicPr>
          <p:cNvPr id="5" name="Picture 4">
            <a:extLst>
              <a:ext uri="{FF2B5EF4-FFF2-40B4-BE49-F238E27FC236}">
                <a16:creationId xmlns:a16="http://schemas.microsoft.com/office/drawing/2014/main" id="{44BE5D41-0407-DF8A-A2D1-A1A043B91EFD}"/>
              </a:ext>
            </a:extLst>
          </p:cNvPr>
          <p:cNvPicPr>
            <a:picLocks noChangeAspect="1"/>
          </p:cNvPicPr>
          <p:nvPr/>
        </p:nvPicPr>
        <p:blipFill>
          <a:blip r:embed="rId2"/>
          <a:stretch>
            <a:fillRect/>
          </a:stretch>
        </p:blipFill>
        <p:spPr>
          <a:xfrm>
            <a:off x="144779" y="2844119"/>
            <a:ext cx="3503384" cy="1210801"/>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6BD2467D-A367-59E5-CDC1-DE1EB5972E0A}"/>
              </a:ext>
            </a:extLst>
          </p:cNvPr>
          <p:cNvPicPr>
            <a:picLocks noChangeAspect="1"/>
          </p:cNvPicPr>
          <p:nvPr/>
        </p:nvPicPr>
        <p:blipFill>
          <a:blip r:embed="rId3"/>
          <a:stretch>
            <a:fillRect/>
          </a:stretch>
        </p:blipFill>
        <p:spPr>
          <a:xfrm>
            <a:off x="5495839" y="2844119"/>
            <a:ext cx="3252115" cy="1454304"/>
          </a:xfrm>
          <a:prstGeom prst="rect">
            <a:avLst/>
          </a:prstGeom>
          <a:ln>
            <a:solidFill>
              <a:schemeClr val="tx1">
                <a:lumMod val="50000"/>
                <a:lumOff val="50000"/>
              </a:schemeClr>
            </a:solidFill>
          </a:ln>
        </p:spPr>
      </p:pic>
      <p:pic>
        <p:nvPicPr>
          <p:cNvPr id="7" name="Picture 6">
            <a:extLst>
              <a:ext uri="{FF2B5EF4-FFF2-40B4-BE49-F238E27FC236}">
                <a16:creationId xmlns:a16="http://schemas.microsoft.com/office/drawing/2014/main" id="{D4D8EA01-09A0-738B-BC24-1A3F9044E8E7}"/>
              </a:ext>
            </a:extLst>
          </p:cNvPr>
          <p:cNvPicPr>
            <a:picLocks noChangeAspect="1"/>
          </p:cNvPicPr>
          <p:nvPr/>
        </p:nvPicPr>
        <p:blipFill>
          <a:blip r:embed="rId4"/>
          <a:stretch>
            <a:fillRect/>
          </a:stretch>
        </p:blipFill>
        <p:spPr>
          <a:xfrm>
            <a:off x="2884687" y="4213860"/>
            <a:ext cx="2214268" cy="810780"/>
          </a:xfrm>
          <a:prstGeom prst="rect">
            <a:avLst/>
          </a:prstGeom>
          <a:ln>
            <a:solidFill>
              <a:schemeClr val="tx1">
                <a:lumMod val="50000"/>
                <a:lumOff val="50000"/>
              </a:schemeClr>
            </a:solidFill>
          </a:ln>
        </p:spPr>
      </p:pic>
      <p:sp>
        <p:nvSpPr>
          <p:cNvPr id="8" name="TextBox 7">
            <a:extLst>
              <a:ext uri="{FF2B5EF4-FFF2-40B4-BE49-F238E27FC236}">
                <a16:creationId xmlns:a16="http://schemas.microsoft.com/office/drawing/2014/main" id="{37E081B8-12DD-3592-C999-2467A6138429}"/>
              </a:ext>
            </a:extLst>
          </p:cNvPr>
          <p:cNvSpPr txBox="1"/>
          <p:nvPr/>
        </p:nvSpPr>
        <p:spPr>
          <a:xfrm>
            <a:off x="6678157" y="324215"/>
            <a:ext cx="2069797" cy="584775"/>
          </a:xfrm>
          <a:prstGeom prst="rect">
            <a:avLst/>
          </a:prstGeom>
          <a:noFill/>
        </p:spPr>
        <p:txBody>
          <a:bodyPr wrap="none" rtlCol="0">
            <a:spAutoFit/>
          </a:bodyPr>
          <a:lstStyle/>
          <a:p>
            <a:r>
              <a:rPr lang="en-US" sz="3200" b="1" dirty="0">
                <a:solidFill>
                  <a:srgbClr val="002060"/>
                </a:solidFill>
                <a:latin typeface="Arial" panose="020B0604020202020204" pitchFamily="34" charset="0"/>
                <a:cs typeface="Arial" panose="020B0604020202020204" pitchFamily="34" charset="0"/>
              </a:rPr>
              <a:t>RESULTS</a:t>
            </a:r>
            <a:endParaRPr lang="en-IN" sz="3200" dirty="0"/>
          </a:p>
        </p:txBody>
      </p:sp>
    </p:spTree>
    <p:extLst>
      <p:ext uri="{BB962C8B-B14F-4D97-AF65-F5344CB8AC3E}">
        <p14:creationId xmlns:p14="http://schemas.microsoft.com/office/powerpoint/2010/main" val="862648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3ACFEF-03FB-BEA4-3F05-7FC0F7249A60}"/>
              </a:ext>
            </a:extLst>
          </p:cNvPr>
          <p:cNvSpPr txBox="1"/>
          <p:nvPr/>
        </p:nvSpPr>
        <p:spPr>
          <a:xfrm>
            <a:off x="431180" y="1687551"/>
            <a:ext cx="8564137" cy="1200329"/>
          </a:xfrm>
          <a:prstGeom prst="rect">
            <a:avLst/>
          </a:prstGeom>
          <a:noFill/>
        </p:spPr>
        <p:txBody>
          <a:bodyPr wrap="square" rtlCol="0">
            <a:spAutoFit/>
          </a:bodyPr>
          <a:lstStyle/>
          <a:p>
            <a:r>
              <a:rPr lang="en-IN" sz="1800" b="1" i="0" u="none" strike="noStrike" baseline="0" dirty="0">
                <a:solidFill>
                  <a:schemeClr val="bg1"/>
                </a:solidFill>
                <a:latin typeface="+mj-lt"/>
              </a:rPr>
              <a:t>				</a:t>
            </a:r>
            <a:r>
              <a:rPr lang="en-IN" sz="1200" b="1" i="0" u="none" strike="noStrike" baseline="0" dirty="0">
                <a:solidFill>
                  <a:schemeClr val="bg1"/>
                </a:solidFill>
                <a:latin typeface="+mj-lt"/>
              </a:rPr>
              <a:t>Random Forest:</a:t>
            </a:r>
          </a:p>
          <a:p>
            <a:endParaRPr lang="en-IN" sz="1200" b="1" i="0" u="none" strike="noStrike" baseline="0" dirty="0">
              <a:solidFill>
                <a:schemeClr val="bg1"/>
              </a:solidFill>
              <a:latin typeface="+mj-lt"/>
            </a:endParaRPr>
          </a:p>
          <a:p>
            <a:r>
              <a:rPr lang="en-US" sz="1200" b="1" i="0" u="none" strike="noStrike" baseline="0" dirty="0">
                <a:solidFill>
                  <a:schemeClr val="bg1"/>
                </a:solidFill>
                <a:latin typeface="+mj-lt"/>
              </a:rPr>
              <a:t>Random Forest is an ensemble technique capable of performing both regression and classification tasks with the use of multiple decision trees and a technique called Bootstrap and Aggregation, commonly known as bagging.</a:t>
            </a:r>
            <a:endParaRPr lang="en-IN" sz="1200" b="1" i="0" u="none" strike="noStrike" baseline="0" dirty="0">
              <a:solidFill>
                <a:schemeClr val="bg1"/>
              </a:solidFill>
              <a:latin typeface="+mj-lt"/>
            </a:endParaRPr>
          </a:p>
          <a:p>
            <a:endParaRPr lang="en-IN" dirty="0"/>
          </a:p>
        </p:txBody>
      </p:sp>
      <p:pic>
        <p:nvPicPr>
          <p:cNvPr id="8" name="Picture 7">
            <a:extLst>
              <a:ext uri="{FF2B5EF4-FFF2-40B4-BE49-F238E27FC236}">
                <a16:creationId xmlns:a16="http://schemas.microsoft.com/office/drawing/2014/main" id="{B601D42B-72E9-7896-53CB-ABD2510190F2}"/>
              </a:ext>
            </a:extLst>
          </p:cNvPr>
          <p:cNvPicPr>
            <a:picLocks noChangeAspect="1"/>
          </p:cNvPicPr>
          <p:nvPr/>
        </p:nvPicPr>
        <p:blipFill>
          <a:blip r:embed="rId2"/>
          <a:stretch>
            <a:fillRect/>
          </a:stretch>
        </p:blipFill>
        <p:spPr>
          <a:xfrm>
            <a:off x="148683" y="2706028"/>
            <a:ext cx="3538564" cy="1304813"/>
          </a:xfrm>
          <a:prstGeom prst="rect">
            <a:avLst/>
          </a:prstGeom>
          <a:ln>
            <a:solidFill>
              <a:schemeClr val="tx1">
                <a:lumMod val="50000"/>
                <a:lumOff val="50000"/>
              </a:schemeClr>
            </a:solidFill>
          </a:ln>
        </p:spPr>
      </p:pic>
      <p:pic>
        <p:nvPicPr>
          <p:cNvPr id="9" name="Picture 8">
            <a:extLst>
              <a:ext uri="{FF2B5EF4-FFF2-40B4-BE49-F238E27FC236}">
                <a16:creationId xmlns:a16="http://schemas.microsoft.com/office/drawing/2014/main" id="{0CE7E7C2-A93D-C025-B156-7B35573B1258}"/>
              </a:ext>
            </a:extLst>
          </p:cNvPr>
          <p:cNvPicPr>
            <a:picLocks noChangeAspect="1"/>
          </p:cNvPicPr>
          <p:nvPr/>
        </p:nvPicPr>
        <p:blipFill>
          <a:blip r:embed="rId3"/>
          <a:stretch>
            <a:fillRect/>
          </a:stretch>
        </p:blipFill>
        <p:spPr>
          <a:xfrm>
            <a:off x="6310610" y="2706028"/>
            <a:ext cx="2738261" cy="1507265"/>
          </a:xfrm>
          <a:prstGeom prst="rect">
            <a:avLst/>
          </a:prstGeom>
          <a:ln>
            <a:solidFill>
              <a:schemeClr val="tx1">
                <a:lumMod val="50000"/>
                <a:lumOff val="50000"/>
              </a:schemeClr>
            </a:solidFill>
          </a:ln>
        </p:spPr>
      </p:pic>
      <p:pic>
        <p:nvPicPr>
          <p:cNvPr id="10" name="Picture 9">
            <a:extLst>
              <a:ext uri="{FF2B5EF4-FFF2-40B4-BE49-F238E27FC236}">
                <a16:creationId xmlns:a16="http://schemas.microsoft.com/office/drawing/2014/main" id="{C99CFE19-55EC-AA64-18CA-666C77167FF7}"/>
              </a:ext>
            </a:extLst>
          </p:cNvPr>
          <p:cNvPicPr>
            <a:picLocks noChangeAspect="1"/>
          </p:cNvPicPr>
          <p:nvPr/>
        </p:nvPicPr>
        <p:blipFill>
          <a:blip r:embed="rId4"/>
          <a:stretch>
            <a:fillRect/>
          </a:stretch>
        </p:blipFill>
        <p:spPr>
          <a:xfrm>
            <a:off x="2178204" y="4239658"/>
            <a:ext cx="3962400" cy="789660"/>
          </a:xfrm>
          <a:prstGeom prst="rect">
            <a:avLst/>
          </a:prstGeom>
          <a:ln>
            <a:solidFill>
              <a:schemeClr val="tx1">
                <a:lumMod val="50000"/>
                <a:lumOff val="50000"/>
              </a:schemeClr>
            </a:solidFill>
          </a:ln>
        </p:spPr>
      </p:pic>
      <p:sp>
        <p:nvSpPr>
          <p:cNvPr id="11" name="TextBox 10">
            <a:extLst>
              <a:ext uri="{FF2B5EF4-FFF2-40B4-BE49-F238E27FC236}">
                <a16:creationId xmlns:a16="http://schemas.microsoft.com/office/drawing/2014/main" id="{290733BE-EB30-9FA4-4446-77795DFF97EB}"/>
              </a:ext>
            </a:extLst>
          </p:cNvPr>
          <p:cNvSpPr txBox="1"/>
          <p:nvPr/>
        </p:nvSpPr>
        <p:spPr>
          <a:xfrm>
            <a:off x="6644841" y="362138"/>
            <a:ext cx="2069797" cy="584775"/>
          </a:xfrm>
          <a:prstGeom prst="rect">
            <a:avLst/>
          </a:prstGeom>
          <a:noFill/>
        </p:spPr>
        <p:txBody>
          <a:bodyPr wrap="none" rtlCol="0">
            <a:spAutoFit/>
          </a:bodyPr>
          <a:lstStyle/>
          <a:p>
            <a:r>
              <a:rPr lang="en-US" sz="3200" b="1" dirty="0">
                <a:solidFill>
                  <a:srgbClr val="002060"/>
                </a:solidFill>
                <a:latin typeface="Arial" panose="020B0604020202020204" pitchFamily="34" charset="0"/>
                <a:cs typeface="Arial" panose="020B0604020202020204" pitchFamily="34" charset="0"/>
              </a:rPr>
              <a:t>RESULTS</a:t>
            </a:r>
            <a:endParaRPr lang="en-IN" sz="3200" dirty="0"/>
          </a:p>
        </p:txBody>
      </p:sp>
    </p:spTree>
    <p:extLst>
      <p:ext uri="{BB962C8B-B14F-4D97-AF65-F5344CB8AC3E}">
        <p14:creationId xmlns:p14="http://schemas.microsoft.com/office/powerpoint/2010/main" val="4242240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F1A3FC-B879-43CF-2382-112B9388AD55}"/>
              </a:ext>
            </a:extLst>
          </p:cNvPr>
          <p:cNvSpPr txBox="1"/>
          <p:nvPr/>
        </p:nvSpPr>
        <p:spPr>
          <a:xfrm>
            <a:off x="104079" y="1278673"/>
            <a:ext cx="8675648" cy="1969770"/>
          </a:xfrm>
          <a:prstGeom prst="rect">
            <a:avLst/>
          </a:prstGeom>
          <a:noFill/>
        </p:spPr>
        <p:txBody>
          <a:bodyPr wrap="square" rtlCol="0">
            <a:spAutoFit/>
          </a:bodyPr>
          <a:lstStyle/>
          <a:p>
            <a:pPr marL="0" indent="0">
              <a:buNone/>
            </a:pPr>
            <a:r>
              <a:rPr lang="en-IN" sz="1800" b="1" i="0" u="none" strike="noStrike" baseline="0" dirty="0">
                <a:solidFill>
                  <a:schemeClr val="bg1"/>
                </a:solidFill>
                <a:latin typeface="+mj-lt"/>
              </a:rPr>
              <a:t>				Regression Model: </a:t>
            </a:r>
          </a:p>
          <a:p>
            <a:pPr marL="0" indent="0">
              <a:buNone/>
            </a:pPr>
            <a:endParaRPr lang="en-IN" sz="1800" b="1" i="0" u="none" strike="noStrike" baseline="0" dirty="0">
              <a:solidFill>
                <a:schemeClr val="bg1"/>
              </a:solidFill>
              <a:latin typeface="+mj-lt"/>
            </a:endParaRPr>
          </a:p>
          <a:p>
            <a:pPr marL="0" indent="0">
              <a:buNone/>
            </a:pPr>
            <a:r>
              <a:rPr lang="en-IN" sz="1800" b="1" i="0" u="none" strike="noStrike" baseline="0" dirty="0">
                <a:solidFill>
                  <a:schemeClr val="bg1"/>
                </a:solidFill>
                <a:latin typeface="+mj-lt"/>
              </a:rPr>
              <a:t>								</a:t>
            </a:r>
            <a:endParaRPr lang="en-IN" b="1" dirty="0">
              <a:solidFill>
                <a:schemeClr val="bg1"/>
              </a:solidFill>
              <a:latin typeface="+mj-lt"/>
            </a:endParaRPr>
          </a:p>
          <a:p>
            <a:pPr marL="285750" indent="-285750">
              <a:buFont typeface="Wingdings" panose="05000000000000000000" pitchFamily="2" charset="2"/>
              <a:buChar char="q"/>
            </a:pPr>
            <a:r>
              <a:rPr lang="en-IN" sz="1250" b="1" i="0" u="none" strike="noStrike" baseline="0" dirty="0">
                <a:solidFill>
                  <a:schemeClr val="bg1"/>
                </a:solidFill>
                <a:latin typeface="+mj-lt"/>
              </a:rPr>
              <a:t>Linear Regression: </a:t>
            </a:r>
          </a:p>
          <a:p>
            <a:pPr marL="0" indent="0">
              <a:buNone/>
            </a:pPr>
            <a:endParaRPr lang="en-IN" sz="1250" b="0" i="0" u="none" strike="noStrike" baseline="0" dirty="0">
              <a:solidFill>
                <a:schemeClr val="bg1"/>
              </a:solidFill>
              <a:latin typeface="+mj-lt"/>
            </a:endParaRPr>
          </a:p>
          <a:p>
            <a:pPr marL="0" indent="0">
              <a:buNone/>
            </a:pPr>
            <a:r>
              <a:rPr lang="en-US" sz="1250" b="0" i="0" u="none" strike="noStrike" baseline="0" dirty="0">
                <a:solidFill>
                  <a:schemeClr val="bg1"/>
                </a:solidFill>
                <a:latin typeface="+mj-lt"/>
              </a:rPr>
              <a:t>Linear regression is the most basic machine learning approach that can be applied to this data. The result of the linear regression model is an equation showing how the independent variables and dependent variable related to each other</a:t>
            </a:r>
            <a:r>
              <a:rPr lang="en-US" sz="1250" b="0" i="0" u="none" strike="noStrike" baseline="0" dirty="0">
                <a:solidFill>
                  <a:schemeClr val="bg1"/>
                </a:solidFill>
                <a:latin typeface="Arial" panose="020B0604020202020204" pitchFamily="34" charset="0"/>
              </a:rPr>
              <a:t>.</a:t>
            </a:r>
            <a:endParaRPr lang="en-IN" sz="1250" dirty="0">
              <a:solidFill>
                <a:schemeClr val="bg1"/>
              </a:solidFill>
            </a:endParaRPr>
          </a:p>
          <a:p>
            <a:endParaRPr lang="en-IN" dirty="0">
              <a:solidFill>
                <a:schemeClr val="bg1"/>
              </a:solidFill>
            </a:endParaRPr>
          </a:p>
        </p:txBody>
      </p:sp>
      <p:pic>
        <p:nvPicPr>
          <p:cNvPr id="8" name="Picture 7">
            <a:extLst>
              <a:ext uri="{FF2B5EF4-FFF2-40B4-BE49-F238E27FC236}">
                <a16:creationId xmlns:a16="http://schemas.microsoft.com/office/drawing/2014/main" id="{823D3BEA-0DA9-7735-9A9C-46FC781DCB56}"/>
              </a:ext>
            </a:extLst>
          </p:cNvPr>
          <p:cNvPicPr>
            <a:picLocks noChangeAspect="1"/>
          </p:cNvPicPr>
          <p:nvPr/>
        </p:nvPicPr>
        <p:blipFill>
          <a:blip r:embed="rId2"/>
          <a:stretch>
            <a:fillRect/>
          </a:stretch>
        </p:blipFill>
        <p:spPr>
          <a:xfrm>
            <a:off x="4672045" y="3137210"/>
            <a:ext cx="3340047" cy="1895228"/>
          </a:xfrm>
          <a:prstGeom prst="rect">
            <a:avLst/>
          </a:prstGeom>
          <a:ln>
            <a:solidFill>
              <a:schemeClr val="tx1">
                <a:lumMod val="50000"/>
                <a:lumOff val="50000"/>
              </a:schemeClr>
            </a:solidFill>
          </a:ln>
        </p:spPr>
      </p:pic>
      <p:pic>
        <p:nvPicPr>
          <p:cNvPr id="9" name="Picture 8">
            <a:extLst>
              <a:ext uri="{FF2B5EF4-FFF2-40B4-BE49-F238E27FC236}">
                <a16:creationId xmlns:a16="http://schemas.microsoft.com/office/drawing/2014/main" id="{491C2C73-4A27-FAF6-A45B-AFF13109C21F}"/>
              </a:ext>
            </a:extLst>
          </p:cNvPr>
          <p:cNvPicPr>
            <a:picLocks noChangeAspect="1"/>
          </p:cNvPicPr>
          <p:nvPr/>
        </p:nvPicPr>
        <p:blipFill>
          <a:blip r:embed="rId3"/>
          <a:stretch>
            <a:fillRect/>
          </a:stretch>
        </p:blipFill>
        <p:spPr>
          <a:xfrm>
            <a:off x="793123" y="3248443"/>
            <a:ext cx="2057687" cy="743054"/>
          </a:xfrm>
          <a:prstGeom prst="rect">
            <a:avLst/>
          </a:prstGeom>
        </p:spPr>
      </p:pic>
      <p:sp>
        <p:nvSpPr>
          <p:cNvPr id="10" name="TextBox 9">
            <a:extLst>
              <a:ext uri="{FF2B5EF4-FFF2-40B4-BE49-F238E27FC236}">
                <a16:creationId xmlns:a16="http://schemas.microsoft.com/office/drawing/2014/main" id="{34D8E5F9-5C6A-AC84-4353-D70B05477A1B}"/>
              </a:ext>
            </a:extLst>
          </p:cNvPr>
          <p:cNvSpPr txBox="1"/>
          <p:nvPr/>
        </p:nvSpPr>
        <p:spPr>
          <a:xfrm>
            <a:off x="6608955" y="371707"/>
            <a:ext cx="2069797" cy="584775"/>
          </a:xfrm>
          <a:prstGeom prst="rect">
            <a:avLst/>
          </a:prstGeom>
          <a:noFill/>
        </p:spPr>
        <p:txBody>
          <a:bodyPr wrap="none" rtlCol="0">
            <a:spAutoFit/>
          </a:bodyPr>
          <a:lstStyle/>
          <a:p>
            <a:r>
              <a:rPr lang="en-US" sz="3200" b="1" dirty="0">
                <a:solidFill>
                  <a:srgbClr val="002060"/>
                </a:solidFill>
                <a:latin typeface="Arial" panose="020B0604020202020204" pitchFamily="34" charset="0"/>
                <a:cs typeface="Arial" panose="020B0604020202020204" pitchFamily="34" charset="0"/>
              </a:rPr>
              <a:t>RESULTS</a:t>
            </a:r>
            <a:endParaRPr lang="en-IN" sz="3200" dirty="0"/>
          </a:p>
        </p:txBody>
      </p:sp>
    </p:spTree>
    <p:extLst>
      <p:ext uri="{BB962C8B-B14F-4D97-AF65-F5344CB8AC3E}">
        <p14:creationId xmlns:p14="http://schemas.microsoft.com/office/powerpoint/2010/main" val="321249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CEB31-78DC-7082-5351-9B8E62FA305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0A822F-D4A1-CD40-6F8E-E0CCEFA512C3}"/>
              </a:ext>
            </a:extLst>
          </p:cNvPr>
          <p:cNvSpPr txBox="1"/>
          <p:nvPr/>
        </p:nvSpPr>
        <p:spPr>
          <a:xfrm>
            <a:off x="0" y="1517615"/>
            <a:ext cx="8930640" cy="1438855"/>
          </a:xfrm>
          <a:prstGeom prst="rect">
            <a:avLst/>
          </a:prstGeom>
          <a:noFill/>
        </p:spPr>
        <p:txBody>
          <a:bodyPr wrap="square" rtlCol="0">
            <a:spAutoFit/>
          </a:bodyPr>
          <a:lstStyle/>
          <a:p>
            <a:pPr marL="285750" indent="-285750">
              <a:buFont typeface="Wingdings" panose="05000000000000000000" pitchFamily="2" charset="2"/>
              <a:buChar char="q"/>
            </a:pPr>
            <a:r>
              <a:rPr lang="en-IN" sz="1250" b="1" i="0" u="none" strike="noStrike" baseline="0" dirty="0">
                <a:solidFill>
                  <a:schemeClr val="bg1"/>
                </a:solidFill>
                <a:latin typeface="+mj-lt"/>
              </a:rPr>
              <a:t>Ridge Regression: </a:t>
            </a:r>
            <a:endParaRPr lang="en-IN" sz="1250" b="0" i="0" u="none" strike="noStrike" baseline="0" dirty="0">
              <a:solidFill>
                <a:schemeClr val="bg1"/>
              </a:solidFill>
              <a:latin typeface="+mj-lt"/>
            </a:endParaRPr>
          </a:p>
          <a:p>
            <a:pPr marL="0" indent="0">
              <a:buNone/>
            </a:pPr>
            <a:r>
              <a:rPr lang="en-US" sz="1250" b="0" i="0" u="none" strike="noStrike" baseline="0" dirty="0">
                <a:solidFill>
                  <a:schemeClr val="bg1"/>
                </a:solidFill>
                <a:latin typeface="+mj-lt"/>
              </a:rPr>
              <a:t>Ridge regression is a model-tuning technique that is used to analyze any multicollinear data. L2 regularization is done using this technique. The projected values vary significantly from the actual values when the problem of multicollinearity is present, least-squares are unbiased, and variances are large. </a:t>
            </a:r>
          </a:p>
          <a:p>
            <a:pPr marL="0" indent="0">
              <a:buNone/>
            </a:pPr>
            <a:endParaRPr lang="en-US" sz="1250" dirty="0">
              <a:solidFill>
                <a:schemeClr val="bg1"/>
              </a:solidFill>
              <a:latin typeface="+mj-lt"/>
            </a:endParaRPr>
          </a:p>
          <a:p>
            <a:pPr marL="0" indent="0">
              <a:buNone/>
            </a:pPr>
            <a:endParaRPr lang="en-IN" sz="1250" dirty="0">
              <a:solidFill>
                <a:schemeClr val="bg1"/>
              </a:solidFill>
              <a:latin typeface="+mj-lt"/>
            </a:endParaRPr>
          </a:p>
          <a:p>
            <a:endParaRPr lang="en-IN" sz="1250" dirty="0">
              <a:solidFill>
                <a:schemeClr val="bg1"/>
              </a:solidFill>
            </a:endParaRPr>
          </a:p>
        </p:txBody>
      </p:sp>
      <p:pic>
        <p:nvPicPr>
          <p:cNvPr id="3" name="Picture 2">
            <a:extLst>
              <a:ext uri="{FF2B5EF4-FFF2-40B4-BE49-F238E27FC236}">
                <a16:creationId xmlns:a16="http://schemas.microsoft.com/office/drawing/2014/main" id="{FCD191C5-DD0A-F422-9D21-BA25EE0BB226}"/>
              </a:ext>
            </a:extLst>
          </p:cNvPr>
          <p:cNvPicPr>
            <a:picLocks noChangeAspect="1"/>
          </p:cNvPicPr>
          <p:nvPr/>
        </p:nvPicPr>
        <p:blipFill>
          <a:blip r:embed="rId2"/>
          <a:stretch>
            <a:fillRect/>
          </a:stretch>
        </p:blipFill>
        <p:spPr>
          <a:xfrm>
            <a:off x="73967" y="2386360"/>
            <a:ext cx="5188449" cy="1500901"/>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22729F52-6CFE-E106-FCCB-8DDF6FC5C162}"/>
              </a:ext>
            </a:extLst>
          </p:cNvPr>
          <p:cNvPicPr>
            <a:picLocks noChangeAspect="1"/>
          </p:cNvPicPr>
          <p:nvPr/>
        </p:nvPicPr>
        <p:blipFill>
          <a:blip r:embed="rId3"/>
          <a:stretch>
            <a:fillRect/>
          </a:stretch>
        </p:blipFill>
        <p:spPr>
          <a:xfrm>
            <a:off x="6079916" y="2386360"/>
            <a:ext cx="2924691" cy="1659545"/>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23280C23-AE3A-AC13-4A3B-EDED471BFFC9}"/>
              </a:ext>
            </a:extLst>
          </p:cNvPr>
          <p:cNvPicPr>
            <a:picLocks noChangeAspect="1"/>
          </p:cNvPicPr>
          <p:nvPr/>
        </p:nvPicPr>
        <p:blipFill>
          <a:blip r:embed="rId4"/>
          <a:stretch>
            <a:fillRect/>
          </a:stretch>
        </p:blipFill>
        <p:spPr>
          <a:xfrm>
            <a:off x="3415365" y="4045905"/>
            <a:ext cx="1946104" cy="1026194"/>
          </a:xfrm>
          <a:prstGeom prst="rect">
            <a:avLst/>
          </a:prstGeom>
          <a:ln>
            <a:solidFill>
              <a:schemeClr val="tx1">
                <a:lumMod val="50000"/>
                <a:lumOff val="50000"/>
              </a:schemeClr>
            </a:solidFill>
          </a:ln>
        </p:spPr>
      </p:pic>
      <p:sp>
        <p:nvSpPr>
          <p:cNvPr id="6" name="TextBox 5">
            <a:extLst>
              <a:ext uri="{FF2B5EF4-FFF2-40B4-BE49-F238E27FC236}">
                <a16:creationId xmlns:a16="http://schemas.microsoft.com/office/drawing/2014/main" id="{D2C50417-C97C-8708-EF6A-88312A06A721}"/>
              </a:ext>
            </a:extLst>
          </p:cNvPr>
          <p:cNvSpPr txBox="1"/>
          <p:nvPr/>
        </p:nvSpPr>
        <p:spPr>
          <a:xfrm>
            <a:off x="6675864" y="428180"/>
            <a:ext cx="2069797" cy="584775"/>
          </a:xfrm>
          <a:prstGeom prst="rect">
            <a:avLst/>
          </a:prstGeom>
          <a:noFill/>
        </p:spPr>
        <p:txBody>
          <a:bodyPr wrap="none" rtlCol="0">
            <a:spAutoFit/>
          </a:bodyPr>
          <a:lstStyle/>
          <a:p>
            <a:r>
              <a:rPr lang="en-US" sz="3200" b="1" dirty="0">
                <a:solidFill>
                  <a:srgbClr val="002060"/>
                </a:solidFill>
                <a:latin typeface="Arial" panose="020B0604020202020204" pitchFamily="34" charset="0"/>
                <a:cs typeface="Arial" panose="020B0604020202020204" pitchFamily="34" charset="0"/>
              </a:rPr>
              <a:t>RESULTS</a:t>
            </a:r>
            <a:endParaRPr lang="en-IN" sz="3200" dirty="0"/>
          </a:p>
        </p:txBody>
      </p:sp>
    </p:spTree>
    <p:extLst>
      <p:ext uri="{BB962C8B-B14F-4D97-AF65-F5344CB8AC3E}">
        <p14:creationId xmlns:p14="http://schemas.microsoft.com/office/powerpoint/2010/main" val="2234877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87102-FF3B-6CB5-81F9-D315A1E844A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59F2AA40-A576-EE80-5FC0-1504F1EBCB50}"/>
              </a:ext>
            </a:extLst>
          </p:cNvPr>
          <p:cNvSpPr txBox="1"/>
          <p:nvPr/>
        </p:nvSpPr>
        <p:spPr>
          <a:xfrm>
            <a:off x="66908" y="1739590"/>
            <a:ext cx="9077092" cy="1054135"/>
          </a:xfrm>
          <a:prstGeom prst="rect">
            <a:avLst/>
          </a:prstGeom>
          <a:noFill/>
        </p:spPr>
        <p:txBody>
          <a:bodyPr wrap="square" rtlCol="0">
            <a:spAutoFit/>
          </a:bodyPr>
          <a:lstStyle/>
          <a:p>
            <a:pPr marL="285750" indent="-285750" algn="l">
              <a:buFont typeface="Wingdings" panose="05000000000000000000" pitchFamily="2" charset="2"/>
              <a:buChar char="q"/>
            </a:pPr>
            <a:r>
              <a:rPr lang="en-US" sz="1250" b="1" i="0" u="none" strike="noStrike" baseline="0" dirty="0">
                <a:solidFill>
                  <a:schemeClr val="bg1"/>
                </a:solidFill>
                <a:latin typeface="+mj-lt"/>
              </a:rPr>
              <a:t>Elastic Net Regression: </a:t>
            </a:r>
          </a:p>
          <a:p>
            <a:pPr marL="0" indent="0" algn="l">
              <a:buNone/>
            </a:pPr>
            <a:r>
              <a:rPr lang="en-US" sz="1250" b="0" i="0" u="none" strike="noStrike" baseline="0" dirty="0">
                <a:solidFill>
                  <a:schemeClr val="bg1"/>
                </a:solidFill>
                <a:latin typeface="+mj-lt"/>
              </a:rPr>
              <a:t>Elastic net regression works in a manner that takes the best of lasso and ridge regressions. It adds up the penalty terms for regularization in lasso and ridge (L1 and L2) and uses that for regularization. It is used for regularization in order to enhance the prediction accuracy and interpretability of the resulting statistical model.</a:t>
            </a:r>
            <a:endParaRPr lang="en-IN" sz="1250" b="0" i="0" u="none" strike="noStrike" baseline="0" dirty="0">
              <a:solidFill>
                <a:schemeClr val="bg1"/>
              </a:solidFill>
              <a:latin typeface="+mj-lt"/>
            </a:endParaRPr>
          </a:p>
          <a:p>
            <a:endParaRPr lang="en-IN" sz="1250" dirty="0">
              <a:solidFill>
                <a:schemeClr val="bg1"/>
              </a:solidFill>
            </a:endParaRPr>
          </a:p>
        </p:txBody>
      </p:sp>
      <p:pic>
        <p:nvPicPr>
          <p:cNvPr id="11" name="Picture 10">
            <a:extLst>
              <a:ext uri="{FF2B5EF4-FFF2-40B4-BE49-F238E27FC236}">
                <a16:creationId xmlns:a16="http://schemas.microsoft.com/office/drawing/2014/main" id="{E3C8C0DA-66A3-F84D-EB3E-0F77F4C93317}"/>
              </a:ext>
            </a:extLst>
          </p:cNvPr>
          <p:cNvPicPr>
            <a:picLocks noChangeAspect="1"/>
          </p:cNvPicPr>
          <p:nvPr/>
        </p:nvPicPr>
        <p:blipFill>
          <a:blip r:embed="rId2"/>
          <a:stretch>
            <a:fillRect/>
          </a:stretch>
        </p:blipFill>
        <p:spPr>
          <a:xfrm>
            <a:off x="66908" y="2631688"/>
            <a:ext cx="3121452" cy="1425702"/>
          </a:xfrm>
          <a:prstGeom prst="rect">
            <a:avLst/>
          </a:prstGeom>
          <a:ln>
            <a:solidFill>
              <a:schemeClr val="tx1">
                <a:lumMod val="50000"/>
                <a:lumOff val="50000"/>
              </a:schemeClr>
            </a:solidFill>
          </a:ln>
        </p:spPr>
      </p:pic>
      <p:pic>
        <p:nvPicPr>
          <p:cNvPr id="12" name="Picture 11">
            <a:extLst>
              <a:ext uri="{FF2B5EF4-FFF2-40B4-BE49-F238E27FC236}">
                <a16:creationId xmlns:a16="http://schemas.microsoft.com/office/drawing/2014/main" id="{C20F62E9-080E-057B-DA19-53FF0133563B}"/>
              </a:ext>
            </a:extLst>
          </p:cNvPr>
          <p:cNvPicPr>
            <a:picLocks noChangeAspect="1"/>
          </p:cNvPicPr>
          <p:nvPr/>
        </p:nvPicPr>
        <p:blipFill>
          <a:blip r:embed="rId3"/>
          <a:stretch>
            <a:fillRect/>
          </a:stretch>
        </p:blipFill>
        <p:spPr>
          <a:xfrm>
            <a:off x="5955642" y="2513257"/>
            <a:ext cx="2930012" cy="1662564"/>
          </a:xfrm>
          <a:prstGeom prst="rect">
            <a:avLst/>
          </a:prstGeom>
          <a:ln>
            <a:solidFill>
              <a:schemeClr val="tx1">
                <a:lumMod val="50000"/>
                <a:lumOff val="50000"/>
              </a:schemeClr>
            </a:solidFill>
          </a:ln>
        </p:spPr>
      </p:pic>
      <p:pic>
        <p:nvPicPr>
          <p:cNvPr id="13" name="Picture 12">
            <a:extLst>
              <a:ext uri="{FF2B5EF4-FFF2-40B4-BE49-F238E27FC236}">
                <a16:creationId xmlns:a16="http://schemas.microsoft.com/office/drawing/2014/main" id="{A5D704D7-1F13-DFEB-78E4-63AE9CE0A41B}"/>
              </a:ext>
            </a:extLst>
          </p:cNvPr>
          <p:cNvPicPr>
            <a:picLocks noChangeAspect="1"/>
          </p:cNvPicPr>
          <p:nvPr/>
        </p:nvPicPr>
        <p:blipFill>
          <a:blip r:embed="rId4"/>
          <a:stretch>
            <a:fillRect/>
          </a:stretch>
        </p:blipFill>
        <p:spPr>
          <a:xfrm>
            <a:off x="3399255" y="4057390"/>
            <a:ext cx="2298041" cy="959738"/>
          </a:xfrm>
          <a:prstGeom prst="rect">
            <a:avLst/>
          </a:prstGeom>
          <a:ln>
            <a:solidFill>
              <a:schemeClr val="tx1">
                <a:lumMod val="50000"/>
                <a:lumOff val="50000"/>
              </a:schemeClr>
            </a:solidFill>
          </a:ln>
        </p:spPr>
      </p:pic>
      <p:sp>
        <p:nvSpPr>
          <p:cNvPr id="14" name="TextBox 13">
            <a:extLst>
              <a:ext uri="{FF2B5EF4-FFF2-40B4-BE49-F238E27FC236}">
                <a16:creationId xmlns:a16="http://schemas.microsoft.com/office/drawing/2014/main" id="{945092D0-B5BD-24BA-E5EA-53BA73665799}"/>
              </a:ext>
            </a:extLst>
          </p:cNvPr>
          <p:cNvSpPr txBox="1"/>
          <p:nvPr/>
        </p:nvSpPr>
        <p:spPr>
          <a:xfrm>
            <a:off x="6815857" y="475925"/>
            <a:ext cx="2069797" cy="584775"/>
          </a:xfrm>
          <a:prstGeom prst="rect">
            <a:avLst/>
          </a:prstGeom>
          <a:noFill/>
        </p:spPr>
        <p:txBody>
          <a:bodyPr wrap="none" rtlCol="0">
            <a:spAutoFit/>
          </a:bodyPr>
          <a:lstStyle/>
          <a:p>
            <a:r>
              <a:rPr lang="en-US" sz="3200" b="1" dirty="0">
                <a:solidFill>
                  <a:srgbClr val="002060"/>
                </a:solidFill>
                <a:latin typeface="Arial" panose="020B0604020202020204" pitchFamily="34" charset="0"/>
                <a:cs typeface="Arial" panose="020B0604020202020204" pitchFamily="34" charset="0"/>
              </a:rPr>
              <a:t>RESULTS</a:t>
            </a:r>
            <a:endParaRPr lang="en-IN" sz="3200" dirty="0"/>
          </a:p>
        </p:txBody>
      </p:sp>
    </p:spTree>
    <p:extLst>
      <p:ext uri="{BB962C8B-B14F-4D97-AF65-F5344CB8AC3E}">
        <p14:creationId xmlns:p14="http://schemas.microsoft.com/office/powerpoint/2010/main" val="77090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B8097-E3C2-37E6-969C-DC6F8E78CDB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24A139E-CE0B-D500-E716-8AA0F446A211}"/>
              </a:ext>
            </a:extLst>
          </p:cNvPr>
          <p:cNvSpPr txBox="1"/>
          <p:nvPr/>
        </p:nvSpPr>
        <p:spPr>
          <a:xfrm>
            <a:off x="0" y="1517615"/>
            <a:ext cx="9143999" cy="1438855"/>
          </a:xfrm>
          <a:prstGeom prst="rect">
            <a:avLst/>
          </a:prstGeom>
          <a:noFill/>
        </p:spPr>
        <p:txBody>
          <a:bodyPr wrap="square" rtlCol="0">
            <a:spAutoFit/>
          </a:bodyPr>
          <a:lstStyle/>
          <a:p>
            <a:pPr marL="285750" indent="-285750">
              <a:buFont typeface="Wingdings" panose="05000000000000000000" pitchFamily="2" charset="2"/>
              <a:buChar char="q"/>
            </a:pPr>
            <a:r>
              <a:rPr lang="en-IN" sz="1250" b="1" i="0" u="none" strike="noStrike" baseline="0" dirty="0">
                <a:solidFill>
                  <a:schemeClr val="bg1"/>
                </a:solidFill>
                <a:latin typeface="Arial" panose="020B0604020202020204" pitchFamily="34" charset="0"/>
              </a:rPr>
              <a:t> </a:t>
            </a:r>
            <a:r>
              <a:rPr lang="en-IN" sz="1250" b="1" i="0" u="none" strike="noStrike" baseline="0" dirty="0">
                <a:solidFill>
                  <a:schemeClr val="bg1"/>
                </a:solidFill>
                <a:latin typeface="+mj-lt"/>
              </a:rPr>
              <a:t>Lasso Regression: </a:t>
            </a:r>
          </a:p>
          <a:p>
            <a:pPr marL="0" indent="0">
              <a:buNone/>
            </a:pPr>
            <a:endParaRPr lang="en-IN" sz="1250" b="1" dirty="0">
              <a:solidFill>
                <a:schemeClr val="bg1"/>
              </a:solidFill>
              <a:latin typeface="+mj-lt"/>
            </a:endParaRPr>
          </a:p>
          <a:p>
            <a:pPr marL="0" indent="0">
              <a:buNone/>
            </a:pPr>
            <a:endParaRPr lang="en-IN" sz="1250" b="0" i="0" u="none" strike="noStrike" baseline="0" dirty="0">
              <a:solidFill>
                <a:schemeClr val="bg1"/>
              </a:solidFill>
              <a:latin typeface="+mj-lt"/>
            </a:endParaRPr>
          </a:p>
          <a:p>
            <a:pPr marL="0" indent="0">
              <a:buNone/>
            </a:pPr>
            <a:r>
              <a:rPr lang="en-US" sz="1250" b="0" i="0" u="none" strike="noStrike" baseline="0" dirty="0">
                <a:solidFill>
                  <a:schemeClr val="bg1"/>
                </a:solidFill>
                <a:latin typeface="+mj-lt"/>
              </a:rPr>
              <a:t>Lasso(least absolute shrinkage and selection operator) regression is another technique of Parameter estimation regression method. This method is usually used in machine learning for the selection of the subset of variables. It provides greater prediction accuracy as compared to other regression models. Lasso Regularization enhances the accessibility of models. </a:t>
            </a:r>
            <a:endParaRPr lang="en-IN" sz="1250" dirty="0">
              <a:solidFill>
                <a:schemeClr val="bg1"/>
              </a:solidFill>
              <a:latin typeface="+mj-lt"/>
            </a:endParaRPr>
          </a:p>
          <a:p>
            <a:endParaRPr lang="en-IN" sz="1250" dirty="0">
              <a:solidFill>
                <a:schemeClr val="bg1"/>
              </a:solidFill>
            </a:endParaRPr>
          </a:p>
        </p:txBody>
      </p:sp>
      <p:pic>
        <p:nvPicPr>
          <p:cNvPr id="7" name="Picture 6">
            <a:extLst>
              <a:ext uri="{FF2B5EF4-FFF2-40B4-BE49-F238E27FC236}">
                <a16:creationId xmlns:a16="http://schemas.microsoft.com/office/drawing/2014/main" id="{7C53CFD2-B1BA-FFEF-49A3-38B4F5BF7AD0}"/>
              </a:ext>
            </a:extLst>
          </p:cNvPr>
          <p:cNvPicPr>
            <a:picLocks noChangeAspect="1"/>
          </p:cNvPicPr>
          <p:nvPr/>
        </p:nvPicPr>
        <p:blipFill>
          <a:blip r:embed="rId2"/>
          <a:stretch>
            <a:fillRect/>
          </a:stretch>
        </p:blipFill>
        <p:spPr>
          <a:xfrm>
            <a:off x="74188" y="2895599"/>
            <a:ext cx="2786221" cy="1216005"/>
          </a:xfrm>
          <a:prstGeom prst="rect">
            <a:avLst/>
          </a:prstGeom>
          <a:ln>
            <a:solidFill>
              <a:schemeClr val="tx1">
                <a:lumMod val="50000"/>
                <a:lumOff val="50000"/>
              </a:schemeClr>
            </a:solidFill>
          </a:ln>
        </p:spPr>
      </p:pic>
      <p:pic>
        <p:nvPicPr>
          <p:cNvPr id="8" name="Picture 7">
            <a:extLst>
              <a:ext uri="{FF2B5EF4-FFF2-40B4-BE49-F238E27FC236}">
                <a16:creationId xmlns:a16="http://schemas.microsoft.com/office/drawing/2014/main" id="{A1FA33EE-07EB-B1D9-4358-D5EA555FBEB8}"/>
              </a:ext>
            </a:extLst>
          </p:cNvPr>
          <p:cNvPicPr>
            <a:picLocks noChangeAspect="1"/>
          </p:cNvPicPr>
          <p:nvPr/>
        </p:nvPicPr>
        <p:blipFill>
          <a:blip r:embed="rId3"/>
          <a:stretch>
            <a:fillRect/>
          </a:stretch>
        </p:blipFill>
        <p:spPr>
          <a:xfrm>
            <a:off x="5777480" y="2895599"/>
            <a:ext cx="3292332" cy="1868154"/>
          </a:xfrm>
          <a:prstGeom prst="rect">
            <a:avLst/>
          </a:prstGeom>
          <a:ln>
            <a:solidFill>
              <a:schemeClr val="tx1">
                <a:lumMod val="50000"/>
                <a:lumOff val="50000"/>
              </a:schemeClr>
            </a:solidFill>
          </a:ln>
        </p:spPr>
      </p:pic>
      <p:pic>
        <p:nvPicPr>
          <p:cNvPr id="9" name="Picture 8">
            <a:extLst>
              <a:ext uri="{FF2B5EF4-FFF2-40B4-BE49-F238E27FC236}">
                <a16:creationId xmlns:a16="http://schemas.microsoft.com/office/drawing/2014/main" id="{56A1F4CB-11AB-7F8E-6638-C02963DFA673}"/>
              </a:ext>
            </a:extLst>
          </p:cNvPr>
          <p:cNvPicPr>
            <a:picLocks noChangeAspect="1"/>
          </p:cNvPicPr>
          <p:nvPr/>
        </p:nvPicPr>
        <p:blipFill>
          <a:blip r:embed="rId4"/>
          <a:stretch>
            <a:fillRect/>
          </a:stretch>
        </p:blipFill>
        <p:spPr>
          <a:xfrm>
            <a:off x="3266997" y="3911727"/>
            <a:ext cx="1780615" cy="1146837"/>
          </a:xfrm>
          <a:prstGeom prst="rect">
            <a:avLst/>
          </a:prstGeom>
          <a:ln>
            <a:solidFill>
              <a:schemeClr val="tx1">
                <a:lumMod val="50000"/>
                <a:lumOff val="50000"/>
              </a:schemeClr>
            </a:solidFill>
          </a:ln>
        </p:spPr>
      </p:pic>
      <p:sp>
        <p:nvSpPr>
          <p:cNvPr id="2" name="TextBox 1">
            <a:extLst>
              <a:ext uri="{FF2B5EF4-FFF2-40B4-BE49-F238E27FC236}">
                <a16:creationId xmlns:a16="http://schemas.microsoft.com/office/drawing/2014/main" id="{E9A3A907-DC32-BF8C-09BC-A669F0DCC338}"/>
              </a:ext>
            </a:extLst>
          </p:cNvPr>
          <p:cNvSpPr txBox="1"/>
          <p:nvPr/>
        </p:nvSpPr>
        <p:spPr>
          <a:xfrm>
            <a:off x="4847063" y="455211"/>
            <a:ext cx="4832195" cy="584775"/>
          </a:xfrm>
          <a:prstGeom prst="rect">
            <a:avLst/>
          </a:prstGeom>
          <a:noFill/>
        </p:spPr>
        <p:txBody>
          <a:bodyPr wrap="square" rtlCol="0">
            <a:spAutoFit/>
          </a:bodyPr>
          <a:lstStyle/>
          <a:p>
            <a:r>
              <a:rPr lang="en-US" sz="3200" b="1" dirty="0">
                <a:solidFill>
                  <a:srgbClr val="002060"/>
                </a:solidFill>
                <a:latin typeface="Arial" panose="020B0604020202020204" pitchFamily="34" charset="0"/>
                <a:cs typeface="Arial" panose="020B0604020202020204" pitchFamily="34" charset="0"/>
              </a:rPr>
              <a:t>		RESULTS</a:t>
            </a:r>
            <a:endParaRPr lang="en-IN" sz="3200" dirty="0"/>
          </a:p>
        </p:txBody>
      </p:sp>
    </p:spTree>
    <p:extLst>
      <p:ext uri="{BB962C8B-B14F-4D97-AF65-F5344CB8AC3E}">
        <p14:creationId xmlns:p14="http://schemas.microsoft.com/office/powerpoint/2010/main" val="474531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5AC46-C961-2047-B530-18426B81350C}"/>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40F581E6-89D3-3542-798D-8B13B93C5DB6}"/>
              </a:ext>
            </a:extLst>
          </p:cNvPr>
          <p:cNvSpPr>
            <a:spLocks noGrp="1"/>
          </p:cNvSpPr>
          <p:nvPr>
            <p:ph type="title"/>
          </p:nvPr>
        </p:nvSpPr>
        <p:spPr>
          <a:xfrm>
            <a:off x="581192" y="702156"/>
            <a:ext cx="8509468" cy="530296"/>
          </a:xfrm>
        </p:spPr>
        <p:txBody>
          <a:bodyPr>
            <a:normAutofit fontScale="90000"/>
          </a:bodyPr>
          <a:lstStyle/>
          <a:p>
            <a:r>
              <a:rPr lang="en-US" b="1" dirty="0">
                <a:solidFill>
                  <a:srgbClr val="002060"/>
                </a:solidFill>
                <a:latin typeface="Arial" panose="020B0604020202020204" pitchFamily="34" charset="0"/>
                <a:cs typeface="Arial" panose="020B0604020202020204" pitchFamily="34" charset="0"/>
              </a:rPr>
              <a:t>CONCLUSION</a:t>
            </a:r>
            <a:endParaRPr lang="en-US" dirty="0"/>
          </a:p>
        </p:txBody>
      </p:sp>
      <p:sp>
        <p:nvSpPr>
          <p:cNvPr id="4" name="Content Placeholder 1">
            <a:extLst>
              <a:ext uri="{FF2B5EF4-FFF2-40B4-BE49-F238E27FC236}">
                <a16:creationId xmlns:a16="http://schemas.microsoft.com/office/drawing/2014/main" id="{846E8356-F8AA-A20A-28DC-7C4E0B43C214}"/>
              </a:ext>
            </a:extLst>
          </p:cNvPr>
          <p:cNvSpPr txBox="1">
            <a:spLocks/>
          </p:cNvSpPr>
          <p:nvPr/>
        </p:nvSpPr>
        <p:spPr>
          <a:xfrm>
            <a:off x="-60960" y="861060"/>
            <a:ext cx="9204960" cy="4282440"/>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chemeClr val="bg1"/>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marL="285750" indent="-285750" algn="l">
              <a:buFont typeface="Wingdings" panose="05000000000000000000" pitchFamily="2" charset="2"/>
              <a:buChar char="q"/>
            </a:pPr>
            <a:r>
              <a:rPr lang="en-US" sz="1500" b="0" dirty="0">
                <a:latin typeface="+mj-lt"/>
              </a:rPr>
              <a:t> The trend of the price of Yes Bank's stock increased until 2018 and then Close, Open, High, Low price decreased. </a:t>
            </a:r>
          </a:p>
          <a:p>
            <a:pPr marL="285750" indent="-285750" algn="l">
              <a:buFont typeface="Wingdings" panose="05000000000000000000" pitchFamily="2" charset="2"/>
              <a:buChar char="q"/>
            </a:pPr>
            <a:r>
              <a:rPr lang="en-US" sz="1500" b="0" dirty="0">
                <a:latin typeface="+mj-lt"/>
              </a:rPr>
              <a:t> Based on the open vs. close price graph, we concluded that Yes Bank's stock fell significantly after 2018. </a:t>
            </a:r>
          </a:p>
          <a:p>
            <a:pPr marL="285750" indent="-285750" algn="l">
              <a:buFont typeface="Wingdings" panose="05000000000000000000" pitchFamily="2" charset="2"/>
              <a:buChar char="q"/>
            </a:pPr>
            <a:r>
              <a:rPr lang="en-US" sz="1500" dirty="0">
                <a:latin typeface="+mj-lt"/>
              </a:rPr>
              <a:t> </a:t>
            </a:r>
            <a:r>
              <a:rPr lang="en-US" sz="1500" b="0" dirty="0">
                <a:latin typeface="+mj-lt"/>
              </a:rPr>
              <a:t>Both duplicate and null values are absent, as we have seen. But object data type values are available for the Date feature. </a:t>
            </a:r>
          </a:p>
          <a:p>
            <a:pPr marL="285750" indent="-285750" algn="l">
              <a:buFont typeface="Wingdings" panose="05000000000000000000" pitchFamily="2" charset="2"/>
              <a:buChar char="q"/>
            </a:pPr>
            <a:r>
              <a:rPr lang="en-US" sz="1500" b="0" dirty="0">
                <a:latin typeface="+mj-lt"/>
              </a:rPr>
              <a:t> The dependent and independent values were found to be linearly related. </a:t>
            </a:r>
          </a:p>
          <a:p>
            <a:pPr marL="285750" indent="-285750" algn="l">
              <a:buFont typeface="Wingdings" panose="05000000000000000000" pitchFamily="2" charset="2"/>
              <a:buChar char="q"/>
            </a:pPr>
            <a:r>
              <a:rPr lang="en-US" sz="1500" b="0" dirty="0">
                <a:latin typeface="+mj-lt"/>
              </a:rPr>
              <a:t> The data contained a significant amount of multicollinearity. </a:t>
            </a:r>
          </a:p>
          <a:p>
            <a:pPr marL="285750" indent="-285750" algn="l">
              <a:buFont typeface="Wingdings" panose="05000000000000000000" pitchFamily="2" charset="2"/>
              <a:buChar char="q"/>
            </a:pPr>
            <a:r>
              <a:rPr lang="en-US" sz="1500" dirty="0">
                <a:latin typeface="+mj-lt"/>
              </a:rPr>
              <a:t> </a:t>
            </a:r>
            <a:r>
              <a:rPr lang="en-US" sz="1500" b="0" dirty="0">
                <a:latin typeface="+mj-lt"/>
              </a:rPr>
              <a:t>Decision Tree regression Is best model for yes bank stock closing price data this model use for further prediction </a:t>
            </a:r>
          </a:p>
          <a:p>
            <a:pPr marL="285750" indent="-285750" algn="l">
              <a:buFont typeface="Wingdings" panose="05000000000000000000" pitchFamily="2" charset="2"/>
              <a:buChar char="q"/>
            </a:pPr>
            <a:r>
              <a:rPr lang="en-US" sz="1500" dirty="0">
                <a:latin typeface="+mj-lt"/>
              </a:rPr>
              <a:t> </a:t>
            </a:r>
            <a:r>
              <a:rPr lang="en-US" sz="1500" b="0" dirty="0">
                <a:latin typeface="+mj-lt"/>
              </a:rPr>
              <a:t>Visualization has allowed us to notice that the closing price of the stock has suddenly fallen starting in 2018. It seems reasonable that the    Yes Bank stock price was significantly impacted by the Rana Kapoor case fraud. </a:t>
            </a:r>
          </a:p>
          <a:p>
            <a:pPr marL="285750" indent="-285750" algn="l">
              <a:buFont typeface="Wingdings" panose="05000000000000000000" pitchFamily="2" charset="2"/>
              <a:buChar char="q"/>
            </a:pPr>
            <a:r>
              <a:rPr lang="en-IN" sz="1500" b="0" dirty="0">
                <a:latin typeface="+mj-lt"/>
              </a:rPr>
              <a:t>  KNN performed the worst out of all.</a:t>
            </a:r>
          </a:p>
          <a:p>
            <a:pPr marL="285750" indent="-285750" algn="l">
              <a:buFont typeface="Wingdings" panose="05000000000000000000" pitchFamily="2" charset="2"/>
              <a:buChar char="q"/>
            </a:pPr>
            <a:r>
              <a:rPr lang="en-US" sz="1500" b="0" dirty="0">
                <a:latin typeface="+mj-lt"/>
              </a:rPr>
              <a:t> In this work, we create 4 regression models for our data:- </a:t>
            </a:r>
          </a:p>
          <a:p>
            <a:pPr algn="l"/>
            <a:r>
              <a:rPr lang="en-US" sz="1500" b="0" dirty="0">
                <a:latin typeface="+mj-lt"/>
              </a:rPr>
              <a:t> 1. Linear Regression </a:t>
            </a:r>
            <a:r>
              <a:rPr lang="en-IN" sz="1500" b="0" dirty="0">
                <a:latin typeface="+mj-lt"/>
              </a:rPr>
              <a:t>● 2. Lasso Regression ● 3. Ridge Regression  4. </a:t>
            </a:r>
            <a:r>
              <a:rPr lang="en-IN" sz="1500" dirty="0">
                <a:latin typeface="+mj-lt"/>
              </a:rPr>
              <a:t>Elastic Net</a:t>
            </a:r>
            <a:r>
              <a:rPr lang="en-IN" sz="1500" b="0" dirty="0">
                <a:latin typeface="+mj-lt"/>
              </a:rPr>
              <a:t> Regression </a:t>
            </a:r>
          </a:p>
          <a:p>
            <a:pPr marL="285750" indent="-285750" algn="l">
              <a:buFont typeface="Wingdings" panose="05000000000000000000" pitchFamily="2" charset="2"/>
              <a:buChar char="q"/>
            </a:pPr>
            <a:r>
              <a:rPr lang="en-US" sz="1500" b="0" dirty="0">
                <a:latin typeface="+mj-lt"/>
              </a:rPr>
              <a:t>These four models gives us the following results: High, Low, Open are directly correlate with the closing price of the </a:t>
            </a:r>
            <a:r>
              <a:rPr lang="en-IN" sz="1500" b="0" dirty="0">
                <a:latin typeface="+mj-lt"/>
              </a:rPr>
              <a:t>stocks. </a:t>
            </a:r>
          </a:p>
        </p:txBody>
      </p:sp>
    </p:spTree>
    <p:extLst>
      <p:ext uri="{BB962C8B-B14F-4D97-AF65-F5344CB8AC3E}">
        <p14:creationId xmlns:p14="http://schemas.microsoft.com/office/powerpoint/2010/main" val="1231936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CA304CD-8035-62D5-8F05-9B92F3335783}"/>
              </a:ext>
            </a:extLst>
          </p:cNvPr>
          <p:cNvSpPr txBox="1"/>
          <p:nvPr/>
        </p:nvSpPr>
        <p:spPr>
          <a:xfrm>
            <a:off x="3672467" y="572429"/>
            <a:ext cx="5471533" cy="553998"/>
          </a:xfrm>
          <a:prstGeom prst="rect">
            <a:avLst/>
          </a:prstGeom>
          <a:noFill/>
        </p:spPr>
        <p:txBody>
          <a:bodyPr wrap="square" rtlCol="0">
            <a:spAutoFit/>
          </a:bodyPr>
          <a:lstStyle/>
          <a:p>
            <a:r>
              <a:rPr lang="en-US" sz="3000" b="1" dirty="0">
                <a:solidFill>
                  <a:srgbClr val="002060"/>
                </a:solidFill>
                <a:latin typeface="Arial" panose="020B0604020202020204" pitchFamily="34" charset="0"/>
                <a:cs typeface="Arial" panose="020B0604020202020204" pitchFamily="34" charset="0"/>
              </a:rPr>
              <a:t>		REFERENCES</a:t>
            </a:r>
            <a:endParaRPr lang="en-IN" sz="3000" dirty="0"/>
          </a:p>
        </p:txBody>
      </p:sp>
      <p:sp>
        <p:nvSpPr>
          <p:cNvPr id="8" name="TextBox 7">
            <a:extLst>
              <a:ext uri="{FF2B5EF4-FFF2-40B4-BE49-F238E27FC236}">
                <a16:creationId xmlns:a16="http://schemas.microsoft.com/office/drawing/2014/main" id="{24CAA1EA-9031-3B92-28A7-D3B74FC032EE}"/>
              </a:ext>
            </a:extLst>
          </p:cNvPr>
          <p:cNvSpPr txBox="1"/>
          <p:nvPr/>
        </p:nvSpPr>
        <p:spPr>
          <a:xfrm>
            <a:off x="1" y="2364059"/>
            <a:ext cx="8836094" cy="2554545"/>
          </a:xfrm>
          <a:prstGeom prst="rect">
            <a:avLst/>
          </a:prstGeom>
          <a:noFill/>
        </p:spPr>
        <p:txBody>
          <a:bodyPr wrap="square" rtlCol="0">
            <a:spAutoFit/>
          </a:bodyPr>
          <a:lstStyle/>
          <a:p>
            <a:pPr marL="305435" indent="-305435">
              <a:buFont typeface="Wingdings" panose="05000000000000000000" pitchFamily="2" charset="2"/>
              <a:buChar char="q"/>
            </a:pPr>
            <a:r>
              <a:rPr lang="en-IN" sz="2000" dirty="0">
                <a:solidFill>
                  <a:schemeClr val="bg1"/>
                </a:solidFill>
                <a:hlinkClick r:id="rId2">
                  <a:extLst>
                    <a:ext uri="{A12FA001-AC4F-418D-AE19-62706E023703}">
                      <ahyp:hlinkClr xmlns:ahyp="http://schemas.microsoft.com/office/drawing/2018/hyperlinkcolor" val="tx"/>
                    </a:ext>
                  </a:extLst>
                </a:hlinkClick>
              </a:rPr>
              <a:t>https://www.kaggle.com/datasets/simranjain17/yes-bank-stock-prices</a:t>
            </a:r>
            <a:endParaRPr lang="en-IN" sz="2000" dirty="0">
              <a:solidFill>
                <a:schemeClr val="bg1"/>
              </a:solidFill>
            </a:endParaRPr>
          </a:p>
          <a:p>
            <a:pPr marL="305435" indent="-305435">
              <a:buFont typeface="Wingdings" panose="05000000000000000000" pitchFamily="2" charset="2"/>
              <a:buChar char="q"/>
            </a:pPr>
            <a:endParaRPr lang="en-IN" sz="2000" dirty="0">
              <a:solidFill>
                <a:schemeClr val="bg1"/>
              </a:solidFill>
            </a:endParaRPr>
          </a:p>
          <a:p>
            <a:pPr marL="305435" indent="-305435">
              <a:buFont typeface="Wingdings" panose="05000000000000000000" pitchFamily="2" charset="2"/>
              <a:buChar char="q"/>
            </a:pPr>
            <a:r>
              <a:rPr lang="en-IN" sz="2000" dirty="0">
                <a:solidFill>
                  <a:schemeClr val="bg1"/>
                </a:solidFill>
                <a:hlinkClick r:id="rId3">
                  <a:extLst>
                    <a:ext uri="{A12FA001-AC4F-418D-AE19-62706E023703}">
                      <ahyp:hlinkClr xmlns:ahyp="http://schemas.microsoft.com/office/drawing/2018/hyperlinkcolor" val="tx"/>
                    </a:ext>
                  </a:extLst>
                </a:hlinkClick>
              </a:rPr>
              <a:t>https://www.youtube.com/watch?app=desktop&amp;v=lx-dcCr0JCI</a:t>
            </a:r>
            <a:endParaRPr lang="en-IN" sz="2000" dirty="0">
              <a:solidFill>
                <a:schemeClr val="bg1"/>
              </a:solidFill>
            </a:endParaRPr>
          </a:p>
          <a:p>
            <a:pPr marL="305435" indent="-305435">
              <a:buFont typeface="Wingdings" panose="05000000000000000000" pitchFamily="2" charset="2"/>
              <a:buChar char="q"/>
            </a:pPr>
            <a:endParaRPr lang="en-IN" sz="2000" dirty="0">
              <a:solidFill>
                <a:schemeClr val="bg1"/>
              </a:solidFill>
            </a:endParaRPr>
          </a:p>
          <a:p>
            <a:pPr marL="305435" indent="-305435">
              <a:buFont typeface="Wingdings" panose="05000000000000000000" pitchFamily="2" charset="2"/>
              <a:buChar char="q"/>
            </a:pPr>
            <a:r>
              <a:rPr lang="en-IN" sz="2000" dirty="0">
                <a:solidFill>
                  <a:schemeClr val="bg1"/>
                </a:solidFill>
                <a:hlinkClick r:id="rId4">
                  <a:extLst>
                    <a:ext uri="{A12FA001-AC4F-418D-AE19-62706E023703}">
                      <ahyp:hlinkClr xmlns:ahyp="http://schemas.microsoft.com/office/drawing/2018/hyperlinkcolor" val="tx"/>
                    </a:ext>
                  </a:extLst>
                </a:hlinkClick>
              </a:rPr>
              <a:t>https://www.indiapropertydekho.com/article/154/yes-bank-share-price-target</a:t>
            </a:r>
            <a:endParaRPr lang="en-IN" sz="2000" dirty="0">
              <a:solidFill>
                <a:schemeClr val="bg1"/>
              </a:solidFill>
            </a:endParaRPr>
          </a:p>
          <a:p>
            <a:pPr marL="305435" indent="-305435">
              <a:buFont typeface="Wingdings" panose="05000000000000000000" pitchFamily="2" charset="2"/>
              <a:buChar char="q"/>
            </a:pPr>
            <a:endParaRPr lang="en-IN" sz="2000" dirty="0">
              <a:solidFill>
                <a:schemeClr val="bg1"/>
              </a:solidFill>
            </a:endParaRPr>
          </a:p>
          <a:p>
            <a:pPr marL="305435" indent="-305435">
              <a:buFont typeface="Wingdings" panose="05000000000000000000" pitchFamily="2" charset="2"/>
              <a:buChar char="q"/>
            </a:pPr>
            <a:endParaRPr lang="en-IN" sz="2000" dirty="0">
              <a:solidFill>
                <a:schemeClr val="bg1"/>
              </a:solidFill>
            </a:endParaRPr>
          </a:p>
          <a:p>
            <a:pPr marL="285750" indent="-285750">
              <a:buFont typeface="Wingdings" panose="05000000000000000000" pitchFamily="2" charset="2"/>
              <a:buChar char="q"/>
            </a:pPr>
            <a:endParaRPr lang="en-IN" sz="2000" dirty="0">
              <a:solidFill>
                <a:schemeClr val="bg1"/>
              </a:solidFill>
            </a:endParaRPr>
          </a:p>
        </p:txBody>
      </p:sp>
    </p:spTree>
    <p:extLst>
      <p:ext uri="{BB962C8B-B14F-4D97-AF65-F5344CB8AC3E}">
        <p14:creationId xmlns:p14="http://schemas.microsoft.com/office/powerpoint/2010/main" val="1804448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D423094-4230-5C39-0BBD-40486064B5CD}"/>
              </a:ext>
            </a:extLst>
          </p:cNvPr>
          <p:cNvSpPr/>
          <p:nvPr/>
        </p:nvSpPr>
        <p:spPr>
          <a:xfrm>
            <a:off x="520390" y="2110083"/>
            <a:ext cx="7783551" cy="1554272"/>
          </a:xfrm>
          <a:prstGeom prst="rect">
            <a:avLst/>
          </a:prstGeom>
          <a:noFill/>
          <a:ln>
            <a:noFill/>
          </a:ln>
          <a:effectLst>
            <a:innerShdw blurRad="63500" dist="50800" dir="18900000">
              <a:prstClr val="black">
                <a:alpha val="50000"/>
              </a:prstClr>
            </a:innerShdw>
          </a:effectLst>
        </p:spPr>
        <p:txBody>
          <a:bodyPr wrap="square" lIns="91440" tIns="45720" rIns="91440" bIns="45720">
            <a:spAutoFit/>
          </a:bodyPr>
          <a:lstStyle/>
          <a:p>
            <a:pPr algn="ctr"/>
            <a:r>
              <a:rPr lang="en-US" sz="95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30449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4EEF4-D560-FA9C-F589-CC8CAB81CB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826BE-BD6A-9378-D462-0D5CAEA89B52}"/>
              </a:ext>
            </a:extLst>
          </p:cNvPr>
          <p:cNvSpPr>
            <a:spLocks noGrp="1"/>
          </p:cNvSpPr>
          <p:nvPr>
            <p:ph type="title"/>
          </p:nvPr>
        </p:nvSpPr>
        <p:spPr/>
        <p:txBody>
          <a:bodyPr>
            <a:normAutofit/>
          </a:bodyPr>
          <a:lstStyle/>
          <a:p>
            <a:r>
              <a:rPr lang="en-US" b="1" dirty="0">
                <a:solidFill>
                  <a:srgbClr val="002060"/>
                </a:solidFill>
                <a:latin typeface="Arial" panose="020B0604020202020204" pitchFamily="34" charset="0"/>
                <a:cs typeface="Arial" panose="020B0604020202020204" pitchFamily="34" charset="0"/>
              </a:rPr>
              <a:t>ABSTRACT</a:t>
            </a:r>
            <a:endParaRPr lang="en-US" dirty="0"/>
          </a:p>
        </p:txBody>
      </p:sp>
      <p:sp>
        <p:nvSpPr>
          <p:cNvPr id="3" name="Content Placeholder 2">
            <a:extLst>
              <a:ext uri="{FF2B5EF4-FFF2-40B4-BE49-F238E27FC236}">
                <a16:creationId xmlns:a16="http://schemas.microsoft.com/office/drawing/2014/main" id="{7D6BDD39-EC92-88A5-443F-067FEC23C016}"/>
              </a:ext>
            </a:extLst>
          </p:cNvPr>
          <p:cNvSpPr>
            <a:spLocks noGrp="1"/>
          </p:cNvSpPr>
          <p:nvPr>
            <p:ph idx="1"/>
          </p:nvPr>
        </p:nvSpPr>
        <p:spPr>
          <a:xfrm>
            <a:off x="291330" y="1419922"/>
            <a:ext cx="8561340" cy="3589013"/>
          </a:xfrm>
        </p:spPr>
        <p:txBody>
          <a:bodyPr>
            <a:normAutofit/>
          </a:bodyPr>
          <a:lstStyle/>
          <a:p>
            <a:pPr algn="l"/>
            <a:endParaRPr lang="en-IN" sz="1800" b="0" i="0" u="none" strike="noStrike" baseline="0" dirty="0">
              <a:latin typeface="+mj-lt"/>
            </a:endParaRPr>
          </a:p>
          <a:p>
            <a:pPr>
              <a:buFont typeface="Wingdings" panose="05000000000000000000" pitchFamily="2" charset="2"/>
              <a:buChar char="q"/>
            </a:pPr>
            <a:r>
              <a:rPr lang="en-US" sz="1800" b="0" i="0" u="none" strike="noStrike" baseline="0" dirty="0">
                <a:latin typeface="+mj-lt"/>
              </a:rPr>
              <a:t> Yes Bank is a banking company that was founded in 2004 that offers a wide range of differentiated products for its corporate and retail customers through retail banking and asset management services. It is also a publically traded company. That provides an opportunity for anyone to invest in Yes bank and become a shareholder. But at the same time, it means that the valuation of the company is now in the hands of investors and speculators as share prices are often heavily impacted by public opinion.</a:t>
            </a:r>
          </a:p>
          <a:p>
            <a:pPr marL="0" indent="0">
              <a:buNone/>
            </a:pPr>
            <a:r>
              <a:rPr lang="en-US" sz="1800" b="0" i="0" u="none" strike="noStrike" baseline="0" dirty="0">
                <a:latin typeface="+mj-lt"/>
              </a:rPr>
              <a:t> </a:t>
            </a:r>
          </a:p>
          <a:p>
            <a:pPr>
              <a:buFont typeface="Wingdings" panose="05000000000000000000" pitchFamily="2" charset="2"/>
              <a:buChar char="q"/>
            </a:pPr>
            <a:r>
              <a:rPr lang="en-US" sz="1800" b="0" i="0" u="none" strike="noStrike" baseline="0" dirty="0">
                <a:latin typeface="+mj-lt"/>
              </a:rPr>
              <a:t>We have used yes bank stock price data set. This dataset contains 4 different features that can be used for predicting close price prediction using machine learning. We have built machine learning regression model for price prediction. We have used some of best models. </a:t>
            </a:r>
            <a:endParaRPr lang="en-US" dirty="0">
              <a:latin typeface="+mj-lt"/>
              <a:cs typeface="Arial"/>
            </a:endParaRPr>
          </a:p>
        </p:txBody>
      </p:sp>
    </p:spTree>
    <p:extLst>
      <p:ext uri="{BB962C8B-B14F-4D97-AF65-F5344CB8AC3E}">
        <p14:creationId xmlns:p14="http://schemas.microsoft.com/office/powerpoint/2010/main" val="369660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2060"/>
                </a:solidFill>
                <a:latin typeface="Arial" panose="020B0604020202020204" pitchFamily="34" charset="0"/>
                <a:cs typeface="Arial" panose="020B0604020202020204" pitchFamily="34" charset="0"/>
              </a:rPr>
              <a:t>OUTLINE</a:t>
            </a:r>
            <a:endParaRPr lang="en-US" dirty="0"/>
          </a:p>
        </p:txBody>
      </p:sp>
      <p:sp>
        <p:nvSpPr>
          <p:cNvPr id="3" name="Content Placeholder 2"/>
          <p:cNvSpPr>
            <a:spLocks noGrp="1"/>
          </p:cNvSpPr>
          <p:nvPr>
            <p:ph idx="1"/>
          </p:nvPr>
        </p:nvSpPr>
        <p:spPr>
          <a:xfrm>
            <a:off x="463714" y="1189463"/>
            <a:ext cx="8246070" cy="3589013"/>
          </a:xfrm>
        </p:spPr>
        <p:txBody>
          <a:bodyPr>
            <a:normAutofit fontScale="70000" lnSpcReduction="20000"/>
          </a:bodyPr>
          <a:lstStyle/>
          <a:p>
            <a:pPr marL="0" indent="0">
              <a:buNone/>
            </a:pPr>
            <a:r>
              <a:rPr lang="en-US" sz="2800" b="1" dirty="0">
                <a:latin typeface="Arial"/>
                <a:ea typeface="+mn-lt"/>
                <a:cs typeface="Arial"/>
              </a:rPr>
              <a:t>  </a:t>
            </a:r>
            <a:endParaRPr lang="en-US" dirty="0">
              <a:latin typeface="Arial"/>
              <a:cs typeface="Arial"/>
            </a:endParaRPr>
          </a:p>
          <a:p>
            <a:r>
              <a:rPr lang="en-US" sz="2800" b="1" dirty="0">
                <a:latin typeface="+mj-lt"/>
                <a:ea typeface="+mn-lt"/>
                <a:cs typeface="Arial"/>
              </a:rPr>
              <a:t>Introduction</a:t>
            </a:r>
          </a:p>
          <a:p>
            <a:r>
              <a:rPr lang="en-US" sz="2800" b="1" dirty="0">
                <a:latin typeface="+mj-lt"/>
                <a:ea typeface="+mn-lt"/>
                <a:cs typeface="Arial"/>
              </a:rPr>
              <a:t>Problem Statement </a:t>
            </a:r>
          </a:p>
          <a:p>
            <a:r>
              <a:rPr lang="en-US" sz="2800" b="1" dirty="0">
                <a:latin typeface="+mj-lt"/>
                <a:ea typeface="+mn-lt"/>
                <a:cs typeface="Arial"/>
              </a:rPr>
              <a:t>Proposed System/Solution</a:t>
            </a:r>
            <a:endParaRPr lang="en-US" b="1" dirty="0">
              <a:latin typeface="+mj-lt"/>
              <a:cs typeface="Arial"/>
            </a:endParaRPr>
          </a:p>
          <a:p>
            <a:r>
              <a:rPr lang="en-US" sz="2800" b="1" dirty="0">
                <a:latin typeface="+mj-lt"/>
                <a:ea typeface="+mn-lt"/>
                <a:cs typeface="Calibri"/>
              </a:rPr>
              <a:t>Technology Used</a:t>
            </a:r>
          </a:p>
          <a:p>
            <a:r>
              <a:rPr lang="en-US" sz="2800" b="1" dirty="0">
                <a:latin typeface="+mj-lt"/>
                <a:ea typeface="+mn-lt"/>
                <a:cs typeface="+mn-lt"/>
              </a:rPr>
              <a:t>Architectural Diagram </a:t>
            </a:r>
          </a:p>
          <a:p>
            <a:r>
              <a:rPr lang="en-US" sz="2800" b="1" dirty="0">
                <a:latin typeface="+mj-lt"/>
                <a:ea typeface="+mj-lt"/>
                <a:cs typeface="Arial"/>
              </a:rPr>
              <a:t>Algorithm &amp; Deployment</a:t>
            </a:r>
          </a:p>
          <a:p>
            <a:r>
              <a:rPr lang="en-US" sz="2800" b="1" dirty="0">
                <a:latin typeface="+mj-lt"/>
                <a:ea typeface="+mn-lt"/>
                <a:cs typeface="Arial"/>
              </a:rPr>
              <a:t>Methodologies </a:t>
            </a:r>
          </a:p>
          <a:p>
            <a:r>
              <a:rPr lang="en-US" sz="2800" b="1" dirty="0">
                <a:latin typeface="+mj-lt"/>
                <a:ea typeface="+mn-lt"/>
                <a:cs typeface="Arial"/>
              </a:rPr>
              <a:t>Results</a:t>
            </a:r>
          </a:p>
          <a:p>
            <a:r>
              <a:rPr lang="en-US" sz="2800" b="1" dirty="0">
                <a:latin typeface="+mj-lt"/>
                <a:ea typeface="+mn-lt"/>
                <a:cs typeface="Arial"/>
              </a:rPr>
              <a:t>Conclusions</a:t>
            </a:r>
            <a:endParaRPr lang="en-US" b="1" dirty="0">
              <a:latin typeface="+mj-lt"/>
              <a:cs typeface="Arial"/>
            </a:endParaRPr>
          </a:p>
          <a:p>
            <a:r>
              <a:rPr lang="en-US" sz="2800" b="1" dirty="0">
                <a:latin typeface="+mj-lt"/>
                <a:ea typeface="+mn-lt"/>
                <a:cs typeface="Arial"/>
              </a:rPr>
              <a:t>References</a:t>
            </a:r>
            <a:endParaRPr lang="en-US" b="1" dirty="0">
              <a:latin typeface="+mj-lt"/>
              <a:cs typeface="Arial"/>
            </a:endParaRPr>
          </a:p>
          <a:p>
            <a:endParaRPr lang="en-US" dirty="0">
              <a:latin typeface="Arial"/>
              <a:cs typeface="Arial"/>
            </a:endParaRPr>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BD280-FE41-E0BD-DE58-93D8D32A960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2A6263F-5D8C-7FF3-D149-A2E343A739D6}"/>
              </a:ext>
            </a:extLst>
          </p:cNvPr>
          <p:cNvSpPr>
            <a:spLocks noGrp="1"/>
          </p:cNvSpPr>
          <p:nvPr>
            <p:ph type="title"/>
          </p:nvPr>
        </p:nvSpPr>
        <p:spPr>
          <a:xfrm>
            <a:off x="1434790" y="271648"/>
            <a:ext cx="7761249" cy="763525"/>
          </a:xfrm>
        </p:spPr>
        <p:txBody>
          <a:bodyPr>
            <a:normAutofit/>
          </a:bodyPr>
          <a:lstStyle/>
          <a:p>
            <a:r>
              <a:rPr lang="en-US" sz="3000" b="1" dirty="0">
                <a:solidFill>
                  <a:srgbClr val="002060"/>
                </a:solidFill>
                <a:latin typeface="Arial" panose="020B0604020202020204" pitchFamily="34" charset="0"/>
                <a:cs typeface="Arial" panose="020B0604020202020204" pitchFamily="34" charset="0"/>
              </a:rPr>
              <a:t>OVERVIEW AND OBJECTIVE</a:t>
            </a:r>
            <a:endParaRPr lang="en-US" sz="3000" dirty="0"/>
          </a:p>
        </p:txBody>
      </p:sp>
      <p:sp>
        <p:nvSpPr>
          <p:cNvPr id="2" name="Rectangle: Rounded Corners 1">
            <a:extLst>
              <a:ext uri="{FF2B5EF4-FFF2-40B4-BE49-F238E27FC236}">
                <a16:creationId xmlns:a16="http://schemas.microsoft.com/office/drawing/2014/main" id="{3B267F7F-9890-C4BE-65E7-2E509EFE039F}"/>
              </a:ext>
            </a:extLst>
          </p:cNvPr>
          <p:cNvSpPr/>
          <p:nvPr/>
        </p:nvSpPr>
        <p:spPr>
          <a:xfrm>
            <a:off x="386576" y="1516566"/>
            <a:ext cx="3932664" cy="33552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en-IN" sz="850" b="1" i="0" u="none" strike="noStrike" baseline="0" dirty="0">
                <a:solidFill>
                  <a:schemeClr val="accent1"/>
                </a:solidFill>
                <a:latin typeface="Algerian" panose="04020705040A02060702" pitchFamily="82" charset="0"/>
              </a:rPr>
              <a:t>              	</a:t>
            </a:r>
            <a:r>
              <a:rPr lang="en-IN" sz="1200" b="1" i="0" u="none" strike="noStrike" baseline="0" dirty="0">
                <a:solidFill>
                  <a:schemeClr val="accent1"/>
                </a:solidFill>
                <a:latin typeface="Algerian" panose="04020705040A02060702" pitchFamily="82" charset="0"/>
              </a:rPr>
              <a:t>   YES BANK Overview</a:t>
            </a:r>
          </a:p>
          <a:p>
            <a:pPr algn="l"/>
            <a:endParaRPr lang="en-IN" sz="850" b="0" i="0" u="none" strike="noStrike" baseline="0" dirty="0">
              <a:solidFill>
                <a:srgbClr val="000000"/>
              </a:solidFill>
              <a:latin typeface="Times New Roman" panose="02020603050405020304" pitchFamily="18" charset="0"/>
            </a:endParaRPr>
          </a:p>
          <a:p>
            <a:r>
              <a:rPr lang="en-US" sz="850" b="0" i="0" u="none" strike="noStrike" baseline="0" dirty="0">
                <a:solidFill>
                  <a:srgbClr val="000000"/>
                </a:solidFill>
                <a:latin typeface="Times New Roman" panose="02020603050405020304" pitchFamily="18" charset="0"/>
              </a:rPr>
              <a:t> </a:t>
            </a:r>
            <a:r>
              <a:rPr lang="en-US" sz="1000" b="0" i="0" u="none" strike="noStrike" baseline="0" dirty="0">
                <a:solidFill>
                  <a:srgbClr val="1F2023"/>
                </a:solidFill>
                <a:latin typeface="Times New Roman" panose="02020603050405020304" pitchFamily="18" charset="0"/>
              </a:rPr>
              <a:t>YES bank stands for Youth Enterprise Scheme Bank</a:t>
            </a:r>
            <a:r>
              <a:rPr lang="en-US" sz="1000" b="0" i="0" u="none" strike="noStrike" baseline="0" dirty="0">
                <a:solidFill>
                  <a:srgbClr val="000000"/>
                </a:solidFill>
                <a:latin typeface="Times New Roman" panose="02020603050405020304" pitchFamily="18" charset="0"/>
              </a:rPr>
              <a:t>. Stock market is </a:t>
            </a:r>
          </a:p>
          <a:p>
            <a:r>
              <a:rPr lang="en-US" sz="1000" b="0" i="0" u="none" strike="noStrike" baseline="0" dirty="0">
                <a:solidFill>
                  <a:srgbClr val="000000"/>
                </a:solidFill>
                <a:latin typeface="Times New Roman" panose="02020603050405020304" pitchFamily="18" charset="0"/>
              </a:rPr>
              <a:t>one of the major fields that attracts people, thus stock market price prediction is always a hot topic for researchers from both financial and technical domains. In our project our objective is to build a prediction model for close price </a:t>
            </a:r>
          </a:p>
          <a:p>
            <a:r>
              <a:rPr lang="en-US" sz="1000" b="0" i="0" u="none" strike="noStrike" baseline="0" dirty="0">
                <a:solidFill>
                  <a:srgbClr val="000000"/>
                </a:solidFill>
                <a:latin typeface="Times New Roman" panose="02020603050405020304" pitchFamily="18" charset="0"/>
              </a:rPr>
              <a:t>prediction. A stock market is a public market where you can buy and sell shares for publicly listed companies. </a:t>
            </a:r>
          </a:p>
          <a:p>
            <a:r>
              <a:rPr lang="en-US" sz="1000" b="0" i="0" u="none" strike="noStrike" baseline="0" dirty="0">
                <a:solidFill>
                  <a:srgbClr val="000000"/>
                </a:solidFill>
                <a:latin typeface="Times New Roman" panose="02020603050405020304" pitchFamily="18" charset="0"/>
              </a:rPr>
              <a:t>Stock Price Prediction using machine learning helps you get an estimate of value of company stock going forward and other financial assets traded on an exchange. </a:t>
            </a:r>
          </a:p>
          <a:p>
            <a:r>
              <a:rPr lang="en-US" sz="1000" b="0" i="0" u="none" strike="noStrike" baseline="0" dirty="0">
                <a:solidFill>
                  <a:srgbClr val="000000"/>
                </a:solidFill>
                <a:latin typeface="Times New Roman" panose="02020603050405020304" pitchFamily="18" charset="0"/>
              </a:rPr>
              <a:t>The entire idea of predicting stock prices is to gain significant profits. </a:t>
            </a:r>
          </a:p>
          <a:p>
            <a:r>
              <a:rPr lang="en-US" sz="1000" b="0" i="0" u="none" strike="noStrike" baseline="0" dirty="0">
                <a:solidFill>
                  <a:srgbClr val="000000"/>
                </a:solidFill>
                <a:latin typeface="Times New Roman" panose="02020603050405020304" pitchFamily="18" charset="0"/>
              </a:rPr>
              <a:t>Predicting how the stock market will perform is a hard task to do. There are numerous other factors involved in the prediction, such as the psychological </a:t>
            </a:r>
          </a:p>
          <a:p>
            <a:r>
              <a:rPr lang="en-US" sz="1000" b="0" i="0" u="none" strike="noStrike" baseline="0" dirty="0">
                <a:solidFill>
                  <a:srgbClr val="000000"/>
                </a:solidFill>
                <a:latin typeface="Times New Roman" panose="02020603050405020304" pitchFamily="18" charset="0"/>
              </a:rPr>
              <a:t>factor – namely crowd behavior etc. All these factors combine to make share prices very difficult to predict with high accuracy. </a:t>
            </a:r>
            <a:endParaRPr lang="en-IN" sz="1000" b="1" dirty="0">
              <a:solidFill>
                <a:schemeClr val="accent1"/>
              </a:solidFill>
              <a:latin typeface="+mj-lt"/>
            </a:endParaRPr>
          </a:p>
          <a:p>
            <a:pPr marL="0" indent="0">
              <a:buNone/>
            </a:pPr>
            <a:endParaRPr lang="en-IN" sz="850" b="0" i="0" u="none" strike="noStrike" baseline="0" dirty="0">
              <a:solidFill>
                <a:schemeClr val="accent1"/>
              </a:solidFill>
              <a:latin typeface="+mj-lt"/>
            </a:endParaRPr>
          </a:p>
        </p:txBody>
      </p:sp>
      <p:sp>
        <p:nvSpPr>
          <p:cNvPr id="3" name="Rectangle: Rounded Corners 2">
            <a:extLst>
              <a:ext uri="{FF2B5EF4-FFF2-40B4-BE49-F238E27FC236}">
                <a16:creationId xmlns:a16="http://schemas.microsoft.com/office/drawing/2014/main" id="{E56FAE07-1DC5-FC4B-3E52-A2A48A1A08FC}"/>
              </a:ext>
            </a:extLst>
          </p:cNvPr>
          <p:cNvSpPr/>
          <p:nvPr/>
        </p:nvSpPr>
        <p:spPr>
          <a:xfrm>
            <a:off x="4676078" y="1516566"/>
            <a:ext cx="3932664" cy="33552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indent="0">
              <a:buNone/>
            </a:pPr>
            <a:endParaRPr lang="en-IN" b="1" dirty="0">
              <a:solidFill>
                <a:schemeClr val="accent1"/>
              </a:solidFill>
              <a:latin typeface="+mj-lt"/>
            </a:endParaRPr>
          </a:p>
          <a:p>
            <a:pPr marL="0" indent="0">
              <a:buNone/>
            </a:pPr>
            <a:endParaRPr lang="en-IN" b="1" i="0" u="none" strike="noStrike" baseline="0" dirty="0">
              <a:solidFill>
                <a:schemeClr val="accent1"/>
              </a:solidFill>
              <a:latin typeface="+mj-lt"/>
            </a:endParaRPr>
          </a:p>
          <a:p>
            <a:pPr marL="0" indent="0">
              <a:buNone/>
            </a:pPr>
            <a:r>
              <a:rPr lang="en-IN" b="1" dirty="0">
                <a:solidFill>
                  <a:schemeClr val="accent1"/>
                </a:solidFill>
                <a:latin typeface="Algerian" panose="04020705040A02060702" pitchFamily="82" charset="0"/>
              </a:rPr>
              <a:t>         </a:t>
            </a:r>
            <a:r>
              <a:rPr lang="en-IN" b="1" i="0" u="none" strike="noStrike" baseline="0" dirty="0">
                <a:solidFill>
                  <a:schemeClr val="accent1"/>
                </a:solidFill>
                <a:latin typeface="Algerian" panose="04020705040A02060702" pitchFamily="82" charset="0"/>
              </a:rPr>
              <a:t>YES BANK Objective</a:t>
            </a:r>
          </a:p>
          <a:p>
            <a:pPr marL="0" indent="0">
              <a:buNone/>
            </a:pPr>
            <a:endParaRPr lang="en-US" b="1" i="0" u="none" strike="noStrike" baseline="0" dirty="0">
              <a:solidFill>
                <a:srgbClr val="000000"/>
              </a:solidFill>
              <a:latin typeface="+mj-lt"/>
            </a:endParaRPr>
          </a:p>
          <a:p>
            <a:r>
              <a:rPr lang="en-US" sz="1400" b="0" i="0" u="none" strike="noStrike" baseline="0" dirty="0">
                <a:solidFill>
                  <a:srgbClr val="000000"/>
                </a:solidFill>
                <a:latin typeface="+mj-lt"/>
              </a:rPr>
              <a:t>Yes Bank is a well-known bank in the Indian financial domain. It has been in the headlines since 2018 as a result of the Rana Kapoor fraud case. Due to this, it was interesting to observe how it affected the company's stock prices and whether Time series models or other prediction models could properly reflect for such circumstances. Since the bank's founding, this dataset has included closing, starting, highest, and lowest stock prices for each month.</a:t>
            </a:r>
            <a:endParaRPr lang="en-IN" sz="1400" dirty="0"/>
          </a:p>
          <a:p>
            <a:pPr algn="ctr"/>
            <a:endParaRPr lang="en-IN" dirty="0"/>
          </a:p>
        </p:txBody>
      </p:sp>
    </p:spTree>
    <p:extLst>
      <p:ext uri="{BB962C8B-B14F-4D97-AF65-F5344CB8AC3E}">
        <p14:creationId xmlns:p14="http://schemas.microsoft.com/office/powerpoint/2010/main" val="105742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5AA0-1685-6537-9C9B-8A4E49DDA8F4}"/>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DATASETS</a:t>
            </a:r>
            <a:endParaRPr lang="en-IN" dirty="0"/>
          </a:p>
        </p:txBody>
      </p:sp>
      <p:sp>
        <p:nvSpPr>
          <p:cNvPr id="3" name="Text Placeholder 2">
            <a:extLst>
              <a:ext uri="{FF2B5EF4-FFF2-40B4-BE49-F238E27FC236}">
                <a16:creationId xmlns:a16="http://schemas.microsoft.com/office/drawing/2014/main" id="{365B34DB-66CC-AA81-1175-3687A005C369}"/>
              </a:ext>
            </a:extLst>
          </p:cNvPr>
          <p:cNvSpPr>
            <a:spLocks noGrp="1"/>
          </p:cNvSpPr>
          <p:nvPr>
            <p:ph type="body" idx="1"/>
          </p:nvPr>
        </p:nvSpPr>
        <p:spPr>
          <a:xfrm>
            <a:off x="522131" y="1655517"/>
            <a:ext cx="7640562" cy="479822"/>
          </a:xfrm>
        </p:spPr>
        <p:txBody>
          <a:bodyPr>
            <a:normAutofit fontScale="92500"/>
          </a:bodyPr>
          <a:lstStyle/>
          <a:p>
            <a:r>
              <a:rPr lang="en-US" b="1" i="0" u="none" strike="noStrike" baseline="0" dirty="0">
                <a:latin typeface="Algerian" panose="04020705040A02060702" pitchFamily="82" charset="0"/>
              </a:rPr>
              <a:t>YES BANK STOCK CLOSING PRICE PREDICTION DATASET</a:t>
            </a:r>
            <a:endParaRPr lang="en-IN" dirty="0">
              <a:latin typeface="Algerian" panose="04020705040A02060702" pitchFamily="82" charset="0"/>
            </a:endParaRPr>
          </a:p>
        </p:txBody>
      </p:sp>
      <p:sp>
        <p:nvSpPr>
          <p:cNvPr id="9" name="Rectangle: Rounded Corners 8">
            <a:extLst>
              <a:ext uri="{FF2B5EF4-FFF2-40B4-BE49-F238E27FC236}">
                <a16:creationId xmlns:a16="http://schemas.microsoft.com/office/drawing/2014/main" id="{B2CF8C2E-2D7B-2B30-ED8E-DE78D410ED48}"/>
              </a:ext>
            </a:extLst>
          </p:cNvPr>
          <p:cNvSpPr/>
          <p:nvPr/>
        </p:nvSpPr>
        <p:spPr>
          <a:xfrm>
            <a:off x="126380" y="2222811"/>
            <a:ext cx="8891240" cy="281010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50" b="0" i="0" u="none" strike="noStrike" baseline="0" dirty="0">
                <a:solidFill>
                  <a:srgbClr val="202020"/>
                </a:solidFill>
                <a:latin typeface="+mj-lt"/>
              </a:rPr>
              <a:t>We have 185 rows and 5 columns in our dataset. Here our dependent variable is Close and Independent variable is Open, High and Low.</a:t>
            </a:r>
          </a:p>
          <a:p>
            <a:r>
              <a:rPr lang="en-US" sz="1450" b="0" i="0" u="none" strike="noStrike" baseline="0" dirty="0">
                <a:solidFill>
                  <a:srgbClr val="202020"/>
                </a:solidFill>
                <a:latin typeface="+mj-lt"/>
              </a:rPr>
              <a:t> </a:t>
            </a:r>
          </a:p>
          <a:p>
            <a:r>
              <a:rPr lang="en-US" sz="1450" b="1" i="0" u="none" strike="noStrike" baseline="0" dirty="0">
                <a:solidFill>
                  <a:schemeClr val="accent1"/>
                </a:solidFill>
                <a:latin typeface="+mj-lt"/>
              </a:rPr>
              <a:t>Date :- </a:t>
            </a:r>
            <a:r>
              <a:rPr lang="en-US" sz="1450" b="0" i="0" u="none" strike="noStrike" baseline="0" dirty="0">
                <a:solidFill>
                  <a:srgbClr val="202020"/>
                </a:solidFill>
                <a:latin typeface="+mj-lt"/>
              </a:rPr>
              <a:t>It denotes the month and year for a specific pricing. </a:t>
            </a:r>
          </a:p>
          <a:p>
            <a:r>
              <a:rPr lang="en-US" sz="1450" b="1" i="0" u="none" strike="noStrike" baseline="0" dirty="0">
                <a:solidFill>
                  <a:schemeClr val="accent1"/>
                </a:solidFill>
                <a:latin typeface="+mj-lt"/>
              </a:rPr>
              <a:t>Open :- </a:t>
            </a:r>
            <a:r>
              <a:rPr lang="en-US" sz="1450" b="0" i="0" u="none" strike="noStrike" baseline="0" dirty="0">
                <a:solidFill>
                  <a:srgbClr val="202020"/>
                </a:solidFill>
                <a:latin typeface="+mj-lt"/>
              </a:rPr>
              <a:t>The price at which a stock started trading that month is referred to as the "Open." </a:t>
            </a:r>
          </a:p>
          <a:p>
            <a:r>
              <a:rPr lang="en-US" sz="1450" b="1" i="0" u="none" strike="noStrike" baseline="0" dirty="0">
                <a:solidFill>
                  <a:schemeClr val="accent1"/>
                </a:solidFill>
                <a:latin typeface="+mj-lt"/>
              </a:rPr>
              <a:t>High :- </a:t>
            </a:r>
            <a:r>
              <a:rPr lang="en-US" sz="1450" b="0" i="0" u="none" strike="noStrike" baseline="0" dirty="0">
                <a:solidFill>
                  <a:srgbClr val="202020"/>
                </a:solidFill>
                <a:latin typeface="+mj-lt"/>
              </a:rPr>
              <a:t>The highest price for that particular month. </a:t>
            </a:r>
          </a:p>
          <a:p>
            <a:r>
              <a:rPr lang="en-US" sz="1450" b="1" i="0" u="none" strike="noStrike" baseline="0" dirty="0">
                <a:solidFill>
                  <a:schemeClr val="accent1"/>
                </a:solidFill>
                <a:latin typeface="+mj-lt"/>
              </a:rPr>
              <a:t>Low :- </a:t>
            </a:r>
            <a:r>
              <a:rPr lang="en-US" sz="1450" b="0" i="0" u="none" strike="noStrike" baseline="0" dirty="0">
                <a:solidFill>
                  <a:srgbClr val="202020"/>
                </a:solidFill>
                <a:latin typeface="+mj-lt"/>
              </a:rPr>
              <a:t>It describes the monthly minimum price. </a:t>
            </a:r>
          </a:p>
          <a:p>
            <a:r>
              <a:rPr lang="en-US" sz="1450" b="1" i="0" u="none" strike="noStrike" baseline="0" dirty="0">
                <a:solidFill>
                  <a:schemeClr val="accent1"/>
                </a:solidFill>
                <a:latin typeface="+mj-lt"/>
              </a:rPr>
              <a:t>Close :- </a:t>
            </a:r>
            <a:r>
              <a:rPr lang="en-US" sz="1450" b="0" i="0" u="none" strike="noStrike" baseline="0" dirty="0">
                <a:solidFill>
                  <a:srgbClr val="202020"/>
                </a:solidFill>
                <a:latin typeface="+mj-lt"/>
              </a:rPr>
              <a:t>It refers to the final trading price for that month, which we have to predict using regression. </a:t>
            </a:r>
          </a:p>
          <a:p>
            <a:r>
              <a:rPr lang="en-IN" sz="1450" b="0" i="0" u="none" strike="noStrike" baseline="0" dirty="0">
                <a:solidFill>
                  <a:schemeClr val="accent1"/>
                </a:solidFill>
                <a:latin typeface="+mj-lt"/>
              </a:rPr>
              <a:t>Independent or input variables -: </a:t>
            </a:r>
            <a:r>
              <a:rPr lang="en-IN" sz="1450" b="0" i="0" u="none" strike="noStrike" baseline="0" dirty="0">
                <a:solidFill>
                  <a:srgbClr val="08272D"/>
                </a:solidFill>
                <a:latin typeface="+mj-lt"/>
              </a:rPr>
              <a:t>‘ Open ’, ‘ High ’,‘ Low’</a:t>
            </a:r>
          </a:p>
          <a:p>
            <a:r>
              <a:rPr lang="en-IN" sz="1450" b="0" i="0" u="none" strike="noStrike" baseline="0" dirty="0">
                <a:solidFill>
                  <a:schemeClr val="accent1"/>
                </a:solidFill>
                <a:latin typeface="+mj-lt"/>
              </a:rPr>
              <a:t>Dependent or target variable -:  </a:t>
            </a:r>
            <a:r>
              <a:rPr lang="en-IN" sz="1450" b="0" i="0" u="none" strike="noStrike" baseline="0" dirty="0">
                <a:solidFill>
                  <a:srgbClr val="08272D"/>
                </a:solidFill>
                <a:latin typeface="+mj-lt"/>
              </a:rPr>
              <a:t>‘ Close’</a:t>
            </a:r>
          </a:p>
          <a:p>
            <a:r>
              <a:rPr lang="en-IN" sz="1450" b="0" i="0" u="none" strike="noStrike" baseline="0" dirty="0">
                <a:solidFill>
                  <a:srgbClr val="08272D"/>
                </a:solidFill>
                <a:latin typeface="+mj-lt"/>
              </a:rPr>
              <a:t>‘ Date ’is only useful for EDA purpose &amp; don't have any influence for closing price prediction.</a:t>
            </a:r>
            <a:endParaRPr lang="en-IN" sz="1450" dirty="0">
              <a:latin typeface="+mj-lt"/>
            </a:endParaRPr>
          </a:p>
          <a:p>
            <a:pPr algn="ctr"/>
            <a:endParaRPr lang="en-IN" sz="1450" dirty="0"/>
          </a:p>
        </p:txBody>
      </p:sp>
    </p:spTree>
    <p:extLst>
      <p:ext uri="{BB962C8B-B14F-4D97-AF65-F5344CB8AC3E}">
        <p14:creationId xmlns:p14="http://schemas.microsoft.com/office/powerpoint/2010/main" val="738847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rgbClr val="002060"/>
                </a:solidFill>
                <a:latin typeface="Arial" panose="020B0604020202020204" pitchFamily="34" charset="0"/>
                <a:cs typeface="Arial" panose="020B0604020202020204" pitchFamily="34" charset="0"/>
              </a:rPr>
              <a:t>PROBLEM STATEMENT</a:t>
            </a:r>
            <a:endParaRPr lang="en-US" dirty="0"/>
          </a:p>
        </p:txBody>
      </p:sp>
      <p:sp>
        <p:nvSpPr>
          <p:cNvPr id="5" name="Content Placeholder 4"/>
          <p:cNvSpPr>
            <a:spLocks noGrp="1"/>
          </p:cNvSpPr>
          <p:nvPr>
            <p:ph idx="1"/>
          </p:nvPr>
        </p:nvSpPr>
        <p:spPr>
          <a:xfrm>
            <a:off x="1910576" y="1268361"/>
            <a:ext cx="7121912" cy="3420136"/>
          </a:xfrm>
        </p:spPr>
        <p:txBody>
          <a:bodyPr>
            <a:normAutofit fontScale="70000" lnSpcReduction="20000"/>
          </a:bodyPr>
          <a:lstStyle/>
          <a:p>
            <a:pPr marL="0" marR="0" indent="0" algn="just" fontAlgn="base">
              <a:lnSpc>
                <a:spcPct val="115000"/>
              </a:lnSpc>
              <a:spcBef>
                <a:spcPts val="0"/>
              </a:spcBef>
              <a:spcAft>
                <a:spcPts val="0"/>
              </a:spcAft>
              <a:buNone/>
            </a:pPr>
            <a:r>
              <a:rPr lang="en-IN" sz="2800" dirty="0">
                <a:solidFill>
                  <a:srgbClr val="1C1C25"/>
                </a:solidFill>
                <a:effectLst/>
                <a:highlight>
                  <a:srgbClr val="FFFFFF"/>
                </a:highlight>
                <a:latin typeface="+mj-lt"/>
                <a:ea typeface="Times New Roman" panose="02020603050405020304" pitchFamily="18" charset="0"/>
                <a:cs typeface="Times New Roman" panose="02020603050405020304" pitchFamily="18" charset="0"/>
              </a:rPr>
              <a:t> Yes Bank is a well-known bank in the Indian financial domain. Since 2018, it has been in the news because of the fraud case involving Rana Kapoor. Owing to this fact, it was interesting to see how that impacted the stock prices of the company and whether Time series models or any other predictive models can do justice to such situations. This dataset has monthly stock prices of the bank since its inception and includes closing, starting, highest, and lowest stock prices of every month. </a:t>
            </a:r>
          </a:p>
          <a:p>
            <a:pPr marL="0" marR="0" indent="0" algn="just" fontAlgn="base">
              <a:lnSpc>
                <a:spcPct val="115000"/>
              </a:lnSpc>
              <a:spcBef>
                <a:spcPts val="0"/>
              </a:spcBef>
              <a:spcAft>
                <a:spcPts val="0"/>
              </a:spcAft>
              <a:buNone/>
            </a:pPr>
            <a:endParaRPr lang="en-IN" sz="2800" dirty="0">
              <a:solidFill>
                <a:srgbClr val="1C1C25"/>
              </a:solidFill>
              <a:effectLst/>
              <a:highlight>
                <a:srgbClr val="FFFFFF"/>
              </a:highlight>
              <a:latin typeface="+mj-lt"/>
              <a:ea typeface="Times New Roman" panose="02020603050405020304" pitchFamily="18" charset="0"/>
              <a:cs typeface="Times New Roman" panose="02020603050405020304" pitchFamily="18" charset="0"/>
            </a:endParaRPr>
          </a:p>
          <a:p>
            <a:pPr marL="0" marR="0" indent="0" algn="just" fontAlgn="base">
              <a:lnSpc>
                <a:spcPct val="115000"/>
              </a:lnSpc>
              <a:spcBef>
                <a:spcPts val="0"/>
              </a:spcBef>
              <a:spcAft>
                <a:spcPts val="0"/>
              </a:spcAft>
              <a:buNone/>
            </a:pPr>
            <a:r>
              <a:rPr lang="en-IN" sz="2800" dirty="0">
                <a:solidFill>
                  <a:srgbClr val="1C1C25"/>
                </a:solidFill>
                <a:effectLst/>
                <a:highlight>
                  <a:srgbClr val="FFFFFF"/>
                </a:highlight>
                <a:latin typeface="+mj-lt"/>
                <a:ea typeface="Times New Roman" panose="02020603050405020304" pitchFamily="18" charset="0"/>
                <a:cs typeface="Times New Roman" panose="02020603050405020304" pitchFamily="18" charset="0"/>
              </a:rPr>
              <a:t>            The main objective is to predict the stock’s closing price of the month.</a:t>
            </a:r>
            <a:endParaRPr lang="en-US" dirty="0"/>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2692" y="271648"/>
            <a:ext cx="8514664" cy="763525"/>
          </a:xfrm>
        </p:spPr>
        <p:txBody>
          <a:bodyPr>
            <a:normAutofit/>
          </a:bodyPr>
          <a:lstStyle/>
          <a:p>
            <a:r>
              <a:rPr lang="en-US" b="1" dirty="0">
                <a:solidFill>
                  <a:srgbClr val="002060"/>
                </a:solidFill>
                <a:latin typeface="Arial" panose="020B0604020202020204" pitchFamily="34" charset="0"/>
                <a:cs typeface="Arial" panose="020B0604020202020204" pitchFamily="34" charset="0"/>
              </a:rPr>
              <a:t>PROPOSED SOLUTION</a:t>
            </a:r>
            <a:endParaRPr lang="en-US" dirty="0"/>
          </a:p>
        </p:txBody>
      </p:sp>
      <p:sp>
        <p:nvSpPr>
          <p:cNvPr id="5" name="Text Placeholder 4"/>
          <p:cNvSpPr>
            <a:spLocks noGrp="1"/>
          </p:cNvSpPr>
          <p:nvPr>
            <p:ph type="body" idx="1"/>
          </p:nvPr>
        </p:nvSpPr>
        <p:spPr>
          <a:xfrm>
            <a:off x="52039" y="1338146"/>
            <a:ext cx="4757853" cy="3805354"/>
          </a:xfrm>
        </p:spPr>
        <p:txBody>
          <a:bodyPr>
            <a:normAutofit/>
          </a:bodyPr>
          <a:lstStyle/>
          <a:p>
            <a:pPr algn="l"/>
            <a:r>
              <a:rPr lang="en-US" sz="1100" b="1" dirty="0">
                <a:latin typeface="+mj-lt"/>
                <a:ea typeface="Calibri" panose="020F0502020204030204" pitchFamily="34" charset="0"/>
                <a:cs typeface="Calibri" panose="020F0502020204030204" pitchFamily="34" charset="0"/>
              </a:rPr>
              <a:t>1. Data Understanding and Preparation</a:t>
            </a:r>
          </a:p>
          <a:p>
            <a:pPr algn="l">
              <a:buFont typeface="Arial" panose="020B0604020202020204" pitchFamily="34" charset="0"/>
              <a:buChar char="•"/>
            </a:pPr>
            <a:r>
              <a:rPr lang="en-US" sz="1100" b="1" dirty="0">
                <a:latin typeface="+mj-lt"/>
                <a:ea typeface="Calibri" panose="020F0502020204030204" pitchFamily="34" charset="0"/>
                <a:cs typeface="Calibri" panose="020F0502020204030204" pitchFamily="34" charset="0"/>
              </a:rPr>
              <a:t>Dataset Review</a:t>
            </a:r>
            <a:r>
              <a:rPr lang="en-US" sz="1100" dirty="0">
                <a:latin typeface="+mj-lt"/>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Examine the provided dataset containing monthly stock prices (closing, opening, highest, lowest) since the bank's inception.</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Ensure data consistency, handle missing values, and potentially outliers.</a:t>
            </a:r>
          </a:p>
          <a:p>
            <a:pPr algn="l">
              <a:buFont typeface="Arial" panose="020B0604020202020204" pitchFamily="34" charset="0"/>
              <a:buChar char="•"/>
            </a:pPr>
            <a:r>
              <a:rPr lang="en-US" sz="1100" b="1" dirty="0">
                <a:latin typeface="+mj-lt"/>
                <a:ea typeface="Calibri" panose="020F0502020204030204" pitchFamily="34" charset="0"/>
                <a:cs typeface="Calibri" panose="020F0502020204030204" pitchFamily="34" charset="0"/>
              </a:rPr>
              <a:t>Feature Selection</a:t>
            </a:r>
            <a:r>
              <a:rPr lang="en-US" sz="1100" dirty="0">
                <a:latin typeface="+mj-lt"/>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Focus primarily on the closing price as the target variable for prediction.</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Other features like opening, highest, and lowest prices can be used for additional analysis or feature engineering.</a:t>
            </a:r>
          </a:p>
          <a:p>
            <a:pPr marL="742950" lvl="1" indent="-285750">
              <a:buFont typeface="Arial" panose="020B0604020202020204" pitchFamily="34" charset="0"/>
              <a:buChar char="•"/>
            </a:pPr>
            <a:endParaRPr lang="en-US" sz="1100" dirty="0">
              <a:solidFill>
                <a:schemeClr val="bg1"/>
              </a:solidFill>
              <a:latin typeface="+mj-lt"/>
              <a:ea typeface="Calibri" panose="020F0502020204030204" pitchFamily="34" charset="0"/>
              <a:cs typeface="Calibri" panose="020F0502020204030204" pitchFamily="34" charset="0"/>
            </a:endParaRPr>
          </a:p>
          <a:p>
            <a:pPr algn="l"/>
            <a:r>
              <a:rPr lang="en-US" sz="1100" b="1" dirty="0">
                <a:latin typeface="+mj-lt"/>
                <a:ea typeface="Calibri" panose="020F0502020204030204" pitchFamily="34" charset="0"/>
                <a:cs typeface="Calibri" panose="020F0502020204030204" pitchFamily="34" charset="0"/>
              </a:rPr>
              <a:t>2. Exploratory Data Analysis (EDA)</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Visualize the trends, seasonality, and any underlying patterns in the closing prices over time.</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Use statistical techniques like autocorrelation function  and partial autocorrelation function  plots to understand dependencies</a:t>
            </a:r>
            <a:r>
              <a:rPr lang="en-US" sz="11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l"/>
            <a:endParaRPr lang="en-US" dirty="0"/>
          </a:p>
        </p:txBody>
      </p:sp>
      <p:sp>
        <p:nvSpPr>
          <p:cNvPr id="7" name="Text Placeholder 6"/>
          <p:cNvSpPr>
            <a:spLocks noGrp="1"/>
          </p:cNvSpPr>
          <p:nvPr>
            <p:ph type="body" sz="quarter" idx="3"/>
          </p:nvPr>
        </p:nvSpPr>
        <p:spPr>
          <a:xfrm>
            <a:off x="4698381" y="1747022"/>
            <a:ext cx="4572000" cy="3546089"/>
          </a:xfrm>
        </p:spPr>
        <p:txBody>
          <a:bodyPr>
            <a:normAutofit/>
          </a:bodyPr>
          <a:lstStyle/>
          <a:p>
            <a:pPr algn="l"/>
            <a:r>
              <a:rPr lang="en-IN" sz="1100" b="1" dirty="0">
                <a:latin typeface="+mj-lt"/>
                <a:ea typeface="Calibri" panose="020F0502020204030204" pitchFamily="34" charset="0"/>
                <a:cs typeface="Calibri" panose="020F0502020204030204" pitchFamily="34" charset="0"/>
              </a:rPr>
              <a:t>3. Model  Training :</a:t>
            </a:r>
          </a:p>
          <a:p>
            <a:pPr marL="171450" indent="-171450" algn="l">
              <a:buFont typeface="Arial" panose="020B0604020202020204" pitchFamily="34" charset="0"/>
              <a:buChar char="•"/>
            </a:pPr>
            <a:r>
              <a:rPr lang="en-IN" sz="1100" b="1" dirty="0"/>
              <a:t>   </a:t>
            </a:r>
            <a:r>
              <a:rPr lang="en-IN" sz="1100" dirty="0">
                <a:latin typeface="+mj-lt"/>
                <a:ea typeface="Calibri" panose="020F0502020204030204" pitchFamily="34" charset="0"/>
                <a:cs typeface="Calibri" panose="020F0502020204030204" pitchFamily="34" charset="0"/>
              </a:rPr>
              <a:t>Spilt  data into training and validation sets.</a:t>
            </a:r>
          </a:p>
          <a:p>
            <a:pPr marL="171450" indent="-171450" algn="l">
              <a:buFont typeface="Arial" panose="020B0604020202020204" pitchFamily="34" charset="0"/>
              <a:buChar char="•"/>
            </a:pPr>
            <a:r>
              <a:rPr lang="en-IN" sz="1100" dirty="0">
                <a:latin typeface="+mj-lt"/>
                <a:ea typeface="Calibri" panose="020F0502020204030204" pitchFamily="34" charset="0"/>
                <a:cs typeface="Calibri" panose="020F0502020204030204" pitchFamily="34" charset="0"/>
              </a:rPr>
              <a:t>      Train model on historical data and validate using out of sample data to assess performance.</a:t>
            </a:r>
          </a:p>
          <a:p>
            <a:pPr marL="171450" indent="-171450" algn="l">
              <a:buFont typeface="Arial" panose="020B0604020202020204" pitchFamily="34" charset="0"/>
              <a:buChar char="•"/>
            </a:pPr>
            <a:endParaRPr lang="en-IN" sz="1100" dirty="0">
              <a:latin typeface="+mj-lt"/>
              <a:ea typeface="Calibri" panose="020F0502020204030204" pitchFamily="34" charset="0"/>
              <a:cs typeface="Calibri" panose="020F0502020204030204" pitchFamily="34" charset="0"/>
            </a:endParaRPr>
          </a:p>
          <a:p>
            <a:pPr algn="l"/>
            <a:r>
              <a:rPr lang="en-US" sz="1100" b="1" dirty="0">
                <a:latin typeface="+mj-lt"/>
                <a:ea typeface="Calibri" panose="020F0502020204030204" pitchFamily="34" charset="0"/>
                <a:cs typeface="Calibri" panose="020F0502020204030204" pitchFamily="34" charset="0"/>
              </a:rPr>
              <a:t>4. Deployment</a:t>
            </a:r>
            <a:r>
              <a:rPr lang="en-US" sz="1100" dirty="0">
                <a:latin typeface="+mj-lt"/>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Implement the model in a production environment for ongoing predictions.</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Monitor model performance and retrain periodically if necessary.</a:t>
            </a:r>
          </a:p>
          <a:p>
            <a:pPr marL="628650" lvl="1" indent="-171450">
              <a:buFont typeface="Arial" panose="020B0604020202020204" pitchFamily="34" charset="0"/>
              <a:buChar char="•"/>
            </a:pPr>
            <a:endParaRPr lang="en-US" sz="1100" dirty="0">
              <a:solidFill>
                <a:schemeClr val="bg1"/>
              </a:solidFill>
              <a:latin typeface="+mj-lt"/>
              <a:ea typeface="Calibri" panose="020F0502020204030204" pitchFamily="34" charset="0"/>
              <a:cs typeface="Calibri" panose="020F0502020204030204" pitchFamily="34" charset="0"/>
            </a:endParaRPr>
          </a:p>
          <a:p>
            <a:pPr algn="l"/>
            <a:r>
              <a:rPr lang="en-US" sz="1100" b="1" dirty="0">
                <a:latin typeface="+mj-lt"/>
                <a:ea typeface="Calibri" panose="020F0502020204030204" pitchFamily="34" charset="0"/>
                <a:cs typeface="Calibri" panose="020F0502020204030204" pitchFamily="34" charset="0"/>
              </a:rPr>
              <a:t>5. Model Evaluation</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Use metrics such as Mean Absolute Error (MAE), Mean Squared Error (MSE), and Root Mean Squared Error (RMSE) to evaluate model accuracy.</a:t>
            </a:r>
          </a:p>
          <a:p>
            <a:pPr marL="742950" lvl="1" indent="-285750">
              <a:buFont typeface="Arial" panose="020B0604020202020204" pitchFamily="34" charset="0"/>
              <a:buChar char="•"/>
            </a:pPr>
            <a:r>
              <a:rPr lang="en-US" sz="1100" dirty="0">
                <a:solidFill>
                  <a:schemeClr val="bg1"/>
                </a:solidFill>
                <a:latin typeface="+mj-lt"/>
                <a:ea typeface="Calibri" panose="020F0502020204030204" pitchFamily="34" charset="0"/>
                <a:cs typeface="Calibri" panose="020F0502020204030204" pitchFamily="34" charset="0"/>
              </a:rPr>
              <a:t>Compare different models to choose the best performing one.</a:t>
            </a:r>
          </a:p>
          <a:p>
            <a:pPr lvl="1"/>
            <a:endParaRPr lang="en-US" sz="1100" dirty="0">
              <a:solidFill>
                <a:schemeClr val="bg1"/>
              </a:solidFill>
              <a:latin typeface="+mj-lt"/>
              <a:ea typeface="Calibri" panose="020F0502020204030204" pitchFamily="34" charset="0"/>
              <a:cs typeface="Calibri" panose="020F0502020204030204" pitchFamily="34" charset="0"/>
            </a:endParaRPr>
          </a:p>
          <a:p>
            <a:pPr lvl="1"/>
            <a:r>
              <a:rPr lang="en-US" sz="1100" b="1" dirty="0">
                <a:solidFill>
                  <a:schemeClr val="bg1"/>
                </a:solidFill>
                <a:latin typeface="+mj-lt"/>
                <a:ea typeface="Calibri" panose="020F0502020204030204" pitchFamily="34" charset="0"/>
                <a:cs typeface="Calibri" panose="020F0502020204030204" pitchFamily="34" charset="0"/>
              </a:rPr>
              <a:t>6. Result</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17078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solidFill>
                  <a:srgbClr val="002060"/>
                </a:solidFill>
                <a:latin typeface="Arial" panose="020B0604020202020204" pitchFamily="34" charset="0"/>
                <a:cs typeface="Arial" panose="020B0604020202020204" pitchFamily="34" charset="0"/>
              </a:rPr>
              <a:t>TECHNOLOGY USED</a:t>
            </a:r>
            <a:endParaRPr lang="en-US" dirty="0"/>
          </a:p>
        </p:txBody>
      </p:sp>
      <p:sp>
        <p:nvSpPr>
          <p:cNvPr id="5" name="Text Placeholder 4"/>
          <p:cNvSpPr>
            <a:spLocks noGrp="1"/>
          </p:cNvSpPr>
          <p:nvPr>
            <p:ph type="body" idx="1"/>
          </p:nvPr>
        </p:nvSpPr>
        <p:spPr>
          <a:xfrm>
            <a:off x="141248" y="0"/>
            <a:ext cx="9002751" cy="4995746"/>
          </a:xfrm>
        </p:spPr>
        <p:txBody>
          <a:bodyPr>
            <a:normAutofit/>
          </a:bodyPr>
          <a:lstStyle/>
          <a:p>
            <a:pPr marL="342900" indent="-342900" algn="l">
              <a:buFont typeface="Wingdings" panose="05000000000000000000" pitchFamily="2" charset="2"/>
              <a:buChar char="q"/>
            </a:pPr>
            <a:r>
              <a:rPr lang="en-IN" sz="2000" b="1" dirty="0">
                <a:latin typeface="+mj-lt"/>
              </a:rPr>
              <a:t>System requirements : </a:t>
            </a:r>
            <a:r>
              <a:rPr lang="en-IN" sz="2000" dirty="0">
                <a:latin typeface="+mj-lt"/>
              </a:rPr>
              <a:t>Windows 10/11 operating system , 6/8GB RAM, i5/i7 Processor, Python 3.11/3.10, Jupyter Notebook.</a:t>
            </a:r>
          </a:p>
          <a:p>
            <a:pPr marL="305435" indent="-305435" algn="l"/>
            <a:endParaRPr lang="en-IN" sz="2000" dirty="0">
              <a:latin typeface="+mj-lt"/>
            </a:endParaRPr>
          </a:p>
          <a:p>
            <a:pPr marL="342900" indent="-342900" algn="l">
              <a:buFont typeface="Wingdings" panose="05000000000000000000" pitchFamily="2" charset="2"/>
              <a:buChar char="q"/>
            </a:pPr>
            <a:r>
              <a:rPr lang="en-IN" sz="2000" b="1" dirty="0">
                <a:latin typeface="+mj-lt"/>
              </a:rPr>
              <a:t>Library required to build the model : </a:t>
            </a:r>
          </a:p>
          <a:p>
            <a:pPr marL="342900" indent="-342900" algn="l">
              <a:buFont typeface="Arial" panose="020B0604020202020204" pitchFamily="34" charset="0"/>
              <a:buChar char="•"/>
            </a:pPr>
            <a:r>
              <a:rPr lang="en-IN" sz="2000" b="0" i="0" u="none" strike="noStrike" baseline="0" dirty="0">
                <a:latin typeface="Arial" panose="020B0604020202020204" pitchFamily="34" charset="0"/>
                <a:ea typeface="Calibri" panose="020F0502020204030204" pitchFamily="34" charset="0"/>
                <a:cs typeface="Arial" panose="020B0604020202020204" pitchFamily="34" charset="0"/>
              </a:rPr>
              <a:t> </a:t>
            </a:r>
            <a:r>
              <a:rPr lang="en-IN" sz="2000" b="0" i="0" u="none" strike="noStrike" baseline="0" dirty="0">
                <a:latin typeface="+mj-lt"/>
                <a:ea typeface="Calibri" panose="020F0502020204030204" pitchFamily="34" charset="0"/>
                <a:cs typeface="Arial" panose="020B0604020202020204" pitchFamily="34" charset="0"/>
              </a:rPr>
              <a:t>NumPy </a:t>
            </a:r>
          </a:p>
          <a:p>
            <a:pPr marL="342900" indent="-342900" algn="l">
              <a:buFont typeface="Arial" panose="020B0604020202020204" pitchFamily="34" charset="0"/>
              <a:buChar char="•"/>
            </a:pPr>
            <a:r>
              <a:rPr lang="en-IN" sz="2000" b="0" i="0" u="none" strike="noStrike" baseline="0" dirty="0">
                <a:latin typeface="+mj-lt"/>
                <a:ea typeface="Calibri" panose="020F0502020204030204" pitchFamily="34" charset="0"/>
                <a:cs typeface="Arial" panose="020B0604020202020204" pitchFamily="34" charset="0"/>
              </a:rPr>
              <a:t> Panda </a:t>
            </a:r>
          </a:p>
          <a:p>
            <a:pPr marL="342900" indent="-342900" algn="l">
              <a:buFont typeface="Arial" panose="020B0604020202020204" pitchFamily="34" charset="0"/>
              <a:buChar char="•"/>
            </a:pPr>
            <a:r>
              <a:rPr lang="en-IN" sz="2000" b="0" i="0" u="none" strike="noStrike" baseline="0" dirty="0">
                <a:latin typeface="+mj-lt"/>
                <a:ea typeface="Calibri" panose="020F0502020204030204" pitchFamily="34" charset="0"/>
                <a:cs typeface="Arial" panose="020B0604020202020204" pitchFamily="34" charset="0"/>
              </a:rPr>
              <a:t> Matplotlib </a:t>
            </a:r>
          </a:p>
          <a:p>
            <a:pPr marL="342900" indent="-342900" algn="l">
              <a:buFont typeface="Arial" panose="020B0604020202020204" pitchFamily="34" charset="0"/>
              <a:buChar char="•"/>
            </a:pPr>
            <a:r>
              <a:rPr lang="en-IN" sz="2000" b="0" i="0" u="none" strike="noStrike" baseline="0" dirty="0">
                <a:latin typeface="+mj-lt"/>
                <a:ea typeface="Calibri" panose="020F0502020204030204" pitchFamily="34" charset="0"/>
                <a:cs typeface="Arial" panose="020B0604020202020204" pitchFamily="34" charset="0"/>
              </a:rPr>
              <a:t> Seaborn </a:t>
            </a:r>
          </a:p>
          <a:p>
            <a:pPr marL="342900" indent="-342900" algn="l">
              <a:buFont typeface="Arial" panose="020B0604020202020204" pitchFamily="34" charset="0"/>
              <a:buChar char="•"/>
            </a:pPr>
            <a:r>
              <a:rPr lang="en-IN" sz="2000" b="0" i="0" u="none" strike="noStrike" baseline="0" dirty="0">
                <a:latin typeface="+mj-lt"/>
                <a:ea typeface="Calibri" panose="020F0502020204030204" pitchFamily="34" charset="0"/>
                <a:cs typeface="Arial" panose="020B0604020202020204" pitchFamily="34" charset="0"/>
              </a:rPr>
              <a:t> Datetime </a:t>
            </a:r>
          </a:p>
          <a:p>
            <a:pPr marL="342900" indent="-342900" algn="l">
              <a:buFont typeface="Arial" panose="020B0604020202020204" pitchFamily="34" charset="0"/>
              <a:buChar char="•"/>
            </a:pPr>
            <a:r>
              <a:rPr lang="en-IN" sz="2000" b="0" i="0" u="none" strike="noStrike" baseline="0" dirty="0">
                <a:latin typeface="+mj-lt"/>
                <a:ea typeface="Calibri" panose="020F0502020204030204" pitchFamily="34" charset="0"/>
                <a:cs typeface="Arial" panose="020B0604020202020204" pitchFamily="34" charset="0"/>
              </a:rPr>
              <a:t> </a:t>
            </a:r>
            <a:r>
              <a:rPr lang="en-IN" sz="2000" dirty="0" err="1">
                <a:effectLst/>
                <a:latin typeface="+mj-lt"/>
                <a:ea typeface="Times New Roman" panose="02020603050405020304" pitchFamily="18" charset="0"/>
              </a:rPr>
              <a:t>Sklearn</a:t>
            </a:r>
            <a:endParaRPr lang="en-IN" sz="2000" b="1" dirty="0">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41638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2315</Words>
  <Application>Microsoft Office PowerPoint</Application>
  <PresentationFormat>On-screen Show (16:9)</PresentationFormat>
  <Paragraphs>236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Algerian</vt:lpstr>
      <vt:lpstr>-apple-system</vt:lpstr>
      <vt:lpstr>Arial</vt:lpstr>
      <vt:lpstr>Calibri</vt:lpstr>
      <vt:lpstr>Times New Roman</vt:lpstr>
      <vt:lpstr>Wingdings</vt:lpstr>
      <vt:lpstr>Office Theme</vt:lpstr>
      <vt:lpstr>    YES BANK STOCK CLOSING PRICE PREDICTION </vt:lpstr>
      <vt:lpstr>TEAMMATES</vt:lpstr>
      <vt:lpstr>ABSTRACT</vt:lpstr>
      <vt:lpstr>OUTLINE</vt:lpstr>
      <vt:lpstr>OVERVIEW AND OBJECTIVE</vt:lpstr>
      <vt:lpstr>DATASETS</vt:lpstr>
      <vt:lpstr>PROBLEM STATEMENT</vt:lpstr>
      <vt:lpstr>PROPOSED SOLUTION</vt:lpstr>
      <vt:lpstr>TECHNOLOGY USED</vt:lpstr>
      <vt:lpstr>ALGORITHM &amp; DEPLOYMENT</vt:lpstr>
      <vt:lpstr>ARCHITECTURAL DIAGRAM</vt:lpstr>
      <vt:lpstr>METHADOLOGY</vt:lpstr>
      <vt:lpstr>RESULTS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2024-10-17T16:34:03Z</dcterms:modified>
</cp:coreProperties>
</file>