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8" r:id="rId3"/>
    <p:sldId id="260" r:id="rId4"/>
    <p:sldId id="261" r:id="rId5"/>
    <p:sldId id="273" r:id="rId6"/>
    <p:sldId id="262" r:id="rId7"/>
    <p:sldId id="274" r:id="rId8"/>
    <p:sldId id="263" r:id="rId9"/>
    <p:sldId id="275"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Algerian" panose="04020705040A02060702" pitchFamily="82" charset="0"/>
      <p:regular r:id="rId21"/>
    </p:embeddedFont>
    <p:embeddedFont>
      <p:font typeface="Anaheim" panose="020B0604020202020204" charset="0"/>
      <p:regular r:id="rId22"/>
      <p:bold r:id="rId23"/>
    </p:embeddedFont>
    <p:embeddedFont>
      <p:font typeface="Architects Daughter" panose="020B0604020202020204" charset="0"/>
      <p:regular r:id="rId24"/>
    </p:embeddedFont>
    <p:embeddedFont>
      <p:font typeface="Bebas Neue" panose="020B0606020202050201" pitchFamily="34" charset="0"/>
      <p:regular r:id="rId25"/>
    </p:embeddedFont>
    <p:embeddedFont>
      <p:font typeface="Roboto" panose="02000000000000000000" pitchFamily="2" charset="0"/>
      <p:regular r:id="rId26"/>
      <p:bold r:id="rId27"/>
      <p:italic r:id="rId28"/>
      <p:boldItalic r:id="rId29"/>
    </p:embeddedFont>
    <p:embeddedFont>
      <p:font typeface="Sriracha" panose="020B0604020202020204" charset="-34"/>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8288D3-363D-4C4D-ABD6-03C5B8D48F85}">
  <a:tblStyle styleId="{E68288D3-363D-4C4D-ABD6-03C5B8D48F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SARIN" userId="6750bc7e8d1981df" providerId="LiveId" clId="{9E7AEBD9-1F3D-4175-94BB-A29B6AD51AB9}"/>
    <pc:docChg chg="modSld">
      <pc:chgData name="YASH SARIN" userId="6750bc7e8d1981df" providerId="LiveId" clId="{9E7AEBD9-1F3D-4175-94BB-A29B6AD51AB9}" dt="2024-07-30T08:51:19.670" v="3" actId="20577"/>
      <pc:docMkLst>
        <pc:docMk/>
      </pc:docMkLst>
      <pc:sldChg chg="modSp mod">
        <pc:chgData name="YASH SARIN" userId="6750bc7e8d1981df" providerId="LiveId" clId="{9E7AEBD9-1F3D-4175-94BB-A29B6AD51AB9}" dt="2024-07-30T08:51:19.670" v="3" actId="20577"/>
        <pc:sldMkLst>
          <pc:docMk/>
          <pc:sldMk cId="0" sldId="256"/>
        </pc:sldMkLst>
        <pc:spChg chg="mod">
          <ac:chgData name="YASH SARIN" userId="6750bc7e8d1981df" providerId="LiveId" clId="{9E7AEBD9-1F3D-4175-94BB-A29B6AD51AB9}" dt="2024-07-30T08:51:19.670" v="3" actId="20577"/>
          <ac:spMkLst>
            <pc:docMk/>
            <pc:sldMk cId="0" sldId="256"/>
            <ac:spMk id="2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663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981200" y="1647700"/>
            <a:ext cx="5181600" cy="1331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981200" y="3020025"/>
            <a:ext cx="5181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426725" y="-10150"/>
            <a:ext cx="0" cy="52197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mt="20000"/>
          </a:blip>
          <a:stretch>
            <a:fillRect/>
          </a:stretch>
        </p:blipFill>
        <p:spPr>
          <a:xfrm>
            <a:off x="0" y="0"/>
            <a:ext cx="9144003" cy="5143501"/>
          </a:xfrm>
          <a:prstGeom prst="rect">
            <a:avLst/>
          </a:prstGeom>
          <a:noFill/>
          <a:ln>
            <a:noFill/>
          </a:ln>
        </p:spPr>
      </p:pic>
      <p:cxnSp>
        <p:nvCxnSpPr>
          <p:cNvPr id="15" name="Google Shape;15;p3"/>
          <p:cNvCxnSpPr/>
          <p:nvPr/>
        </p:nvCxnSpPr>
        <p:spPr>
          <a:xfrm>
            <a:off x="426725" y="-10150"/>
            <a:ext cx="0" cy="5219700"/>
          </a:xfrm>
          <a:prstGeom prst="straightConnector1">
            <a:avLst/>
          </a:prstGeom>
          <a:noFill/>
          <a:ln w="19050" cap="flat" cmpd="sng">
            <a:solidFill>
              <a:schemeClr val="lt2"/>
            </a:solidFill>
            <a:prstDash val="solid"/>
            <a:round/>
            <a:headEnd type="none" w="med" len="med"/>
            <a:tailEnd type="none" w="med" len="med"/>
          </a:ln>
        </p:spPr>
      </p:cxnSp>
      <p:sp>
        <p:nvSpPr>
          <p:cNvPr id="16" name="Google Shape;16;p3"/>
          <p:cNvSpPr txBox="1">
            <a:spLocks noGrp="1"/>
          </p:cNvSpPr>
          <p:nvPr>
            <p:ph type="title"/>
          </p:nvPr>
        </p:nvSpPr>
        <p:spPr>
          <a:xfrm>
            <a:off x="1018450" y="3196875"/>
            <a:ext cx="55932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1018450" y="1966125"/>
            <a:ext cx="1395900" cy="1113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7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1018450" y="3936900"/>
            <a:ext cx="55932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pic>
        <p:nvPicPr>
          <p:cNvPr id="67" name="Google Shape;67;p13"/>
          <p:cNvPicPr preferRelativeResize="0"/>
          <p:nvPr/>
        </p:nvPicPr>
        <p:blipFill>
          <a:blip r:embed="rId2">
            <a:alphaModFix amt="20000"/>
          </a:blip>
          <a:stretch>
            <a:fillRect/>
          </a:stretch>
        </p:blipFill>
        <p:spPr>
          <a:xfrm>
            <a:off x="0" y="0"/>
            <a:ext cx="9144003" cy="5143501"/>
          </a:xfrm>
          <a:prstGeom prst="rect">
            <a:avLst/>
          </a:prstGeom>
          <a:noFill/>
          <a:ln>
            <a:noFill/>
          </a:ln>
        </p:spPr>
      </p:pic>
      <p:cxnSp>
        <p:nvCxnSpPr>
          <p:cNvPr id="68" name="Google Shape;68;p13"/>
          <p:cNvCxnSpPr/>
          <p:nvPr/>
        </p:nvCxnSpPr>
        <p:spPr>
          <a:xfrm>
            <a:off x="426725" y="-10150"/>
            <a:ext cx="0" cy="5219700"/>
          </a:xfrm>
          <a:prstGeom prst="straightConnector1">
            <a:avLst/>
          </a:prstGeom>
          <a:noFill/>
          <a:ln w="19050" cap="flat" cmpd="sng">
            <a:solidFill>
              <a:schemeClr val="lt2"/>
            </a:solidFill>
            <a:prstDash val="solid"/>
            <a:round/>
            <a:headEnd type="none" w="med" len="med"/>
            <a:tailEnd type="none" w="med" len="med"/>
          </a:ln>
        </p:spPr>
      </p:cxnSp>
      <p:sp>
        <p:nvSpPr>
          <p:cNvPr id="69" name="Google Shape;6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 name="Google Shape;70;p13"/>
          <p:cNvSpPr txBox="1">
            <a:spLocks noGrp="1"/>
          </p:cNvSpPr>
          <p:nvPr>
            <p:ph type="subTitle" idx="1"/>
          </p:nvPr>
        </p:nvSpPr>
        <p:spPr>
          <a:xfrm>
            <a:off x="1322835" y="2269374"/>
            <a:ext cx="287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2"/>
          </p:nvPr>
        </p:nvSpPr>
        <p:spPr>
          <a:xfrm>
            <a:off x="4936505" y="2269375"/>
            <a:ext cx="287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3"/>
          </p:nvPr>
        </p:nvSpPr>
        <p:spPr>
          <a:xfrm>
            <a:off x="4936485" y="4007575"/>
            <a:ext cx="287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subTitle" idx="4"/>
          </p:nvPr>
        </p:nvSpPr>
        <p:spPr>
          <a:xfrm>
            <a:off x="1322835" y="4007601"/>
            <a:ext cx="287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 name="Google Shape;74;p13"/>
          <p:cNvSpPr txBox="1">
            <a:spLocks noGrp="1"/>
          </p:cNvSpPr>
          <p:nvPr>
            <p:ph type="title" idx="5" hasCustomPrompt="1"/>
          </p:nvPr>
        </p:nvSpPr>
        <p:spPr>
          <a:xfrm>
            <a:off x="1322834" y="1344775"/>
            <a:ext cx="84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6" hasCustomPrompt="1"/>
          </p:nvPr>
        </p:nvSpPr>
        <p:spPr>
          <a:xfrm>
            <a:off x="4936484" y="3082996"/>
            <a:ext cx="84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7" hasCustomPrompt="1"/>
          </p:nvPr>
        </p:nvSpPr>
        <p:spPr>
          <a:xfrm>
            <a:off x="4936509" y="1344775"/>
            <a:ext cx="84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8" hasCustomPrompt="1"/>
          </p:nvPr>
        </p:nvSpPr>
        <p:spPr>
          <a:xfrm>
            <a:off x="1322834" y="3083000"/>
            <a:ext cx="8403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9"/>
          </p:nvPr>
        </p:nvSpPr>
        <p:spPr>
          <a:xfrm>
            <a:off x="1322840" y="1980375"/>
            <a:ext cx="287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Sriracha"/>
                <a:ea typeface="Sriracha"/>
                <a:cs typeface="Sriracha"/>
                <a:sym typeface="Srirach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13"/>
          <p:cNvSpPr txBox="1">
            <a:spLocks noGrp="1"/>
          </p:cNvSpPr>
          <p:nvPr>
            <p:ph type="subTitle" idx="13"/>
          </p:nvPr>
        </p:nvSpPr>
        <p:spPr>
          <a:xfrm>
            <a:off x="4936516" y="1980375"/>
            <a:ext cx="287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Sriracha"/>
                <a:ea typeface="Sriracha"/>
                <a:cs typeface="Sriracha"/>
                <a:sym typeface="Srirach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0" name="Google Shape;80;p13"/>
          <p:cNvSpPr txBox="1">
            <a:spLocks noGrp="1"/>
          </p:cNvSpPr>
          <p:nvPr>
            <p:ph type="subTitle" idx="14"/>
          </p:nvPr>
        </p:nvSpPr>
        <p:spPr>
          <a:xfrm>
            <a:off x="1322840" y="3718597"/>
            <a:ext cx="287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Sriracha"/>
                <a:ea typeface="Sriracha"/>
                <a:cs typeface="Sriracha"/>
                <a:sym typeface="Srirach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 name="Google Shape;81;p13"/>
          <p:cNvSpPr txBox="1">
            <a:spLocks noGrp="1"/>
          </p:cNvSpPr>
          <p:nvPr>
            <p:ph type="subTitle" idx="15"/>
          </p:nvPr>
        </p:nvSpPr>
        <p:spPr>
          <a:xfrm>
            <a:off x="4936485" y="3718650"/>
            <a:ext cx="287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Sriracha"/>
                <a:ea typeface="Sriracha"/>
                <a:cs typeface="Sriracha"/>
                <a:sym typeface="Srirach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21"/>
        <p:cNvGrpSpPr/>
        <p:nvPr/>
      </p:nvGrpSpPr>
      <p:grpSpPr>
        <a:xfrm>
          <a:off x="0" y="0"/>
          <a:ext cx="0" cy="0"/>
          <a:chOff x="0" y="0"/>
          <a:chExt cx="0" cy="0"/>
        </a:xfrm>
      </p:grpSpPr>
      <p:pic>
        <p:nvPicPr>
          <p:cNvPr id="122" name="Google Shape;122;p20"/>
          <p:cNvPicPr preferRelativeResize="0"/>
          <p:nvPr/>
        </p:nvPicPr>
        <p:blipFill>
          <a:blip r:embed="rId2">
            <a:alphaModFix amt="20000"/>
          </a:blip>
          <a:stretch>
            <a:fillRect/>
          </a:stretch>
        </p:blipFill>
        <p:spPr>
          <a:xfrm>
            <a:off x="0" y="0"/>
            <a:ext cx="9144003" cy="5143501"/>
          </a:xfrm>
          <a:prstGeom prst="rect">
            <a:avLst/>
          </a:prstGeom>
          <a:noFill/>
          <a:ln>
            <a:noFill/>
          </a:ln>
        </p:spPr>
      </p:pic>
      <p:cxnSp>
        <p:nvCxnSpPr>
          <p:cNvPr id="123" name="Google Shape;123;p20"/>
          <p:cNvCxnSpPr/>
          <p:nvPr/>
        </p:nvCxnSpPr>
        <p:spPr>
          <a:xfrm>
            <a:off x="426725" y="-10150"/>
            <a:ext cx="0" cy="5219700"/>
          </a:xfrm>
          <a:prstGeom prst="straightConnector1">
            <a:avLst/>
          </a:prstGeom>
          <a:noFill/>
          <a:ln w="19050" cap="flat" cmpd="sng">
            <a:solidFill>
              <a:schemeClr val="lt2"/>
            </a:solidFill>
            <a:prstDash val="solid"/>
            <a:round/>
            <a:headEnd type="none" w="med" len="med"/>
            <a:tailEnd type="none" w="med" len="med"/>
          </a:ln>
        </p:spPr>
      </p:cxnSp>
      <p:sp>
        <p:nvSpPr>
          <p:cNvPr id="124" name="Google Shape;12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20"/>
          <p:cNvSpPr txBox="1">
            <a:spLocks noGrp="1"/>
          </p:cNvSpPr>
          <p:nvPr>
            <p:ph type="subTitle" idx="1"/>
          </p:nvPr>
        </p:nvSpPr>
        <p:spPr>
          <a:xfrm>
            <a:off x="4277853" y="1451725"/>
            <a:ext cx="3057600" cy="27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0"/>
          <p:cNvSpPr txBox="1">
            <a:spLocks noGrp="1"/>
          </p:cNvSpPr>
          <p:nvPr>
            <p:ph type="subTitle" idx="2"/>
          </p:nvPr>
        </p:nvSpPr>
        <p:spPr>
          <a:xfrm>
            <a:off x="956300" y="1451725"/>
            <a:ext cx="3057600" cy="27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0"/>
        <p:cNvGrpSpPr/>
        <p:nvPr/>
      </p:nvGrpSpPr>
      <p:grpSpPr>
        <a:xfrm>
          <a:off x="0" y="0"/>
          <a:ext cx="0" cy="0"/>
          <a:chOff x="0" y="0"/>
          <a:chExt cx="0" cy="0"/>
        </a:xfrm>
      </p:grpSpPr>
      <p:grpSp>
        <p:nvGrpSpPr>
          <p:cNvPr id="201" name="Google Shape;201;p27"/>
          <p:cNvGrpSpPr/>
          <p:nvPr/>
        </p:nvGrpSpPr>
        <p:grpSpPr>
          <a:xfrm>
            <a:off x="0" y="-10150"/>
            <a:ext cx="9144003" cy="5219700"/>
            <a:chOff x="0" y="-10150"/>
            <a:chExt cx="9144003" cy="5219700"/>
          </a:xfrm>
        </p:grpSpPr>
        <p:pic>
          <p:nvPicPr>
            <p:cNvPr id="202" name="Google Shape;202;p27"/>
            <p:cNvPicPr preferRelativeResize="0"/>
            <p:nvPr/>
          </p:nvPicPr>
          <p:blipFill>
            <a:blip r:embed="rId2">
              <a:alphaModFix amt="20000"/>
            </a:blip>
            <a:stretch>
              <a:fillRect/>
            </a:stretch>
          </p:blipFill>
          <p:spPr>
            <a:xfrm>
              <a:off x="0" y="0"/>
              <a:ext cx="9144003" cy="5143501"/>
            </a:xfrm>
            <a:prstGeom prst="rect">
              <a:avLst/>
            </a:prstGeom>
            <a:noFill/>
            <a:ln>
              <a:noFill/>
            </a:ln>
          </p:spPr>
        </p:pic>
        <p:cxnSp>
          <p:nvCxnSpPr>
            <p:cNvPr id="203" name="Google Shape;203;p27"/>
            <p:cNvCxnSpPr/>
            <p:nvPr/>
          </p:nvCxnSpPr>
          <p:spPr>
            <a:xfrm>
              <a:off x="426725" y="-10150"/>
              <a:ext cx="0" cy="5219700"/>
            </a:xfrm>
            <a:prstGeom prst="straightConnector1">
              <a:avLst/>
            </a:prstGeom>
            <a:noFill/>
            <a:ln w="19050" cap="flat" cmpd="sng">
              <a:solidFill>
                <a:schemeClr val="lt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4"/>
        <p:cNvGrpSpPr/>
        <p:nvPr/>
      </p:nvGrpSpPr>
      <p:grpSpPr>
        <a:xfrm>
          <a:off x="0" y="0"/>
          <a:ext cx="0" cy="0"/>
          <a:chOff x="0" y="0"/>
          <a:chExt cx="0" cy="0"/>
        </a:xfrm>
      </p:grpSpPr>
      <p:grpSp>
        <p:nvGrpSpPr>
          <p:cNvPr id="205" name="Google Shape;205;p28"/>
          <p:cNvGrpSpPr/>
          <p:nvPr/>
        </p:nvGrpSpPr>
        <p:grpSpPr>
          <a:xfrm>
            <a:off x="0" y="-10150"/>
            <a:ext cx="9144003" cy="5219700"/>
            <a:chOff x="0" y="-10150"/>
            <a:chExt cx="9144003" cy="5219700"/>
          </a:xfrm>
        </p:grpSpPr>
        <p:pic>
          <p:nvPicPr>
            <p:cNvPr id="206" name="Google Shape;206;p28"/>
            <p:cNvPicPr preferRelativeResize="0"/>
            <p:nvPr/>
          </p:nvPicPr>
          <p:blipFill>
            <a:blip r:embed="rId2">
              <a:alphaModFix amt="20000"/>
            </a:blip>
            <a:stretch>
              <a:fillRect/>
            </a:stretch>
          </p:blipFill>
          <p:spPr>
            <a:xfrm>
              <a:off x="0" y="0"/>
              <a:ext cx="9144003" cy="5143501"/>
            </a:xfrm>
            <a:prstGeom prst="rect">
              <a:avLst/>
            </a:prstGeom>
            <a:noFill/>
            <a:ln>
              <a:noFill/>
            </a:ln>
          </p:spPr>
        </p:pic>
        <p:cxnSp>
          <p:nvCxnSpPr>
            <p:cNvPr id="207" name="Google Shape;207;p28"/>
            <p:cNvCxnSpPr/>
            <p:nvPr/>
          </p:nvCxnSpPr>
          <p:spPr>
            <a:xfrm>
              <a:off x="426725" y="-10150"/>
              <a:ext cx="0" cy="5219700"/>
            </a:xfrm>
            <a:prstGeom prst="straightConnector1">
              <a:avLst/>
            </a:prstGeom>
            <a:noFill/>
            <a:ln w="19050" cap="flat" cmpd="sng">
              <a:solidFill>
                <a:schemeClr val="lt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1pPr>
            <a:lvl2pPr lvl="1"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2pPr>
            <a:lvl3pPr lvl="2"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3pPr>
            <a:lvl4pPr lvl="3"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4pPr>
            <a:lvl5pPr lvl="4"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5pPr>
            <a:lvl6pPr lvl="5"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6pPr>
            <a:lvl7pPr lvl="6"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7pPr>
            <a:lvl8pPr lvl="7"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8pPr>
            <a:lvl9pPr lvl="8" rtl="0">
              <a:spcBef>
                <a:spcPts val="0"/>
              </a:spcBef>
              <a:spcAft>
                <a:spcPts val="0"/>
              </a:spcAft>
              <a:buClr>
                <a:schemeClr val="dk1"/>
              </a:buClr>
              <a:buSzPts val="3500"/>
              <a:buFont typeface="Sriracha"/>
              <a:buNone/>
              <a:defRPr sz="3500" b="1">
                <a:solidFill>
                  <a:schemeClr val="dk1"/>
                </a:solidFill>
                <a:latin typeface="Sriracha"/>
                <a:ea typeface="Sriracha"/>
                <a:cs typeface="Sriracha"/>
                <a:sym typeface="Srirach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6" r:id="rId5"/>
    <p:sldLayoutId id="2147483673" r:id="rId6"/>
    <p:sldLayoutId id="214748367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ensorflow.org/api_docs/python/tf/keras/preprocessing/text/Tokenizer"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ensorflow.org/api_docs/python/tf/keras/preprocessing/sequence/pad_sequences" TargetMode="Externa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ensorflow.org/api_docs/python/tf/keras/preprocessing/sequence/pad_sequences" TargetMode="Externa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tensorflow.org/api_docs/python/tf/keras/layers/Embedding" TargetMode="External"/><Relationship Id="rId7" Type="http://schemas.openxmlformats.org/officeDocument/2006/relationships/image" Target="../media/image15.png"/><Relationship Id="rId2" Type="http://schemas.openxmlformats.org/officeDocument/2006/relationships/hyperlink" Target="https://www.tensorflow.org/api_docs/python/tf/keras/Sequential" TargetMode="Externa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hyperlink" Target="https://www.tensorflow.org/api_docs/python/tf/keras/layers/Dense" TargetMode="External"/><Relationship Id="rId4" Type="http://schemas.openxmlformats.org/officeDocument/2006/relationships/hyperlink" Target="https://www.tensorflow.org/api_docs/python/tf/keras/layers/LST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www.tensorflow.org/guide/kera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ic2recipe.csail.mit.edu/" TargetMode="External"/><Relationship Id="rId2" Type="http://schemas.openxmlformats.org/officeDocument/2006/relationships/hyperlink" Target="https://www.kaggle.com/kaggle/recipe-ingredients-dataset/home" TargetMode="External"/><Relationship Id="rId1" Type="http://schemas.openxmlformats.org/officeDocument/2006/relationships/slideLayout" Target="../slideLayouts/slideLayout5.xml"/><Relationship Id="rId6" Type="http://schemas.openxmlformats.org/officeDocument/2006/relationships/hyperlink" Target="https://www.tensorflow.org/api_docs/python/tf/keras/utils/get_file" TargetMode="External"/><Relationship Id="rId5" Type="http://schemas.openxmlformats.org/officeDocument/2006/relationships/hyperlink" Target="https://eightportions.com/datasets/Recipes/" TargetMode="External"/><Relationship Id="rId4" Type="http://schemas.openxmlformats.org/officeDocument/2006/relationships/hyperlink" Target="https://www.kaggle.com/hugodarwood/epirecipes?select=full_format_recipes.js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8" name="Google Shape;218;p32"/>
          <p:cNvGrpSpPr/>
          <p:nvPr/>
        </p:nvGrpSpPr>
        <p:grpSpPr>
          <a:xfrm>
            <a:off x="7005962" y="3528069"/>
            <a:ext cx="2392399" cy="2468534"/>
            <a:chOff x="7234562" y="3451869"/>
            <a:chExt cx="2392399" cy="2468534"/>
          </a:xfrm>
        </p:grpSpPr>
        <p:sp>
          <p:nvSpPr>
            <p:cNvPr id="219" name="Google Shape;219;p32"/>
            <p:cNvSpPr/>
            <p:nvPr/>
          </p:nvSpPr>
          <p:spPr>
            <a:xfrm rot="-996514">
              <a:off x="7482279" y="3681043"/>
              <a:ext cx="1896966" cy="2010186"/>
            </a:xfrm>
            <a:custGeom>
              <a:avLst/>
              <a:gdLst/>
              <a:ahLst/>
              <a:cxnLst/>
              <a:rect l="l" t="t" r="r" b="b"/>
              <a:pathLst>
                <a:path w="35520" h="37640" extrusionOk="0">
                  <a:moveTo>
                    <a:pt x="1" y="0"/>
                  </a:moveTo>
                  <a:lnTo>
                    <a:pt x="1" y="37639"/>
                  </a:lnTo>
                  <a:lnTo>
                    <a:pt x="35520" y="37639"/>
                  </a:lnTo>
                  <a:lnTo>
                    <a:pt x="35520" y="0"/>
                  </a:lnTo>
                  <a:lnTo>
                    <a:pt x="32915" y="0"/>
                  </a:lnTo>
                  <a:lnTo>
                    <a:pt x="32915" y="1698"/>
                  </a:lnTo>
                  <a:lnTo>
                    <a:pt x="33665" y="1698"/>
                  </a:lnTo>
                  <a:lnTo>
                    <a:pt x="33665" y="3605"/>
                  </a:lnTo>
                  <a:lnTo>
                    <a:pt x="31756" y="3605"/>
                  </a:lnTo>
                  <a:lnTo>
                    <a:pt x="31756" y="1698"/>
                  </a:lnTo>
                  <a:lnTo>
                    <a:pt x="32504" y="1698"/>
                  </a:lnTo>
                  <a:lnTo>
                    <a:pt x="32504" y="0"/>
                  </a:lnTo>
                  <a:lnTo>
                    <a:pt x="29575" y="0"/>
                  </a:lnTo>
                  <a:lnTo>
                    <a:pt x="29575" y="1698"/>
                  </a:lnTo>
                  <a:lnTo>
                    <a:pt x="30325" y="1698"/>
                  </a:lnTo>
                  <a:lnTo>
                    <a:pt x="30325" y="3605"/>
                  </a:lnTo>
                  <a:lnTo>
                    <a:pt x="28416" y="3605"/>
                  </a:lnTo>
                  <a:lnTo>
                    <a:pt x="28416" y="1698"/>
                  </a:lnTo>
                  <a:lnTo>
                    <a:pt x="29166" y="1698"/>
                  </a:lnTo>
                  <a:lnTo>
                    <a:pt x="29166" y="0"/>
                  </a:lnTo>
                  <a:lnTo>
                    <a:pt x="26235" y="0"/>
                  </a:lnTo>
                  <a:lnTo>
                    <a:pt x="26235" y="1698"/>
                  </a:lnTo>
                  <a:lnTo>
                    <a:pt x="26985" y="1698"/>
                  </a:lnTo>
                  <a:lnTo>
                    <a:pt x="26985" y="3605"/>
                  </a:lnTo>
                  <a:lnTo>
                    <a:pt x="25076" y="3605"/>
                  </a:lnTo>
                  <a:lnTo>
                    <a:pt x="25076" y="1698"/>
                  </a:lnTo>
                  <a:lnTo>
                    <a:pt x="25824" y="1698"/>
                  </a:lnTo>
                  <a:lnTo>
                    <a:pt x="25824" y="0"/>
                  </a:lnTo>
                  <a:lnTo>
                    <a:pt x="22896" y="0"/>
                  </a:lnTo>
                  <a:lnTo>
                    <a:pt x="22896" y="1698"/>
                  </a:lnTo>
                  <a:lnTo>
                    <a:pt x="23645" y="1698"/>
                  </a:lnTo>
                  <a:lnTo>
                    <a:pt x="23645" y="3605"/>
                  </a:lnTo>
                  <a:lnTo>
                    <a:pt x="21736" y="3605"/>
                  </a:lnTo>
                  <a:lnTo>
                    <a:pt x="21736" y="1698"/>
                  </a:lnTo>
                  <a:lnTo>
                    <a:pt x="22485" y="1698"/>
                  </a:lnTo>
                  <a:lnTo>
                    <a:pt x="22485" y="0"/>
                  </a:lnTo>
                  <a:lnTo>
                    <a:pt x="19556" y="0"/>
                  </a:lnTo>
                  <a:lnTo>
                    <a:pt x="19556" y="1698"/>
                  </a:lnTo>
                  <a:lnTo>
                    <a:pt x="20306" y="1698"/>
                  </a:lnTo>
                  <a:lnTo>
                    <a:pt x="20306" y="3605"/>
                  </a:lnTo>
                  <a:lnTo>
                    <a:pt x="18397" y="3605"/>
                  </a:lnTo>
                  <a:lnTo>
                    <a:pt x="18397" y="1698"/>
                  </a:lnTo>
                  <a:lnTo>
                    <a:pt x="19145" y="1698"/>
                  </a:lnTo>
                  <a:lnTo>
                    <a:pt x="19145" y="0"/>
                  </a:lnTo>
                  <a:lnTo>
                    <a:pt x="16216" y="0"/>
                  </a:lnTo>
                  <a:lnTo>
                    <a:pt x="16216" y="1698"/>
                  </a:lnTo>
                  <a:lnTo>
                    <a:pt x="16965" y="1698"/>
                  </a:lnTo>
                  <a:lnTo>
                    <a:pt x="16965" y="3605"/>
                  </a:lnTo>
                  <a:lnTo>
                    <a:pt x="15057" y="3605"/>
                  </a:lnTo>
                  <a:lnTo>
                    <a:pt x="15057" y="1698"/>
                  </a:lnTo>
                  <a:lnTo>
                    <a:pt x="15804" y="1698"/>
                  </a:lnTo>
                  <a:lnTo>
                    <a:pt x="15804" y="0"/>
                  </a:lnTo>
                  <a:lnTo>
                    <a:pt x="12876" y="0"/>
                  </a:lnTo>
                  <a:lnTo>
                    <a:pt x="12876" y="1698"/>
                  </a:lnTo>
                  <a:lnTo>
                    <a:pt x="13625" y="1698"/>
                  </a:lnTo>
                  <a:lnTo>
                    <a:pt x="13625" y="3605"/>
                  </a:lnTo>
                  <a:lnTo>
                    <a:pt x="11717" y="3605"/>
                  </a:lnTo>
                  <a:lnTo>
                    <a:pt x="11717" y="1698"/>
                  </a:lnTo>
                  <a:lnTo>
                    <a:pt x="12467" y="1698"/>
                  </a:lnTo>
                  <a:lnTo>
                    <a:pt x="12467" y="0"/>
                  </a:lnTo>
                  <a:lnTo>
                    <a:pt x="9537" y="0"/>
                  </a:lnTo>
                  <a:lnTo>
                    <a:pt x="9537" y="1698"/>
                  </a:lnTo>
                  <a:lnTo>
                    <a:pt x="10285" y="1698"/>
                  </a:lnTo>
                  <a:lnTo>
                    <a:pt x="10285" y="3605"/>
                  </a:lnTo>
                  <a:lnTo>
                    <a:pt x="8377" y="3605"/>
                  </a:lnTo>
                  <a:lnTo>
                    <a:pt x="8377" y="1698"/>
                  </a:lnTo>
                  <a:lnTo>
                    <a:pt x="9125" y="1698"/>
                  </a:lnTo>
                  <a:lnTo>
                    <a:pt x="9125" y="0"/>
                  </a:lnTo>
                  <a:lnTo>
                    <a:pt x="6197" y="0"/>
                  </a:lnTo>
                  <a:lnTo>
                    <a:pt x="6197" y="1698"/>
                  </a:lnTo>
                  <a:lnTo>
                    <a:pt x="6945" y="1698"/>
                  </a:lnTo>
                  <a:lnTo>
                    <a:pt x="6945" y="3605"/>
                  </a:lnTo>
                  <a:lnTo>
                    <a:pt x="5038" y="3605"/>
                  </a:lnTo>
                  <a:lnTo>
                    <a:pt x="5038" y="1698"/>
                  </a:lnTo>
                  <a:lnTo>
                    <a:pt x="5785" y="1698"/>
                  </a:lnTo>
                  <a:lnTo>
                    <a:pt x="5785" y="0"/>
                  </a:lnTo>
                  <a:lnTo>
                    <a:pt x="2857" y="0"/>
                  </a:lnTo>
                  <a:lnTo>
                    <a:pt x="2857" y="1698"/>
                  </a:lnTo>
                  <a:lnTo>
                    <a:pt x="3606" y="1698"/>
                  </a:lnTo>
                  <a:lnTo>
                    <a:pt x="3606" y="3605"/>
                  </a:lnTo>
                  <a:lnTo>
                    <a:pt x="1698" y="3605"/>
                  </a:lnTo>
                  <a:lnTo>
                    <a:pt x="1698" y="1698"/>
                  </a:lnTo>
                  <a:lnTo>
                    <a:pt x="2445" y="1698"/>
                  </a:lnTo>
                  <a:lnTo>
                    <a:pt x="2445" y="0"/>
                  </a:ln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txBox="1"/>
            <p:nvPr/>
          </p:nvSpPr>
          <p:spPr>
            <a:xfrm rot="-834890">
              <a:off x="7528605" y="4066135"/>
              <a:ext cx="1304893" cy="3866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chitects Daughter"/>
                  <a:ea typeface="Architects Daughter"/>
                  <a:cs typeface="Architects Daughter"/>
                  <a:sym typeface="Architects Daughter"/>
                </a:rPr>
                <a:t>Recipe</a:t>
              </a:r>
              <a:endParaRPr>
                <a:solidFill>
                  <a:schemeClr val="dk1"/>
                </a:solidFill>
                <a:latin typeface="Architects Daughter"/>
                <a:ea typeface="Architects Daughter"/>
                <a:cs typeface="Architects Daughter"/>
                <a:sym typeface="Architects Daughter"/>
              </a:endParaRPr>
            </a:p>
          </p:txBody>
        </p:sp>
        <p:grpSp>
          <p:nvGrpSpPr>
            <p:cNvPr id="221" name="Google Shape;221;p32"/>
            <p:cNvGrpSpPr/>
            <p:nvPr/>
          </p:nvGrpSpPr>
          <p:grpSpPr>
            <a:xfrm rot="-1003201">
              <a:off x="7704158" y="4309021"/>
              <a:ext cx="1595052" cy="1185519"/>
              <a:chOff x="7887175" y="2986771"/>
              <a:chExt cx="1829700" cy="1185429"/>
            </a:xfrm>
          </p:grpSpPr>
          <p:cxnSp>
            <p:nvCxnSpPr>
              <p:cNvPr id="222" name="Google Shape;222;p32"/>
              <p:cNvCxnSpPr/>
              <p:nvPr/>
            </p:nvCxnSpPr>
            <p:spPr>
              <a:xfrm>
                <a:off x="7887175" y="2986771"/>
                <a:ext cx="1829700" cy="0"/>
              </a:xfrm>
              <a:prstGeom prst="straightConnector1">
                <a:avLst/>
              </a:prstGeom>
              <a:noFill/>
              <a:ln w="9525" cap="flat" cmpd="sng">
                <a:solidFill>
                  <a:srgbClr val="999999"/>
                </a:solidFill>
                <a:prstDash val="solid"/>
                <a:round/>
                <a:headEnd type="none" w="med" len="med"/>
                <a:tailEnd type="none" w="med" len="med"/>
              </a:ln>
            </p:spPr>
          </p:cxnSp>
          <p:cxnSp>
            <p:nvCxnSpPr>
              <p:cNvPr id="223" name="Google Shape;223;p32"/>
              <p:cNvCxnSpPr/>
              <p:nvPr/>
            </p:nvCxnSpPr>
            <p:spPr>
              <a:xfrm>
                <a:off x="7887175" y="3184343"/>
                <a:ext cx="1829700" cy="0"/>
              </a:xfrm>
              <a:prstGeom prst="straightConnector1">
                <a:avLst/>
              </a:prstGeom>
              <a:noFill/>
              <a:ln w="9525" cap="flat" cmpd="sng">
                <a:solidFill>
                  <a:srgbClr val="999999"/>
                </a:solidFill>
                <a:prstDash val="solid"/>
                <a:round/>
                <a:headEnd type="none" w="med" len="med"/>
                <a:tailEnd type="none" w="med" len="med"/>
              </a:ln>
            </p:spPr>
          </p:cxnSp>
          <p:cxnSp>
            <p:nvCxnSpPr>
              <p:cNvPr id="224" name="Google Shape;224;p32"/>
              <p:cNvCxnSpPr/>
              <p:nvPr/>
            </p:nvCxnSpPr>
            <p:spPr>
              <a:xfrm>
                <a:off x="7887175" y="3381914"/>
                <a:ext cx="1829700" cy="0"/>
              </a:xfrm>
              <a:prstGeom prst="straightConnector1">
                <a:avLst/>
              </a:prstGeom>
              <a:noFill/>
              <a:ln w="9525" cap="flat" cmpd="sng">
                <a:solidFill>
                  <a:srgbClr val="999999"/>
                </a:solidFill>
                <a:prstDash val="solid"/>
                <a:round/>
                <a:headEnd type="none" w="med" len="med"/>
                <a:tailEnd type="none" w="med" len="med"/>
              </a:ln>
            </p:spPr>
          </p:cxnSp>
          <p:cxnSp>
            <p:nvCxnSpPr>
              <p:cNvPr id="225" name="Google Shape;225;p32"/>
              <p:cNvCxnSpPr/>
              <p:nvPr/>
            </p:nvCxnSpPr>
            <p:spPr>
              <a:xfrm>
                <a:off x="7887175" y="3579486"/>
                <a:ext cx="1829700" cy="0"/>
              </a:xfrm>
              <a:prstGeom prst="straightConnector1">
                <a:avLst/>
              </a:prstGeom>
              <a:noFill/>
              <a:ln w="9525" cap="flat" cmpd="sng">
                <a:solidFill>
                  <a:srgbClr val="999999"/>
                </a:solidFill>
                <a:prstDash val="solid"/>
                <a:round/>
                <a:headEnd type="none" w="med" len="med"/>
                <a:tailEnd type="none" w="med" len="med"/>
              </a:ln>
            </p:spPr>
          </p:cxnSp>
          <p:cxnSp>
            <p:nvCxnSpPr>
              <p:cNvPr id="226" name="Google Shape;226;p32"/>
              <p:cNvCxnSpPr/>
              <p:nvPr/>
            </p:nvCxnSpPr>
            <p:spPr>
              <a:xfrm>
                <a:off x="7887175" y="3777057"/>
                <a:ext cx="1829700" cy="0"/>
              </a:xfrm>
              <a:prstGeom prst="straightConnector1">
                <a:avLst/>
              </a:prstGeom>
              <a:noFill/>
              <a:ln w="9525" cap="flat" cmpd="sng">
                <a:solidFill>
                  <a:srgbClr val="999999"/>
                </a:solidFill>
                <a:prstDash val="solid"/>
                <a:round/>
                <a:headEnd type="none" w="med" len="med"/>
                <a:tailEnd type="none" w="med" len="med"/>
              </a:ln>
            </p:spPr>
          </p:cxnSp>
          <p:cxnSp>
            <p:nvCxnSpPr>
              <p:cNvPr id="227" name="Google Shape;227;p32"/>
              <p:cNvCxnSpPr/>
              <p:nvPr/>
            </p:nvCxnSpPr>
            <p:spPr>
              <a:xfrm>
                <a:off x="7887175" y="3974629"/>
                <a:ext cx="1829700" cy="0"/>
              </a:xfrm>
              <a:prstGeom prst="straightConnector1">
                <a:avLst/>
              </a:prstGeom>
              <a:noFill/>
              <a:ln w="9525" cap="flat" cmpd="sng">
                <a:solidFill>
                  <a:srgbClr val="999999"/>
                </a:solidFill>
                <a:prstDash val="solid"/>
                <a:round/>
                <a:headEnd type="none" w="med" len="med"/>
                <a:tailEnd type="none" w="med" len="med"/>
              </a:ln>
            </p:spPr>
          </p:cxnSp>
          <p:cxnSp>
            <p:nvCxnSpPr>
              <p:cNvPr id="228" name="Google Shape;228;p32"/>
              <p:cNvCxnSpPr/>
              <p:nvPr/>
            </p:nvCxnSpPr>
            <p:spPr>
              <a:xfrm>
                <a:off x="7887175" y="4172200"/>
                <a:ext cx="1829700" cy="0"/>
              </a:xfrm>
              <a:prstGeom prst="straightConnector1">
                <a:avLst/>
              </a:prstGeom>
              <a:noFill/>
              <a:ln w="9525" cap="flat" cmpd="sng">
                <a:solidFill>
                  <a:srgbClr val="999999"/>
                </a:solidFill>
                <a:prstDash val="solid"/>
                <a:round/>
                <a:headEnd type="none" w="med" len="med"/>
                <a:tailEnd type="none" w="med" len="med"/>
              </a:ln>
            </p:spPr>
          </p:cxnSp>
        </p:grpSp>
      </p:grpSp>
      <p:sp>
        <p:nvSpPr>
          <p:cNvPr id="229" name="Google Shape;229;p32"/>
          <p:cNvSpPr txBox="1">
            <a:spLocks noGrp="1"/>
          </p:cNvSpPr>
          <p:nvPr>
            <p:ph type="ctrTitle"/>
          </p:nvPr>
        </p:nvSpPr>
        <p:spPr>
          <a:xfrm>
            <a:off x="1981200" y="1647700"/>
            <a:ext cx="5181600" cy="13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RECIPE GENERATOR</a:t>
            </a:r>
            <a:endParaRPr sz="4000" dirty="0"/>
          </a:p>
        </p:txBody>
      </p:sp>
      <p:sp>
        <p:nvSpPr>
          <p:cNvPr id="230" name="Google Shape;230;p32"/>
          <p:cNvSpPr txBox="1">
            <a:spLocks noGrp="1"/>
          </p:cNvSpPr>
          <p:nvPr>
            <p:ph type="subTitle" idx="1"/>
          </p:nvPr>
        </p:nvSpPr>
        <p:spPr>
          <a:xfrm>
            <a:off x="1729591" y="4361615"/>
            <a:ext cx="5402004"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FF0000"/>
                </a:solidFill>
                <a:latin typeface="Algerian" panose="04020705040A02060702" pitchFamily="82" charset="0"/>
              </a:rPr>
              <a:t>		</a:t>
            </a:r>
            <a:r>
              <a:rPr lang="en" b="1">
                <a:solidFill>
                  <a:srgbClr val="FF0000"/>
                </a:solidFill>
                <a:latin typeface="Algerian" panose="04020705040A02060702" pitchFamily="82" charset="0"/>
              </a:rPr>
              <a:t>		PRESENTED </a:t>
            </a:r>
            <a:r>
              <a:rPr lang="en" b="1" dirty="0">
                <a:solidFill>
                  <a:srgbClr val="FF0000"/>
                </a:solidFill>
                <a:latin typeface="Algerian" panose="04020705040A02060702" pitchFamily="82" charset="0"/>
              </a:rPr>
              <a:t>BY-</a:t>
            </a:r>
          </a:p>
          <a:p>
            <a:pPr marL="0" lvl="0" indent="0" algn="ctr" rtl="0">
              <a:spcBef>
                <a:spcPts val="0"/>
              </a:spcBef>
              <a:spcAft>
                <a:spcPts val="0"/>
              </a:spcAft>
              <a:buNone/>
            </a:pPr>
            <a:r>
              <a:rPr lang="en" b="1" dirty="0">
                <a:solidFill>
                  <a:srgbClr val="FF0000"/>
                </a:solidFill>
                <a:latin typeface="Algerian" panose="04020705040A02060702" pitchFamily="82" charset="0"/>
              </a:rPr>
              <a:t>				YASH SARIN</a:t>
            </a:r>
            <a:endParaRPr b="1" dirty="0">
              <a:solidFill>
                <a:srgbClr val="FF0000"/>
              </a:solidFill>
              <a:latin typeface="Algerian" panose="04020705040A02060702" pitchFamily="82" charset="0"/>
            </a:endParaRPr>
          </a:p>
        </p:txBody>
      </p:sp>
      <p:grpSp>
        <p:nvGrpSpPr>
          <p:cNvPr id="231" name="Google Shape;231;p32"/>
          <p:cNvGrpSpPr/>
          <p:nvPr/>
        </p:nvGrpSpPr>
        <p:grpSpPr>
          <a:xfrm>
            <a:off x="176019" y="1473475"/>
            <a:ext cx="1161865" cy="1161772"/>
            <a:chOff x="404975" y="2543301"/>
            <a:chExt cx="933300" cy="933300"/>
          </a:xfrm>
        </p:grpSpPr>
        <p:sp>
          <p:nvSpPr>
            <p:cNvPr id="232" name="Google Shape;232;p32"/>
            <p:cNvSpPr/>
            <p:nvPr/>
          </p:nvSpPr>
          <p:spPr>
            <a:xfrm>
              <a:off x="404975" y="2543301"/>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32"/>
            <p:cNvPicPr preferRelativeResize="0"/>
            <p:nvPr/>
          </p:nvPicPr>
          <p:blipFill>
            <a:blip r:embed="rId3">
              <a:alphaModFix/>
            </a:blip>
            <a:stretch>
              <a:fillRect/>
            </a:stretch>
          </p:blipFill>
          <p:spPr>
            <a:xfrm>
              <a:off x="490950" y="2647044"/>
              <a:ext cx="761350" cy="712807"/>
            </a:xfrm>
            <a:prstGeom prst="rect">
              <a:avLst/>
            </a:prstGeom>
            <a:noFill/>
            <a:ln>
              <a:noFill/>
            </a:ln>
          </p:spPr>
        </p:pic>
      </p:grpSp>
      <p:grpSp>
        <p:nvGrpSpPr>
          <p:cNvPr id="234" name="Google Shape;234;p32"/>
          <p:cNvGrpSpPr/>
          <p:nvPr/>
        </p:nvGrpSpPr>
        <p:grpSpPr>
          <a:xfrm>
            <a:off x="686173" y="365159"/>
            <a:ext cx="1575410" cy="1575410"/>
            <a:chOff x="4141150" y="2649326"/>
            <a:chExt cx="933300" cy="933300"/>
          </a:xfrm>
        </p:grpSpPr>
        <p:sp>
          <p:nvSpPr>
            <p:cNvPr id="235" name="Google Shape;235;p32"/>
            <p:cNvSpPr/>
            <p:nvPr/>
          </p:nvSpPr>
          <p:spPr>
            <a:xfrm>
              <a:off x="4141150" y="2649326"/>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 name="Google Shape;236;p32"/>
            <p:cNvPicPr preferRelativeResize="0"/>
            <p:nvPr/>
          </p:nvPicPr>
          <p:blipFill>
            <a:blip r:embed="rId4">
              <a:alphaModFix/>
            </a:blip>
            <a:stretch>
              <a:fillRect/>
            </a:stretch>
          </p:blipFill>
          <p:spPr>
            <a:xfrm>
              <a:off x="4295064" y="2753410"/>
              <a:ext cx="651487" cy="764150"/>
            </a:xfrm>
            <a:prstGeom prst="rect">
              <a:avLst/>
            </a:prstGeom>
            <a:noFill/>
            <a:ln>
              <a:noFill/>
            </a:ln>
          </p:spPr>
        </p:pic>
      </p:grpSp>
      <p:grpSp>
        <p:nvGrpSpPr>
          <p:cNvPr id="237" name="Google Shape;237;p32"/>
          <p:cNvGrpSpPr/>
          <p:nvPr/>
        </p:nvGrpSpPr>
        <p:grpSpPr>
          <a:xfrm rot="390267">
            <a:off x="8270230" y="2673653"/>
            <a:ext cx="1344581" cy="1344488"/>
            <a:chOff x="1595100" y="2733901"/>
            <a:chExt cx="933300" cy="933300"/>
          </a:xfrm>
        </p:grpSpPr>
        <p:sp>
          <p:nvSpPr>
            <p:cNvPr id="238" name="Google Shape;238;p32"/>
            <p:cNvSpPr/>
            <p:nvPr/>
          </p:nvSpPr>
          <p:spPr>
            <a:xfrm>
              <a:off x="1595100" y="2733901"/>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32"/>
            <p:cNvPicPr preferRelativeResize="0"/>
            <p:nvPr/>
          </p:nvPicPr>
          <p:blipFill>
            <a:blip r:embed="rId5">
              <a:alphaModFix/>
            </a:blip>
            <a:stretch>
              <a:fillRect/>
            </a:stretch>
          </p:blipFill>
          <p:spPr>
            <a:xfrm>
              <a:off x="1687567" y="2938800"/>
              <a:ext cx="761350" cy="5235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5FD2-D1EE-0C34-089F-D8A9A665B76A}"/>
              </a:ext>
            </a:extLst>
          </p:cNvPr>
          <p:cNvSpPr>
            <a:spLocks noGrp="1"/>
          </p:cNvSpPr>
          <p:nvPr>
            <p:ph type="title"/>
          </p:nvPr>
        </p:nvSpPr>
        <p:spPr/>
        <p:txBody>
          <a:bodyPr/>
          <a:lstStyle/>
          <a:p>
            <a:r>
              <a:rPr lang="en-IN" dirty="0"/>
              <a:t>Results &amp; Algorithm</a:t>
            </a:r>
          </a:p>
        </p:txBody>
      </p:sp>
      <p:sp>
        <p:nvSpPr>
          <p:cNvPr id="4" name="Subtitle 3">
            <a:extLst>
              <a:ext uri="{FF2B5EF4-FFF2-40B4-BE49-F238E27FC236}">
                <a16:creationId xmlns:a16="http://schemas.microsoft.com/office/drawing/2014/main" id="{D7D675B1-B162-4E9A-3FDB-0ED99AD16EF8}"/>
              </a:ext>
            </a:extLst>
          </p:cNvPr>
          <p:cNvSpPr>
            <a:spLocks noGrp="1"/>
          </p:cNvSpPr>
          <p:nvPr>
            <p:ph type="subTitle" idx="2"/>
          </p:nvPr>
        </p:nvSpPr>
        <p:spPr>
          <a:xfrm>
            <a:off x="289932" y="1451725"/>
            <a:ext cx="8134068" cy="2741700"/>
          </a:xfrm>
        </p:spPr>
        <p:txBody>
          <a:bodyPr/>
          <a:lstStyle/>
          <a:p>
            <a:pPr algn="l"/>
            <a:r>
              <a:rPr lang="en-US" sz="1050" b="1" i="0" dirty="0">
                <a:effectLst/>
                <a:highlight>
                  <a:srgbClr val="FFFFFF"/>
                </a:highlight>
                <a:latin typeface="var(--jp-content-font-family)"/>
              </a:rPr>
              <a:t>Filtering out large receipts</a:t>
            </a:r>
          </a:p>
          <a:p>
            <a:pPr algn="l"/>
            <a:r>
              <a:rPr lang="en-US" sz="1050" b="0" i="0" dirty="0">
                <a:effectLst/>
                <a:highlight>
                  <a:srgbClr val="FFFFFF"/>
                </a:highlight>
                <a:latin typeface="var(--jp-content-font-family)"/>
              </a:rPr>
              <a:t>Recipes have different lengths. We need to have one hard-coded sequence length limit before feeding recipes sequences to RNN. We need to find out what recipe length will cover most of recipe use-cases and at the same time we want to keep it as small as possible for training performance.</a:t>
            </a:r>
          </a:p>
          <a:p>
            <a:endParaRPr lang="en-IN" dirty="0"/>
          </a:p>
        </p:txBody>
      </p:sp>
      <p:pic>
        <p:nvPicPr>
          <p:cNvPr id="6" name="Picture 5">
            <a:extLst>
              <a:ext uri="{FF2B5EF4-FFF2-40B4-BE49-F238E27FC236}">
                <a16:creationId xmlns:a16="http://schemas.microsoft.com/office/drawing/2014/main" id="{9C83CFFF-C6C4-CDDB-B283-30DC4A5483BB}"/>
              </a:ext>
            </a:extLst>
          </p:cNvPr>
          <p:cNvPicPr>
            <a:picLocks noChangeAspect="1"/>
          </p:cNvPicPr>
          <p:nvPr/>
        </p:nvPicPr>
        <p:blipFill>
          <a:blip r:embed="rId2"/>
          <a:stretch>
            <a:fillRect/>
          </a:stretch>
        </p:blipFill>
        <p:spPr>
          <a:xfrm>
            <a:off x="576628" y="2291004"/>
            <a:ext cx="3307468" cy="1723609"/>
          </a:xfrm>
          <a:prstGeom prst="rect">
            <a:avLst/>
          </a:prstGeom>
        </p:spPr>
      </p:pic>
      <p:pic>
        <p:nvPicPr>
          <p:cNvPr id="8" name="Picture 7">
            <a:extLst>
              <a:ext uri="{FF2B5EF4-FFF2-40B4-BE49-F238E27FC236}">
                <a16:creationId xmlns:a16="http://schemas.microsoft.com/office/drawing/2014/main" id="{BAAAA33D-AC7D-C42D-70E8-CE715BB4E44E}"/>
              </a:ext>
            </a:extLst>
          </p:cNvPr>
          <p:cNvPicPr>
            <a:picLocks noChangeAspect="1"/>
          </p:cNvPicPr>
          <p:nvPr/>
        </p:nvPicPr>
        <p:blipFill>
          <a:blip r:embed="rId3"/>
          <a:stretch>
            <a:fillRect/>
          </a:stretch>
        </p:blipFill>
        <p:spPr>
          <a:xfrm>
            <a:off x="4341542" y="2291005"/>
            <a:ext cx="3124864" cy="1723609"/>
          </a:xfrm>
          <a:prstGeom prst="rect">
            <a:avLst/>
          </a:prstGeom>
        </p:spPr>
      </p:pic>
    </p:spTree>
    <p:extLst>
      <p:ext uri="{BB962C8B-B14F-4D97-AF65-F5344CB8AC3E}">
        <p14:creationId xmlns:p14="http://schemas.microsoft.com/office/powerpoint/2010/main" val="20469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A1A8-8A11-DE1F-8440-F7196C41F609}"/>
              </a:ext>
            </a:extLst>
          </p:cNvPr>
          <p:cNvSpPr>
            <a:spLocks noGrp="1"/>
          </p:cNvSpPr>
          <p:nvPr>
            <p:ph type="title"/>
          </p:nvPr>
        </p:nvSpPr>
        <p:spPr/>
        <p:txBody>
          <a:bodyPr/>
          <a:lstStyle/>
          <a:p>
            <a:r>
              <a:rPr lang="en-IN" dirty="0"/>
              <a:t>Results &amp; Algorithm CONT…</a:t>
            </a:r>
          </a:p>
        </p:txBody>
      </p:sp>
      <p:sp>
        <p:nvSpPr>
          <p:cNvPr id="4" name="Subtitle 3">
            <a:extLst>
              <a:ext uri="{FF2B5EF4-FFF2-40B4-BE49-F238E27FC236}">
                <a16:creationId xmlns:a16="http://schemas.microsoft.com/office/drawing/2014/main" id="{8782B131-8C67-5BD2-7A14-8CD490376131}"/>
              </a:ext>
            </a:extLst>
          </p:cNvPr>
          <p:cNvSpPr>
            <a:spLocks noGrp="1"/>
          </p:cNvSpPr>
          <p:nvPr>
            <p:ph type="subTitle" idx="2"/>
          </p:nvPr>
        </p:nvSpPr>
        <p:spPr>
          <a:xfrm>
            <a:off x="956299" y="1451725"/>
            <a:ext cx="8135661" cy="2741700"/>
          </a:xfrm>
        </p:spPr>
        <p:txBody>
          <a:bodyPr/>
          <a:lstStyle/>
          <a:p>
            <a:pPr algn="l"/>
            <a:r>
              <a:rPr lang="en-US" b="1" i="0" dirty="0">
                <a:effectLst/>
                <a:highlight>
                  <a:srgbClr val="FFFFFF"/>
                </a:highlight>
                <a:latin typeface="var(--jp-content-font-family)"/>
              </a:rPr>
              <a:t>Creating vocabulary</a:t>
            </a:r>
          </a:p>
          <a:p>
            <a:pPr algn="l"/>
            <a:r>
              <a:rPr lang="en-US" b="0" i="0" dirty="0">
                <a:effectLst/>
                <a:highlight>
                  <a:srgbClr val="FFFFFF"/>
                </a:highlight>
                <a:latin typeface="var(--jp-content-font-family)"/>
              </a:rPr>
              <a:t>To create a vocabulary out of recipes texts we will use </a:t>
            </a:r>
            <a:r>
              <a:rPr lang="en-US" b="0" i="0" u="none" strike="noStrike" dirty="0" err="1">
                <a:effectLst/>
                <a:highlight>
                  <a:srgbClr val="FFFFFF"/>
                </a:highlight>
                <a:latin typeface="var(--jp-content-font-family)"/>
                <a:hlinkClick r:id="rId2"/>
              </a:rPr>
              <a:t>tf.keras.preprocessing.text.Tokenizer</a:t>
            </a:r>
            <a:endParaRPr lang="en-US" b="0" i="0" dirty="0">
              <a:effectLst/>
              <a:highlight>
                <a:srgbClr val="FFFFFF"/>
              </a:highlight>
              <a:latin typeface="var(--jp-content-font-family)"/>
            </a:endParaRPr>
          </a:p>
          <a:p>
            <a:endParaRPr lang="en-IN" dirty="0"/>
          </a:p>
        </p:txBody>
      </p:sp>
      <p:pic>
        <p:nvPicPr>
          <p:cNvPr id="6" name="Picture 5">
            <a:extLst>
              <a:ext uri="{FF2B5EF4-FFF2-40B4-BE49-F238E27FC236}">
                <a16:creationId xmlns:a16="http://schemas.microsoft.com/office/drawing/2014/main" id="{E3FE04CD-8B9D-4C86-B177-8B708293AF33}"/>
              </a:ext>
            </a:extLst>
          </p:cNvPr>
          <p:cNvPicPr>
            <a:picLocks noChangeAspect="1"/>
          </p:cNvPicPr>
          <p:nvPr/>
        </p:nvPicPr>
        <p:blipFill>
          <a:blip r:embed="rId3"/>
          <a:stretch>
            <a:fillRect/>
          </a:stretch>
        </p:blipFill>
        <p:spPr>
          <a:xfrm>
            <a:off x="1932876" y="2062843"/>
            <a:ext cx="3854745" cy="2946841"/>
          </a:xfrm>
          <a:prstGeom prst="rect">
            <a:avLst/>
          </a:prstGeom>
          <a:ln>
            <a:solidFill>
              <a:schemeClr val="tx1"/>
            </a:solidFill>
          </a:ln>
        </p:spPr>
      </p:pic>
    </p:spTree>
    <p:extLst>
      <p:ext uri="{BB962C8B-B14F-4D97-AF65-F5344CB8AC3E}">
        <p14:creationId xmlns:p14="http://schemas.microsoft.com/office/powerpoint/2010/main" val="50475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A1A8-8A11-DE1F-8440-F7196C41F609}"/>
              </a:ext>
            </a:extLst>
          </p:cNvPr>
          <p:cNvSpPr>
            <a:spLocks noGrp="1"/>
          </p:cNvSpPr>
          <p:nvPr>
            <p:ph type="title"/>
          </p:nvPr>
        </p:nvSpPr>
        <p:spPr/>
        <p:txBody>
          <a:bodyPr/>
          <a:lstStyle/>
          <a:p>
            <a:r>
              <a:rPr lang="en-IN" dirty="0"/>
              <a:t>Results &amp; Algorithm CONT…</a:t>
            </a:r>
          </a:p>
        </p:txBody>
      </p:sp>
      <p:sp>
        <p:nvSpPr>
          <p:cNvPr id="3" name="Rectangle 1">
            <a:extLst>
              <a:ext uri="{FF2B5EF4-FFF2-40B4-BE49-F238E27FC236}">
                <a16:creationId xmlns:a16="http://schemas.microsoft.com/office/drawing/2014/main" id="{7775E7C8-275E-7032-7EFE-DEC29B85CDB6}"/>
              </a:ext>
            </a:extLst>
          </p:cNvPr>
          <p:cNvSpPr>
            <a:spLocks noChangeArrowheads="1"/>
          </p:cNvSpPr>
          <p:nvPr/>
        </p:nvSpPr>
        <p:spPr bwMode="auto">
          <a:xfrm>
            <a:off x="460917" y="1833481"/>
            <a:ext cx="856413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var(--jp-content-font-family)"/>
                <a:cs typeface="Times New Roman" panose="02020603050405020304" pitchFamily="18" charset="0"/>
              </a:rPr>
              <a:t>Vectorizing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Now, once we have a vocabulary (</a:t>
            </a:r>
            <a:r>
              <a:rPr kumimoji="0" lang="en-US" altLang="en-US" sz="1000" b="0" i="0" u="none" strike="noStrike" cap="none" normalizeH="0" baseline="0" dirty="0">
                <a:ln>
                  <a:noFill/>
                </a:ln>
                <a:solidFill>
                  <a:schemeClr val="tx1"/>
                </a:solidFill>
                <a:effectLst/>
                <a:latin typeface="var(--jp-code-font-family)"/>
                <a:cs typeface="Times New Roman" panose="02020603050405020304" pitchFamily="18" charset="0"/>
              </a:rPr>
              <a:t>character --&gt; code</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and </a:t>
            </a:r>
            <a:r>
              <a:rPr kumimoji="0" lang="en-US" altLang="en-US" sz="1000" b="0" i="0" u="none" strike="noStrike" cap="none" normalizeH="0" baseline="0" dirty="0">
                <a:ln>
                  <a:noFill/>
                </a:ln>
                <a:solidFill>
                  <a:schemeClr val="tx1"/>
                </a:solidFill>
                <a:effectLst/>
                <a:latin typeface="var(--jp-code-font-family)"/>
                <a:cs typeface="Times New Roman" panose="02020603050405020304" pitchFamily="18" charset="0"/>
              </a:rPr>
              <a:t>code --&gt; character</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relations) we may convert the set of recipes from text to numbers (RNN works with numbers as an input and not with the texts).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3214F77-26BF-FDB5-C58B-AE02ADD0DD2B}"/>
              </a:ext>
            </a:extLst>
          </p:cNvPr>
          <p:cNvPicPr>
            <a:picLocks noChangeAspect="1"/>
          </p:cNvPicPr>
          <p:nvPr/>
        </p:nvPicPr>
        <p:blipFill>
          <a:blip r:embed="rId2"/>
          <a:stretch>
            <a:fillRect/>
          </a:stretch>
        </p:blipFill>
        <p:spPr>
          <a:xfrm>
            <a:off x="661639" y="2571285"/>
            <a:ext cx="8110654" cy="1490468"/>
          </a:xfrm>
          <a:prstGeom prst="rect">
            <a:avLst/>
          </a:prstGeom>
          <a:ln>
            <a:solidFill>
              <a:schemeClr val="tx1"/>
            </a:solidFill>
          </a:ln>
        </p:spPr>
      </p:pic>
    </p:spTree>
    <p:extLst>
      <p:ext uri="{BB962C8B-B14F-4D97-AF65-F5344CB8AC3E}">
        <p14:creationId xmlns:p14="http://schemas.microsoft.com/office/powerpoint/2010/main" val="353843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7C94-9FE3-8BF4-2E24-2C2AF5945314}"/>
              </a:ext>
            </a:extLst>
          </p:cNvPr>
          <p:cNvSpPr>
            <a:spLocks noGrp="1"/>
          </p:cNvSpPr>
          <p:nvPr>
            <p:ph type="title"/>
          </p:nvPr>
        </p:nvSpPr>
        <p:spPr/>
        <p:txBody>
          <a:bodyPr/>
          <a:lstStyle/>
          <a:p>
            <a:r>
              <a:rPr lang="en-IN" dirty="0"/>
              <a:t>Results &amp; Algorithm CONT…</a:t>
            </a:r>
          </a:p>
        </p:txBody>
      </p:sp>
      <p:sp>
        <p:nvSpPr>
          <p:cNvPr id="3" name="Subtitle 2">
            <a:extLst>
              <a:ext uri="{FF2B5EF4-FFF2-40B4-BE49-F238E27FC236}">
                <a16:creationId xmlns:a16="http://schemas.microsoft.com/office/drawing/2014/main" id="{0C740616-EAA4-B5D4-AA26-CD7C7C3F4066}"/>
              </a:ext>
            </a:extLst>
          </p:cNvPr>
          <p:cNvSpPr>
            <a:spLocks noGrp="1"/>
          </p:cNvSpPr>
          <p:nvPr>
            <p:ph type="subTitle" idx="1"/>
          </p:nvPr>
        </p:nvSpPr>
        <p:spPr>
          <a:xfrm>
            <a:off x="5366400" y="1362516"/>
            <a:ext cx="3057600" cy="2741700"/>
          </a:xfrm>
        </p:spPr>
        <p:txBody>
          <a:bodyPr/>
          <a:lstStyle/>
          <a:p>
            <a:r>
              <a:rPr lang="en-US" dirty="0" err="1"/>
              <a:t>Tensorflow</a:t>
            </a:r>
            <a:r>
              <a:rPr lang="en-US" dirty="0"/>
              <a:t> Dataset</a:t>
            </a:r>
            <a:endParaRPr lang="en-IN" dirty="0"/>
          </a:p>
        </p:txBody>
      </p:sp>
      <p:sp>
        <p:nvSpPr>
          <p:cNvPr id="4" name="Subtitle 3">
            <a:extLst>
              <a:ext uri="{FF2B5EF4-FFF2-40B4-BE49-F238E27FC236}">
                <a16:creationId xmlns:a16="http://schemas.microsoft.com/office/drawing/2014/main" id="{C8A1368D-991B-4B61-547C-D5CABC403265}"/>
              </a:ext>
            </a:extLst>
          </p:cNvPr>
          <p:cNvSpPr>
            <a:spLocks noGrp="1"/>
          </p:cNvSpPr>
          <p:nvPr>
            <p:ph type="subTitle" idx="2"/>
          </p:nvPr>
        </p:nvSpPr>
        <p:spPr>
          <a:xfrm>
            <a:off x="275063" y="1451725"/>
            <a:ext cx="5091337" cy="2741700"/>
          </a:xfrm>
        </p:spPr>
        <p:txBody>
          <a:bodyPr/>
          <a:lstStyle/>
          <a:p>
            <a:pPr algn="l"/>
            <a:r>
              <a:rPr lang="en-US" b="1" i="0" dirty="0">
                <a:effectLst/>
                <a:highlight>
                  <a:srgbClr val="FFFFFF"/>
                </a:highlight>
                <a:latin typeface="var(--jp-content-font-family)"/>
              </a:rPr>
              <a:t>Add padding to sequences</a:t>
            </a:r>
          </a:p>
          <a:p>
            <a:pPr algn="l"/>
            <a:r>
              <a:rPr lang="en-US" b="0" i="0" dirty="0">
                <a:effectLst/>
                <a:highlight>
                  <a:srgbClr val="FFFFFF"/>
                </a:highlight>
                <a:latin typeface="var(--jp-content-font-family)"/>
              </a:rPr>
              <a:t>We need all recipes to have the same length for training. To do that we'll use </a:t>
            </a:r>
            <a:r>
              <a:rPr lang="en-US" b="0" i="0" u="none" strike="noStrike" dirty="0" err="1">
                <a:effectLst/>
                <a:highlight>
                  <a:srgbClr val="FFFFFF"/>
                </a:highlight>
                <a:latin typeface="var(--jp-content-font-family)"/>
                <a:hlinkClick r:id="rId2"/>
              </a:rPr>
              <a:t>tf.keras.preprocessing.sequence.pad_sequences</a:t>
            </a:r>
            <a:r>
              <a:rPr lang="en-US" b="0" i="0" dirty="0">
                <a:effectLst/>
                <a:highlight>
                  <a:srgbClr val="FFFFFF"/>
                </a:highlight>
                <a:latin typeface="var(--jp-content-font-family)"/>
              </a:rPr>
              <a:t> utility to add a stop word to the end of each recipe and to make them have the same length.</a:t>
            </a:r>
          </a:p>
          <a:p>
            <a:endParaRPr lang="en-IN" dirty="0"/>
          </a:p>
        </p:txBody>
      </p:sp>
      <p:pic>
        <p:nvPicPr>
          <p:cNvPr id="6" name="Picture 5">
            <a:extLst>
              <a:ext uri="{FF2B5EF4-FFF2-40B4-BE49-F238E27FC236}">
                <a16:creationId xmlns:a16="http://schemas.microsoft.com/office/drawing/2014/main" id="{3ED34A3C-79CB-2859-5675-BD9E176A1F33}"/>
              </a:ext>
            </a:extLst>
          </p:cNvPr>
          <p:cNvPicPr>
            <a:picLocks noChangeAspect="1"/>
          </p:cNvPicPr>
          <p:nvPr/>
        </p:nvPicPr>
        <p:blipFill>
          <a:blip r:embed="rId3"/>
          <a:stretch>
            <a:fillRect/>
          </a:stretch>
        </p:blipFill>
        <p:spPr>
          <a:xfrm>
            <a:off x="841088" y="2970527"/>
            <a:ext cx="1886213" cy="1581371"/>
          </a:xfrm>
          <a:prstGeom prst="rect">
            <a:avLst/>
          </a:prstGeom>
          <a:ln>
            <a:solidFill>
              <a:schemeClr val="tx1"/>
            </a:solidFill>
          </a:ln>
        </p:spPr>
      </p:pic>
      <p:pic>
        <p:nvPicPr>
          <p:cNvPr id="8" name="Picture 7">
            <a:extLst>
              <a:ext uri="{FF2B5EF4-FFF2-40B4-BE49-F238E27FC236}">
                <a16:creationId xmlns:a16="http://schemas.microsoft.com/office/drawing/2014/main" id="{22B09EBA-FEBF-6BEC-84D9-151C6AF47953}"/>
              </a:ext>
            </a:extLst>
          </p:cNvPr>
          <p:cNvPicPr>
            <a:picLocks noChangeAspect="1"/>
          </p:cNvPicPr>
          <p:nvPr/>
        </p:nvPicPr>
        <p:blipFill>
          <a:blip r:embed="rId4"/>
          <a:stretch>
            <a:fillRect/>
          </a:stretch>
        </p:blipFill>
        <p:spPr>
          <a:xfrm>
            <a:off x="5434623" y="2016833"/>
            <a:ext cx="3553260" cy="2235499"/>
          </a:xfrm>
          <a:prstGeom prst="rect">
            <a:avLst/>
          </a:prstGeom>
          <a:ln>
            <a:solidFill>
              <a:schemeClr val="tx1"/>
            </a:solidFill>
          </a:ln>
        </p:spPr>
      </p:pic>
    </p:spTree>
    <p:extLst>
      <p:ext uri="{BB962C8B-B14F-4D97-AF65-F5344CB8AC3E}">
        <p14:creationId xmlns:p14="http://schemas.microsoft.com/office/powerpoint/2010/main" val="106582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7C94-9FE3-8BF4-2E24-2C2AF5945314}"/>
              </a:ext>
            </a:extLst>
          </p:cNvPr>
          <p:cNvSpPr>
            <a:spLocks noGrp="1"/>
          </p:cNvSpPr>
          <p:nvPr>
            <p:ph type="title"/>
          </p:nvPr>
        </p:nvSpPr>
        <p:spPr/>
        <p:txBody>
          <a:bodyPr/>
          <a:lstStyle/>
          <a:p>
            <a:r>
              <a:rPr lang="en-IN" dirty="0"/>
              <a:t>Results &amp; Algorithm CONT…</a:t>
            </a:r>
          </a:p>
        </p:txBody>
      </p:sp>
      <p:sp>
        <p:nvSpPr>
          <p:cNvPr id="3" name="Subtitle 2">
            <a:extLst>
              <a:ext uri="{FF2B5EF4-FFF2-40B4-BE49-F238E27FC236}">
                <a16:creationId xmlns:a16="http://schemas.microsoft.com/office/drawing/2014/main" id="{0C740616-EAA4-B5D4-AA26-CD7C7C3F4066}"/>
              </a:ext>
            </a:extLst>
          </p:cNvPr>
          <p:cNvSpPr>
            <a:spLocks noGrp="1"/>
          </p:cNvSpPr>
          <p:nvPr>
            <p:ph type="subTitle" idx="1"/>
          </p:nvPr>
        </p:nvSpPr>
        <p:spPr>
          <a:xfrm>
            <a:off x="5366400" y="1362516"/>
            <a:ext cx="3057600" cy="2741700"/>
          </a:xfrm>
        </p:spPr>
        <p:txBody>
          <a:bodyPr/>
          <a:lstStyle/>
          <a:p>
            <a:r>
              <a:rPr lang="en-US" dirty="0" err="1"/>
              <a:t>Tensorflow</a:t>
            </a:r>
            <a:r>
              <a:rPr lang="en-US" dirty="0"/>
              <a:t> Dataset</a:t>
            </a:r>
            <a:endParaRPr lang="en-IN" dirty="0"/>
          </a:p>
        </p:txBody>
      </p:sp>
      <p:sp>
        <p:nvSpPr>
          <p:cNvPr id="4" name="Subtitle 3">
            <a:extLst>
              <a:ext uri="{FF2B5EF4-FFF2-40B4-BE49-F238E27FC236}">
                <a16:creationId xmlns:a16="http://schemas.microsoft.com/office/drawing/2014/main" id="{C8A1368D-991B-4B61-547C-D5CABC403265}"/>
              </a:ext>
            </a:extLst>
          </p:cNvPr>
          <p:cNvSpPr>
            <a:spLocks noGrp="1"/>
          </p:cNvSpPr>
          <p:nvPr>
            <p:ph type="subTitle" idx="2"/>
          </p:nvPr>
        </p:nvSpPr>
        <p:spPr>
          <a:xfrm>
            <a:off x="275063" y="1451725"/>
            <a:ext cx="5091337" cy="2741700"/>
          </a:xfrm>
        </p:spPr>
        <p:txBody>
          <a:bodyPr/>
          <a:lstStyle/>
          <a:p>
            <a:pPr algn="l"/>
            <a:r>
              <a:rPr lang="en-US" b="1" i="0" dirty="0">
                <a:effectLst/>
                <a:highlight>
                  <a:srgbClr val="FFFFFF"/>
                </a:highlight>
                <a:latin typeface="var(--jp-content-font-family)"/>
              </a:rPr>
              <a:t>Add padding to sequences</a:t>
            </a:r>
          </a:p>
          <a:p>
            <a:pPr algn="l"/>
            <a:r>
              <a:rPr lang="en-US" b="0" i="0" dirty="0">
                <a:effectLst/>
                <a:highlight>
                  <a:srgbClr val="FFFFFF"/>
                </a:highlight>
                <a:latin typeface="var(--jp-content-font-family)"/>
              </a:rPr>
              <a:t>We need all recipes to have the same length for training. To do that we'll use </a:t>
            </a:r>
            <a:r>
              <a:rPr lang="en-US" b="0" i="0" u="none" strike="noStrike" dirty="0" err="1">
                <a:effectLst/>
                <a:highlight>
                  <a:srgbClr val="FFFFFF"/>
                </a:highlight>
                <a:latin typeface="var(--jp-content-font-family)"/>
                <a:hlinkClick r:id="rId2"/>
              </a:rPr>
              <a:t>tf.keras.preprocessing.sequence.pad_sequences</a:t>
            </a:r>
            <a:r>
              <a:rPr lang="en-US" b="0" i="0" dirty="0">
                <a:effectLst/>
                <a:highlight>
                  <a:srgbClr val="FFFFFF"/>
                </a:highlight>
                <a:latin typeface="var(--jp-content-font-family)"/>
              </a:rPr>
              <a:t> utility to add a stop word to the end of each recipe and to make them have the same length.</a:t>
            </a:r>
          </a:p>
          <a:p>
            <a:endParaRPr lang="en-IN" dirty="0"/>
          </a:p>
        </p:txBody>
      </p:sp>
      <p:pic>
        <p:nvPicPr>
          <p:cNvPr id="6" name="Picture 5">
            <a:extLst>
              <a:ext uri="{FF2B5EF4-FFF2-40B4-BE49-F238E27FC236}">
                <a16:creationId xmlns:a16="http://schemas.microsoft.com/office/drawing/2014/main" id="{3ED34A3C-79CB-2859-5675-BD9E176A1F33}"/>
              </a:ext>
            </a:extLst>
          </p:cNvPr>
          <p:cNvPicPr>
            <a:picLocks noChangeAspect="1"/>
          </p:cNvPicPr>
          <p:nvPr/>
        </p:nvPicPr>
        <p:blipFill>
          <a:blip r:embed="rId3"/>
          <a:stretch>
            <a:fillRect/>
          </a:stretch>
        </p:blipFill>
        <p:spPr>
          <a:xfrm>
            <a:off x="841088" y="2970527"/>
            <a:ext cx="1886213" cy="1581371"/>
          </a:xfrm>
          <a:prstGeom prst="rect">
            <a:avLst/>
          </a:prstGeom>
          <a:ln>
            <a:solidFill>
              <a:schemeClr val="tx1"/>
            </a:solidFill>
          </a:ln>
        </p:spPr>
      </p:pic>
      <p:pic>
        <p:nvPicPr>
          <p:cNvPr id="8" name="Picture 7">
            <a:extLst>
              <a:ext uri="{FF2B5EF4-FFF2-40B4-BE49-F238E27FC236}">
                <a16:creationId xmlns:a16="http://schemas.microsoft.com/office/drawing/2014/main" id="{22B09EBA-FEBF-6BEC-84D9-151C6AF47953}"/>
              </a:ext>
            </a:extLst>
          </p:cNvPr>
          <p:cNvPicPr>
            <a:picLocks noChangeAspect="1"/>
          </p:cNvPicPr>
          <p:nvPr/>
        </p:nvPicPr>
        <p:blipFill>
          <a:blip r:embed="rId4"/>
          <a:stretch>
            <a:fillRect/>
          </a:stretch>
        </p:blipFill>
        <p:spPr>
          <a:xfrm>
            <a:off x="5434623" y="2016833"/>
            <a:ext cx="3553260" cy="2235499"/>
          </a:xfrm>
          <a:prstGeom prst="rect">
            <a:avLst/>
          </a:prstGeom>
          <a:ln>
            <a:solidFill>
              <a:schemeClr val="tx1"/>
            </a:solidFill>
          </a:ln>
        </p:spPr>
      </p:pic>
    </p:spTree>
    <p:extLst>
      <p:ext uri="{BB962C8B-B14F-4D97-AF65-F5344CB8AC3E}">
        <p14:creationId xmlns:p14="http://schemas.microsoft.com/office/powerpoint/2010/main" val="39227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7C94-9FE3-8BF4-2E24-2C2AF5945314}"/>
              </a:ext>
            </a:extLst>
          </p:cNvPr>
          <p:cNvSpPr>
            <a:spLocks noGrp="1"/>
          </p:cNvSpPr>
          <p:nvPr>
            <p:ph type="title"/>
          </p:nvPr>
        </p:nvSpPr>
        <p:spPr/>
        <p:txBody>
          <a:bodyPr/>
          <a:lstStyle/>
          <a:p>
            <a:r>
              <a:rPr lang="en-IN" dirty="0"/>
              <a:t>Results &amp; Algorithm CONT…</a:t>
            </a:r>
          </a:p>
        </p:txBody>
      </p:sp>
      <p:sp>
        <p:nvSpPr>
          <p:cNvPr id="5" name="Rectangle 1">
            <a:extLst>
              <a:ext uri="{FF2B5EF4-FFF2-40B4-BE49-F238E27FC236}">
                <a16:creationId xmlns:a16="http://schemas.microsoft.com/office/drawing/2014/main" id="{F3F7EB51-0FFB-B919-C605-23BA7D886651}"/>
              </a:ext>
            </a:extLst>
          </p:cNvPr>
          <p:cNvSpPr>
            <a:spLocks noGrp="1" noChangeArrowheads="1"/>
          </p:cNvSpPr>
          <p:nvPr>
            <p:ph type="subTitle" idx="2"/>
          </p:nvPr>
        </p:nvSpPr>
        <p:spPr bwMode="auto">
          <a:xfrm>
            <a:off x="535258" y="1069829"/>
            <a:ext cx="8474926" cy="11265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var(--jp-content-font-family)"/>
                <a:cs typeface="Times New Roman" panose="02020603050405020304" pitchFamily="18" charset="0"/>
              </a:rPr>
              <a:t>Build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Use </a:t>
            </a:r>
            <a:r>
              <a:rPr kumimoji="0" lang="en-US" altLang="en-US" sz="900" b="0" i="0" u="none" strike="noStrike" cap="none" normalizeH="0" baseline="0" dirty="0" err="1">
                <a:ln>
                  <a:noFill/>
                </a:ln>
                <a:solidFill>
                  <a:schemeClr val="tx1"/>
                </a:solidFill>
                <a:effectLst/>
                <a:latin typeface="var(--jp-content-font-family)"/>
                <a:cs typeface="Times New Roman" panose="02020603050405020304" pitchFamily="18" charset="0"/>
                <a:hlinkClick r:id="rId2"/>
              </a:rPr>
              <a:t>tf.keras.Sequential</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to define the model. For this experiment we will use the following layer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a:ln>
                  <a:noFill/>
                </a:ln>
                <a:solidFill>
                  <a:schemeClr val="tx1"/>
                </a:solidFill>
                <a:effectLst/>
                <a:latin typeface="var(--jp-content-font-family)"/>
                <a:cs typeface="Times New Roman" panose="02020603050405020304" pitchFamily="18" charset="0"/>
                <a:hlinkClick r:id="rId3"/>
              </a:rPr>
              <a:t>tf.keras.layers.Embedding</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The input layer. A trainable lookup table that will map the numbers of each character to a vector with </a:t>
            </a:r>
            <a:r>
              <a:rPr kumimoji="0" lang="en-US" altLang="en-US" sz="1000" b="0" i="0" u="none" strike="noStrike" cap="none" normalizeH="0" baseline="0" dirty="0" err="1">
                <a:ln>
                  <a:noFill/>
                </a:ln>
                <a:solidFill>
                  <a:schemeClr val="tx1"/>
                </a:solidFill>
                <a:effectLst/>
                <a:latin typeface="var(--jp-code-font-family)"/>
                <a:cs typeface="Times New Roman" panose="02020603050405020304" pitchFamily="18" charset="0"/>
              </a:rPr>
              <a:t>embedding_dim</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dimensions;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a:ln>
                  <a:noFill/>
                </a:ln>
                <a:solidFill>
                  <a:schemeClr val="tx1"/>
                </a:solidFill>
                <a:effectLst/>
                <a:latin typeface="var(--jp-content-font-family)"/>
                <a:cs typeface="Times New Roman" panose="02020603050405020304" pitchFamily="18" charset="0"/>
                <a:hlinkClick r:id="rId4"/>
              </a:rPr>
              <a:t>tf.keras.layers.LSTM</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A type of RNN with size units=</a:t>
            </a:r>
            <a:r>
              <a:rPr kumimoji="0" lang="en-US" altLang="en-US" sz="900" b="0" i="0" u="none" strike="noStrike" cap="none" normalizeH="0" baseline="0" dirty="0" err="1">
                <a:ln>
                  <a:noFill/>
                </a:ln>
                <a:solidFill>
                  <a:schemeClr val="tx1"/>
                </a:solidFill>
                <a:effectLst/>
                <a:latin typeface="var(--jp-content-font-family)"/>
                <a:cs typeface="Times New Roman" panose="02020603050405020304" pitchFamily="18" charset="0"/>
              </a:rPr>
              <a:t>rnn_units</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(You can also use a GRU layer 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a:ln>
                  <a:noFill/>
                </a:ln>
                <a:solidFill>
                  <a:schemeClr val="tx1"/>
                </a:solidFill>
                <a:effectLst/>
                <a:latin typeface="var(--jp-content-font-family)"/>
                <a:cs typeface="Times New Roman" panose="02020603050405020304" pitchFamily="18" charset="0"/>
                <a:hlinkClick r:id="rId5"/>
              </a:rPr>
              <a:t>tf.keras.layers.Dense</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The output layer, with </a:t>
            </a:r>
            <a:r>
              <a:rPr kumimoji="0" lang="en-US" altLang="en-US" sz="900" b="0" i="0" u="none" strike="noStrike" cap="none" normalizeH="0" baseline="0" dirty="0" err="1">
                <a:ln>
                  <a:noFill/>
                </a:ln>
                <a:solidFill>
                  <a:schemeClr val="tx1"/>
                </a:solidFill>
                <a:effectLst/>
                <a:latin typeface="var(--jp-content-font-family)"/>
                <a:cs typeface="Times New Roman" panose="02020603050405020304" pitchFamily="18" charset="0"/>
              </a:rPr>
              <a:t>vocab_size</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outputs.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A63D21-76DE-8E77-F7DB-4A045E86B248}"/>
              </a:ext>
            </a:extLst>
          </p:cNvPr>
          <p:cNvPicPr>
            <a:picLocks noChangeAspect="1"/>
          </p:cNvPicPr>
          <p:nvPr/>
        </p:nvPicPr>
        <p:blipFill>
          <a:blip r:embed="rId6"/>
          <a:stretch>
            <a:fillRect/>
          </a:stretch>
        </p:blipFill>
        <p:spPr>
          <a:xfrm>
            <a:off x="614024" y="2326419"/>
            <a:ext cx="2158913" cy="1646388"/>
          </a:xfrm>
          <a:prstGeom prst="rect">
            <a:avLst/>
          </a:prstGeom>
          <a:ln>
            <a:solidFill>
              <a:schemeClr val="tx1"/>
            </a:solidFill>
          </a:ln>
        </p:spPr>
      </p:pic>
      <p:pic>
        <p:nvPicPr>
          <p:cNvPr id="11" name="Picture 10">
            <a:extLst>
              <a:ext uri="{FF2B5EF4-FFF2-40B4-BE49-F238E27FC236}">
                <a16:creationId xmlns:a16="http://schemas.microsoft.com/office/drawing/2014/main" id="{7E91C8FA-65F1-20CD-5C5D-506A38A0C149}"/>
              </a:ext>
            </a:extLst>
          </p:cNvPr>
          <p:cNvPicPr>
            <a:picLocks noChangeAspect="1"/>
          </p:cNvPicPr>
          <p:nvPr/>
        </p:nvPicPr>
        <p:blipFill>
          <a:blip r:embed="rId7"/>
          <a:stretch>
            <a:fillRect/>
          </a:stretch>
        </p:blipFill>
        <p:spPr>
          <a:xfrm>
            <a:off x="3098458" y="2296218"/>
            <a:ext cx="3151725" cy="2202991"/>
          </a:xfrm>
          <a:prstGeom prst="rect">
            <a:avLst/>
          </a:prstGeom>
          <a:ln>
            <a:solidFill>
              <a:schemeClr val="tx1"/>
            </a:solidFill>
          </a:ln>
        </p:spPr>
      </p:pic>
      <p:pic>
        <p:nvPicPr>
          <p:cNvPr id="13" name="Picture 12">
            <a:extLst>
              <a:ext uri="{FF2B5EF4-FFF2-40B4-BE49-F238E27FC236}">
                <a16:creationId xmlns:a16="http://schemas.microsoft.com/office/drawing/2014/main" id="{C1ABF13F-F807-60A4-4CAF-F09DAB38394C}"/>
              </a:ext>
            </a:extLst>
          </p:cNvPr>
          <p:cNvPicPr>
            <a:picLocks noChangeAspect="1"/>
          </p:cNvPicPr>
          <p:nvPr/>
        </p:nvPicPr>
        <p:blipFill>
          <a:blip r:embed="rId8"/>
          <a:stretch>
            <a:fillRect/>
          </a:stretch>
        </p:blipFill>
        <p:spPr>
          <a:xfrm>
            <a:off x="6943490" y="2431467"/>
            <a:ext cx="2051826" cy="1541340"/>
          </a:xfrm>
          <a:prstGeom prst="rect">
            <a:avLst/>
          </a:prstGeom>
          <a:ln>
            <a:solidFill>
              <a:schemeClr val="tx1"/>
            </a:solidFill>
          </a:ln>
        </p:spPr>
      </p:pic>
    </p:spTree>
    <p:extLst>
      <p:ext uri="{BB962C8B-B14F-4D97-AF65-F5344CB8AC3E}">
        <p14:creationId xmlns:p14="http://schemas.microsoft.com/office/powerpoint/2010/main" val="15550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1E65-8EF9-D5C8-53C7-5245D349AEE8}"/>
              </a:ext>
            </a:extLst>
          </p:cNvPr>
          <p:cNvSpPr>
            <a:spLocks noGrp="1"/>
          </p:cNvSpPr>
          <p:nvPr>
            <p:ph type="title"/>
          </p:nvPr>
        </p:nvSpPr>
        <p:spPr/>
        <p:txBody>
          <a:bodyPr/>
          <a:lstStyle/>
          <a:p>
            <a:r>
              <a:rPr lang="en-IN" dirty="0"/>
              <a:t>Results &amp; Algorithm CONT…</a:t>
            </a:r>
          </a:p>
        </p:txBody>
      </p:sp>
      <p:sp>
        <p:nvSpPr>
          <p:cNvPr id="5" name="Rectangle 1">
            <a:extLst>
              <a:ext uri="{FF2B5EF4-FFF2-40B4-BE49-F238E27FC236}">
                <a16:creationId xmlns:a16="http://schemas.microsoft.com/office/drawing/2014/main" id="{79BEFCCB-BF6F-9D21-EF07-26CF8965BEA6}"/>
              </a:ext>
            </a:extLst>
          </p:cNvPr>
          <p:cNvSpPr>
            <a:spLocks noGrp="1" noChangeArrowheads="1"/>
          </p:cNvSpPr>
          <p:nvPr>
            <p:ph type="subTitle" idx="2"/>
          </p:nvPr>
        </p:nvSpPr>
        <p:spPr bwMode="auto">
          <a:xfrm>
            <a:off x="532553" y="1195073"/>
            <a:ext cx="8514802"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var(--jp-content-font-family)"/>
                <a:cs typeface="Times New Roman" panose="02020603050405020304" pitchFamily="18" charset="0"/>
              </a:rPr>
              <a:t>Generating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var(--jp-content-font-family)"/>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var(--jp-content-font-family)"/>
                <a:cs typeface="Times New Roman" panose="02020603050405020304" pitchFamily="18" charset="0"/>
              </a:rPr>
              <a:t>Restore the latest checkpoint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To keep this prediction step simple, use a batch size of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Because of the way the RNN state is passed from timestep to timestep, the model only accepts a fixed batch size once built.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To run the model with a different </a:t>
            </a:r>
            <a:r>
              <a:rPr kumimoji="0" lang="en-US" altLang="en-US" sz="1000" b="0" i="0" u="none" strike="noStrike" cap="none" normalizeH="0" baseline="0" dirty="0" err="1">
                <a:ln>
                  <a:noFill/>
                </a:ln>
                <a:solidFill>
                  <a:schemeClr val="tx1"/>
                </a:solidFill>
                <a:effectLst/>
                <a:latin typeface="var(--jp-code-font-family)"/>
                <a:cs typeface="Times New Roman" panose="02020603050405020304" pitchFamily="18" charset="0"/>
              </a:rPr>
              <a:t>batch_size</a:t>
            </a:r>
            <a:r>
              <a:rPr kumimoji="0" lang="en-US" altLang="en-US" sz="900" b="0" i="0" u="none" strike="noStrike" cap="none" normalizeH="0" baseline="0" dirty="0">
                <a:ln>
                  <a:noFill/>
                </a:ln>
                <a:solidFill>
                  <a:schemeClr val="tx1"/>
                </a:solidFill>
                <a:effectLst/>
                <a:latin typeface="var(--jp-content-font-family)"/>
                <a:cs typeface="Times New Roman" panose="02020603050405020304" pitchFamily="18" charset="0"/>
              </a:rPr>
              <a:t>, we need to rebuild the model and restore the weights from the checkpoint.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FC8029D-B013-4268-B9D9-8B582025913C}"/>
              </a:ext>
            </a:extLst>
          </p:cNvPr>
          <p:cNvPicPr>
            <a:picLocks noChangeAspect="1"/>
          </p:cNvPicPr>
          <p:nvPr/>
        </p:nvPicPr>
        <p:blipFill>
          <a:blip r:embed="rId2"/>
          <a:stretch>
            <a:fillRect/>
          </a:stretch>
        </p:blipFill>
        <p:spPr>
          <a:xfrm>
            <a:off x="660496" y="2488367"/>
            <a:ext cx="4715533" cy="2210108"/>
          </a:xfrm>
          <a:prstGeom prst="rect">
            <a:avLst/>
          </a:prstGeom>
          <a:ln>
            <a:solidFill>
              <a:schemeClr val="tx1"/>
            </a:solidFill>
          </a:ln>
        </p:spPr>
      </p:pic>
    </p:spTree>
    <p:extLst>
      <p:ext uri="{BB962C8B-B14F-4D97-AF65-F5344CB8AC3E}">
        <p14:creationId xmlns:p14="http://schemas.microsoft.com/office/powerpoint/2010/main" val="44102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59CC-89C6-2D9C-2EC2-9D8CFD22A0FB}"/>
              </a:ext>
            </a:extLst>
          </p:cNvPr>
          <p:cNvSpPr>
            <a:spLocks noGrp="1"/>
          </p:cNvSpPr>
          <p:nvPr>
            <p:ph type="title"/>
          </p:nvPr>
        </p:nvSpPr>
        <p:spPr/>
        <p:txBody>
          <a:bodyPr/>
          <a:lstStyle/>
          <a:p>
            <a:r>
              <a:rPr lang="en-IN" dirty="0"/>
              <a:t>Results &amp; Algorithm CONT…</a:t>
            </a:r>
          </a:p>
        </p:txBody>
      </p:sp>
      <p:sp>
        <p:nvSpPr>
          <p:cNvPr id="4" name="Subtitle 3">
            <a:extLst>
              <a:ext uri="{FF2B5EF4-FFF2-40B4-BE49-F238E27FC236}">
                <a16:creationId xmlns:a16="http://schemas.microsoft.com/office/drawing/2014/main" id="{91727C90-39F2-52F0-D01C-63EB75209B2E}"/>
              </a:ext>
            </a:extLst>
          </p:cNvPr>
          <p:cNvSpPr>
            <a:spLocks noGrp="1"/>
          </p:cNvSpPr>
          <p:nvPr>
            <p:ph type="subTitle" idx="2"/>
          </p:nvPr>
        </p:nvSpPr>
        <p:spPr>
          <a:xfrm>
            <a:off x="475785" y="1017725"/>
            <a:ext cx="8541835" cy="2483758"/>
          </a:xfrm>
        </p:spPr>
        <p:txBody>
          <a:bodyPr/>
          <a:lstStyle/>
          <a:p>
            <a:pPr algn="l"/>
            <a:r>
              <a:rPr lang="en-US" sz="1200" b="1" i="0" dirty="0">
                <a:effectLst/>
                <a:highlight>
                  <a:srgbClr val="FFFFFF"/>
                </a:highlight>
                <a:latin typeface="system-ui"/>
              </a:rPr>
              <a:t>The prediction loop</a:t>
            </a:r>
          </a:p>
          <a:p>
            <a:pPr algn="l"/>
            <a:r>
              <a:rPr lang="en-US" sz="1200" b="0" i="0" dirty="0">
                <a:effectLst/>
                <a:highlight>
                  <a:srgbClr val="FFFFFF"/>
                </a:highlight>
                <a:latin typeface="system-ui"/>
              </a:rPr>
              <a:t>The following code block generates the text:</a:t>
            </a:r>
          </a:p>
          <a:p>
            <a:pPr algn="l">
              <a:buFont typeface="Arial" panose="020B0604020202020204" pitchFamily="34" charset="0"/>
              <a:buChar char="•"/>
            </a:pPr>
            <a:r>
              <a:rPr lang="en-US" sz="1200" b="0" i="0" dirty="0">
                <a:effectLst/>
                <a:highlight>
                  <a:srgbClr val="FFFFFF"/>
                </a:highlight>
                <a:latin typeface="system-ui"/>
              </a:rPr>
              <a:t>It Starts by choosing a start string, initializing the RNN state and setting the number of characters to generate.</a:t>
            </a:r>
          </a:p>
          <a:p>
            <a:pPr algn="l">
              <a:buFont typeface="Arial" panose="020B0604020202020204" pitchFamily="34" charset="0"/>
              <a:buChar char="•"/>
            </a:pPr>
            <a:r>
              <a:rPr lang="en-US" sz="1200" b="0" i="0" dirty="0">
                <a:effectLst/>
                <a:highlight>
                  <a:srgbClr val="FFFFFF"/>
                </a:highlight>
                <a:latin typeface="system-ui"/>
              </a:rPr>
              <a:t>Get the prediction distribution of the next character using the start string and the RNN state.</a:t>
            </a:r>
          </a:p>
          <a:p>
            <a:pPr algn="l">
              <a:buFont typeface="Arial" panose="020B0604020202020204" pitchFamily="34" charset="0"/>
              <a:buChar char="•"/>
            </a:pPr>
            <a:r>
              <a:rPr lang="en-US" sz="1200" b="0" i="0" dirty="0">
                <a:effectLst/>
                <a:highlight>
                  <a:srgbClr val="FFFFFF"/>
                </a:highlight>
                <a:latin typeface="system-ui"/>
              </a:rPr>
              <a:t>Then, use a categorical distribution to calculate the index of the predicted character. Use this predicted character as our next input to the model.</a:t>
            </a:r>
          </a:p>
          <a:p>
            <a:pPr algn="l">
              <a:buFont typeface="Arial" panose="020B0604020202020204" pitchFamily="34" charset="0"/>
              <a:buChar char="•"/>
            </a:pPr>
            <a:r>
              <a:rPr lang="en-US" sz="1200" b="0" i="0" dirty="0">
                <a:effectLst/>
                <a:highlight>
                  <a:srgbClr val="FFFFFF"/>
                </a:highlight>
                <a:latin typeface="system-ui"/>
              </a:rPr>
              <a:t>The RNN state returned by the model is fed back into the model so that it now has more context, instead than only one character. After predicting the next character, the modified RNN states are again fed back into the model, which is how it learns as it gets more context from the previously predicted characters.</a:t>
            </a:r>
          </a:p>
          <a:p>
            <a:endParaRPr lang="en-IN" sz="1200" dirty="0"/>
          </a:p>
        </p:txBody>
      </p:sp>
      <p:pic>
        <p:nvPicPr>
          <p:cNvPr id="6" name="Picture 5">
            <a:extLst>
              <a:ext uri="{FF2B5EF4-FFF2-40B4-BE49-F238E27FC236}">
                <a16:creationId xmlns:a16="http://schemas.microsoft.com/office/drawing/2014/main" id="{2C18188B-F640-73B5-758B-87F5E6B3CC2B}"/>
              </a:ext>
            </a:extLst>
          </p:cNvPr>
          <p:cNvPicPr>
            <a:picLocks noChangeAspect="1"/>
          </p:cNvPicPr>
          <p:nvPr/>
        </p:nvPicPr>
        <p:blipFill>
          <a:blip r:embed="rId2"/>
          <a:stretch>
            <a:fillRect/>
          </a:stretch>
        </p:blipFill>
        <p:spPr>
          <a:xfrm>
            <a:off x="1527716" y="2782335"/>
            <a:ext cx="6088567" cy="2265449"/>
          </a:xfrm>
          <a:prstGeom prst="rect">
            <a:avLst/>
          </a:prstGeom>
          <a:ln>
            <a:solidFill>
              <a:schemeClr val="tx1"/>
            </a:solidFill>
          </a:ln>
        </p:spPr>
      </p:pic>
    </p:spTree>
    <p:extLst>
      <p:ext uri="{BB962C8B-B14F-4D97-AF65-F5344CB8AC3E}">
        <p14:creationId xmlns:p14="http://schemas.microsoft.com/office/powerpoint/2010/main" val="65901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75E687-8F46-1A93-EA0E-2E83164D19D2}"/>
              </a:ext>
            </a:extLst>
          </p:cNvPr>
          <p:cNvSpPr/>
          <p:nvPr/>
        </p:nvSpPr>
        <p:spPr>
          <a:xfrm>
            <a:off x="460917" y="2110085"/>
            <a:ext cx="8683083" cy="1323439"/>
          </a:xfrm>
          <a:prstGeom prst="rect">
            <a:avLst/>
          </a:prstGeom>
          <a:noFill/>
          <a:ln>
            <a:solidFill>
              <a:srgbClr val="002060"/>
            </a:solidFill>
          </a:ln>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cap="none" spc="0" dirty="0">
                <a:ln/>
                <a:solidFill>
                  <a:schemeClr val="accent3"/>
                </a:solidFill>
                <a:effectLst>
                  <a:glow rad="63500">
                    <a:schemeClr val="accent3">
                      <a:satMod val="175000"/>
                      <a:alpha val="40000"/>
                    </a:schemeClr>
                  </a:glow>
                </a:effectLst>
              </a:rPr>
              <a:t>THANK YOU</a:t>
            </a:r>
          </a:p>
        </p:txBody>
      </p:sp>
    </p:spTree>
    <p:extLst>
      <p:ext uri="{BB962C8B-B14F-4D97-AF65-F5344CB8AC3E}">
        <p14:creationId xmlns:p14="http://schemas.microsoft.com/office/powerpoint/2010/main" val="420722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8" name="Google Shape;258;p34"/>
          <p:cNvSpPr txBox="1">
            <a:spLocks noGrp="1"/>
          </p:cNvSpPr>
          <p:nvPr>
            <p:ph type="title" idx="5"/>
          </p:nvPr>
        </p:nvSpPr>
        <p:spPr>
          <a:xfrm>
            <a:off x="1322834" y="1344775"/>
            <a:ext cx="84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9" name="Google Shape;259;p34"/>
          <p:cNvSpPr txBox="1">
            <a:spLocks noGrp="1"/>
          </p:cNvSpPr>
          <p:nvPr>
            <p:ph type="title" idx="6"/>
          </p:nvPr>
        </p:nvSpPr>
        <p:spPr>
          <a:xfrm>
            <a:off x="4936484" y="3082996"/>
            <a:ext cx="84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60" name="Google Shape;260;p34"/>
          <p:cNvSpPr txBox="1">
            <a:spLocks noGrp="1"/>
          </p:cNvSpPr>
          <p:nvPr>
            <p:ph type="title" idx="7"/>
          </p:nvPr>
        </p:nvSpPr>
        <p:spPr>
          <a:xfrm>
            <a:off x="4936509" y="1344775"/>
            <a:ext cx="84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61" name="Google Shape;261;p34"/>
          <p:cNvSpPr txBox="1">
            <a:spLocks noGrp="1"/>
          </p:cNvSpPr>
          <p:nvPr>
            <p:ph type="title" idx="8"/>
          </p:nvPr>
        </p:nvSpPr>
        <p:spPr>
          <a:xfrm>
            <a:off x="1322834" y="3083000"/>
            <a:ext cx="8403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2" name="Google Shape;262;p34"/>
          <p:cNvSpPr txBox="1">
            <a:spLocks noGrp="1"/>
          </p:cNvSpPr>
          <p:nvPr>
            <p:ph type="subTitle" idx="9"/>
          </p:nvPr>
        </p:nvSpPr>
        <p:spPr>
          <a:xfrm>
            <a:off x="1322840" y="1980375"/>
            <a:ext cx="287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63" name="Google Shape;263;p34"/>
          <p:cNvSpPr txBox="1">
            <a:spLocks noGrp="1"/>
          </p:cNvSpPr>
          <p:nvPr>
            <p:ph type="subTitle" idx="13"/>
          </p:nvPr>
        </p:nvSpPr>
        <p:spPr>
          <a:xfrm>
            <a:off x="4936516" y="1980375"/>
            <a:ext cx="287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Libraries</a:t>
            </a:r>
            <a:endParaRPr dirty="0"/>
          </a:p>
        </p:txBody>
      </p:sp>
      <p:sp>
        <p:nvSpPr>
          <p:cNvPr id="264" name="Google Shape;264;p34"/>
          <p:cNvSpPr txBox="1">
            <a:spLocks noGrp="1"/>
          </p:cNvSpPr>
          <p:nvPr>
            <p:ph type="subTitle" idx="14"/>
          </p:nvPr>
        </p:nvSpPr>
        <p:spPr>
          <a:xfrm>
            <a:off x="1181591" y="4041475"/>
            <a:ext cx="287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Exploring &amp; Loading Datasets</a:t>
            </a:r>
            <a:endParaRPr dirty="0"/>
          </a:p>
        </p:txBody>
      </p:sp>
      <p:sp>
        <p:nvSpPr>
          <p:cNvPr id="265" name="Google Shape;265;p34"/>
          <p:cNvSpPr txBox="1">
            <a:spLocks noGrp="1"/>
          </p:cNvSpPr>
          <p:nvPr>
            <p:ph type="subTitle" idx="15"/>
          </p:nvPr>
        </p:nvSpPr>
        <p:spPr>
          <a:xfrm>
            <a:off x="4936485" y="3718650"/>
            <a:ext cx="287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a:t>
            </a:r>
            <a:r>
              <a:rPr lang="en" dirty="0"/>
              <a:t>esults &amp; Algorithm</a:t>
            </a:r>
            <a:endParaRPr dirty="0"/>
          </a:p>
        </p:txBody>
      </p:sp>
      <p:grpSp>
        <p:nvGrpSpPr>
          <p:cNvPr id="266" name="Google Shape;266;p34"/>
          <p:cNvGrpSpPr/>
          <p:nvPr/>
        </p:nvGrpSpPr>
        <p:grpSpPr>
          <a:xfrm>
            <a:off x="7494211" y="445016"/>
            <a:ext cx="1241476" cy="1241476"/>
            <a:chOff x="2462925" y="359576"/>
            <a:chExt cx="933300" cy="933300"/>
          </a:xfrm>
        </p:grpSpPr>
        <p:sp>
          <p:nvSpPr>
            <p:cNvPr id="267" name="Google Shape;267;p34"/>
            <p:cNvSpPr/>
            <p:nvPr/>
          </p:nvSpPr>
          <p:spPr>
            <a:xfrm>
              <a:off x="2462925" y="359576"/>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8" name="Google Shape;268;p34"/>
            <p:cNvPicPr preferRelativeResize="0"/>
            <p:nvPr/>
          </p:nvPicPr>
          <p:blipFill>
            <a:blip r:embed="rId3">
              <a:alphaModFix/>
            </a:blip>
            <a:stretch>
              <a:fillRect/>
            </a:stretch>
          </p:blipFill>
          <p:spPr>
            <a:xfrm>
              <a:off x="2568410" y="481955"/>
              <a:ext cx="761350" cy="69514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p36"/>
          <p:cNvGrpSpPr/>
          <p:nvPr/>
        </p:nvGrpSpPr>
        <p:grpSpPr>
          <a:xfrm>
            <a:off x="7659775" y="483850"/>
            <a:ext cx="3251370" cy="4175795"/>
            <a:chOff x="7278775" y="483850"/>
            <a:chExt cx="3251370" cy="4175795"/>
          </a:xfrm>
        </p:grpSpPr>
        <p:sp>
          <p:nvSpPr>
            <p:cNvPr id="303" name="Google Shape;303;p36"/>
            <p:cNvSpPr/>
            <p:nvPr/>
          </p:nvSpPr>
          <p:spPr>
            <a:xfrm>
              <a:off x="7278775" y="483850"/>
              <a:ext cx="3251370" cy="4175795"/>
            </a:xfrm>
            <a:custGeom>
              <a:avLst/>
              <a:gdLst/>
              <a:ahLst/>
              <a:cxnLst/>
              <a:rect l="l" t="t" r="r" b="b"/>
              <a:pathLst>
                <a:path w="62947" h="80844" extrusionOk="0">
                  <a:moveTo>
                    <a:pt x="1" y="1"/>
                  </a:moveTo>
                  <a:lnTo>
                    <a:pt x="1" y="3691"/>
                  </a:lnTo>
                  <a:lnTo>
                    <a:pt x="393" y="3924"/>
                  </a:lnTo>
                  <a:lnTo>
                    <a:pt x="1806" y="4213"/>
                  </a:lnTo>
                  <a:cubicBezTo>
                    <a:pt x="1898" y="4091"/>
                    <a:pt x="2383" y="3870"/>
                    <a:pt x="2748" y="3870"/>
                  </a:cubicBezTo>
                  <a:cubicBezTo>
                    <a:pt x="3508" y="3870"/>
                    <a:pt x="4108" y="4558"/>
                    <a:pt x="3954" y="5346"/>
                  </a:cubicBezTo>
                  <a:cubicBezTo>
                    <a:pt x="3861" y="5825"/>
                    <a:pt x="3475" y="6211"/>
                    <a:pt x="2996" y="6305"/>
                  </a:cubicBezTo>
                  <a:cubicBezTo>
                    <a:pt x="2912" y="6321"/>
                    <a:pt x="2829" y="6329"/>
                    <a:pt x="2748" y="6329"/>
                  </a:cubicBezTo>
                  <a:cubicBezTo>
                    <a:pt x="2069" y="6329"/>
                    <a:pt x="1520" y="5778"/>
                    <a:pt x="1520" y="5098"/>
                  </a:cubicBezTo>
                  <a:cubicBezTo>
                    <a:pt x="1520" y="5061"/>
                    <a:pt x="343" y="4945"/>
                    <a:pt x="343" y="4945"/>
                  </a:cubicBezTo>
                  <a:lnTo>
                    <a:pt x="2" y="5094"/>
                  </a:lnTo>
                  <a:lnTo>
                    <a:pt x="2" y="12180"/>
                  </a:lnTo>
                  <a:lnTo>
                    <a:pt x="1729" y="12261"/>
                  </a:lnTo>
                  <a:cubicBezTo>
                    <a:pt x="1951" y="11934"/>
                    <a:pt x="2324" y="11719"/>
                    <a:pt x="2748" y="11719"/>
                  </a:cubicBezTo>
                  <a:cubicBezTo>
                    <a:pt x="2824" y="11719"/>
                    <a:pt x="2901" y="11726"/>
                    <a:pt x="2980" y="11740"/>
                  </a:cubicBezTo>
                  <a:cubicBezTo>
                    <a:pt x="3465" y="11829"/>
                    <a:pt x="3861" y="12217"/>
                    <a:pt x="3954" y="12702"/>
                  </a:cubicBezTo>
                  <a:cubicBezTo>
                    <a:pt x="4107" y="13489"/>
                    <a:pt x="3509" y="14178"/>
                    <a:pt x="2749" y="14178"/>
                  </a:cubicBezTo>
                  <a:cubicBezTo>
                    <a:pt x="2285" y="14178"/>
                    <a:pt x="1881" y="13919"/>
                    <a:pt x="1671" y="13539"/>
                  </a:cubicBezTo>
                  <a:lnTo>
                    <a:pt x="4" y="13592"/>
                  </a:lnTo>
                  <a:lnTo>
                    <a:pt x="4" y="21340"/>
                  </a:lnTo>
                  <a:lnTo>
                    <a:pt x="1547" y="21049"/>
                  </a:lnTo>
                  <a:cubicBezTo>
                    <a:pt x="1518" y="20908"/>
                    <a:pt x="1511" y="20759"/>
                    <a:pt x="1535" y="20605"/>
                  </a:cubicBezTo>
                  <a:cubicBezTo>
                    <a:pt x="1615" y="20064"/>
                    <a:pt x="2068" y="19634"/>
                    <a:pt x="2613" y="19575"/>
                  </a:cubicBezTo>
                  <a:cubicBezTo>
                    <a:pt x="2659" y="19570"/>
                    <a:pt x="2705" y="19568"/>
                    <a:pt x="2750" y="19568"/>
                  </a:cubicBezTo>
                  <a:cubicBezTo>
                    <a:pt x="3508" y="19568"/>
                    <a:pt x="4106" y="20253"/>
                    <a:pt x="3958" y="21037"/>
                  </a:cubicBezTo>
                  <a:cubicBezTo>
                    <a:pt x="3865" y="21526"/>
                    <a:pt x="3468" y="21920"/>
                    <a:pt x="2976" y="22007"/>
                  </a:cubicBezTo>
                  <a:cubicBezTo>
                    <a:pt x="2901" y="22020"/>
                    <a:pt x="2826" y="22026"/>
                    <a:pt x="2752" y="22026"/>
                  </a:cubicBezTo>
                  <a:cubicBezTo>
                    <a:pt x="2610" y="22026"/>
                    <a:pt x="2473" y="22003"/>
                    <a:pt x="2346" y="21958"/>
                  </a:cubicBezTo>
                  <a:lnTo>
                    <a:pt x="816" y="22132"/>
                  </a:lnTo>
                  <a:lnTo>
                    <a:pt x="5" y="22717"/>
                  </a:lnTo>
                  <a:lnTo>
                    <a:pt x="5" y="27627"/>
                  </a:lnTo>
                  <a:lnTo>
                    <a:pt x="1858" y="27802"/>
                  </a:lnTo>
                  <a:cubicBezTo>
                    <a:pt x="2082" y="27566"/>
                    <a:pt x="2399" y="27418"/>
                    <a:pt x="2751" y="27418"/>
                  </a:cubicBezTo>
                  <a:cubicBezTo>
                    <a:pt x="2827" y="27418"/>
                    <a:pt x="2904" y="27425"/>
                    <a:pt x="2982" y="27439"/>
                  </a:cubicBezTo>
                  <a:cubicBezTo>
                    <a:pt x="3469" y="27528"/>
                    <a:pt x="3862" y="27916"/>
                    <a:pt x="3958" y="28401"/>
                  </a:cubicBezTo>
                  <a:cubicBezTo>
                    <a:pt x="4110" y="29188"/>
                    <a:pt x="3511" y="29877"/>
                    <a:pt x="2750" y="29877"/>
                  </a:cubicBezTo>
                  <a:cubicBezTo>
                    <a:pt x="2378" y="29877"/>
                    <a:pt x="2044" y="29710"/>
                    <a:pt x="1818" y="29447"/>
                  </a:cubicBezTo>
                  <a:lnTo>
                    <a:pt x="5" y="29405"/>
                  </a:lnTo>
                  <a:lnTo>
                    <a:pt x="5" y="36129"/>
                  </a:lnTo>
                  <a:lnTo>
                    <a:pt x="579" y="36076"/>
                  </a:lnTo>
                  <a:cubicBezTo>
                    <a:pt x="675" y="35902"/>
                    <a:pt x="1899" y="35587"/>
                    <a:pt x="2064" y="35477"/>
                  </a:cubicBezTo>
                  <a:cubicBezTo>
                    <a:pt x="2261" y="35343"/>
                    <a:pt x="2498" y="35266"/>
                    <a:pt x="2753" y="35266"/>
                  </a:cubicBezTo>
                  <a:cubicBezTo>
                    <a:pt x="2803" y="35266"/>
                    <a:pt x="2854" y="35269"/>
                    <a:pt x="2905" y="35275"/>
                  </a:cubicBezTo>
                  <a:cubicBezTo>
                    <a:pt x="3462" y="35343"/>
                    <a:pt x="3911" y="35798"/>
                    <a:pt x="3974" y="36353"/>
                  </a:cubicBezTo>
                  <a:cubicBezTo>
                    <a:pt x="4057" y="37096"/>
                    <a:pt x="3477" y="37726"/>
                    <a:pt x="2752" y="37726"/>
                  </a:cubicBezTo>
                  <a:cubicBezTo>
                    <a:pt x="2345" y="37726"/>
                    <a:pt x="1984" y="37528"/>
                    <a:pt x="1760" y="37224"/>
                  </a:cubicBezTo>
                  <a:cubicBezTo>
                    <a:pt x="1750" y="37211"/>
                    <a:pt x="1726" y="37206"/>
                    <a:pt x="1691" y="37206"/>
                  </a:cubicBezTo>
                  <a:cubicBezTo>
                    <a:pt x="1468" y="37206"/>
                    <a:pt x="805" y="37421"/>
                    <a:pt x="568" y="37421"/>
                  </a:cubicBezTo>
                  <a:cubicBezTo>
                    <a:pt x="539" y="37421"/>
                    <a:pt x="516" y="37418"/>
                    <a:pt x="501" y="37410"/>
                  </a:cubicBezTo>
                  <a:lnTo>
                    <a:pt x="5" y="37541"/>
                  </a:lnTo>
                  <a:lnTo>
                    <a:pt x="5" y="43167"/>
                  </a:lnTo>
                  <a:lnTo>
                    <a:pt x="1845" y="43516"/>
                  </a:lnTo>
                  <a:cubicBezTo>
                    <a:pt x="2068" y="43271"/>
                    <a:pt x="2392" y="43116"/>
                    <a:pt x="2750" y="43116"/>
                  </a:cubicBezTo>
                  <a:cubicBezTo>
                    <a:pt x="2824" y="43116"/>
                    <a:pt x="2900" y="43123"/>
                    <a:pt x="2976" y="43137"/>
                  </a:cubicBezTo>
                  <a:cubicBezTo>
                    <a:pt x="3465" y="43224"/>
                    <a:pt x="3863" y="43613"/>
                    <a:pt x="3958" y="44100"/>
                  </a:cubicBezTo>
                  <a:cubicBezTo>
                    <a:pt x="4110" y="44888"/>
                    <a:pt x="3511" y="45577"/>
                    <a:pt x="2752" y="45577"/>
                  </a:cubicBezTo>
                  <a:cubicBezTo>
                    <a:pt x="2278" y="45577"/>
                    <a:pt x="1867" y="45309"/>
                    <a:pt x="1661" y="44917"/>
                  </a:cubicBezTo>
                  <a:lnTo>
                    <a:pt x="4" y="44973"/>
                  </a:lnTo>
                  <a:lnTo>
                    <a:pt x="4" y="50886"/>
                  </a:lnTo>
                  <a:lnTo>
                    <a:pt x="1881" y="51327"/>
                  </a:lnTo>
                  <a:cubicBezTo>
                    <a:pt x="2103" y="51104"/>
                    <a:pt x="2411" y="50967"/>
                    <a:pt x="2752" y="50967"/>
                  </a:cubicBezTo>
                  <a:cubicBezTo>
                    <a:pt x="2831" y="50967"/>
                    <a:pt x="2911" y="50974"/>
                    <a:pt x="2993" y="50989"/>
                  </a:cubicBezTo>
                  <a:cubicBezTo>
                    <a:pt x="3475" y="51081"/>
                    <a:pt x="3863" y="51468"/>
                    <a:pt x="3957" y="51950"/>
                  </a:cubicBezTo>
                  <a:cubicBezTo>
                    <a:pt x="4109" y="52737"/>
                    <a:pt x="3509" y="53425"/>
                    <a:pt x="2749" y="53425"/>
                  </a:cubicBezTo>
                  <a:cubicBezTo>
                    <a:pt x="2300" y="53425"/>
                    <a:pt x="1905" y="53184"/>
                    <a:pt x="1692" y="52823"/>
                  </a:cubicBezTo>
                  <a:lnTo>
                    <a:pt x="4" y="52167"/>
                  </a:lnTo>
                  <a:lnTo>
                    <a:pt x="4" y="59048"/>
                  </a:lnTo>
                  <a:lnTo>
                    <a:pt x="1845" y="59214"/>
                  </a:lnTo>
                  <a:cubicBezTo>
                    <a:pt x="2069" y="58969"/>
                    <a:pt x="2391" y="58816"/>
                    <a:pt x="2750" y="58816"/>
                  </a:cubicBezTo>
                  <a:cubicBezTo>
                    <a:pt x="2824" y="58816"/>
                    <a:pt x="2900" y="58822"/>
                    <a:pt x="2976" y="58836"/>
                  </a:cubicBezTo>
                  <a:cubicBezTo>
                    <a:pt x="3465" y="58923"/>
                    <a:pt x="3861" y="59312"/>
                    <a:pt x="3957" y="59799"/>
                  </a:cubicBezTo>
                  <a:cubicBezTo>
                    <a:pt x="4109" y="60587"/>
                    <a:pt x="3511" y="61275"/>
                    <a:pt x="2752" y="61275"/>
                  </a:cubicBezTo>
                  <a:cubicBezTo>
                    <a:pt x="2371" y="61275"/>
                    <a:pt x="2032" y="61102"/>
                    <a:pt x="1806" y="60832"/>
                  </a:cubicBezTo>
                  <a:lnTo>
                    <a:pt x="3" y="61114"/>
                  </a:lnTo>
                  <a:lnTo>
                    <a:pt x="3" y="66452"/>
                  </a:lnTo>
                  <a:lnTo>
                    <a:pt x="1784" y="67135"/>
                  </a:lnTo>
                  <a:cubicBezTo>
                    <a:pt x="2009" y="66850"/>
                    <a:pt x="2358" y="66666"/>
                    <a:pt x="2749" y="66666"/>
                  </a:cubicBezTo>
                  <a:cubicBezTo>
                    <a:pt x="2799" y="66666"/>
                    <a:pt x="2850" y="66669"/>
                    <a:pt x="2902" y="66675"/>
                  </a:cubicBezTo>
                  <a:cubicBezTo>
                    <a:pt x="3458" y="66742"/>
                    <a:pt x="3909" y="67197"/>
                    <a:pt x="3972" y="67755"/>
                  </a:cubicBezTo>
                  <a:cubicBezTo>
                    <a:pt x="4054" y="68497"/>
                    <a:pt x="3476" y="69125"/>
                    <a:pt x="2749" y="69125"/>
                  </a:cubicBezTo>
                  <a:cubicBezTo>
                    <a:pt x="2410" y="69125"/>
                    <a:pt x="2102" y="68987"/>
                    <a:pt x="1881" y="68764"/>
                  </a:cubicBezTo>
                  <a:lnTo>
                    <a:pt x="3" y="69121"/>
                  </a:lnTo>
                  <a:lnTo>
                    <a:pt x="3" y="75243"/>
                  </a:lnTo>
                  <a:lnTo>
                    <a:pt x="1757" y="75017"/>
                  </a:lnTo>
                  <a:cubicBezTo>
                    <a:pt x="1982" y="74712"/>
                    <a:pt x="2342" y="74514"/>
                    <a:pt x="2750" y="74514"/>
                  </a:cubicBezTo>
                  <a:cubicBezTo>
                    <a:pt x="2830" y="74514"/>
                    <a:pt x="2910" y="74522"/>
                    <a:pt x="2993" y="74537"/>
                  </a:cubicBezTo>
                  <a:cubicBezTo>
                    <a:pt x="3473" y="74629"/>
                    <a:pt x="3861" y="75017"/>
                    <a:pt x="3954" y="75496"/>
                  </a:cubicBezTo>
                  <a:cubicBezTo>
                    <a:pt x="4108" y="76283"/>
                    <a:pt x="3508" y="76974"/>
                    <a:pt x="2748" y="76974"/>
                  </a:cubicBezTo>
                  <a:cubicBezTo>
                    <a:pt x="2457" y="76974"/>
                    <a:pt x="2190" y="76874"/>
                    <a:pt x="1980" y="76705"/>
                  </a:cubicBezTo>
                  <a:lnTo>
                    <a:pt x="1" y="77544"/>
                  </a:lnTo>
                  <a:lnTo>
                    <a:pt x="1" y="80843"/>
                  </a:lnTo>
                  <a:lnTo>
                    <a:pt x="58477" y="80843"/>
                  </a:lnTo>
                  <a:cubicBezTo>
                    <a:pt x="60945" y="80843"/>
                    <a:pt x="62947" y="78842"/>
                    <a:pt x="62947" y="76374"/>
                  </a:cubicBezTo>
                  <a:lnTo>
                    <a:pt x="62947" y="4360"/>
                  </a:lnTo>
                  <a:cubicBezTo>
                    <a:pt x="62947" y="1953"/>
                    <a:pt x="60996" y="1"/>
                    <a:pt x="58587"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7643798" y="771138"/>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7643798" y="933325"/>
              <a:ext cx="2635104" cy="1756"/>
            </a:xfrm>
            <a:custGeom>
              <a:avLst/>
              <a:gdLst/>
              <a:ahLst/>
              <a:cxnLst/>
              <a:rect l="l" t="t" r="r" b="b"/>
              <a:pathLst>
                <a:path w="51016" h="34" extrusionOk="0">
                  <a:moveTo>
                    <a:pt x="0" y="1"/>
                  </a:moveTo>
                  <a:lnTo>
                    <a:pt x="0" y="33"/>
                  </a:lnTo>
                  <a:lnTo>
                    <a:pt x="51016" y="33"/>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7643798" y="1095512"/>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7643798" y="1257699"/>
              <a:ext cx="2635104" cy="1601"/>
            </a:xfrm>
            <a:custGeom>
              <a:avLst/>
              <a:gdLst/>
              <a:ahLst/>
              <a:cxnLst/>
              <a:rect l="l" t="t" r="r" b="b"/>
              <a:pathLst>
                <a:path w="51016" h="31" extrusionOk="0">
                  <a:moveTo>
                    <a:pt x="0" y="0"/>
                  </a:moveTo>
                  <a:lnTo>
                    <a:pt x="0" y="31"/>
                  </a:lnTo>
                  <a:lnTo>
                    <a:pt x="51016" y="31"/>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7643798" y="1419783"/>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7643798" y="1582022"/>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7643798" y="1744209"/>
              <a:ext cx="2635104" cy="1756"/>
            </a:xfrm>
            <a:custGeom>
              <a:avLst/>
              <a:gdLst/>
              <a:ahLst/>
              <a:cxnLst/>
              <a:rect l="l" t="t" r="r" b="b"/>
              <a:pathLst>
                <a:path w="51016" h="34" extrusionOk="0">
                  <a:moveTo>
                    <a:pt x="0" y="1"/>
                  </a:moveTo>
                  <a:lnTo>
                    <a:pt x="0" y="33"/>
                  </a:lnTo>
                  <a:lnTo>
                    <a:pt x="51016" y="33"/>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7643798" y="1906345"/>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7643798" y="2068583"/>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7643798" y="2230822"/>
              <a:ext cx="2635104" cy="1653"/>
            </a:xfrm>
            <a:custGeom>
              <a:avLst/>
              <a:gdLst/>
              <a:ahLst/>
              <a:cxnLst/>
              <a:rect l="l" t="t" r="r" b="b"/>
              <a:pathLst>
                <a:path w="51016" h="32" extrusionOk="0">
                  <a:moveTo>
                    <a:pt x="0" y="0"/>
                  </a:moveTo>
                  <a:lnTo>
                    <a:pt x="0" y="32"/>
                  </a:lnTo>
                  <a:lnTo>
                    <a:pt x="51016" y="32"/>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7643798" y="2392906"/>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643798" y="2555093"/>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7643798" y="2717332"/>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643798" y="2879467"/>
              <a:ext cx="2635104" cy="1601"/>
            </a:xfrm>
            <a:custGeom>
              <a:avLst/>
              <a:gdLst/>
              <a:ahLst/>
              <a:cxnLst/>
              <a:rect l="l" t="t" r="r" b="b"/>
              <a:pathLst>
                <a:path w="51016" h="31" extrusionOk="0">
                  <a:moveTo>
                    <a:pt x="0" y="0"/>
                  </a:moveTo>
                  <a:lnTo>
                    <a:pt x="0" y="31"/>
                  </a:lnTo>
                  <a:lnTo>
                    <a:pt x="51016" y="31"/>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7643798" y="3041706"/>
              <a:ext cx="2635104" cy="1601"/>
            </a:xfrm>
            <a:custGeom>
              <a:avLst/>
              <a:gdLst/>
              <a:ahLst/>
              <a:cxnLst/>
              <a:rect l="l" t="t" r="r" b="b"/>
              <a:pathLst>
                <a:path w="51016" h="31" extrusionOk="0">
                  <a:moveTo>
                    <a:pt x="0" y="0"/>
                  </a:moveTo>
                  <a:lnTo>
                    <a:pt x="0" y="31"/>
                  </a:lnTo>
                  <a:lnTo>
                    <a:pt x="51016" y="31"/>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7643798" y="3203790"/>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7643798" y="3365977"/>
              <a:ext cx="2635104" cy="1756"/>
            </a:xfrm>
            <a:custGeom>
              <a:avLst/>
              <a:gdLst/>
              <a:ahLst/>
              <a:cxnLst/>
              <a:rect l="l" t="t" r="r" b="b"/>
              <a:pathLst>
                <a:path w="51016" h="34" extrusionOk="0">
                  <a:moveTo>
                    <a:pt x="0" y="1"/>
                  </a:moveTo>
                  <a:lnTo>
                    <a:pt x="0" y="33"/>
                  </a:lnTo>
                  <a:lnTo>
                    <a:pt x="51016" y="33"/>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7643798" y="3528216"/>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7643798" y="3690351"/>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7643798" y="3852538"/>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7643798" y="4014725"/>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7643798" y="4176861"/>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7643798" y="4339100"/>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6"/>
          <p:cNvSpPr txBox="1">
            <a:spLocks noGrp="1"/>
          </p:cNvSpPr>
          <p:nvPr>
            <p:ph type="title"/>
          </p:nvPr>
        </p:nvSpPr>
        <p:spPr>
          <a:xfrm>
            <a:off x="1018450" y="3196875"/>
            <a:ext cx="5593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28" name="Google Shape;328;p36"/>
          <p:cNvSpPr txBox="1">
            <a:spLocks noGrp="1"/>
          </p:cNvSpPr>
          <p:nvPr>
            <p:ph type="title" idx="2"/>
          </p:nvPr>
        </p:nvSpPr>
        <p:spPr>
          <a:xfrm>
            <a:off x="1018450" y="1966125"/>
            <a:ext cx="1395900" cy="111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330" name="Google Shape;330;p36"/>
          <p:cNvGrpSpPr/>
          <p:nvPr/>
        </p:nvGrpSpPr>
        <p:grpSpPr>
          <a:xfrm>
            <a:off x="7160655" y="2053907"/>
            <a:ext cx="1270128" cy="1270128"/>
            <a:chOff x="938275" y="1868401"/>
            <a:chExt cx="933300" cy="933300"/>
          </a:xfrm>
        </p:grpSpPr>
        <p:sp>
          <p:nvSpPr>
            <p:cNvPr id="331" name="Google Shape;331;p36"/>
            <p:cNvSpPr/>
            <p:nvPr/>
          </p:nvSpPr>
          <p:spPr>
            <a:xfrm>
              <a:off x="938275" y="1868401"/>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2" name="Google Shape;332;p36"/>
            <p:cNvPicPr preferRelativeResize="0"/>
            <p:nvPr/>
          </p:nvPicPr>
          <p:blipFill>
            <a:blip r:embed="rId3">
              <a:alphaModFix/>
            </a:blip>
            <a:stretch>
              <a:fillRect/>
            </a:stretch>
          </p:blipFill>
          <p:spPr>
            <a:xfrm>
              <a:off x="1024259" y="1958648"/>
              <a:ext cx="761350" cy="752807"/>
            </a:xfrm>
            <a:prstGeom prst="rect">
              <a:avLst/>
            </a:prstGeom>
            <a:noFill/>
            <a:ln>
              <a:noFill/>
            </a:ln>
          </p:spPr>
        </p:pic>
      </p:grpSp>
      <p:grpSp>
        <p:nvGrpSpPr>
          <p:cNvPr id="333" name="Google Shape;333;p36"/>
          <p:cNvGrpSpPr/>
          <p:nvPr/>
        </p:nvGrpSpPr>
        <p:grpSpPr>
          <a:xfrm>
            <a:off x="6846798" y="729976"/>
            <a:ext cx="997044" cy="997044"/>
            <a:chOff x="2568975" y="3833001"/>
            <a:chExt cx="933300" cy="933300"/>
          </a:xfrm>
        </p:grpSpPr>
        <p:sp>
          <p:nvSpPr>
            <p:cNvPr id="334" name="Google Shape;334;p36"/>
            <p:cNvSpPr/>
            <p:nvPr/>
          </p:nvSpPr>
          <p:spPr>
            <a:xfrm>
              <a:off x="2568975" y="3833001"/>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5" name="Google Shape;335;p36"/>
            <p:cNvPicPr preferRelativeResize="0"/>
            <p:nvPr/>
          </p:nvPicPr>
          <p:blipFill>
            <a:blip r:embed="rId4">
              <a:alphaModFix/>
            </a:blip>
            <a:stretch>
              <a:fillRect/>
            </a:stretch>
          </p:blipFill>
          <p:spPr>
            <a:xfrm>
              <a:off x="2726775" y="3937253"/>
              <a:ext cx="617700" cy="737801"/>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In this experiment we will use character-based RNN to generate cooking recipes. </a:t>
            </a:r>
            <a:r>
              <a:rPr lang="en-US" sz="2000" dirty="0">
                <a:highlight>
                  <a:srgbClr val="FFFFFF"/>
                </a:highlight>
                <a:latin typeface="Calibri" panose="020F0502020204030204" pitchFamily="34" charset="0"/>
                <a:ea typeface="Calibri" panose="020F0502020204030204" pitchFamily="34" charset="0"/>
                <a:cs typeface="Calibri" panose="020F0502020204030204" pitchFamily="34" charset="0"/>
              </a:rPr>
              <a:t>We will </a:t>
            </a: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try to teach our RNN to generate recipe </a:t>
            </a:r>
            <a:r>
              <a:rPr lang="en-US" sz="2000" i="1"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name</a:t>
            </a: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i="1"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ingredients</a:t>
            </a: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US" sz="2000" i="1"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cooking instructions</a:t>
            </a: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for us.</a:t>
            </a:r>
            <a:b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 don't expect the RNN to do a strong connection between list of ingredients and cooking instructions but I do expect RNN to learn English grammar and punctuation in couple of hours and to generate some meaningful recipe names along with real food ingredients and cooking instructions.</a:t>
            </a:r>
            <a:b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For this experiment we will use </a:t>
            </a:r>
            <a:r>
              <a:rPr lang="en-US" sz="2000" i="0" u="none" strike="noStrike" dirty="0" err="1">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rPr>
              <a:t>Tensorflow</a:t>
            </a:r>
            <a:r>
              <a:rPr lang="en-US" sz="2000" i="0" u="none" strike="noStrike"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rPr>
              <a:t> v2</a:t>
            </a: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with its </a:t>
            </a:r>
            <a:r>
              <a:rPr lang="en-US" sz="2000" i="0" u="none" strike="noStrike" dirty="0" err="1">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rPr>
              <a:t>Keras</a:t>
            </a:r>
            <a:r>
              <a:rPr lang="en-US" sz="2000" i="0" u="none" strike="noStrike"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rPr>
              <a:t> API</a:t>
            </a:r>
            <a: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br>
              <a:rPr lang="en-US" sz="20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endParaRPr sz="2000" dirty="0">
              <a:latin typeface="Calibri" panose="020F0502020204030204" pitchFamily="34" charset="0"/>
              <a:ea typeface="Calibri" panose="020F0502020204030204" pitchFamily="34" charset="0"/>
              <a:cs typeface="Calibri" panose="020F0502020204030204" pitchFamily="34" charset="0"/>
            </a:endParaRPr>
          </a:p>
        </p:txBody>
      </p:sp>
      <p:grpSp>
        <p:nvGrpSpPr>
          <p:cNvPr id="343" name="Google Shape;343;p37"/>
          <p:cNvGrpSpPr/>
          <p:nvPr/>
        </p:nvGrpSpPr>
        <p:grpSpPr>
          <a:xfrm rot="1435457">
            <a:off x="8211076" y="3308393"/>
            <a:ext cx="1264641" cy="1264641"/>
            <a:chOff x="1595100" y="2733901"/>
            <a:chExt cx="933300" cy="933300"/>
          </a:xfrm>
        </p:grpSpPr>
        <p:sp>
          <p:nvSpPr>
            <p:cNvPr id="344" name="Google Shape;344;p37"/>
            <p:cNvSpPr/>
            <p:nvPr/>
          </p:nvSpPr>
          <p:spPr>
            <a:xfrm>
              <a:off x="1595100" y="2733901"/>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5" name="Google Shape;345;p37"/>
            <p:cNvPicPr preferRelativeResize="0"/>
            <p:nvPr/>
          </p:nvPicPr>
          <p:blipFill>
            <a:blip r:embed="rId5">
              <a:alphaModFix/>
            </a:blip>
            <a:stretch>
              <a:fillRect/>
            </a:stretch>
          </p:blipFill>
          <p:spPr>
            <a:xfrm>
              <a:off x="1687567" y="2938800"/>
              <a:ext cx="761350" cy="5235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p36"/>
          <p:cNvGrpSpPr/>
          <p:nvPr/>
        </p:nvGrpSpPr>
        <p:grpSpPr>
          <a:xfrm>
            <a:off x="7659775" y="483850"/>
            <a:ext cx="3251370" cy="4175795"/>
            <a:chOff x="7278775" y="483850"/>
            <a:chExt cx="3251370" cy="4175795"/>
          </a:xfrm>
        </p:grpSpPr>
        <p:sp>
          <p:nvSpPr>
            <p:cNvPr id="303" name="Google Shape;303;p36"/>
            <p:cNvSpPr/>
            <p:nvPr/>
          </p:nvSpPr>
          <p:spPr>
            <a:xfrm>
              <a:off x="7278775" y="483850"/>
              <a:ext cx="3251370" cy="4175795"/>
            </a:xfrm>
            <a:custGeom>
              <a:avLst/>
              <a:gdLst/>
              <a:ahLst/>
              <a:cxnLst/>
              <a:rect l="l" t="t" r="r" b="b"/>
              <a:pathLst>
                <a:path w="62947" h="80844" extrusionOk="0">
                  <a:moveTo>
                    <a:pt x="1" y="1"/>
                  </a:moveTo>
                  <a:lnTo>
                    <a:pt x="1" y="3691"/>
                  </a:lnTo>
                  <a:lnTo>
                    <a:pt x="393" y="3924"/>
                  </a:lnTo>
                  <a:lnTo>
                    <a:pt x="1806" y="4213"/>
                  </a:lnTo>
                  <a:cubicBezTo>
                    <a:pt x="1898" y="4091"/>
                    <a:pt x="2383" y="3870"/>
                    <a:pt x="2748" y="3870"/>
                  </a:cubicBezTo>
                  <a:cubicBezTo>
                    <a:pt x="3508" y="3870"/>
                    <a:pt x="4108" y="4558"/>
                    <a:pt x="3954" y="5346"/>
                  </a:cubicBezTo>
                  <a:cubicBezTo>
                    <a:pt x="3861" y="5825"/>
                    <a:pt x="3475" y="6211"/>
                    <a:pt x="2996" y="6305"/>
                  </a:cubicBezTo>
                  <a:cubicBezTo>
                    <a:pt x="2912" y="6321"/>
                    <a:pt x="2829" y="6329"/>
                    <a:pt x="2748" y="6329"/>
                  </a:cubicBezTo>
                  <a:cubicBezTo>
                    <a:pt x="2069" y="6329"/>
                    <a:pt x="1520" y="5778"/>
                    <a:pt x="1520" y="5098"/>
                  </a:cubicBezTo>
                  <a:cubicBezTo>
                    <a:pt x="1520" y="5061"/>
                    <a:pt x="343" y="4945"/>
                    <a:pt x="343" y="4945"/>
                  </a:cubicBezTo>
                  <a:lnTo>
                    <a:pt x="2" y="5094"/>
                  </a:lnTo>
                  <a:lnTo>
                    <a:pt x="2" y="12180"/>
                  </a:lnTo>
                  <a:lnTo>
                    <a:pt x="1729" y="12261"/>
                  </a:lnTo>
                  <a:cubicBezTo>
                    <a:pt x="1951" y="11934"/>
                    <a:pt x="2324" y="11719"/>
                    <a:pt x="2748" y="11719"/>
                  </a:cubicBezTo>
                  <a:cubicBezTo>
                    <a:pt x="2824" y="11719"/>
                    <a:pt x="2901" y="11726"/>
                    <a:pt x="2980" y="11740"/>
                  </a:cubicBezTo>
                  <a:cubicBezTo>
                    <a:pt x="3465" y="11829"/>
                    <a:pt x="3861" y="12217"/>
                    <a:pt x="3954" y="12702"/>
                  </a:cubicBezTo>
                  <a:cubicBezTo>
                    <a:pt x="4107" y="13489"/>
                    <a:pt x="3509" y="14178"/>
                    <a:pt x="2749" y="14178"/>
                  </a:cubicBezTo>
                  <a:cubicBezTo>
                    <a:pt x="2285" y="14178"/>
                    <a:pt x="1881" y="13919"/>
                    <a:pt x="1671" y="13539"/>
                  </a:cubicBezTo>
                  <a:lnTo>
                    <a:pt x="4" y="13592"/>
                  </a:lnTo>
                  <a:lnTo>
                    <a:pt x="4" y="21340"/>
                  </a:lnTo>
                  <a:lnTo>
                    <a:pt x="1547" y="21049"/>
                  </a:lnTo>
                  <a:cubicBezTo>
                    <a:pt x="1518" y="20908"/>
                    <a:pt x="1511" y="20759"/>
                    <a:pt x="1535" y="20605"/>
                  </a:cubicBezTo>
                  <a:cubicBezTo>
                    <a:pt x="1615" y="20064"/>
                    <a:pt x="2068" y="19634"/>
                    <a:pt x="2613" y="19575"/>
                  </a:cubicBezTo>
                  <a:cubicBezTo>
                    <a:pt x="2659" y="19570"/>
                    <a:pt x="2705" y="19568"/>
                    <a:pt x="2750" y="19568"/>
                  </a:cubicBezTo>
                  <a:cubicBezTo>
                    <a:pt x="3508" y="19568"/>
                    <a:pt x="4106" y="20253"/>
                    <a:pt x="3958" y="21037"/>
                  </a:cubicBezTo>
                  <a:cubicBezTo>
                    <a:pt x="3865" y="21526"/>
                    <a:pt x="3468" y="21920"/>
                    <a:pt x="2976" y="22007"/>
                  </a:cubicBezTo>
                  <a:cubicBezTo>
                    <a:pt x="2901" y="22020"/>
                    <a:pt x="2826" y="22026"/>
                    <a:pt x="2752" y="22026"/>
                  </a:cubicBezTo>
                  <a:cubicBezTo>
                    <a:pt x="2610" y="22026"/>
                    <a:pt x="2473" y="22003"/>
                    <a:pt x="2346" y="21958"/>
                  </a:cubicBezTo>
                  <a:lnTo>
                    <a:pt x="816" y="22132"/>
                  </a:lnTo>
                  <a:lnTo>
                    <a:pt x="5" y="22717"/>
                  </a:lnTo>
                  <a:lnTo>
                    <a:pt x="5" y="27627"/>
                  </a:lnTo>
                  <a:lnTo>
                    <a:pt x="1858" y="27802"/>
                  </a:lnTo>
                  <a:cubicBezTo>
                    <a:pt x="2082" y="27566"/>
                    <a:pt x="2399" y="27418"/>
                    <a:pt x="2751" y="27418"/>
                  </a:cubicBezTo>
                  <a:cubicBezTo>
                    <a:pt x="2827" y="27418"/>
                    <a:pt x="2904" y="27425"/>
                    <a:pt x="2982" y="27439"/>
                  </a:cubicBezTo>
                  <a:cubicBezTo>
                    <a:pt x="3469" y="27528"/>
                    <a:pt x="3862" y="27916"/>
                    <a:pt x="3958" y="28401"/>
                  </a:cubicBezTo>
                  <a:cubicBezTo>
                    <a:pt x="4110" y="29188"/>
                    <a:pt x="3511" y="29877"/>
                    <a:pt x="2750" y="29877"/>
                  </a:cubicBezTo>
                  <a:cubicBezTo>
                    <a:pt x="2378" y="29877"/>
                    <a:pt x="2044" y="29710"/>
                    <a:pt x="1818" y="29447"/>
                  </a:cubicBezTo>
                  <a:lnTo>
                    <a:pt x="5" y="29405"/>
                  </a:lnTo>
                  <a:lnTo>
                    <a:pt x="5" y="36129"/>
                  </a:lnTo>
                  <a:lnTo>
                    <a:pt x="579" y="36076"/>
                  </a:lnTo>
                  <a:cubicBezTo>
                    <a:pt x="675" y="35902"/>
                    <a:pt x="1899" y="35587"/>
                    <a:pt x="2064" y="35477"/>
                  </a:cubicBezTo>
                  <a:cubicBezTo>
                    <a:pt x="2261" y="35343"/>
                    <a:pt x="2498" y="35266"/>
                    <a:pt x="2753" y="35266"/>
                  </a:cubicBezTo>
                  <a:cubicBezTo>
                    <a:pt x="2803" y="35266"/>
                    <a:pt x="2854" y="35269"/>
                    <a:pt x="2905" y="35275"/>
                  </a:cubicBezTo>
                  <a:cubicBezTo>
                    <a:pt x="3462" y="35343"/>
                    <a:pt x="3911" y="35798"/>
                    <a:pt x="3974" y="36353"/>
                  </a:cubicBezTo>
                  <a:cubicBezTo>
                    <a:pt x="4057" y="37096"/>
                    <a:pt x="3477" y="37726"/>
                    <a:pt x="2752" y="37726"/>
                  </a:cubicBezTo>
                  <a:cubicBezTo>
                    <a:pt x="2345" y="37726"/>
                    <a:pt x="1984" y="37528"/>
                    <a:pt x="1760" y="37224"/>
                  </a:cubicBezTo>
                  <a:cubicBezTo>
                    <a:pt x="1750" y="37211"/>
                    <a:pt x="1726" y="37206"/>
                    <a:pt x="1691" y="37206"/>
                  </a:cubicBezTo>
                  <a:cubicBezTo>
                    <a:pt x="1468" y="37206"/>
                    <a:pt x="805" y="37421"/>
                    <a:pt x="568" y="37421"/>
                  </a:cubicBezTo>
                  <a:cubicBezTo>
                    <a:pt x="539" y="37421"/>
                    <a:pt x="516" y="37418"/>
                    <a:pt x="501" y="37410"/>
                  </a:cubicBezTo>
                  <a:lnTo>
                    <a:pt x="5" y="37541"/>
                  </a:lnTo>
                  <a:lnTo>
                    <a:pt x="5" y="43167"/>
                  </a:lnTo>
                  <a:lnTo>
                    <a:pt x="1845" y="43516"/>
                  </a:lnTo>
                  <a:cubicBezTo>
                    <a:pt x="2068" y="43271"/>
                    <a:pt x="2392" y="43116"/>
                    <a:pt x="2750" y="43116"/>
                  </a:cubicBezTo>
                  <a:cubicBezTo>
                    <a:pt x="2824" y="43116"/>
                    <a:pt x="2900" y="43123"/>
                    <a:pt x="2976" y="43137"/>
                  </a:cubicBezTo>
                  <a:cubicBezTo>
                    <a:pt x="3465" y="43224"/>
                    <a:pt x="3863" y="43613"/>
                    <a:pt x="3958" y="44100"/>
                  </a:cubicBezTo>
                  <a:cubicBezTo>
                    <a:pt x="4110" y="44888"/>
                    <a:pt x="3511" y="45577"/>
                    <a:pt x="2752" y="45577"/>
                  </a:cubicBezTo>
                  <a:cubicBezTo>
                    <a:pt x="2278" y="45577"/>
                    <a:pt x="1867" y="45309"/>
                    <a:pt x="1661" y="44917"/>
                  </a:cubicBezTo>
                  <a:lnTo>
                    <a:pt x="4" y="44973"/>
                  </a:lnTo>
                  <a:lnTo>
                    <a:pt x="4" y="50886"/>
                  </a:lnTo>
                  <a:lnTo>
                    <a:pt x="1881" y="51327"/>
                  </a:lnTo>
                  <a:cubicBezTo>
                    <a:pt x="2103" y="51104"/>
                    <a:pt x="2411" y="50967"/>
                    <a:pt x="2752" y="50967"/>
                  </a:cubicBezTo>
                  <a:cubicBezTo>
                    <a:pt x="2831" y="50967"/>
                    <a:pt x="2911" y="50974"/>
                    <a:pt x="2993" y="50989"/>
                  </a:cubicBezTo>
                  <a:cubicBezTo>
                    <a:pt x="3475" y="51081"/>
                    <a:pt x="3863" y="51468"/>
                    <a:pt x="3957" y="51950"/>
                  </a:cubicBezTo>
                  <a:cubicBezTo>
                    <a:pt x="4109" y="52737"/>
                    <a:pt x="3509" y="53425"/>
                    <a:pt x="2749" y="53425"/>
                  </a:cubicBezTo>
                  <a:cubicBezTo>
                    <a:pt x="2300" y="53425"/>
                    <a:pt x="1905" y="53184"/>
                    <a:pt x="1692" y="52823"/>
                  </a:cubicBezTo>
                  <a:lnTo>
                    <a:pt x="4" y="52167"/>
                  </a:lnTo>
                  <a:lnTo>
                    <a:pt x="4" y="59048"/>
                  </a:lnTo>
                  <a:lnTo>
                    <a:pt x="1845" y="59214"/>
                  </a:lnTo>
                  <a:cubicBezTo>
                    <a:pt x="2069" y="58969"/>
                    <a:pt x="2391" y="58816"/>
                    <a:pt x="2750" y="58816"/>
                  </a:cubicBezTo>
                  <a:cubicBezTo>
                    <a:pt x="2824" y="58816"/>
                    <a:pt x="2900" y="58822"/>
                    <a:pt x="2976" y="58836"/>
                  </a:cubicBezTo>
                  <a:cubicBezTo>
                    <a:pt x="3465" y="58923"/>
                    <a:pt x="3861" y="59312"/>
                    <a:pt x="3957" y="59799"/>
                  </a:cubicBezTo>
                  <a:cubicBezTo>
                    <a:pt x="4109" y="60587"/>
                    <a:pt x="3511" y="61275"/>
                    <a:pt x="2752" y="61275"/>
                  </a:cubicBezTo>
                  <a:cubicBezTo>
                    <a:pt x="2371" y="61275"/>
                    <a:pt x="2032" y="61102"/>
                    <a:pt x="1806" y="60832"/>
                  </a:cubicBezTo>
                  <a:lnTo>
                    <a:pt x="3" y="61114"/>
                  </a:lnTo>
                  <a:lnTo>
                    <a:pt x="3" y="66452"/>
                  </a:lnTo>
                  <a:lnTo>
                    <a:pt x="1784" y="67135"/>
                  </a:lnTo>
                  <a:cubicBezTo>
                    <a:pt x="2009" y="66850"/>
                    <a:pt x="2358" y="66666"/>
                    <a:pt x="2749" y="66666"/>
                  </a:cubicBezTo>
                  <a:cubicBezTo>
                    <a:pt x="2799" y="66666"/>
                    <a:pt x="2850" y="66669"/>
                    <a:pt x="2902" y="66675"/>
                  </a:cubicBezTo>
                  <a:cubicBezTo>
                    <a:pt x="3458" y="66742"/>
                    <a:pt x="3909" y="67197"/>
                    <a:pt x="3972" y="67755"/>
                  </a:cubicBezTo>
                  <a:cubicBezTo>
                    <a:pt x="4054" y="68497"/>
                    <a:pt x="3476" y="69125"/>
                    <a:pt x="2749" y="69125"/>
                  </a:cubicBezTo>
                  <a:cubicBezTo>
                    <a:pt x="2410" y="69125"/>
                    <a:pt x="2102" y="68987"/>
                    <a:pt x="1881" y="68764"/>
                  </a:cubicBezTo>
                  <a:lnTo>
                    <a:pt x="3" y="69121"/>
                  </a:lnTo>
                  <a:lnTo>
                    <a:pt x="3" y="75243"/>
                  </a:lnTo>
                  <a:lnTo>
                    <a:pt x="1757" y="75017"/>
                  </a:lnTo>
                  <a:cubicBezTo>
                    <a:pt x="1982" y="74712"/>
                    <a:pt x="2342" y="74514"/>
                    <a:pt x="2750" y="74514"/>
                  </a:cubicBezTo>
                  <a:cubicBezTo>
                    <a:pt x="2830" y="74514"/>
                    <a:pt x="2910" y="74522"/>
                    <a:pt x="2993" y="74537"/>
                  </a:cubicBezTo>
                  <a:cubicBezTo>
                    <a:pt x="3473" y="74629"/>
                    <a:pt x="3861" y="75017"/>
                    <a:pt x="3954" y="75496"/>
                  </a:cubicBezTo>
                  <a:cubicBezTo>
                    <a:pt x="4108" y="76283"/>
                    <a:pt x="3508" y="76974"/>
                    <a:pt x="2748" y="76974"/>
                  </a:cubicBezTo>
                  <a:cubicBezTo>
                    <a:pt x="2457" y="76974"/>
                    <a:pt x="2190" y="76874"/>
                    <a:pt x="1980" y="76705"/>
                  </a:cubicBezTo>
                  <a:lnTo>
                    <a:pt x="1" y="77544"/>
                  </a:lnTo>
                  <a:lnTo>
                    <a:pt x="1" y="80843"/>
                  </a:lnTo>
                  <a:lnTo>
                    <a:pt x="58477" y="80843"/>
                  </a:lnTo>
                  <a:cubicBezTo>
                    <a:pt x="60945" y="80843"/>
                    <a:pt x="62947" y="78842"/>
                    <a:pt x="62947" y="76374"/>
                  </a:cubicBezTo>
                  <a:lnTo>
                    <a:pt x="62947" y="4360"/>
                  </a:lnTo>
                  <a:cubicBezTo>
                    <a:pt x="62947" y="1953"/>
                    <a:pt x="60996" y="1"/>
                    <a:pt x="58587" y="1"/>
                  </a:cubicBezTo>
                  <a:close/>
                </a:path>
              </a:pathLst>
            </a:custGeom>
            <a:solidFill>
              <a:schemeClr val="accent4"/>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7643798" y="771138"/>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7643798" y="933325"/>
              <a:ext cx="2635104" cy="1756"/>
            </a:xfrm>
            <a:custGeom>
              <a:avLst/>
              <a:gdLst/>
              <a:ahLst/>
              <a:cxnLst/>
              <a:rect l="l" t="t" r="r" b="b"/>
              <a:pathLst>
                <a:path w="51016" h="34" extrusionOk="0">
                  <a:moveTo>
                    <a:pt x="0" y="1"/>
                  </a:moveTo>
                  <a:lnTo>
                    <a:pt x="0" y="33"/>
                  </a:lnTo>
                  <a:lnTo>
                    <a:pt x="51016" y="33"/>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7643798" y="1095512"/>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7643798" y="1257699"/>
              <a:ext cx="2635104" cy="1601"/>
            </a:xfrm>
            <a:custGeom>
              <a:avLst/>
              <a:gdLst/>
              <a:ahLst/>
              <a:cxnLst/>
              <a:rect l="l" t="t" r="r" b="b"/>
              <a:pathLst>
                <a:path w="51016" h="31" extrusionOk="0">
                  <a:moveTo>
                    <a:pt x="0" y="0"/>
                  </a:moveTo>
                  <a:lnTo>
                    <a:pt x="0" y="31"/>
                  </a:lnTo>
                  <a:lnTo>
                    <a:pt x="51016" y="31"/>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7643798" y="1419783"/>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7643798" y="1582022"/>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7643798" y="1744209"/>
              <a:ext cx="2635104" cy="1756"/>
            </a:xfrm>
            <a:custGeom>
              <a:avLst/>
              <a:gdLst/>
              <a:ahLst/>
              <a:cxnLst/>
              <a:rect l="l" t="t" r="r" b="b"/>
              <a:pathLst>
                <a:path w="51016" h="34" extrusionOk="0">
                  <a:moveTo>
                    <a:pt x="0" y="1"/>
                  </a:moveTo>
                  <a:lnTo>
                    <a:pt x="0" y="33"/>
                  </a:lnTo>
                  <a:lnTo>
                    <a:pt x="51016" y="33"/>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7643798" y="1906345"/>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7643798" y="2068583"/>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7643798" y="2230822"/>
              <a:ext cx="2635104" cy="1653"/>
            </a:xfrm>
            <a:custGeom>
              <a:avLst/>
              <a:gdLst/>
              <a:ahLst/>
              <a:cxnLst/>
              <a:rect l="l" t="t" r="r" b="b"/>
              <a:pathLst>
                <a:path w="51016" h="32" extrusionOk="0">
                  <a:moveTo>
                    <a:pt x="0" y="0"/>
                  </a:moveTo>
                  <a:lnTo>
                    <a:pt x="0" y="32"/>
                  </a:lnTo>
                  <a:lnTo>
                    <a:pt x="51016" y="32"/>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7643798" y="2392906"/>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643798" y="2555093"/>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7643798" y="2717332"/>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643798" y="2879467"/>
              <a:ext cx="2635104" cy="1601"/>
            </a:xfrm>
            <a:custGeom>
              <a:avLst/>
              <a:gdLst/>
              <a:ahLst/>
              <a:cxnLst/>
              <a:rect l="l" t="t" r="r" b="b"/>
              <a:pathLst>
                <a:path w="51016" h="31" extrusionOk="0">
                  <a:moveTo>
                    <a:pt x="0" y="0"/>
                  </a:moveTo>
                  <a:lnTo>
                    <a:pt x="0" y="31"/>
                  </a:lnTo>
                  <a:lnTo>
                    <a:pt x="51016" y="31"/>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7643798" y="3041706"/>
              <a:ext cx="2635104" cy="1601"/>
            </a:xfrm>
            <a:custGeom>
              <a:avLst/>
              <a:gdLst/>
              <a:ahLst/>
              <a:cxnLst/>
              <a:rect l="l" t="t" r="r" b="b"/>
              <a:pathLst>
                <a:path w="51016" h="31" extrusionOk="0">
                  <a:moveTo>
                    <a:pt x="0" y="0"/>
                  </a:moveTo>
                  <a:lnTo>
                    <a:pt x="0" y="31"/>
                  </a:lnTo>
                  <a:lnTo>
                    <a:pt x="51016" y="31"/>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7643798" y="3203790"/>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7643798" y="3365977"/>
              <a:ext cx="2635104" cy="1756"/>
            </a:xfrm>
            <a:custGeom>
              <a:avLst/>
              <a:gdLst/>
              <a:ahLst/>
              <a:cxnLst/>
              <a:rect l="l" t="t" r="r" b="b"/>
              <a:pathLst>
                <a:path w="51016" h="34" extrusionOk="0">
                  <a:moveTo>
                    <a:pt x="0" y="1"/>
                  </a:moveTo>
                  <a:lnTo>
                    <a:pt x="0" y="33"/>
                  </a:lnTo>
                  <a:lnTo>
                    <a:pt x="51016" y="33"/>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7643798" y="3528216"/>
              <a:ext cx="2635104" cy="1705"/>
            </a:xfrm>
            <a:custGeom>
              <a:avLst/>
              <a:gdLst/>
              <a:ahLst/>
              <a:cxnLst/>
              <a:rect l="l" t="t" r="r" b="b"/>
              <a:pathLst>
                <a:path w="51016" h="33" extrusionOk="0">
                  <a:moveTo>
                    <a:pt x="0" y="1"/>
                  </a:moveTo>
                  <a:lnTo>
                    <a:pt x="0" y="32"/>
                  </a:lnTo>
                  <a:lnTo>
                    <a:pt x="51016" y="32"/>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7643798" y="3690351"/>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7643798" y="3852538"/>
              <a:ext cx="2635104" cy="1705"/>
            </a:xfrm>
            <a:custGeom>
              <a:avLst/>
              <a:gdLst/>
              <a:ahLst/>
              <a:cxnLst/>
              <a:rect l="l" t="t" r="r" b="b"/>
              <a:pathLst>
                <a:path w="51016" h="33" extrusionOk="0">
                  <a:moveTo>
                    <a:pt x="0" y="0"/>
                  </a:moveTo>
                  <a:lnTo>
                    <a:pt x="0" y="33"/>
                  </a:lnTo>
                  <a:lnTo>
                    <a:pt x="51016" y="33"/>
                  </a:lnTo>
                  <a:lnTo>
                    <a:pt x="5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7643798" y="4014725"/>
              <a:ext cx="2635104" cy="1653"/>
            </a:xfrm>
            <a:custGeom>
              <a:avLst/>
              <a:gdLst/>
              <a:ahLst/>
              <a:cxnLst/>
              <a:rect l="l" t="t" r="r" b="b"/>
              <a:pathLst>
                <a:path w="51016" h="32"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7643798" y="4176861"/>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7643798" y="4339100"/>
              <a:ext cx="2635104" cy="1601"/>
            </a:xfrm>
            <a:custGeom>
              <a:avLst/>
              <a:gdLst/>
              <a:ahLst/>
              <a:cxnLst/>
              <a:rect l="l" t="t" r="r" b="b"/>
              <a:pathLst>
                <a:path w="51016" h="31" extrusionOk="0">
                  <a:moveTo>
                    <a:pt x="0" y="1"/>
                  </a:moveTo>
                  <a:lnTo>
                    <a:pt x="0" y="31"/>
                  </a:lnTo>
                  <a:lnTo>
                    <a:pt x="51016" y="31"/>
                  </a:lnTo>
                  <a:lnTo>
                    <a:pt x="51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6"/>
          <p:cNvSpPr txBox="1">
            <a:spLocks noGrp="1"/>
          </p:cNvSpPr>
          <p:nvPr>
            <p:ph type="title"/>
          </p:nvPr>
        </p:nvSpPr>
        <p:spPr>
          <a:xfrm>
            <a:off x="1018450" y="3196875"/>
            <a:ext cx="5593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LIBRARIES</a:t>
            </a:r>
            <a:endParaRPr dirty="0"/>
          </a:p>
        </p:txBody>
      </p:sp>
      <p:sp>
        <p:nvSpPr>
          <p:cNvPr id="328" name="Google Shape;328;p36"/>
          <p:cNvSpPr txBox="1">
            <a:spLocks noGrp="1"/>
          </p:cNvSpPr>
          <p:nvPr>
            <p:ph type="title" idx="2"/>
          </p:nvPr>
        </p:nvSpPr>
        <p:spPr>
          <a:xfrm>
            <a:off x="1018450" y="1966125"/>
            <a:ext cx="1395900" cy="111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330" name="Google Shape;330;p36"/>
          <p:cNvGrpSpPr/>
          <p:nvPr/>
        </p:nvGrpSpPr>
        <p:grpSpPr>
          <a:xfrm>
            <a:off x="7160655" y="2053907"/>
            <a:ext cx="1270128" cy="1270128"/>
            <a:chOff x="938275" y="1868401"/>
            <a:chExt cx="933300" cy="933300"/>
          </a:xfrm>
        </p:grpSpPr>
        <p:sp>
          <p:nvSpPr>
            <p:cNvPr id="331" name="Google Shape;331;p36"/>
            <p:cNvSpPr/>
            <p:nvPr/>
          </p:nvSpPr>
          <p:spPr>
            <a:xfrm>
              <a:off x="938275" y="1868401"/>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2" name="Google Shape;332;p36"/>
            <p:cNvPicPr preferRelativeResize="0"/>
            <p:nvPr/>
          </p:nvPicPr>
          <p:blipFill>
            <a:blip r:embed="rId3">
              <a:alphaModFix/>
            </a:blip>
            <a:stretch>
              <a:fillRect/>
            </a:stretch>
          </p:blipFill>
          <p:spPr>
            <a:xfrm>
              <a:off x="1024259" y="1958648"/>
              <a:ext cx="761350" cy="752807"/>
            </a:xfrm>
            <a:prstGeom prst="rect">
              <a:avLst/>
            </a:prstGeom>
            <a:noFill/>
            <a:ln>
              <a:noFill/>
            </a:ln>
          </p:spPr>
        </p:pic>
      </p:grpSp>
      <p:grpSp>
        <p:nvGrpSpPr>
          <p:cNvPr id="333" name="Google Shape;333;p36"/>
          <p:cNvGrpSpPr/>
          <p:nvPr/>
        </p:nvGrpSpPr>
        <p:grpSpPr>
          <a:xfrm>
            <a:off x="6846798" y="729976"/>
            <a:ext cx="997044" cy="997044"/>
            <a:chOff x="2568975" y="3833001"/>
            <a:chExt cx="933300" cy="933300"/>
          </a:xfrm>
        </p:grpSpPr>
        <p:sp>
          <p:nvSpPr>
            <p:cNvPr id="334" name="Google Shape;334;p36"/>
            <p:cNvSpPr/>
            <p:nvPr/>
          </p:nvSpPr>
          <p:spPr>
            <a:xfrm>
              <a:off x="2568975" y="3833001"/>
              <a:ext cx="933300" cy="933300"/>
            </a:xfrm>
            <a:prstGeom prst="ellipse">
              <a:avLst/>
            </a:pr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5" name="Google Shape;335;p36"/>
            <p:cNvPicPr preferRelativeResize="0"/>
            <p:nvPr/>
          </p:nvPicPr>
          <p:blipFill>
            <a:blip r:embed="rId4">
              <a:alphaModFix/>
            </a:blip>
            <a:stretch>
              <a:fillRect/>
            </a:stretch>
          </p:blipFill>
          <p:spPr>
            <a:xfrm>
              <a:off x="2726775" y="3937253"/>
              <a:ext cx="617700" cy="737801"/>
            </a:xfrm>
            <a:prstGeom prst="rect">
              <a:avLst/>
            </a:prstGeom>
            <a:noFill/>
            <a:ln>
              <a:noFill/>
            </a:ln>
          </p:spPr>
        </p:pic>
      </p:grpSp>
    </p:spTree>
    <p:extLst>
      <p:ext uri="{BB962C8B-B14F-4D97-AF65-F5344CB8AC3E}">
        <p14:creationId xmlns:p14="http://schemas.microsoft.com/office/powerpoint/2010/main" val="380895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6B34D8E-AD8A-FEA2-5FB6-254D0DB1BC72}"/>
              </a:ext>
            </a:extLst>
          </p:cNvPr>
          <p:cNvSpPr>
            <a:spLocks noGrp="1"/>
          </p:cNvSpPr>
          <p:nvPr>
            <p:ph type="subTitle" idx="2"/>
          </p:nvPr>
        </p:nvSpPr>
        <p:spPr>
          <a:xfrm>
            <a:off x="904260" y="700875"/>
            <a:ext cx="6916461" cy="3551455"/>
          </a:xfrm>
        </p:spPr>
        <p:txBody>
          <a:bodyPr/>
          <a:lstStyle/>
          <a:p>
            <a:pPr>
              <a:buFont typeface="Arial" panose="020B0604020202020204" pitchFamily="34" charset="0"/>
              <a:buChar char="•"/>
            </a:pPr>
            <a:r>
              <a:rPr lang="en-US" sz="2400" b="1" dirty="0"/>
              <a:t>TENSORFLOW</a:t>
            </a:r>
          </a:p>
          <a:p>
            <a:pPr>
              <a:buFont typeface="Arial" panose="020B0604020202020204" pitchFamily="34" charset="0"/>
              <a:buChar char="•"/>
            </a:pPr>
            <a:r>
              <a:rPr lang="en-US" sz="2400" b="1" dirty="0"/>
              <a:t>MATPLOTLIB</a:t>
            </a:r>
          </a:p>
          <a:p>
            <a:pPr>
              <a:buFont typeface="Arial" panose="020B0604020202020204" pitchFamily="34" charset="0"/>
              <a:buChar char="•"/>
            </a:pPr>
            <a:r>
              <a:rPr lang="en-US" sz="2400" b="1" dirty="0"/>
              <a:t>NUMPY</a:t>
            </a:r>
          </a:p>
          <a:p>
            <a:pPr>
              <a:buFont typeface="Arial" panose="020B0604020202020204" pitchFamily="34" charset="0"/>
              <a:buChar char="•"/>
            </a:pPr>
            <a:r>
              <a:rPr lang="en-US" sz="2400" b="1" dirty="0"/>
              <a:t>PLATFORM</a:t>
            </a:r>
          </a:p>
          <a:p>
            <a:pPr>
              <a:buFont typeface="Arial" panose="020B0604020202020204" pitchFamily="34" charset="0"/>
              <a:buChar char="•"/>
            </a:pPr>
            <a:r>
              <a:rPr lang="en-US" sz="2400" b="1" dirty="0"/>
              <a:t>TIME</a:t>
            </a:r>
          </a:p>
          <a:p>
            <a:pPr>
              <a:buFont typeface="Arial" panose="020B0604020202020204" pitchFamily="34" charset="0"/>
              <a:buChar char="•"/>
            </a:pPr>
            <a:r>
              <a:rPr lang="en-US" sz="2400" b="1" dirty="0"/>
              <a:t>PATHLIB</a:t>
            </a:r>
          </a:p>
          <a:p>
            <a:pPr>
              <a:buFont typeface="Arial" panose="020B0604020202020204" pitchFamily="34" charset="0"/>
              <a:buChar char="•"/>
            </a:pPr>
            <a:r>
              <a:rPr lang="en-US" sz="2400" b="1" dirty="0"/>
              <a:t>OS</a:t>
            </a:r>
          </a:p>
          <a:p>
            <a:pPr>
              <a:buFont typeface="Arial" panose="020B0604020202020204" pitchFamily="34" charset="0"/>
              <a:buChar char="•"/>
            </a:pPr>
            <a:r>
              <a:rPr lang="en-US" sz="2400" b="1" dirty="0"/>
              <a:t>JSON</a:t>
            </a:r>
          </a:p>
          <a:p>
            <a:pPr>
              <a:buFont typeface="Arial" panose="020B0604020202020204" pitchFamily="34" charset="0"/>
              <a:buChar char="•"/>
            </a:pPr>
            <a:endParaRPr lang="en-IN" sz="2400" b="1" dirty="0"/>
          </a:p>
        </p:txBody>
      </p:sp>
    </p:spTree>
    <p:extLst>
      <p:ext uri="{BB962C8B-B14F-4D97-AF65-F5344CB8AC3E}">
        <p14:creationId xmlns:p14="http://schemas.microsoft.com/office/powerpoint/2010/main" val="50631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6DDE-AB34-6173-5AB2-FD570970A410}"/>
              </a:ext>
            </a:extLst>
          </p:cNvPr>
          <p:cNvSpPr>
            <a:spLocks noGrp="1"/>
          </p:cNvSpPr>
          <p:nvPr>
            <p:ph type="title"/>
          </p:nvPr>
        </p:nvSpPr>
        <p:spPr>
          <a:xfrm>
            <a:off x="1018450" y="4378904"/>
            <a:ext cx="5593200" cy="841800"/>
          </a:xfrm>
        </p:spPr>
        <p:txBody>
          <a:bodyPr/>
          <a:lstStyle/>
          <a:p>
            <a:r>
              <a:rPr lang="en-IN" dirty="0"/>
              <a:t>Exploring &amp; Loading Datasets</a:t>
            </a:r>
            <a:br>
              <a:rPr lang="en-IN" dirty="0"/>
            </a:br>
            <a:endParaRPr lang="en-IN" dirty="0"/>
          </a:p>
        </p:txBody>
      </p:sp>
      <p:sp>
        <p:nvSpPr>
          <p:cNvPr id="3" name="Title 2">
            <a:extLst>
              <a:ext uri="{FF2B5EF4-FFF2-40B4-BE49-F238E27FC236}">
                <a16:creationId xmlns:a16="http://schemas.microsoft.com/office/drawing/2014/main" id="{2A7B145B-B3AA-C48A-F3D2-63E74BD524F0}"/>
              </a:ext>
            </a:extLst>
          </p:cNvPr>
          <p:cNvSpPr>
            <a:spLocks noGrp="1"/>
          </p:cNvSpPr>
          <p:nvPr>
            <p:ph type="title" idx="2"/>
          </p:nvPr>
        </p:nvSpPr>
        <p:spPr/>
        <p:txBody>
          <a:bodyPr/>
          <a:lstStyle/>
          <a:p>
            <a:r>
              <a:rPr lang="en-US" dirty="0"/>
              <a:t>03</a:t>
            </a:r>
            <a:endParaRPr lang="en-IN" dirty="0"/>
          </a:p>
        </p:txBody>
      </p:sp>
    </p:spTree>
    <p:extLst>
      <p:ext uri="{BB962C8B-B14F-4D97-AF65-F5344CB8AC3E}">
        <p14:creationId xmlns:p14="http://schemas.microsoft.com/office/powerpoint/2010/main" val="162467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F689-B384-1621-5FD9-D2898241549B}"/>
              </a:ext>
            </a:extLst>
          </p:cNvPr>
          <p:cNvSpPr>
            <a:spLocks noGrp="1"/>
          </p:cNvSpPr>
          <p:nvPr>
            <p:ph type="title"/>
          </p:nvPr>
        </p:nvSpPr>
        <p:spPr/>
        <p:txBody>
          <a:bodyPr/>
          <a:lstStyle/>
          <a:p>
            <a:r>
              <a:rPr lang="en-US" dirty="0"/>
              <a:t>EXPLORING &amp; LOADING DATASET</a:t>
            </a:r>
            <a:endParaRPr lang="en-IN" dirty="0"/>
          </a:p>
        </p:txBody>
      </p:sp>
      <p:sp>
        <p:nvSpPr>
          <p:cNvPr id="4" name="Subtitle 3">
            <a:extLst>
              <a:ext uri="{FF2B5EF4-FFF2-40B4-BE49-F238E27FC236}">
                <a16:creationId xmlns:a16="http://schemas.microsoft.com/office/drawing/2014/main" id="{C9833A74-9AB1-5B2C-B13B-851B415E519C}"/>
              </a:ext>
            </a:extLst>
          </p:cNvPr>
          <p:cNvSpPr>
            <a:spLocks noGrp="1"/>
          </p:cNvSpPr>
          <p:nvPr>
            <p:ph type="subTitle" idx="2"/>
          </p:nvPr>
        </p:nvSpPr>
        <p:spPr>
          <a:xfrm>
            <a:off x="956300" y="1451725"/>
            <a:ext cx="7786256" cy="2741700"/>
          </a:xfrm>
        </p:spPr>
        <p:txBody>
          <a:bodyPr/>
          <a:lstStyle/>
          <a:p>
            <a:pPr algn="l"/>
            <a:r>
              <a:rPr lang="en-US" b="0" i="0" dirty="0">
                <a:effectLst/>
                <a:highlight>
                  <a:srgbClr val="FFFFFF"/>
                </a:highlight>
                <a:latin typeface="system-ui"/>
              </a:rPr>
              <a:t>Let's go through several available dataset and explore their pros and cons. One of the requirement I want the dataset to meet is that it should have not only a list of ingredients but also a cooking instructions. I also want it to have a measures and quantities of each ingredient.</a:t>
            </a:r>
          </a:p>
          <a:p>
            <a:pPr algn="l">
              <a:buFont typeface="Arial" panose="020B0604020202020204" pitchFamily="34" charset="0"/>
              <a:buChar char="•"/>
            </a:pPr>
            <a:r>
              <a:rPr lang="en-US" b="0" i="0" dirty="0">
                <a:effectLst/>
                <a:highlight>
                  <a:srgbClr val="FFFFFF"/>
                </a:highlight>
                <a:latin typeface="system-ui"/>
              </a:rPr>
              <a:t>🤷 </a:t>
            </a:r>
            <a:r>
              <a:rPr lang="en-US" b="0" i="0" u="none" strike="noStrike" dirty="0">
                <a:effectLst/>
                <a:highlight>
                  <a:srgbClr val="FFFFFF"/>
                </a:highlight>
                <a:latin typeface="system-ui"/>
                <a:hlinkClick r:id="rId2"/>
              </a:rPr>
              <a:t>Recipe Ingredients Dataset</a:t>
            </a:r>
            <a:r>
              <a:rPr lang="en-US" b="0" i="0" dirty="0">
                <a:effectLst/>
                <a:highlight>
                  <a:srgbClr val="FFFFFF"/>
                </a:highlight>
                <a:latin typeface="system-ui"/>
              </a:rPr>
              <a:t> </a:t>
            </a:r>
            <a:r>
              <a:rPr lang="en-US" b="0" i="1" dirty="0">
                <a:effectLst/>
                <a:highlight>
                  <a:srgbClr val="FFFFFF"/>
                </a:highlight>
                <a:latin typeface="system-ui"/>
              </a:rPr>
              <a:t>(doesn't have ingredients proportions)</a:t>
            </a:r>
            <a:endParaRPr lang="en-US" b="0" i="0" dirty="0">
              <a:effectLst/>
              <a:highlight>
                <a:srgbClr val="FFFFFF"/>
              </a:highlight>
              <a:latin typeface="system-ui"/>
            </a:endParaRPr>
          </a:p>
          <a:p>
            <a:pPr algn="l">
              <a:buFont typeface="Arial" panose="020B0604020202020204" pitchFamily="34" charset="0"/>
              <a:buChar char="•"/>
            </a:pPr>
            <a:r>
              <a:rPr lang="en-US" b="0" i="0" dirty="0">
                <a:effectLst/>
                <a:highlight>
                  <a:srgbClr val="FFFFFF"/>
                </a:highlight>
                <a:latin typeface="system-ui"/>
              </a:rPr>
              <a:t>🤷 </a:t>
            </a:r>
            <a:r>
              <a:rPr lang="en-US" b="0" i="0" u="none" strike="noStrike" dirty="0">
                <a:effectLst/>
                <a:highlight>
                  <a:srgbClr val="FFFFFF"/>
                </a:highlight>
                <a:latin typeface="system-ui"/>
                <a:hlinkClick r:id="rId3"/>
              </a:rPr>
              <a:t>Recipe1M+</a:t>
            </a:r>
            <a:r>
              <a:rPr lang="en-US" b="0" i="0" dirty="0">
                <a:effectLst/>
                <a:highlight>
                  <a:srgbClr val="FFFFFF"/>
                </a:highlight>
                <a:latin typeface="system-ui"/>
              </a:rPr>
              <a:t> </a:t>
            </a:r>
            <a:r>
              <a:rPr lang="en-US" b="0" i="1" dirty="0">
                <a:effectLst/>
                <a:highlight>
                  <a:srgbClr val="FFFFFF"/>
                </a:highlight>
                <a:latin typeface="system-ui"/>
              </a:rPr>
              <a:t>(requires registration to download)</a:t>
            </a:r>
            <a:endParaRPr lang="en-US" b="0" i="0" dirty="0">
              <a:effectLst/>
              <a:highlight>
                <a:srgbClr val="FFFFFF"/>
              </a:highlight>
              <a:latin typeface="system-ui"/>
            </a:endParaRPr>
          </a:p>
          <a:p>
            <a:pPr algn="l">
              <a:buFont typeface="Arial" panose="020B0604020202020204" pitchFamily="34" charset="0"/>
              <a:buChar char="•"/>
            </a:pPr>
            <a:r>
              <a:rPr lang="en-US" b="0" i="0" dirty="0">
                <a:effectLst/>
                <a:highlight>
                  <a:srgbClr val="FFFFFF"/>
                </a:highlight>
                <a:latin typeface="system-ui"/>
              </a:rPr>
              <a:t>🤷 </a:t>
            </a:r>
            <a:r>
              <a:rPr lang="en-US" b="0" i="0" u="none" strike="noStrike" dirty="0">
                <a:effectLst/>
                <a:highlight>
                  <a:srgbClr val="FFFFFF"/>
                </a:highlight>
                <a:latin typeface="system-ui"/>
                <a:hlinkClick r:id="rId4"/>
              </a:rPr>
              <a:t>Epicurious - Recipes with Rating and Nutrition</a:t>
            </a:r>
            <a:r>
              <a:rPr lang="en-US" b="0" i="0" dirty="0">
                <a:effectLst/>
                <a:highlight>
                  <a:srgbClr val="FFFFFF"/>
                </a:highlight>
                <a:latin typeface="system-ui"/>
              </a:rPr>
              <a:t> </a:t>
            </a:r>
            <a:r>
              <a:rPr lang="en-US" b="0" i="1" dirty="0">
                <a:effectLst/>
                <a:highlight>
                  <a:srgbClr val="FFFFFF"/>
                </a:highlight>
                <a:latin typeface="system-ui"/>
              </a:rPr>
              <a:t>(~20k recipes only, it would be nice to find more)</a:t>
            </a:r>
            <a:endParaRPr lang="en-US" b="0" i="0" dirty="0">
              <a:effectLst/>
              <a:highlight>
                <a:srgbClr val="FFFFFF"/>
              </a:highlight>
              <a:latin typeface="system-ui"/>
            </a:endParaRPr>
          </a:p>
          <a:p>
            <a:pPr algn="l">
              <a:buFont typeface="Arial" panose="020B0604020202020204" pitchFamily="34" charset="0"/>
              <a:buChar char="•"/>
            </a:pPr>
            <a:r>
              <a:rPr lang="en-US" b="0" i="0" dirty="0">
                <a:effectLst/>
                <a:highlight>
                  <a:srgbClr val="FFFFFF"/>
                </a:highlight>
                <a:latin typeface="system-ui"/>
              </a:rPr>
              <a:t>👍🏻 </a:t>
            </a:r>
            <a:r>
              <a:rPr lang="en-US" b="1" i="0" u="none" strike="noStrike" dirty="0">
                <a:effectLst/>
                <a:highlight>
                  <a:srgbClr val="FFFFFF"/>
                </a:highlight>
                <a:latin typeface="system-ui"/>
                <a:hlinkClick r:id="rId5"/>
              </a:rPr>
              <a:t>Recipe box</a:t>
            </a:r>
            <a:r>
              <a:rPr lang="en-US" b="0" i="0" dirty="0">
                <a:effectLst/>
                <a:highlight>
                  <a:srgbClr val="FFFFFF"/>
                </a:highlight>
                <a:latin typeface="system-ui"/>
              </a:rPr>
              <a:t> </a:t>
            </a:r>
            <a:r>
              <a:rPr lang="en-US" b="0" i="1" dirty="0">
                <a:effectLst/>
                <a:highlight>
                  <a:srgbClr val="FFFFFF"/>
                </a:highlight>
                <a:latin typeface="system-ui"/>
              </a:rPr>
              <a:t>(~125,000 recipes with ingredients proportions, good)</a:t>
            </a:r>
            <a:endParaRPr lang="en-US" b="0" i="0" dirty="0">
              <a:effectLst/>
              <a:highlight>
                <a:srgbClr val="FFFFFF"/>
              </a:highlight>
              <a:latin typeface="system-ui"/>
            </a:endParaRPr>
          </a:p>
          <a:p>
            <a:endParaRPr lang="en-IN" dirty="0"/>
          </a:p>
        </p:txBody>
      </p:sp>
      <p:sp>
        <p:nvSpPr>
          <p:cNvPr id="6" name="Rectangle 1">
            <a:extLst>
              <a:ext uri="{FF2B5EF4-FFF2-40B4-BE49-F238E27FC236}">
                <a16:creationId xmlns:a16="http://schemas.microsoft.com/office/drawing/2014/main" id="{81648057-2110-14EA-7D7E-B2CC831B7CAD}"/>
              </a:ext>
            </a:extLst>
          </p:cNvPr>
          <p:cNvSpPr>
            <a:spLocks noGrp="1" noChangeArrowheads="1"/>
          </p:cNvSpPr>
          <p:nvPr>
            <p:ph type="subTitle" idx="1"/>
          </p:nvPr>
        </p:nvSpPr>
        <p:spPr bwMode="auto">
          <a:xfrm>
            <a:off x="512955" y="3527839"/>
            <a:ext cx="838571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ystem-ui"/>
              </a:rPr>
              <a:t>Let's load the dataset using </a:t>
            </a:r>
            <a:r>
              <a:rPr kumimoji="0" lang="en-US" altLang="en-US" sz="1600" b="0" i="0" u="none" strike="noStrike" cap="none" normalizeH="0" baseline="0" dirty="0" err="1">
                <a:ln>
                  <a:noFill/>
                </a:ln>
                <a:solidFill>
                  <a:schemeClr val="tx1"/>
                </a:solidFill>
                <a:effectLst/>
                <a:latin typeface="system-ui"/>
                <a:hlinkClick r:id="rId6"/>
              </a:rPr>
              <a:t>tf.keras.utils.get_file</a:t>
            </a:r>
            <a:r>
              <a:rPr kumimoji="0" lang="en-US" altLang="en-US" sz="1600" b="0" i="0" u="none" strike="noStrike" cap="none" normalizeH="0" baseline="0" dirty="0">
                <a:ln>
                  <a:noFill/>
                </a:ln>
                <a:solidFill>
                  <a:schemeClr val="tx1"/>
                </a:solidFill>
                <a:effectLst/>
                <a:latin typeface="system-ui"/>
              </a:rPr>
              <a:t>. Using </a:t>
            </a:r>
            <a:r>
              <a:rPr kumimoji="0" lang="en-US" altLang="en-US" sz="1600" b="0" i="0" u="none" strike="noStrike" cap="none" normalizeH="0" baseline="0" dirty="0" err="1">
                <a:ln>
                  <a:noFill/>
                </a:ln>
                <a:solidFill>
                  <a:schemeClr val="tx1"/>
                </a:solidFill>
                <a:effectLst/>
                <a:latin typeface="var(--jp-code-font-family)"/>
              </a:rPr>
              <a:t>get_file</a:t>
            </a:r>
            <a:r>
              <a:rPr kumimoji="0" lang="en-US" altLang="en-US" sz="1600" b="0" i="0" u="none" strike="noStrike" cap="none" normalizeH="0" baseline="0" dirty="0">
                <a:ln>
                  <a:noFill/>
                </a:ln>
                <a:solidFill>
                  <a:schemeClr val="tx1"/>
                </a:solidFill>
                <a:effectLst/>
                <a:latin typeface="var(--jp-code-font-family)"/>
              </a:rPr>
              <a:t>()</a:t>
            </a:r>
            <a:r>
              <a:rPr kumimoji="0" lang="en-US" altLang="en-US" sz="1600" b="0" i="0" u="none" strike="noStrike" cap="none" normalizeH="0" baseline="0" dirty="0">
                <a:ln>
                  <a:noFill/>
                </a:ln>
                <a:solidFill>
                  <a:schemeClr val="tx1"/>
                </a:solidFill>
                <a:effectLst/>
                <a:latin typeface="system-ui"/>
              </a:rPr>
              <a:t> utility is convenient because it handles caching for you out of the box. It means that you will download the dataset files only once and then even if you launch the same code block once again it will use cache and the download code will be executed faster.</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77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6DDE-AB34-6173-5AB2-FD570970A410}"/>
              </a:ext>
            </a:extLst>
          </p:cNvPr>
          <p:cNvSpPr>
            <a:spLocks noGrp="1"/>
          </p:cNvSpPr>
          <p:nvPr>
            <p:ph type="title"/>
          </p:nvPr>
        </p:nvSpPr>
        <p:spPr>
          <a:xfrm>
            <a:off x="825160" y="2869772"/>
            <a:ext cx="6809707" cy="841800"/>
          </a:xfrm>
        </p:spPr>
        <p:txBody>
          <a:bodyPr/>
          <a:lstStyle/>
          <a:p>
            <a:pPr marL="0" lvl="0" indent="0" algn="l" rtl="0">
              <a:spcBef>
                <a:spcPts val="0"/>
              </a:spcBef>
              <a:spcAft>
                <a:spcPts val="0"/>
              </a:spcAft>
              <a:buNone/>
            </a:pPr>
            <a:r>
              <a:rPr lang="en-IN" dirty="0"/>
              <a:t>Results &amp; Algorithm</a:t>
            </a:r>
          </a:p>
        </p:txBody>
      </p:sp>
      <p:sp>
        <p:nvSpPr>
          <p:cNvPr id="3" name="Title 2">
            <a:extLst>
              <a:ext uri="{FF2B5EF4-FFF2-40B4-BE49-F238E27FC236}">
                <a16:creationId xmlns:a16="http://schemas.microsoft.com/office/drawing/2014/main" id="{2A7B145B-B3AA-C48A-F3D2-63E74BD524F0}"/>
              </a:ext>
            </a:extLst>
          </p:cNvPr>
          <p:cNvSpPr>
            <a:spLocks noGrp="1"/>
          </p:cNvSpPr>
          <p:nvPr>
            <p:ph type="title" idx="2"/>
          </p:nvPr>
        </p:nvSpPr>
        <p:spPr/>
        <p:txBody>
          <a:bodyPr/>
          <a:lstStyle/>
          <a:p>
            <a:r>
              <a:rPr lang="en-US" dirty="0"/>
              <a:t>04</a:t>
            </a:r>
            <a:endParaRPr lang="en-IN" dirty="0"/>
          </a:p>
        </p:txBody>
      </p:sp>
    </p:spTree>
    <p:extLst>
      <p:ext uri="{BB962C8B-B14F-4D97-AF65-F5344CB8AC3E}">
        <p14:creationId xmlns:p14="http://schemas.microsoft.com/office/powerpoint/2010/main" val="3627946447"/>
      </p:ext>
    </p:extLst>
  </p:cSld>
  <p:clrMapOvr>
    <a:masterClrMapping/>
  </p:clrMapOvr>
</p:sld>
</file>

<file path=ppt/theme/theme1.xml><?xml version="1.0" encoding="utf-8"?>
<a:theme xmlns:a="http://schemas.openxmlformats.org/drawingml/2006/main" name="Peppers by Slidesgo">
  <a:themeElements>
    <a:clrScheme name="Simple Light">
      <a:dk1>
        <a:srgbClr val="2E2E2E"/>
      </a:dk1>
      <a:lt1>
        <a:srgbClr val="F3F3F3"/>
      </a:lt1>
      <a:dk2>
        <a:srgbClr val="FFFFFF"/>
      </a:dk2>
      <a:lt2>
        <a:srgbClr val="E99B7F"/>
      </a:lt2>
      <a:accent1>
        <a:srgbClr val="F3C0BA"/>
      </a:accent1>
      <a:accent2>
        <a:srgbClr val="FDEEC9"/>
      </a:accent2>
      <a:accent3>
        <a:srgbClr val="5FC4D6"/>
      </a:accent3>
      <a:accent4>
        <a:srgbClr val="CDEBEB"/>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916</Words>
  <Application>Microsoft Office PowerPoint</Application>
  <PresentationFormat>On-screen Show (16:9)</PresentationFormat>
  <Paragraphs>75</Paragraphs>
  <Slides>18</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system-ui</vt:lpstr>
      <vt:lpstr>Sriracha</vt:lpstr>
      <vt:lpstr>Calibri</vt:lpstr>
      <vt:lpstr>Arial</vt:lpstr>
      <vt:lpstr>Algerian</vt:lpstr>
      <vt:lpstr>var(--jp-code-font-family)</vt:lpstr>
      <vt:lpstr>Anaheim</vt:lpstr>
      <vt:lpstr>var(--jp-content-font-family)</vt:lpstr>
      <vt:lpstr>Bebas Neue</vt:lpstr>
      <vt:lpstr>Roboto</vt:lpstr>
      <vt:lpstr>Architects Daughter</vt:lpstr>
      <vt:lpstr>Peppers by Slidesgo</vt:lpstr>
      <vt:lpstr>RECIPE GENERATOR</vt:lpstr>
      <vt:lpstr>Table of contents</vt:lpstr>
      <vt:lpstr>Introduction</vt:lpstr>
      <vt:lpstr>In this experiment we will use character-based RNN to generate cooking recipes. We will try to teach our RNN to generate recipe name, ingredients and cooking instructions for us. I don't expect the RNN to do a strong connection between list of ingredients and cooking instructions but I do expect RNN to learn English grammar and punctuation in couple of hours and to generate some meaningful recipe names along with real food ingredients and cooking instructions. For this experiment we will use Tensorflow v2 with its Keras API. </vt:lpstr>
      <vt:lpstr>LIBRARIES</vt:lpstr>
      <vt:lpstr>PowerPoint Presentation</vt:lpstr>
      <vt:lpstr>Exploring &amp; Loading Datasets </vt:lpstr>
      <vt:lpstr>EXPLORING &amp; LOADING DATASET</vt:lpstr>
      <vt:lpstr>Results &amp; Algorithm</vt:lpstr>
      <vt:lpstr>Results &amp; Algorithm</vt:lpstr>
      <vt:lpstr>Results &amp; Algorithm CONT…</vt:lpstr>
      <vt:lpstr>Results &amp; Algorithm CONT…</vt:lpstr>
      <vt:lpstr>Results &amp; Algorithm CONT…</vt:lpstr>
      <vt:lpstr>Results &amp; Algorithm CONT…</vt:lpstr>
      <vt:lpstr>Results &amp; Algorithm CONT…</vt:lpstr>
      <vt:lpstr>Results &amp; Algorithm CONT…</vt:lpstr>
      <vt:lpstr>Results &amp; Algorithm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 SARIN</dc:creator>
  <cp:lastModifiedBy>YASH SARIN</cp:lastModifiedBy>
  <cp:revision>4</cp:revision>
  <dcterms:modified xsi:type="dcterms:W3CDTF">2024-07-30T08:51:20Z</dcterms:modified>
</cp:coreProperties>
</file>