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3" r:id="rId2"/>
  </p:sldIdLst>
  <p:sldSz cx="27432000" cy="18288000"/>
  <p:notesSz cx="6858000" cy="9144000"/>
  <p:defaultTextStyle>
    <a:defPPr>
      <a:defRPr lang="en-US"/>
    </a:defPPr>
    <a:lvl1pPr marL="0" algn="l" defTabSz="2438105" rtl="0" eaLnBrk="1" latinLnBrk="0" hangingPunct="1">
      <a:defRPr sz="4800" kern="1200">
        <a:solidFill>
          <a:schemeClr val="tx1"/>
        </a:solidFill>
        <a:latin typeface="+mn-lt"/>
        <a:ea typeface="+mn-ea"/>
        <a:cs typeface="+mn-cs"/>
      </a:defRPr>
    </a:lvl1pPr>
    <a:lvl2pPr marL="1219053" algn="l" defTabSz="2438105" rtl="0" eaLnBrk="1" latinLnBrk="0" hangingPunct="1">
      <a:defRPr sz="4800" kern="1200">
        <a:solidFill>
          <a:schemeClr val="tx1"/>
        </a:solidFill>
        <a:latin typeface="+mn-lt"/>
        <a:ea typeface="+mn-ea"/>
        <a:cs typeface="+mn-cs"/>
      </a:defRPr>
    </a:lvl2pPr>
    <a:lvl3pPr marL="2438105" algn="l" defTabSz="2438105" rtl="0" eaLnBrk="1" latinLnBrk="0" hangingPunct="1">
      <a:defRPr sz="4800" kern="1200">
        <a:solidFill>
          <a:schemeClr val="tx1"/>
        </a:solidFill>
        <a:latin typeface="+mn-lt"/>
        <a:ea typeface="+mn-ea"/>
        <a:cs typeface="+mn-cs"/>
      </a:defRPr>
    </a:lvl3pPr>
    <a:lvl4pPr marL="3657158" algn="l" defTabSz="2438105" rtl="0" eaLnBrk="1" latinLnBrk="0" hangingPunct="1">
      <a:defRPr sz="4800" kern="1200">
        <a:solidFill>
          <a:schemeClr val="tx1"/>
        </a:solidFill>
        <a:latin typeface="+mn-lt"/>
        <a:ea typeface="+mn-ea"/>
        <a:cs typeface="+mn-cs"/>
      </a:defRPr>
    </a:lvl4pPr>
    <a:lvl5pPr marL="4876211" algn="l" defTabSz="2438105" rtl="0" eaLnBrk="1" latinLnBrk="0" hangingPunct="1">
      <a:defRPr sz="4800" kern="1200">
        <a:solidFill>
          <a:schemeClr val="tx1"/>
        </a:solidFill>
        <a:latin typeface="+mn-lt"/>
        <a:ea typeface="+mn-ea"/>
        <a:cs typeface="+mn-cs"/>
      </a:defRPr>
    </a:lvl5pPr>
    <a:lvl6pPr marL="6095263" algn="l" defTabSz="2438105" rtl="0" eaLnBrk="1" latinLnBrk="0" hangingPunct="1">
      <a:defRPr sz="4800" kern="1200">
        <a:solidFill>
          <a:schemeClr val="tx1"/>
        </a:solidFill>
        <a:latin typeface="+mn-lt"/>
        <a:ea typeface="+mn-ea"/>
        <a:cs typeface="+mn-cs"/>
      </a:defRPr>
    </a:lvl6pPr>
    <a:lvl7pPr marL="7314316" algn="l" defTabSz="2438105" rtl="0" eaLnBrk="1" latinLnBrk="0" hangingPunct="1">
      <a:defRPr sz="4800" kern="1200">
        <a:solidFill>
          <a:schemeClr val="tx1"/>
        </a:solidFill>
        <a:latin typeface="+mn-lt"/>
        <a:ea typeface="+mn-ea"/>
        <a:cs typeface="+mn-cs"/>
      </a:defRPr>
    </a:lvl7pPr>
    <a:lvl8pPr marL="8533368" algn="l" defTabSz="2438105" rtl="0" eaLnBrk="1" latinLnBrk="0" hangingPunct="1">
      <a:defRPr sz="4800" kern="1200">
        <a:solidFill>
          <a:schemeClr val="tx1"/>
        </a:solidFill>
        <a:latin typeface="+mn-lt"/>
        <a:ea typeface="+mn-ea"/>
        <a:cs typeface="+mn-cs"/>
      </a:defRPr>
    </a:lvl8pPr>
    <a:lvl9pPr marL="9752422" algn="l" defTabSz="2438105"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3519" autoAdjust="0"/>
  </p:normalViewPr>
  <p:slideViewPr>
    <p:cSldViewPr snapToGrid="0">
      <p:cViewPr>
        <p:scale>
          <a:sx n="85" d="100"/>
          <a:sy n="85" d="100"/>
        </p:scale>
        <p:origin x="3304" y="2824"/>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E8FA9-8B5F-4493-A208-FBBD06A1EBF4}" type="datetimeFigureOut">
              <a:rPr lang="en-US" smtClean="0"/>
              <a:t>12/3/14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2438105" rtl="0" eaLnBrk="1" latinLnBrk="0" hangingPunct="1">
      <a:defRPr sz="3200" kern="1200">
        <a:solidFill>
          <a:schemeClr val="tx1"/>
        </a:solidFill>
        <a:latin typeface="+mn-lt"/>
        <a:ea typeface="+mn-ea"/>
        <a:cs typeface="+mn-cs"/>
      </a:defRPr>
    </a:lvl1pPr>
    <a:lvl2pPr marL="1219053" algn="l" defTabSz="2438105" rtl="0" eaLnBrk="1" latinLnBrk="0" hangingPunct="1">
      <a:defRPr sz="3200" kern="1200">
        <a:solidFill>
          <a:schemeClr val="tx1"/>
        </a:solidFill>
        <a:latin typeface="+mn-lt"/>
        <a:ea typeface="+mn-ea"/>
        <a:cs typeface="+mn-cs"/>
      </a:defRPr>
    </a:lvl2pPr>
    <a:lvl3pPr marL="2438105" algn="l" defTabSz="2438105" rtl="0" eaLnBrk="1" latinLnBrk="0" hangingPunct="1">
      <a:defRPr sz="3200" kern="1200">
        <a:solidFill>
          <a:schemeClr val="tx1"/>
        </a:solidFill>
        <a:latin typeface="+mn-lt"/>
        <a:ea typeface="+mn-ea"/>
        <a:cs typeface="+mn-cs"/>
      </a:defRPr>
    </a:lvl3pPr>
    <a:lvl4pPr marL="3657158" algn="l" defTabSz="2438105" rtl="0" eaLnBrk="1" latinLnBrk="0" hangingPunct="1">
      <a:defRPr sz="3200" kern="1200">
        <a:solidFill>
          <a:schemeClr val="tx1"/>
        </a:solidFill>
        <a:latin typeface="+mn-lt"/>
        <a:ea typeface="+mn-ea"/>
        <a:cs typeface="+mn-cs"/>
      </a:defRPr>
    </a:lvl4pPr>
    <a:lvl5pPr marL="4876211" algn="l" defTabSz="2438105" rtl="0" eaLnBrk="1" latinLnBrk="0" hangingPunct="1">
      <a:defRPr sz="3200" kern="1200">
        <a:solidFill>
          <a:schemeClr val="tx1"/>
        </a:solidFill>
        <a:latin typeface="+mn-lt"/>
        <a:ea typeface="+mn-ea"/>
        <a:cs typeface="+mn-cs"/>
      </a:defRPr>
    </a:lvl5pPr>
    <a:lvl6pPr marL="6095263" algn="l" defTabSz="2438105" rtl="0" eaLnBrk="1" latinLnBrk="0" hangingPunct="1">
      <a:defRPr sz="3200" kern="1200">
        <a:solidFill>
          <a:schemeClr val="tx1"/>
        </a:solidFill>
        <a:latin typeface="+mn-lt"/>
        <a:ea typeface="+mn-ea"/>
        <a:cs typeface="+mn-cs"/>
      </a:defRPr>
    </a:lvl6pPr>
    <a:lvl7pPr marL="7314316" algn="l" defTabSz="2438105" rtl="0" eaLnBrk="1" latinLnBrk="0" hangingPunct="1">
      <a:defRPr sz="3200" kern="1200">
        <a:solidFill>
          <a:schemeClr val="tx1"/>
        </a:solidFill>
        <a:latin typeface="+mn-lt"/>
        <a:ea typeface="+mn-ea"/>
        <a:cs typeface="+mn-cs"/>
      </a:defRPr>
    </a:lvl7pPr>
    <a:lvl8pPr marL="8533368" algn="l" defTabSz="2438105" rtl="0" eaLnBrk="1" latinLnBrk="0" hangingPunct="1">
      <a:defRPr sz="3200" kern="1200">
        <a:solidFill>
          <a:schemeClr val="tx1"/>
        </a:solidFill>
        <a:latin typeface="+mn-lt"/>
        <a:ea typeface="+mn-ea"/>
        <a:cs typeface="+mn-cs"/>
      </a:defRPr>
    </a:lvl8pPr>
    <a:lvl9pPr marL="9752422" algn="l" defTabSz="2438105" rtl="0" eaLnBrk="1" latinLnBrk="0" hangingPunct="1">
      <a:defRPr sz="3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1371866" y="732897"/>
            <a:ext cx="24688271" cy="1618026"/>
          </a:xfrm>
          <a:prstGeom prst="rect">
            <a:avLst/>
          </a:prstGeom>
        </p:spPr>
        <p:txBody>
          <a:bodyPr lIns="71113" tIns="35556" rIns="71113" bIns="35556"/>
          <a:lstStyle>
            <a:lvl1pPr>
              <a:defRPr sz="7400"/>
            </a:lvl1pPr>
          </a:lstStyle>
          <a:p>
            <a:r>
              <a:rPr lang="en-US" sz="3400" i="1" dirty="0" smtClean="0">
                <a:solidFill>
                  <a:schemeClr val="bg1"/>
                </a:solidFill>
                <a:latin typeface="Arial Black" pitchFamily="34" charset="0"/>
              </a:rPr>
              <a:t>This is a Scientific Poster Template created by </a:t>
            </a:r>
            <a:r>
              <a:rPr lang="en-US" sz="3400" i="1" dirty="0" err="1" smtClean="0">
                <a:solidFill>
                  <a:schemeClr val="bg1"/>
                </a:solidFill>
                <a:latin typeface="Arial Black" pitchFamily="34" charset="0"/>
              </a:rPr>
              <a:t>Graphicsland</a:t>
            </a:r>
            <a:r>
              <a:rPr lang="en-US" sz="3400" i="1" dirty="0" smtClean="0">
                <a:solidFill>
                  <a:schemeClr val="bg1"/>
                </a:solidFill>
                <a:latin typeface="Arial Black" pitchFamily="34" charset="0"/>
              </a:rPr>
              <a:t> &amp; Makesigns.com</a:t>
            </a:r>
            <a:br>
              <a:rPr lang="en-US" sz="3400" i="1" dirty="0" smtClean="0">
                <a:solidFill>
                  <a:schemeClr val="bg1"/>
                </a:solidFill>
                <a:latin typeface="Arial Black" pitchFamily="34" charset="0"/>
              </a:rPr>
            </a:br>
            <a:r>
              <a:rPr lang="en-US" sz="3400" i="1" dirty="0" smtClean="0">
                <a:solidFill>
                  <a:schemeClr val="bg1"/>
                </a:solidFill>
                <a:latin typeface="Arial Black" pitchFamily="34" charset="0"/>
              </a:rPr>
              <a:t>Your poster title would go on these lines</a:t>
            </a:r>
            <a:endParaRPr lang="en-US" dirty="0"/>
          </a:p>
        </p:txBody>
      </p:sp>
      <p:sp>
        <p:nvSpPr>
          <p:cNvPr id="17" name="Text Placeholder 16"/>
          <p:cNvSpPr>
            <a:spLocks noGrp="1"/>
          </p:cNvSpPr>
          <p:nvPr>
            <p:ph type="body" sz="quarter" idx="10" hasCustomPrompt="1"/>
          </p:nvPr>
        </p:nvSpPr>
        <p:spPr>
          <a:xfrm>
            <a:off x="1248173" y="2180852"/>
            <a:ext cx="24935656" cy="1813080"/>
          </a:xfrm>
          <a:prstGeom prst="rect">
            <a:avLst/>
          </a:prstGeom>
        </p:spPr>
        <p:txBody>
          <a:bodyPr lIns="71113" tIns="35556" rIns="71113" bIns="35556"/>
          <a:lstStyle>
            <a:lvl1pPr>
              <a:defRPr sz="7400" baseline="0"/>
            </a:lvl1pPr>
          </a:lstStyle>
          <a:p>
            <a:pPr algn="ctr"/>
            <a:r>
              <a:rPr lang="en-US" sz="3100" dirty="0" smtClean="0">
                <a:solidFill>
                  <a:schemeClr val="bg1"/>
                </a:solidFill>
              </a:rPr>
              <a:t>Author names go here. Press Enter to start a new line and add University or School Information</a:t>
            </a:r>
            <a:endParaRPr lang="en-US" sz="3100" dirty="0">
              <a:solidFill>
                <a:schemeClr val="bg1"/>
              </a:solidFill>
            </a:endParaRPr>
          </a:p>
        </p:txBody>
      </p:sp>
    </p:spTree>
    <p:extLst>
      <p:ext uri="{BB962C8B-B14F-4D97-AF65-F5344CB8AC3E}">
        <p14:creationId xmlns:p14="http://schemas.microsoft.com/office/powerpoint/2010/main" val="15459462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xStyles>
    <p:titleStyle>
      <a:lvl1pPr algn="ctr" defTabSz="2438105" rtl="0" eaLnBrk="1" latinLnBrk="0" hangingPunct="1">
        <a:spcBef>
          <a:spcPct val="0"/>
        </a:spcBef>
        <a:buNone/>
        <a:defRPr sz="7400" kern="1200">
          <a:solidFill>
            <a:schemeClr val="tx1"/>
          </a:solidFill>
          <a:latin typeface="+mj-lt"/>
          <a:ea typeface="+mj-ea"/>
          <a:cs typeface="+mj-cs"/>
        </a:defRPr>
      </a:lvl1pPr>
    </p:titleStyle>
    <p:bodyStyle>
      <a:lvl1pPr marL="0" indent="0" algn="l" defTabSz="2438105" rtl="0" eaLnBrk="1" latinLnBrk="0" hangingPunct="1">
        <a:spcBef>
          <a:spcPct val="20000"/>
        </a:spcBef>
        <a:buFont typeface="Arial" pitchFamily="34" charset="0"/>
        <a:buNone/>
        <a:defRPr sz="7400" kern="1200">
          <a:solidFill>
            <a:schemeClr val="tx1"/>
          </a:solidFill>
          <a:latin typeface="+mn-lt"/>
          <a:ea typeface="+mn-ea"/>
          <a:cs typeface="+mn-cs"/>
        </a:defRPr>
      </a:lvl1pPr>
      <a:lvl2pPr marL="1980961" indent="-761908" algn="l" defTabSz="2438105" rtl="0" eaLnBrk="1" latinLnBrk="0" hangingPunct="1">
        <a:spcBef>
          <a:spcPct val="20000"/>
        </a:spcBef>
        <a:buFont typeface="Arial" pitchFamily="34" charset="0"/>
        <a:buChar char="–"/>
        <a:defRPr sz="7400" kern="1200">
          <a:solidFill>
            <a:schemeClr val="tx1"/>
          </a:solidFill>
          <a:latin typeface="+mn-lt"/>
          <a:ea typeface="+mn-ea"/>
          <a:cs typeface="+mn-cs"/>
        </a:defRPr>
      </a:lvl2pPr>
      <a:lvl3pPr marL="3047632" indent="-609526" algn="l" defTabSz="2438105" rtl="0" eaLnBrk="1" latinLnBrk="0" hangingPunct="1">
        <a:spcBef>
          <a:spcPct val="20000"/>
        </a:spcBef>
        <a:buFont typeface="Arial" pitchFamily="34" charset="0"/>
        <a:buChar char="•"/>
        <a:defRPr sz="6400" kern="1200">
          <a:solidFill>
            <a:schemeClr val="tx1"/>
          </a:solidFill>
          <a:latin typeface="+mn-lt"/>
          <a:ea typeface="+mn-ea"/>
          <a:cs typeface="+mn-cs"/>
        </a:defRPr>
      </a:lvl3pPr>
      <a:lvl4pPr marL="4266684"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4pPr>
      <a:lvl5pPr marL="5485737"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5pPr>
      <a:lvl6pPr marL="6704789"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6pPr>
      <a:lvl7pPr marL="7923842"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7pPr>
      <a:lvl8pPr marL="9142896"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8pPr>
      <a:lvl9pPr marL="10361948"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9pPr>
    </p:bodyStyle>
    <p:otherStyle>
      <a:defPPr>
        <a:defRPr lang="en-US"/>
      </a:defPPr>
      <a:lvl1pPr marL="0" algn="l" defTabSz="2438105" rtl="0" eaLnBrk="1" latinLnBrk="0" hangingPunct="1">
        <a:defRPr sz="4800" kern="1200">
          <a:solidFill>
            <a:schemeClr val="tx1"/>
          </a:solidFill>
          <a:latin typeface="+mn-lt"/>
          <a:ea typeface="+mn-ea"/>
          <a:cs typeface="+mn-cs"/>
        </a:defRPr>
      </a:lvl1pPr>
      <a:lvl2pPr marL="1219053" algn="l" defTabSz="2438105" rtl="0" eaLnBrk="1" latinLnBrk="0" hangingPunct="1">
        <a:defRPr sz="4800" kern="1200">
          <a:solidFill>
            <a:schemeClr val="tx1"/>
          </a:solidFill>
          <a:latin typeface="+mn-lt"/>
          <a:ea typeface="+mn-ea"/>
          <a:cs typeface="+mn-cs"/>
        </a:defRPr>
      </a:lvl2pPr>
      <a:lvl3pPr marL="2438105" algn="l" defTabSz="2438105" rtl="0" eaLnBrk="1" latinLnBrk="0" hangingPunct="1">
        <a:defRPr sz="4800" kern="1200">
          <a:solidFill>
            <a:schemeClr val="tx1"/>
          </a:solidFill>
          <a:latin typeface="+mn-lt"/>
          <a:ea typeface="+mn-ea"/>
          <a:cs typeface="+mn-cs"/>
        </a:defRPr>
      </a:lvl3pPr>
      <a:lvl4pPr marL="3657158" algn="l" defTabSz="2438105" rtl="0" eaLnBrk="1" latinLnBrk="0" hangingPunct="1">
        <a:defRPr sz="4800" kern="1200">
          <a:solidFill>
            <a:schemeClr val="tx1"/>
          </a:solidFill>
          <a:latin typeface="+mn-lt"/>
          <a:ea typeface="+mn-ea"/>
          <a:cs typeface="+mn-cs"/>
        </a:defRPr>
      </a:lvl4pPr>
      <a:lvl5pPr marL="4876211" algn="l" defTabSz="2438105" rtl="0" eaLnBrk="1" latinLnBrk="0" hangingPunct="1">
        <a:defRPr sz="4800" kern="1200">
          <a:solidFill>
            <a:schemeClr val="tx1"/>
          </a:solidFill>
          <a:latin typeface="+mn-lt"/>
          <a:ea typeface="+mn-ea"/>
          <a:cs typeface="+mn-cs"/>
        </a:defRPr>
      </a:lvl5pPr>
      <a:lvl6pPr marL="6095263" algn="l" defTabSz="2438105" rtl="0" eaLnBrk="1" latinLnBrk="0" hangingPunct="1">
        <a:defRPr sz="4800" kern="1200">
          <a:solidFill>
            <a:schemeClr val="tx1"/>
          </a:solidFill>
          <a:latin typeface="+mn-lt"/>
          <a:ea typeface="+mn-ea"/>
          <a:cs typeface="+mn-cs"/>
        </a:defRPr>
      </a:lvl6pPr>
      <a:lvl7pPr marL="7314316" algn="l" defTabSz="2438105" rtl="0" eaLnBrk="1" latinLnBrk="0" hangingPunct="1">
        <a:defRPr sz="4800" kern="1200">
          <a:solidFill>
            <a:schemeClr val="tx1"/>
          </a:solidFill>
          <a:latin typeface="+mn-lt"/>
          <a:ea typeface="+mn-ea"/>
          <a:cs typeface="+mn-cs"/>
        </a:defRPr>
      </a:lvl7pPr>
      <a:lvl8pPr marL="8533368" algn="l" defTabSz="2438105" rtl="0" eaLnBrk="1" latinLnBrk="0" hangingPunct="1">
        <a:defRPr sz="4800" kern="1200">
          <a:solidFill>
            <a:schemeClr val="tx1"/>
          </a:solidFill>
          <a:latin typeface="+mn-lt"/>
          <a:ea typeface="+mn-ea"/>
          <a:cs typeface="+mn-cs"/>
        </a:defRPr>
      </a:lvl8pPr>
      <a:lvl9pPr marL="9752422" algn="l" defTabSz="2438105"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821579"/>
            <a:ext cx="27432000" cy="258851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rtlCol="0" anchor="ctr"/>
          <a:lstStyle/>
          <a:p>
            <a:pPr algn="ctr"/>
            <a:endParaRPr lang="en-US"/>
          </a:p>
        </p:txBody>
      </p:sp>
      <p:pic>
        <p:nvPicPr>
          <p:cNvPr id="59" name="Picture 58"/>
          <p:cNvPicPr>
            <a:picLocks noChangeAspect="1"/>
          </p:cNvPicPr>
          <p:nvPr/>
        </p:nvPicPr>
        <p:blipFill rotWithShape="1">
          <a:blip r:embed="rId2" cstate="print">
            <a:extLst>
              <a:ext uri="{28A0092B-C50C-407E-A947-70E740481C1C}">
                <a14:useLocalDpi xmlns:a14="http://schemas.microsoft.com/office/drawing/2010/main" val="0"/>
              </a:ext>
            </a:extLst>
          </a:blip>
          <a:srcRect t="2" r="88597" b="-5706"/>
          <a:stretch/>
        </p:blipFill>
        <p:spPr>
          <a:xfrm>
            <a:off x="0" y="0"/>
            <a:ext cx="3128211" cy="19330737"/>
          </a:xfrm>
          <a:prstGeom prst="rect">
            <a:avLst/>
          </a:prstGeom>
        </p:spPr>
      </p:pic>
      <p:sp>
        <p:nvSpPr>
          <p:cNvPr id="60" name="Rectangle 59"/>
          <p:cNvSpPr/>
          <p:nvPr/>
        </p:nvSpPr>
        <p:spPr>
          <a:xfrm>
            <a:off x="0" y="3522853"/>
            <a:ext cx="12832080" cy="91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rtlCol="0" anchor="ctr"/>
          <a:lstStyle/>
          <a:p>
            <a:pPr algn="ctr"/>
            <a:endParaRPr lang="en-US"/>
          </a:p>
        </p:txBody>
      </p:sp>
      <p:sp>
        <p:nvSpPr>
          <p:cNvPr id="61" name="Rectangle 60"/>
          <p:cNvSpPr/>
          <p:nvPr/>
        </p:nvSpPr>
        <p:spPr>
          <a:xfrm>
            <a:off x="0" y="3666369"/>
            <a:ext cx="11131484" cy="3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rtlCol="0" anchor="ctr"/>
          <a:lstStyle/>
          <a:p>
            <a:pPr algn="ctr"/>
            <a:endParaRPr lang="en-US"/>
          </a:p>
        </p:txBody>
      </p:sp>
      <p:sp>
        <p:nvSpPr>
          <p:cNvPr id="82" name="Rectangle 81"/>
          <p:cNvSpPr/>
          <p:nvPr/>
        </p:nvSpPr>
        <p:spPr>
          <a:xfrm>
            <a:off x="0" y="3799633"/>
            <a:ext cx="11528196" cy="228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113" tIns="35556" rIns="71113" bIns="35556" rtlCol="0" anchor="ctr"/>
          <a:lstStyle/>
          <a:p>
            <a:pPr algn="ctr"/>
            <a:endParaRPr lang="en-US"/>
          </a:p>
        </p:txBody>
      </p:sp>
      <p:pic>
        <p:nvPicPr>
          <p:cNvPr id="83" name="Picture 82"/>
          <p:cNvPicPr>
            <a:picLocks noChangeAspect="1"/>
          </p:cNvPicPr>
          <p:nvPr/>
        </p:nvPicPr>
        <p:blipFill rotWithShape="1">
          <a:blip r:embed="rId2" cstate="print">
            <a:extLst>
              <a:ext uri="{28A0092B-C50C-407E-A947-70E740481C1C}">
                <a14:useLocalDpi xmlns:a14="http://schemas.microsoft.com/office/drawing/2010/main" val="0"/>
              </a:ext>
            </a:extLst>
          </a:blip>
          <a:srcRect l="89583" b="72661"/>
          <a:stretch/>
        </p:blipFill>
        <p:spPr>
          <a:xfrm>
            <a:off x="24574500" y="1"/>
            <a:ext cx="2857500" cy="4999789"/>
          </a:xfrm>
          <a:prstGeom prst="rect">
            <a:avLst/>
          </a:prstGeom>
        </p:spPr>
      </p:pic>
      <p:grpSp>
        <p:nvGrpSpPr>
          <p:cNvPr id="84" name="Group 83"/>
          <p:cNvGrpSpPr/>
          <p:nvPr/>
        </p:nvGrpSpPr>
        <p:grpSpPr>
          <a:xfrm>
            <a:off x="3850105" y="4304632"/>
            <a:ext cx="23581894" cy="13983368"/>
            <a:chOff x="6160168" y="7748336"/>
            <a:chExt cx="37731031" cy="25170063"/>
          </a:xfrm>
        </p:grpSpPr>
        <p:pic>
          <p:nvPicPr>
            <p:cNvPr id="85" name="Picture 84"/>
            <p:cNvPicPr>
              <a:picLocks noChangeAspect="1"/>
            </p:cNvPicPr>
            <p:nvPr userDrawn="1"/>
          </p:nvPicPr>
          <p:blipFill rotWithShape="1">
            <a:blip r:embed="rId2" cstate="print">
              <a:extLst>
                <a:ext uri="{28A0092B-C50C-407E-A947-70E740481C1C}">
                  <a14:useLocalDpi xmlns:a14="http://schemas.microsoft.com/office/drawing/2010/main" val="0"/>
                </a:ext>
              </a:extLst>
            </a:blip>
            <a:srcRect l="65680" t="51463" b="-1"/>
            <a:stretch/>
          </p:blipFill>
          <p:spPr>
            <a:xfrm>
              <a:off x="28827662" y="16940463"/>
              <a:ext cx="15063537" cy="15977936"/>
            </a:xfrm>
            <a:prstGeom prst="rect">
              <a:avLst/>
            </a:prstGeom>
          </p:spPr>
        </p:pic>
        <p:pic>
          <p:nvPicPr>
            <p:cNvPr id="86" name="Picture 85"/>
            <p:cNvPicPr>
              <a:picLocks noChangeAspect="1"/>
            </p:cNvPicPr>
            <p:nvPr userDrawn="1"/>
          </p:nvPicPr>
          <p:blipFill rotWithShape="1">
            <a:blip r:embed="rId2" cstate="print">
              <a:extLst>
                <a:ext uri="{28A0092B-C50C-407E-A947-70E740481C1C}">
                  <a14:useLocalDpi xmlns:a14="http://schemas.microsoft.com/office/drawing/2010/main" val="0"/>
                </a:ext>
              </a:extLst>
            </a:blip>
            <a:srcRect l="14035" t="23537" r="51864" b="21784"/>
            <a:stretch/>
          </p:blipFill>
          <p:spPr>
            <a:xfrm>
              <a:off x="6160168" y="7748336"/>
              <a:ext cx="14967285" cy="17999243"/>
            </a:xfrm>
            <a:prstGeom prst="rect">
              <a:avLst/>
            </a:prstGeom>
          </p:spPr>
        </p:pic>
      </p:grpSp>
      <p:sp>
        <p:nvSpPr>
          <p:cNvPr id="87" name="Rectangle 86"/>
          <p:cNvSpPr/>
          <p:nvPr/>
        </p:nvSpPr>
        <p:spPr>
          <a:xfrm>
            <a:off x="-1" y="4298554"/>
            <a:ext cx="6553200" cy="5686387"/>
          </a:xfrm>
          <a:prstGeom prst="rect">
            <a:avLst/>
          </a:prstGeom>
          <a:solidFill>
            <a:schemeClr val="accent5">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88" name="Rectangle 87"/>
          <p:cNvSpPr/>
          <p:nvPr/>
        </p:nvSpPr>
        <p:spPr>
          <a:xfrm>
            <a:off x="6936624" y="4298553"/>
            <a:ext cx="6553200" cy="13989447"/>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89" name="Rectangle 88"/>
          <p:cNvSpPr/>
          <p:nvPr/>
        </p:nvSpPr>
        <p:spPr>
          <a:xfrm>
            <a:off x="13907711" y="4298553"/>
            <a:ext cx="6553200" cy="13989447"/>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90" name="Rectangle 89"/>
          <p:cNvSpPr/>
          <p:nvPr/>
        </p:nvSpPr>
        <p:spPr>
          <a:xfrm>
            <a:off x="20878800" y="4298553"/>
            <a:ext cx="6553200" cy="8296859"/>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91" name="Rectangle 90"/>
          <p:cNvSpPr/>
          <p:nvPr/>
        </p:nvSpPr>
        <p:spPr>
          <a:xfrm>
            <a:off x="-1" y="10088730"/>
            <a:ext cx="6553200" cy="8199270"/>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93" name="Rectangle 92"/>
          <p:cNvSpPr/>
          <p:nvPr/>
        </p:nvSpPr>
        <p:spPr>
          <a:xfrm>
            <a:off x="20878800" y="12870196"/>
            <a:ext cx="6553200" cy="5417804"/>
          </a:xfrm>
          <a:prstGeom prst="rect">
            <a:avLst/>
          </a:prstGeom>
          <a:solidFill>
            <a:schemeClr val="accent5">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p>
        </p:txBody>
      </p:sp>
      <p:sp>
        <p:nvSpPr>
          <p:cNvPr id="94" name="TextBox 93"/>
          <p:cNvSpPr txBox="1"/>
          <p:nvPr/>
        </p:nvSpPr>
        <p:spPr>
          <a:xfrm>
            <a:off x="155144" y="4718541"/>
            <a:ext cx="6223000" cy="4760272"/>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For our term project we decided to use Artificial Intelligence to try and model some of the semantics of music. Music is built up of a repetition of common motifs for a genre. We tried to model these motifs using k-means clustering, where each cluster represented a particular motif of that genre. We then used these motifs as labels for the second part of our project where we used supervised learning to predict cluster / motif progression. For the second part of our project we evaluated multiple supervised learning algorithms including SVMs, logistic </a:t>
            </a:r>
            <a:r>
              <a:rPr lang="en-US" sz="1800" dirty="0">
                <a:solidFill>
                  <a:schemeClr val="tx1">
                    <a:lumMod val="65000"/>
                    <a:lumOff val="35000"/>
                  </a:schemeClr>
                </a:solidFill>
                <a:cs typeface="Arial" pitchFamily="34" charset="0"/>
              </a:rPr>
              <a:t>r</a:t>
            </a:r>
            <a:r>
              <a:rPr lang="en-US" sz="1800" dirty="0" smtClean="0">
                <a:solidFill>
                  <a:schemeClr val="tx1">
                    <a:lumMod val="65000"/>
                    <a:lumOff val="35000"/>
                  </a:schemeClr>
                </a:solidFill>
                <a:cs typeface="Arial" pitchFamily="34" charset="0"/>
              </a:rPr>
              <a:t>egression and naïve </a:t>
            </a:r>
            <a:r>
              <a:rPr lang="en-US" sz="1800" dirty="0" err="1">
                <a:solidFill>
                  <a:schemeClr val="tx1">
                    <a:lumMod val="65000"/>
                    <a:lumOff val="35000"/>
                  </a:schemeClr>
                </a:solidFill>
                <a:cs typeface="Arial" pitchFamily="34" charset="0"/>
              </a:rPr>
              <a:t>b</a:t>
            </a:r>
            <a:r>
              <a:rPr lang="en-US" sz="1800" dirty="0" err="1" smtClean="0">
                <a:solidFill>
                  <a:schemeClr val="tx1">
                    <a:lumMod val="65000"/>
                    <a:lumOff val="35000"/>
                  </a:schemeClr>
                </a:solidFill>
                <a:cs typeface="Arial" pitchFamily="34" charset="0"/>
              </a:rPr>
              <a:t>ayes</a:t>
            </a:r>
            <a:r>
              <a:rPr lang="en-US" sz="1800" dirty="0" smtClean="0">
                <a:solidFill>
                  <a:schemeClr val="tx1">
                    <a:lumMod val="65000"/>
                    <a:lumOff val="35000"/>
                  </a:schemeClr>
                </a:solidFill>
                <a:cs typeface="Arial" pitchFamily="34" charset="0"/>
              </a:rPr>
              <a:t>, where each learning algorithm used multiple features to predict the next motif of the song. We used k-fold cross validation with ten folds where the learning algorithm was trained on the nine tenths of the input files and tested on the remaining one tenth. For evaluation metric we recorded the total number of correct motif progression predictions and reported them in a confusion matrix.</a:t>
            </a:r>
            <a:endParaRPr lang="en-US" sz="1800" dirty="0">
              <a:solidFill>
                <a:schemeClr val="tx1">
                  <a:lumMod val="65000"/>
                  <a:lumOff val="35000"/>
                </a:schemeClr>
              </a:solidFill>
              <a:cs typeface="Arial" pitchFamily="34" charset="0"/>
            </a:endParaRPr>
          </a:p>
        </p:txBody>
      </p:sp>
      <p:sp>
        <p:nvSpPr>
          <p:cNvPr id="95" name="TextBox 94"/>
          <p:cNvSpPr txBox="1"/>
          <p:nvPr/>
        </p:nvSpPr>
        <p:spPr>
          <a:xfrm>
            <a:off x="164876" y="4363866"/>
            <a:ext cx="4506249" cy="359073"/>
          </a:xfrm>
          <a:prstGeom prst="rect">
            <a:avLst/>
          </a:prstGeom>
          <a:noFill/>
        </p:spPr>
        <p:txBody>
          <a:bodyPr wrap="square" lIns="50795" tIns="25397" rIns="50795" bIns="25397" rtlCol="0">
            <a:spAutoFit/>
          </a:bodyPr>
          <a:lstStyle/>
          <a:p>
            <a:r>
              <a:rPr lang="en-US" sz="2000" i="1" dirty="0">
                <a:latin typeface="Arial Black" pitchFamily="34" charset="0"/>
              </a:rPr>
              <a:t>Abstract</a:t>
            </a:r>
            <a:endParaRPr lang="en-US" sz="2000" i="1" dirty="0">
              <a:latin typeface="Arial Black" pitchFamily="34" charset="0"/>
            </a:endParaRPr>
          </a:p>
        </p:txBody>
      </p:sp>
      <p:sp>
        <p:nvSpPr>
          <p:cNvPr id="96" name="TextBox 95"/>
          <p:cNvSpPr txBox="1"/>
          <p:nvPr/>
        </p:nvSpPr>
        <p:spPr>
          <a:xfrm>
            <a:off x="164876" y="10499532"/>
            <a:ext cx="6223000" cy="7807259"/>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Music has always fascinated us. What makes it so fascinating is the fact that it is built up of simple motifs that when combined together, like words in a sentence, have an enormous artistic space. Music is defined to be the ordering of tones in temporal space to produce compositions having unity and continuity. Our goal was to use Artificial Intelligence with Machine Learning to try and predict these orderings of tones. Early on we realized that while western music is made up of chords and chord progressions, there are several other types of music, particularly Asian and African music that do not follow the ubiquitous </a:t>
            </a:r>
            <a:r>
              <a:rPr lang="en-US" sz="1800" dirty="0" err="1" smtClean="0">
                <a:solidFill>
                  <a:schemeClr val="tx1">
                    <a:lumMod val="65000"/>
                    <a:lumOff val="35000"/>
                  </a:schemeClr>
                </a:solidFill>
                <a:cs typeface="Arial" pitchFamily="34" charset="0"/>
              </a:rPr>
              <a:t>chordal</a:t>
            </a:r>
            <a:r>
              <a:rPr lang="en-US" sz="1800" dirty="0" smtClean="0">
                <a:solidFill>
                  <a:schemeClr val="tx1">
                    <a:lumMod val="65000"/>
                    <a:lumOff val="35000"/>
                  </a:schemeClr>
                </a:solidFill>
                <a:cs typeface="Arial" pitchFamily="34" charset="0"/>
              </a:rPr>
              <a:t> pattern of western music. Nevertheless we wanted to produce a system that would be able to predict music progression regardless of genre. To do so, we finalized on a model where rather than relying on the classic western chords, we would use unsupervised learning in the form of k-means clustering to model the common motifs of a genre of music; for example in the context of western music these motifs would represent chords. Once we had clustered the genre by motifs, where each motif was a common pattern of notes within 1 bar (4 beats), we wanted to use the derived motifs in new songs to predict motif progression. Here we used the closest motif as a label for each bar and by adding additional features we used supervised learning to try and predict the motif progression. Thus by predicting the motif progression we are able to guess the organization of tones in the next four beats that can be used for music accompaniment or composition.</a:t>
            </a:r>
            <a:endParaRPr lang="en-US" sz="1800" dirty="0">
              <a:solidFill>
                <a:schemeClr val="tx1">
                  <a:lumMod val="65000"/>
                  <a:lumOff val="35000"/>
                </a:schemeClr>
              </a:solidFill>
              <a:cs typeface="Arial" pitchFamily="34" charset="0"/>
            </a:endParaRPr>
          </a:p>
        </p:txBody>
      </p:sp>
      <p:sp>
        <p:nvSpPr>
          <p:cNvPr id="97" name="TextBox 96"/>
          <p:cNvSpPr txBox="1"/>
          <p:nvPr/>
        </p:nvSpPr>
        <p:spPr>
          <a:xfrm>
            <a:off x="174608" y="10172668"/>
            <a:ext cx="4506249" cy="359073"/>
          </a:xfrm>
          <a:prstGeom prst="rect">
            <a:avLst/>
          </a:prstGeom>
          <a:noFill/>
        </p:spPr>
        <p:txBody>
          <a:bodyPr wrap="square" lIns="50795" tIns="25397" rIns="50795" bIns="25397" rtlCol="0">
            <a:spAutoFit/>
          </a:bodyPr>
          <a:lstStyle/>
          <a:p>
            <a:r>
              <a:rPr lang="en-US" sz="2000" i="1" dirty="0">
                <a:latin typeface="Arial Black" pitchFamily="34" charset="0"/>
              </a:rPr>
              <a:t>Introduction</a:t>
            </a:r>
            <a:endParaRPr lang="en-US" sz="2000" i="1" dirty="0">
              <a:latin typeface="Arial Black" pitchFamily="34" charset="0"/>
            </a:endParaRPr>
          </a:p>
        </p:txBody>
      </p:sp>
      <p:sp>
        <p:nvSpPr>
          <p:cNvPr id="98" name="TextBox 97"/>
          <p:cNvSpPr txBox="1"/>
          <p:nvPr/>
        </p:nvSpPr>
        <p:spPr>
          <a:xfrm>
            <a:off x="7129899" y="5168170"/>
            <a:ext cx="6223000" cy="11962238"/>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Our project is divided into two parts. </a:t>
            </a:r>
          </a:p>
          <a:p>
            <a:endParaRPr lang="en-US" sz="1800" dirty="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The first part is the motif generation, where we used k-means clustering to generate the common motifs for a genre. Each input midi file was separated into bars, where each bar was a group of 4 beats. The bar was represented as a vector in 12 dimensions. Each component of the vector represents the normalized presence of a note in the chromatic scale (all white and black keys of the keyboard) i.e. for a bar where the notes C, E and G have a high presence the values of the C, E and G components of the vector would be high. We combined all the bar vectors and ran k-means on the vectors to give the k defining motifs of the genre. To evaluate the k-means results we used the silhouette values of the clusters. The formula for the silhouette value is as follows.</a:t>
            </a: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We picked k to be the value of k that maximized the average silhouette value </a:t>
            </a:r>
            <a:r>
              <a:rPr lang="en-US" sz="1800" smtClean="0">
                <a:solidFill>
                  <a:schemeClr val="tx1">
                    <a:lumMod val="65000"/>
                    <a:lumOff val="35000"/>
                  </a:schemeClr>
                </a:solidFill>
                <a:cs typeface="Arial" pitchFamily="34" charset="0"/>
              </a:rPr>
              <a:t>over five trials</a:t>
            </a:r>
            <a:r>
              <a:rPr lang="en-US" sz="1800" dirty="0" smtClean="0">
                <a:solidFill>
                  <a:schemeClr val="tx1">
                    <a:lumMod val="65000"/>
                    <a:lumOff val="35000"/>
                  </a:schemeClr>
                </a:solidFill>
                <a:cs typeface="Arial" pitchFamily="34" charset="0"/>
              </a:rPr>
              <a:t>. We then stored the best clustering in a .</a:t>
            </a:r>
            <a:r>
              <a:rPr lang="en-US" sz="1800" dirty="0" err="1" smtClean="0">
                <a:solidFill>
                  <a:schemeClr val="tx1">
                    <a:lumMod val="65000"/>
                    <a:lumOff val="35000"/>
                  </a:schemeClr>
                </a:solidFill>
                <a:cs typeface="Arial" pitchFamily="34" charset="0"/>
              </a:rPr>
              <a:t>mtf</a:t>
            </a:r>
            <a:r>
              <a:rPr lang="en-US" sz="1800" dirty="0" smtClean="0">
                <a:solidFill>
                  <a:schemeClr val="tx1">
                    <a:lumMod val="65000"/>
                    <a:lumOff val="35000"/>
                  </a:schemeClr>
                </a:solidFill>
                <a:cs typeface="Arial" pitchFamily="34" charset="0"/>
              </a:rPr>
              <a:t> file. </a:t>
            </a:r>
          </a:p>
          <a:p>
            <a:endParaRPr lang="en-US" sz="1800" dirty="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For the second part of our project we applied supervised learning to try and predict motif progression. We used k-fold cross validation with 10 folds. For each input file, we again separated the file into bar vectors. We then found the closest motif to each of the bar vectors and labeled each bar with the corresponding motif number. Using the motif number as the label we evaluated supervised learning algorithms on their effectiveness to predict the next motif. For the features of the supervised learning algorithms we added the motif numbers of the previous 4 bars, we added the notes leading up to the next bar and average note value of the current bar i.e. average length that each note was played for. We then tried to predict the motif progression using a simple naïve </a:t>
            </a:r>
            <a:r>
              <a:rPr lang="en-US" sz="1800" dirty="0" err="1" smtClean="0">
                <a:solidFill>
                  <a:schemeClr val="tx1">
                    <a:lumMod val="65000"/>
                    <a:lumOff val="35000"/>
                  </a:schemeClr>
                </a:solidFill>
                <a:cs typeface="Arial" pitchFamily="34" charset="0"/>
              </a:rPr>
              <a:t>bayes</a:t>
            </a:r>
            <a:r>
              <a:rPr lang="en-US" sz="1800" dirty="0" smtClean="0">
                <a:solidFill>
                  <a:schemeClr val="tx1">
                    <a:lumMod val="65000"/>
                    <a:lumOff val="35000"/>
                  </a:schemeClr>
                </a:solidFill>
                <a:cs typeface="Arial" pitchFamily="34" charset="0"/>
              </a:rPr>
              <a:t> algorithm, an SVM and logistic regression. For each predicted motif we evaluated our success by comparing our prediction with the actual motif number of the next bar. We then accumulated all the true motif transitions and the false motif transitions and reported a confusion matrix for our predictions.</a:t>
            </a:r>
          </a:p>
        </p:txBody>
      </p:sp>
      <p:sp>
        <p:nvSpPr>
          <p:cNvPr id="99" name="TextBox 98"/>
          <p:cNvSpPr txBox="1"/>
          <p:nvPr/>
        </p:nvSpPr>
        <p:spPr>
          <a:xfrm>
            <a:off x="7106332" y="4371664"/>
            <a:ext cx="4506249" cy="359073"/>
          </a:xfrm>
          <a:prstGeom prst="rect">
            <a:avLst/>
          </a:prstGeom>
          <a:noFill/>
        </p:spPr>
        <p:txBody>
          <a:bodyPr wrap="square" lIns="50795" tIns="25397" rIns="50795" bIns="25397" rtlCol="0">
            <a:spAutoFit/>
          </a:bodyPr>
          <a:lstStyle/>
          <a:p>
            <a:r>
              <a:rPr lang="en-US" sz="2000" i="1" dirty="0">
                <a:latin typeface="Arial Black" pitchFamily="34" charset="0"/>
              </a:rPr>
              <a:t>Materials &amp; Methods</a:t>
            </a:r>
            <a:endParaRPr lang="en-US" sz="2000" i="1" dirty="0">
              <a:latin typeface="Arial Black" pitchFamily="34" charset="0"/>
            </a:endParaRPr>
          </a:p>
        </p:txBody>
      </p:sp>
      <p:sp>
        <p:nvSpPr>
          <p:cNvPr id="100" name="TextBox 99"/>
          <p:cNvSpPr txBox="1"/>
          <p:nvPr/>
        </p:nvSpPr>
        <p:spPr>
          <a:xfrm>
            <a:off x="7106332" y="4780600"/>
            <a:ext cx="4506249" cy="359073"/>
          </a:xfrm>
          <a:prstGeom prst="rect">
            <a:avLst/>
          </a:prstGeom>
          <a:noFill/>
        </p:spPr>
        <p:txBody>
          <a:bodyPr wrap="square" lIns="50795" tIns="25397" rIns="50795" bIns="25397" rtlCol="0">
            <a:spAutoFit/>
          </a:bodyPr>
          <a:lstStyle/>
          <a:p>
            <a:r>
              <a:rPr lang="en-US" sz="2000" b="1" dirty="0">
                <a:solidFill>
                  <a:schemeClr val="tx1">
                    <a:lumMod val="50000"/>
                    <a:lumOff val="50000"/>
                  </a:schemeClr>
                </a:solidFill>
              </a:rPr>
              <a:t>Methods</a:t>
            </a:r>
            <a:endParaRPr lang="en-US" sz="2000" b="1" dirty="0">
              <a:solidFill>
                <a:schemeClr val="tx1">
                  <a:lumMod val="50000"/>
                  <a:lumOff val="50000"/>
                </a:schemeClr>
              </a:solidFill>
            </a:endParaRPr>
          </a:p>
        </p:txBody>
      </p:sp>
      <p:sp>
        <p:nvSpPr>
          <p:cNvPr id="104" name="TextBox 103"/>
          <p:cNvSpPr txBox="1"/>
          <p:nvPr/>
        </p:nvSpPr>
        <p:spPr>
          <a:xfrm>
            <a:off x="14084016" y="4726340"/>
            <a:ext cx="6223000" cy="13901229"/>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For our tests we used midi files from popular contemporary Western music. This is because this genre is known for its simplicity in chord progression and because the midi files are readily and easily available to download. We had a corpus of 60 midi songs that we were evaluating on. For the first part of project, we combined the bar vectors from the 60 midi songs and ran k-means on them. An example of the results from running the k-means algorithm on a single song (Fifteen, Taylor Swift) is as follows. </a:t>
            </a:r>
          </a:p>
          <a:p>
            <a:r>
              <a:rPr lang="en-US" sz="1800" dirty="0" smtClean="0">
                <a:solidFill>
                  <a:schemeClr val="tx1">
                    <a:lumMod val="65000"/>
                    <a:lumOff val="35000"/>
                  </a:schemeClr>
                </a:solidFill>
                <a:cs typeface="Arial" pitchFamily="34" charset="0"/>
              </a:rPr>
              <a:t>To better visualize our results we generated a map representing the keys of the piano where the opacity of the red over the keys represents the relative presence of the keys in that cluster i.e. for notes that have a high presence the opacity of the red is lower. </a:t>
            </a: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Another visualization for the clusters is given below as heat map of the keys in each cluster.</a:t>
            </a: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Finally we can see the midi representation of the song as well as the assigned cluster / motif of the bars.</a:t>
            </a: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The silhouette value for this particular clustering was </a:t>
            </a: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endParaRPr lang="en-US" sz="1800" dirty="0">
              <a:solidFill>
                <a:schemeClr val="tx1">
                  <a:lumMod val="65000"/>
                  <a:lumOff val="35000"/>
                </a:schemeClr>
              </a:solidFill>
              <a:cs typeface="Arial" pitchFamily="34" charset="0"/>
            </a:endParaRPr>
          </a:p>
          <a:p>
            <a:endParaRPr lang="en-US" sz="1800" dirty="0" smtClean="0">
              <a:solidFill>
                <a:schemeClr val="tx1">
                  <a:lumMod val="65000"/>
                  <a:lumOff val="35000"/>
                </a:schemeClr>
              </a:solidFill>
              <a:cs typeface="Arial" pitchFamily="34" charset="0"/>
            </a:endParaRPr>
          </a:p>
          <a:p>
            <a:r>
              <a:rPr lang="en-US" sz="1800" dirty="0" smtClean="0">
                <a:solidFill>
                  <a:schemeClr val="tx1">
                    <a:lumMod val="65000"/>
                    <a:lumOff val="35000"/>
                  </a:schemeClr>
                </a:solidFill>
                <a:cs typeface="Arial" pitchFamily="34" charset="0"/>
              </a:rPr>
              <a:t>Here we have a graph showing the silhouette value for song with different values of k. We can see that  is the optimal value for k.</a:t>
            </a:r>
          </a:p>
        </p:txBody>
      </p:sp>
      <p:sp>
        <p:nvSpPr>
          <p:cNvPr id="105" name="TextBox 104"/>
          <p:cNvSpPr txBox="1"/>
          <p:nvPr/>
        </p:nvSpPr>
        <p:spPr>
          <a:xfrm>
            <a:off x="14087909" y="4371664"/>
            <a:ext cx="4506249" cy="359073"/>
          </a:xfrm>
          <a:prstGeom prst="rect">
            <a:avLst/>
          </a:prstGeom>
          <a:noFill/>
        </p:spPr>
        <p:txBody>
          <a:bodyPr wrap="square" lIns="50795" tIns="25397" rIns="50795" bIns="25397" rtlCol="0">
            <a:spAutoFit/>
          </a:bodyPr>
          <a:lstStyle/>
          <a:p>
            <a:r>
              <a:rPr lang="en-US" sz="2000" i="1" dirty="0" smtClean="0">
                <a:latin typeface="Arial Black" pitchFamily="34" charset="0"/>
              </a:rPr>
              <a:t>Results</a:t>
            </a:r>
            <a:endParaRPr lang="en-US" sz="2000" i="1" dirty="0">
              <a:latin typeface="Arial Black" pitchFamily="34" charset="0"/>
            </a:endParaRPr>
          </a:p>
        </p:txBody>
      </p:sp>
      <p:sp>
        <p:nvSpPr>
          <p:cNvPr id="106" name="TextBox 105"/>
          <p:cNvSpPr txBox="1"/>
          <p:nvPr/>
        </p:nvSpPr>
        <p:spPr>
          <a:xfrm>
            <a:off x="21038053" y="4802855"/>
            <a:ext cx="6223000" cy="6422266"/>
          </a:xfrm>
          <a:prstGeom prst="rect">
            <a:avLst/>
          </a:prstGeom>
          <a:noFill/>
        </p:spPr>
        <p:txBody>
          <a:bodyPr wrap="square" lIns="50795" tIns="25397" rIns="50795" bIns="25397" rtlCol="0">
            <a:spAutoFit/>
          </a:bodyPr>
          <a:lstStyle/>
          <a:p>
            <a:r>
              <a:rPr lang="en-US" sz="1800" dirty="0" smtClean="0">
                <a:cs typeface="Arial" pitchFamily="34" charset="0"/>
              </a:rPr>
              <a:t>Running K-means on all the midi files we get the following silhouette value graph.</a:t>
            </a:r>
          </a:p>
          <a:p>
            <a:endParaRPr lang="en-US" sz="1800" dirty="0">
              <a:cs typeface="Arial" pitchFamily="34" charset="0"/>
            </a:endParaRPr>
          </a:p>
          <a:p>
            <a:endParaRPr lang="en-US" sz="1800" dirty="0" smtClean="0">
              <a:cs typeface="Arial" pitchFamily="34" charset="0"/>
            </a:endParaRPr>
          </a:p>
          <a:p>
            <a:endParaRPr lang="en-US" sz="1800" dirty="0">
              <a:cs typeface="Arial" pitchFamily="34" charset="0"/>
            </a:endParaRPr>
          </a:p>
          <a:p>
            <a:endParaRPr lang="en-US" sz="1800" dirty="0" smtClean="0">
              <a:cs typeface="Arial" pitchFamily="34" charset="0"/>
            </a:endParaRPr>
          </a:p>
          <a:p>
            <a:endParaRPr lang="en-US" sz="1800" dirty="0">
              <a:cs typeface="Arial" pitchFamily="34" charset="0"/>
            </a:endParaRPr>
          </a:p>
          <a:p>
            <a:endParaRPr lang="en-US" sz="1800" dirty="0" smtClean="0">
              <a:cs typeface="Arial" pitchFamily="34" charset="0"/>
            </a:endParaRPr>
          </a:p>
          <a:p>
            <a:r>
              <a:rPr lang="en-US" sz="1800" dirty="0" smtClean="0">
                <a:cs typeface="Arial" pitchFamily="34" charset="0"/>
              </a:rPr>
              <a:t>We can clearly see that the best value for k is</a:t>
            </a:r>
          </a:p>
          <a:p>
            <a:endParaRPr lang="en-US" sz="1800" dirty="0" smtClean="0">
              <a:cs typeface="Arial" pitchFamily="34" charset="0"/>
            </a:endParaRPr>
          </a:p>
          <a:p>
            <a:r>
              <a:rPr lang="en-US" sz="1800" dirty="0" smtClean="0">
                <a:cs typeface="Arial" pitchFamily="34" charset="0"/>
              </a:rPr>
              <a:t>For the second part of our project, the confusion matrices for each of the different supervised learning algorithms are given below.</a:t>
            </a:r>
          </a:p>
          <a:p>
            <a:endParaRPr lang="en-US" sz="1800" dirty="0" smtClean="0">
              <a:cs typeface="Arial" pitchFamily="34" charset="0"/>
            </a:endParaRPr>
          </a:p>
          <a:p>
            <a:r>
              <a:rPr lang="en-US" sz="1800" dirty="0" smtClean="0">
                <a:cs typeface="Arial" pitchFamily="34" charset="0"/>
              </a:rPr>
              <a:t>Naïve Bayes</a:t>
            </a:r>
          </a:p>
          <a:p>
            <a:endParaRPr lang="en-US" sz="1800" dirty="0">
              <a:cs typeface="Arial" pitchFamily="34" charset="0"/>
            </a:endParaRPr>
          </a:p>
          <a:p>
            <a:endParaRPr lang="en-US" sz="1800" dirty="0" smtClean="0">
              <a:cs typeface="Arial" pitchFamily="34" charset="0"/>
            </a:endParaRPr>
          </a:p>
          <a:p>
            <a:endParaRPr lang="en-US" sz="1800" dirty="0">
              <a:cs typeface="Arial" pitchFamily="34" charset="0"/>
            </a:endParaRPr>
          </a:p>
          <a:p>
            <a:r>
              <a:rPr lang="en-US" sz="1800" dirty="0" smtClean="0">
                <a:cs typeface="Arial" pitchFamily="34" charset="0"/>
              </a:rPr>
              <a:t>SVM</a:t>
            </a:r>
          </a:p>
          <a:p>
            <a:endParaRPr lang="en-US" sz="1800" dirty="0">
              <a:cs typeface="Arial" pitchFamily="34" charset="0"/>
            </a:endParaRPr>
          </a:p>
          <a:p>
            <a:endParaRPr lang="en-US" sz="1800" dirty="0" smtClean="0">
              <a:cs typeface="Arial" pitchFamily="34" charset="0"/>
            </a:endParaRPr>
          </a:p>
          <a:p>
            <a:endParaRPr lang="en-US" sz="1800" dirty="0" smtClean="0">
              <a:cs typeface="Arial" pitchFamily="34" charset="0"/>
            </a:endParaRPr>
          </a:p>
          <a:p>
            <a:r>
              <a:rPr lang="en-US" sz="1800" dirty="0" smtClean="0">
                <a:cs typeface="Arial" pitchFamily="34" charset="0"/>
              </a:rPr>
              <a:t>Logistic Regression</a:t>
            </a:r>
          </a:p>
        </p:txBody>
      </p:sp>
      <p:sp>
        <p:nvSpPr>
          <p:cNvPr id="107" name="TextBox 106"/>
          <p:cNvSpPr txBox="1"/>
          <p:nvPr/>
        </p:nvSpPr>
        <p:spPr>
          <a:xfrm>
            <a:off x="21022482" y="13349947"/>
            <a:ext cx="6223000" cy="4206274"/>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There is a vast range of additions we could make to our project that would could improve the prediction rate as well as improve its application. Often music starts with an off-beat where the bar does not start with the first bar. To better model the music we should be able to account for the off-beat. To improve our k-means algorithm we could add additional features such as instrument or tempo that could help better model the semantics of the motif. For the prediction we could use different learning models including a neural network that could potentially learn  hidden semantics about music such as interesting patterns that govern more complex music. Finally we only tested the algorithm with one genre of music. We designed it to work with multiple genres so perhaps testing the system on different genres could produce interesting results.</a:t>
            </a:r>
            <a:endParaRPr lang="en-US" sz="1800" dirty="0">
              <a:solidFill>
                <a:schemeClr val="tx1">
                  <a:lumMod val="65000"/>
                  <a:lumOff val="35000"/>
                </a:schemeClr>
              </a:solidFill>
              <a:cs typeface="Arial" pitchFamily="34" charset="0"/>
            </a:endParaRPr>
          </a:p>
        </p:txBody>
      </p:sp>
      <p:sp>
        <p:nvSpPr>
          <p:cNvPr id="108" name="TextBox 107"/>
          <p:cNvSpPr txBox="1"/>
          <p:nvPr/>
        </p:nvSpPr>
        <p:spPr>
          <a:xfrm>
            <a:off x="21022482" y="17837393"/>
            <a:ext cx="6223000" cy="328289"/>
          </a:xfrm>
          <a:prstGeom prst="rect">
            <a:avLst/>
          </a:prstGeom>
          <a:noFill/>
        </p:spPr>
        <p:txBody>
          <a:bodyPr wrap="square" lIns="50795" tIns="25397" rIns="50795" bIns="25397" rtlCol="0">
            <a:spAutoFit/>
          </a:bodyPr>
          <a:lstStyle/>
          <a:p>
            <a:r>
              <a:rPr lang="en-US" sz="1800" dirty="0" smtClean="0">
                <a:solidFill>
                  <a:schemeClr val="tx1">
                    <a:lumMod val="65000"/>
                    <a:lumOff val="35000"/>
                  </a:schemeClr>
                </a:solidFill>
                <a:cs typeface="Arial" pitchFamily="34" charset="0"/>
              </a:rPr>
              <a:t>Stanford Music Department for helping us understand music</a:t>
            </a:r>
            <a:endParaRPr lang="en-US" sz="1800" dirty="0">
              <a:solidFill>
                <a:schemeClr val="tx1">
                  <a:lumMod val="65000"/>
                  <a:lumOff val="35000"/>
                </a:schemeClr>
              </a:solidFill>
              <a:cs typeface="Arial" pitchFamily="34" charset="0"/>
            </a:endParaRPr>
          </a:p>
        </p:txBody>
      </p:sp>
      <p:sp>
        <p:nvSpPr>
          <p:cNvPr id="110" name="TextBox 109"/>
          <p:cNvSpPr txBox="1"/>
          <p:nvPr/>
        </p:nvSpPr>
        <p:spPr>
          <a:xfrm>
            <a:off x="21053624" y="4448179"/>
            <a:ext cx="4506249" cy="359073"/>
          </a:xfrm>
          <a:prstGeom prst="rect">
            <a:avLst/>
          </a:prstGeom>
          <a:noFill/>
        </p:spPr>
        <p:txBody>
          <a:bodyPr wrap="square" lIns="50795" tIns="25397" rIns="50795" bIns="25397" rtlCol="0">
            <a:spAutoFit/>
          </a:bodyPr>
          <a:lstStyle/>
          <a:p>
            <a:r>
              <a:rPr lang="en-US" sz="2000" i="1" dirty="0" smtClean="0">
                <a:latin typeface="Arial Black" pitchFamily="34" charset="0"/>
              </a:rPr>
              <a:t>Results Cont.</a:t>
            </a:r>
            <a:endParaRPr lang="en-US" sz="2000" i="1" dirty="0">
              <a:latin typeface="Arial Black" pitchFamily="34" charset="0"/>
            </a:endParaRPr>
          </a:p>
        </p:txBody>
      </p:sp>
      <p:sp>
        <p:nvSpPr>
          <p:cNvPr id="111" name="TextBox 110"/>
          <p:cNvSpPr txBox="1"/>
          <p:nvPr/>
        </p:nvSpPr>
        <p:spPr>
          <a:xfrm>
            <a:off x="21038053" y="13034912"/>
            <a:ext cx="4506249" cy="359067"/>
          </a:xfrm>
          <a:prstGeom prst="rect">
            <a:avLst/>
          </a:prstGeom>
          <a:noFill/>
        </p:spPr>
        <p:txBody>
          <a:bodyPr wrap="square" lIns="50795" tIns="25397" rIns="50795" bIns="25397" rtlCol="0">
            <a:spAutoFit/>
          </a:bodyPr>
          <a:lstStyle/>
          <a:p>
            <a:r>
              <a:rPr lang="en-US" sz="2000" b="1" dirty="0" smtClean="0">
                <a:solidFill>
                  <a:schemeClr val="tx1">
                    <a:lumMod val="50000"/>
                    <a:lumOff val="50000"/>
                  </a:schemeClr>
                </a:solidFill>
              </a:rPr>
              <a:t>Future and Limitations</a:t>
            </a:r>
            <a:endParaRPr lang="en-US" sz="2000" b="1" dirty="0">
              <a:solidFill>
                <a:schemeClr val="tx1">
                  <a:lumMod val="50000"/>
                  <a:lumOff val="50000"/>
                </a:schemeClr>
              </a:solidFill>
            </a:endParaRPr>
          </a:p>
        </p:txBody>
      </p:sp>
      <p:sp>
        <p:nvSpPr>
          <p:cNvPr id="112" name="TextBox 111"/>
          <p:cNvSpPr txBox="1"/>
          <p:nvPr/>
        </p:nvSpPr>
        <p:spPr>
          <a:xfrm>
            <a:off x="21038053" y="17496038"/>
            <a:ext cx="4506249" cy="326430"/>
          </a:xfrm>
          <a:prstGeom prst="rect">
            <a:avLst/>
          </a:prstGeom>
          <a:noFill/>
        </p:spPr>
        <p:txBody>
          <a:bodyPr wrap="square" lIns="50795" tIns="25397" rIns="50795" bIns="25397" rtlCol="0">
            <a:spAutoFit/>
          </a:bodyPr>
          <a:lstStyle/>
          <a:p>
            <a:r>
              <a:rPr lang="en-US" sz="2000" b="1" dirty="0">
                <a:solidFill>
                  <a:schemeClr val="tx1">
                    <a:lumMod val="50000"/>
                    <a:lumOff val="50000"/>
                  </a:schemeClr>
                </a:solidFill>
              </a:rPr>
              <a:t>Acknowledgements</a:t>
            </a:r>
            <a:endParaRPr lang="en-US" sz="2000" b="1" dirty="0">
              <a:solidFill>
                <a:schemeClr val="tx1">
                  <a:lumMod val="50000"/>
                  <a:lumOff val="50000"/>
                </a:schemeClr>
              </a:solidFill>
            </a:endParaRPr>
          </a:p>
        </p:txBody>
      </p:sp>
      <p:sp>
        <p:nvSpPr>
          <p:cNvPr id="115" name="Title 1"/>
          <p:cNvSpPr>
            <a:spLocks noGrp="1"/>
          </p:cNvSpPr>
          <p:nvPr>
            <p:ph type="title"/>
          </p:nvPr>
        </p:nvSpPr>
        <p:spPr>
          <a:xfrm>
            <a:off x="1878717" y="950498"/>
            <a:ext cx="23681157" cy="1325342"/>
          </a:xfrm>
        </p:spPr>
        <p:txBody>
          <a:bodyPr>
            <a:normAutofit/>
          </a:bodyPr>
          <a:lstStyle/>
          <a:p>
            <a:r>
              <a:rPr lang="en-US" sz="3700" i="1" dirty="0" err="1" smtClean="0">
                <a:solidFill>
                  <a:schemeClr val="bg1"/>
                </a:solidFill>
              </a:rPr>
              <a:t>Rechorder</a:t>
            </a:r>
            <a:r>
              <a:rPr lang="en-US" sz="3700" i="1" dirty="0" smtClean="0">
                <a:solidFill>
                  <a:schemeClr val="bg1"/>
                </a:solidFill>
              </a:rPr>
              <a:t>: Real Time Prediction of Music Motif Progression.</a:t>
            </a:r>
            <a:endParaRPr lang="en-US" sz="3700" i="1" dirty="0">
              <a:solidFill>
                <a:schemeClr val="bg1"/>
              </a:solidFill>
            </a:endParaRPr>
          </a:p>
        </p:txBody>
      </p:sp>
      <p:sp>
        <p:nvSpPr>
          <p:cNvPr id="116" name="Text Placeholder 2"/>
          <p:cNvSpPr>
            <a:spLocks noGrp="1"/>
          </p:cNvSpPr>
          <p:nvPr>
            <p:ph type="body" sz="quarter" idx="10"/>
          </p:nvPr>
        </p:nvSpPr>
        <p:spPr>
          <a:xfrm>
            <a:off x="1768960" y="2230182"/>
            <a:ext cx="23918450" cy="999583"/>
          </a:xfrm>
        </p:spPr>
        <p:txBody>
          <a:bodyPr>
            <a:normAutofit lnSpcReduction="10000"/>
          </a:bodyPr>
          <a:lstStyle/>
          <a:p>
            <a:pPr algn="ctr"/>
            <a:r>
              <a:rPr lang="en-US" sz="3000" dirty="0" smtClean="0">
                <a:solidFill>
                  <a:schemeClr val="bg1"/>
                </a:solidFill>
              </a:rPr>
              <a:t>Yash Savani (</a:t>
            </a:r>
            <a:r>
              <a:rPr lang="en-US" sz="3000" dirty="0" err="1" smtClean="0">
                <a:solidFill>
                  <a:schemeClr val="bg1"/>
                </a:solidFill>
              </a:rPr>
              <a:t>ysavani</a:t>
            </a:r>
            <a:r>
              <a:rPr lang="en-US" sz="3000" dirty="0" smtClean="0">
                <a:solidFill>
                  <a:schemeClr val="bg1"/>
                </a:solidFill>
              </a:rPr>
              <a:t>), Wilbur Yang (</a:t>
            </a:r>
            <a:r>
              <a:rPr lang="en-US" sz="3000" dirty="0" err="1" smtClean="0">
                <a:solidFill>
                  <a:schemeClr val="bg1"/>
                </a:solidFill>
              </a:rPr>
              <a:t>wilbury</a:t>
            </a:r>
            <a:r>
              <a:rPr lang="en-US" sz="3000" dirty="0" smtClean="0">
                <a:solidFill>
                  <a:schemeClr val="bg1"/>
                </a:solidFill>
              </a:rPr>
              <a:t>), Tommy Li (</a:t>
            </a:r>
            <a:r>
              <a:rPr lang="en-US" sz="3000" dirty="0" err="1" smtClean="0">
                <a:solidFill>
                  <a:schemeClr val="bg1"/>
                </a:solidFill>
              </a:rPr>
              <a:t>tommyli</a:t>
            </a:r>
            <a:r>
              <a:rPr lang="en-US" sz="3000" dirty="0" smtClean="0">
                <a:solidFill>
                  <a:schemeClr val="bg1"/>
                </a:solidFill>
              </a:rPr>
              <a:t>)</a:t>
            </a:r>
          </a:p>
          <a:p>
            <a:pPr algn="ctr"/>
            <a:r>
              <a:rPr lang="en-US" sz="3000" dirty="0" smtClean="0">
                <a:solidFill>
                  <a:schemeClr val="bg1"/>
                </a:solidFill>
              </a:rPr>
              <a:t>Stanford University</a:t>
            </a:r>
          </a:p>
        </p:txBody>
      </p:sp>
      <p:pic>
        <p:nvPicPr>
          <p:cNvPr id="2" name="Picture 1" descr="fifteen_keyboard.png"/>
          <p:cNvPicPr>
            <a:picLocks noChangeAspect="1"/>
          </p:cNvPicPr>
          <p:nvPr/>
        </p:nvPicPr>
        <p:blipFill rotWithShape="1">
          <a:blip r:embed="rId3">
            <a:extLst>
              <a:ext uri="{28A0092B-C50C-407E-A947-70E740481C1C}">
                <a14:useLocalDpi xmlns:a14="http://schemas.microsoft.com/office/drawing/2010/main" val="0"/>
              </a:ext>
            </a:extLst>
          </a:blip>
          <a:srcRect l="45098" t="9423" r="42647" b="9423"/>
          <a:stretch/>
        </p:blipFill>
        <p:spPr>
          <a:xfrm rot="16200000">
            <a:off x="16166353" y="6962588"/>
            <a:ext cx="896470" cy="4452470"/>
          </a:xfrm>
          <a:prstGeom prst="rect">
            <a:avLst/>
          </a:prstGeom>
        </p:spPr>
      </p:pic>
      <p:pic>
        <p:nvPicPr>
          <p:cNvPr id="3" name="Picture 2" descr="fifteen_heatmap.png"/>
          <p:cNvPicPr>
            <a:picLocks noChangeAspect="1"/>
          </p:cNvPicPr>
          <p:nvPr/>
        </p:nvPicPr>
        <p:blipFill rotWithShape="1">
          <a:blip r:embed="rId4">
            <a:extLst>
              <a:ext uri="{28A0092B-C50C-407E-A947-70E740481C1C}">
                <a14:useLocalDpi xmlns:a14="http://schemas.microsoft.com/office/drawing/2010/main" val="0"/>
              </a:ext>
            </a:extLst>
          </a:blip>
          <a:srcRect l="11874" t="8606" r="7244" b="7516"/>
          <a:stretch/>
        </p:blipFill>
        <p:spPr>
          <a:xfrm>
            <a:off x="14597529" y="11344227"/>
            <a:ext cx="1912471" cy="1983303"/>
          </a:xfrm>
          <a:prstGeom prst="rect">
            <a:avLst/>
          </a:prstGeom>
        </p:spPr>
      </p:pic>
      <p:pic>
        <p:nvPicPr>
          <p:cNvPr id="4" name="Picture 3" descr="fifteen_midi.png"/>
          <p:cNvPicPr>
            <a:picLocks noChangeAspect="1"/>
          </p:cNvPicPr>
          <p:nvPr/>
        </p:nvPicPr>
        <p:blipFill rotWithShape="1">
          <a:blip r:embed="rId5">
            <a:extLst>
              <a:ext uri="{28A0092B-C50C-407E-A947-70E740481C1C}">
                <a14:useLocalDpi xmlns:a14="http://schemas.microsoft.com/office/drawing/2010/main" val="0"/>
              </a:ext>
            </a:extLst>
          </a:blip>
          <a:srcRect l="3840" t="4248" r="7312"/>
          <a:stretch/>
        </p:blipFill>
        <p:spPr>
          <a:xfrm>
            <a:off x="14448117" y="13859249"/>
            <a:ext cx="3272118" cy="2644774"/>
          </a:xfrm>
          <a:prstGeom prst="rect">
            <a:avLst/>
          </a:prstGeom>
        </p:spPr>
      </p:pic>
    </p:spTree>
    <p:extLst>
      <p:ext uri="{BB962C8B-B14F-4D97-AF65-F5344CB8AC3E}">
        <p14:creationId xmlns:p14="http://schemas.microsoft.com/office/powerpoint/2010/main" val="41281233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3991</TotalTime>
  <Words>1366</Words>
  <Application>Microsoft Macintosh PowerPoint</Application>
  <PresentationFormat>Custom</PresentationFormat>
  <Paragraphs>79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Rechorder: Real Time Prediction of Music Motif Progression.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Yash Savani</cp:lastModifiedBy>
  <cp:revision>13</cp:revision>
  <dcterms:created xsi:type="dcterms:W3CDTF">2013-02-18T18:40:33Z</dcterms:created>
  <dcterms:modified xsi:type="dcterms:W3CDTF">2014-12-03T16:51:03Z</dcterms:modified>
  <cp:category>science research poster</cp:category>
</cp:coreProperties>
</file>