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2"/>
  </p:notesMasterIdLst>
  <p:handoutMasterIdLst>
    <p:handoutMasterId r:id="rId23"/>
  </p:handoutMasterIdLst>
  <p:sldIdLst>
    <p:sldId id="256" r:id="rId2"/>
    <p:sldId id="299" r:id="rId3"/>
    <p:sldId id="259" r:id="rId4"/>
    <p:sldId id="261" r:id="rId5"/>
    <p:sldId id="296" r:id="rId6"/>
    <p:sldId id="309" r:id="rId7"/>
    <p:sldId id="263" r:id="rId8"/>
    <p:sldId id="301" r:id="rId9"/>
    <p:sldId id="302" r:id="rId10"/>
    <p:sldId id="310" r:id="rId11"/>
    <p:sldId id="303" r:id="rId12"/>
    <p:sldId id="304" r:id="rId13"/>
    <p:sldId id="306" r:id="rId14"/>
    <p:sldId id="305" r:id="rId15"/>
    <p:sldId id="297" r:id="rId16"/>
    <p:sldId id="307" r:id="rId17"/>
    <p:sldId id="308" r:id="rId18"/>
    <p:sldId id="311" r:id="rId19"/>
    <p:sldId id="298" r:id="rId20"/>
    <p:sldId id="300" r:id="rId21"/>
  </p:sldIdLst>
  <p:sldSz cx="9144000" cy="5143500" type="screen16x9"/>
  <p:notesSz cx="6858000" cy="9144000"/>
  <p:embeddedFontLst>
    <p:embeddedFont>
      <p:font typeface="Calibri" pitchFamily="34" charset="0"/>
      <p:regular r:id="rId24"/>
      <p:bold r:id="rId25"/>
      <p:italic r:id="rId26"/>
      <p:boldItalic r:id="rId27"/>
    </p:embeddedFont>
    <p:embeddedFont>
      <p:font typeface="Barlow Light" charset="0"/>
      <p:regular r:id="rId28"/>
      <p:bold r:id="rId29"/>
      <p:italic r:id="rId30"/>
      <p:boldItalic r:id="rId31"/>
    </p:embeddedFont>
    <p:embeddedFont>
      <p:font typeface="Barlow"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CDB98-0971-2159-16F1-AEEADC8C5ABA}" v="254" dt="2022-04-04T15:07:07.001"/>
    <p1510:client id="{B45D6F70-B64B-80B6-4F96-164B9AD45CB8}" v="6" dt="2022-04-05T08:09:10.565"/>
    <p1510:client id="{D2F82B9B-3B17-A43E-F9D8-AF15C4560834}" v="23" dt="2022-04-04T14:53:26.270"/>
  </p1510:revLst>
</p1510:revInfo>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3761" autoAdjust="0"/>
  </p:normalViewPr>
  <p:slideViewPr>
    <p:cSldViewPr snapToGrid="0" snapToObjects="1">
      <p:cViewPr>
        <p:scale>
          <a:sx n="101" d="100"/>
          <a:sy n="101" d="100"/>
        </p:scale>
        <p:origin x="-504"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ddha Sarode" userId="S::shraddha.sarode@nmims.edu::e3e839c6-bee2-4c5c-97cf-eb83b2902185" providerId="AD" clId="Web-{2CFCDB98-0971-2159-16F1-AEEADC8C5ABA}"/>
    <pc:docChg chg="modSld">
      <pc:chgData name="Shraddha Sarode" userId="S::shraddha.sarode@nmims.edu::e3e839c6-bee2-4c5c-97cf-eb83b2902185" providerId="AD" clId="Web-{2CFCDB98-0971-2159-16F1-AEEADC8C5ABA}" dt="2022-04-04T15:07:07.001" v="228"/>
      <pc:docMkLst>
        <pc:docMk/>
      </pc:docMkLst>
      <pc:sldChg chg="modSp">
        <pc:chgData name="Shraddha Sarode" userId="S::shraddha.sarode@nmims.edu::e3e839c6-bee2-4c5c-97cf-eb83b2902185" providerId="AD" clId="Web-{2CFCDB98-0971-2159-16F1-AEEADC8C5ABA}" dt="2022-04-04T15:06:41.218" v="225" actId="1076"/>
        <pc:sldMkLst>
          <pc:docMk/>
          <pc:sldMk cId="0" sldId="256"/>
        </pc:sldMkLst>
        <pc:spChg chg="mod">
          <ac:chgData name="Shraddha Sarode" userId="S::shraddha.sarode@nmims.edu::e3e839c6-bee2-4c5c-97cf-eb83b2902185" providerId="AD" clId="Web-{2CFCDB98-0971-2159-16F1-AEEADC8C5ABA}" dt="2022-04-04T15:05:19.681" v="218" actId="1076"/>
          <ac:spMkLst>
            <pc:docMk/>
            <pc:sldMk cId="0" sldId="256"/>
            <ac:spMk id="3" creationId="{00000000-0000-0000-0000-000000000000}"/>
          </ac:spMkLst>
        </pc:spChg>
        <pc:spChg chg="mod">
          <ac:chgData name="Shraddha Sarode" userId="S::shraddha.sarode@nmims.edu::e3e839c6-bee2-4c5c-97cf-eb83b2902185" providerId="AD" clId="Web-{2CFCDB98-0971-2159-16F1-AEEADC8C5ABA}" dt="2022-04-04T15:05:29.666" v="220" actId="14100"/>
          <ac:spMkLst>
            <pc:docMk/>
            <pc:sldMk cId="0" sldId="256"/>
            <ac:spMk id="36" creationId="{00000000-0000-0000-0000-000000000000}"/>
          </ac:spMkLst>
        </pc:spChg>
        <pc:spChg chg="mod">
          <ac:chgData name="Shraddha Sarode" userId="S::shraddha.sarode@nmims.edu::e3e839c6-bee2-4c5c-97cf-eb83b2902185" providerId="AD" clId="Web-{2CFCDB98-0971-2159-16F1-AEEADC8C5ABA}" dt="2022-04-04T15:05:56.840" v="223" actId="20577"/>
          <ac:spMkLst>
            <pc:docMk/>
            <pc:sldMk cId="0" sldId="256"/>
            <ac:spMk id="72" creationId="{00000000-0000-0000-0000-000000000000}"/>
          </ac:spMkLst>
        </pc:spChg>
        <pc:grpChg chg="mod">
          <ac:chgData name="Shraddha Sarode" userId="S::shraddha.sarode@nmims.edu::e3e839c6-bee2-4c5c-97cf-eb83b2902185" providerId="AD" clId="Web-{2CFCDB98-0971-2159-16F1-AEEADC8C5ABA}" dt="2022-04-04T15:06:41.218" v="225" actId="1076"/>
          <ac:grpSpMkLst>
            <pc:docMk/>
            <pc:sldMk cId="0" sldId="256"/>
            <ac:grpSpMk id="61" creationId="{7B26CBDF-DC18-0E4C-98B9-BDF97A5A70BC}"/>
          </ac:grpSpMkLst>
        </pc:grpChg>
        <pc:picChg chg="mod">
          <ac:chgData name="Shraddha Sarode" userId="S::shraddha.sarode@nmims.edu::e3e839c6-bee2-4c5c-97cf-eb83b2902185" providerId="AD" clId="Web-{2CFCDB98-0971-2159-16F1-AEEADC8C5ABA}" dt="2022-04-04T15:05:46.417" v="221" actId="14100"/>
          <ac:picMkLst>
            <pc:docMk/>
            <pc:sldMk cId="0" sldId="256"/>
            <ac:picMk id="1026" creationId="{E01F3F44-03CA-4B63-91A0-BA06D36B2EF8}"/>
          </ac:picMkLst>
        </pc:picChg>
      </pc:sldChg>
      <pc:sldChg chg="modSp">
        <pc:chgData name="Shraddha Sarode" userId="S::shraddha.sarode@nmims.edu::e3e839c6-bee2-4c5c-97cf-eb83b2902185" providerId="AD" clId="Web-{2CFCDB98-0971-2159-16F1-AEEADC8C5ABA}" dt="2022-04-04T15:06:50.859" v="226" actId="14100"/>
        <pc:sldMkLst>
          <pc:docMk/>
          <pc:sldMk cId="0" sldId="261"/>
        </pc:sldMkLst>
        <pc:spChg chg="mod">
          <ac:chgData name="Shraddha Sarode" userId="S::shraddha.sarode@nmims.edu::e3e839c6-bee2-4c5c-97cf-eb83b2902185" providerId="AD" clId="Web-{2CFCDB98-0971-2159-16F1-AEEADC8C5ABA}" dt="2022-04-04T15:06:50.859" v="226" actId="14100"/>
          <ac:spMkLst>
            <pc:docMk/>
            <pc:sldMk cId="0" sldId="261"/>
            <ac:spMk id="163" creationId="{00000000-0000-0000-0000-000000000000}"/>
          </ac:spMkLst>
        </pc:spChg>
      </pc:sldChg>
      <pc:sldChg chg="addSp delSp">
        <pc:chgData name="Shraddha Sarode" userId="S::shraddha.sarode@nmims.edu::e3e839c6-bee2-4c5c-97cf-eb83b2902185" providerId="AD" clId="Web-{2CFCDB98-0971-2159-16F1-AEEADC8C5ABA}" dt="2022-04-04T15:07:07.001" v="228"/>
        <pc:sldMkLst>
          <pc:docMk/>
          <pc:sldMk cId="2460711379" sldId="296"/>
        </pc:sldMkLst>
        <pc:grpChg chg="add del">
          <ac:chgData name="Shraddha Sarode" userId="S::shraddha.sarode@nmims.edu::e3e839c6-bee2-4c5c-97cf-eb83b2902185" providerId="AD" clId="Web-{2CFCDB98-0971-2159-16F1-AEEADC8C5ABA}" dt="2022-04-04T15:07:07.001" v="228"/>
          <ac:grpSpMkLst>
            <pc:docMk/>
            <pc:sldMk cId="2460711379" sldId="296"/>
            <ac:grpSpMk id="61" creationId="{9FFAB22B-D793-2D4F-B073-773ACEB505B9}"/>
          </ac:grpSpMkLst>
        </pc:grpChg>
      </pc:sldChg>
      <pc:sldChg chg="modSp">
        <pc:chgData name="Shraddha Sarode" userId="S::shraddha.sarode@nmims.edu::e3e839c6-bee2-4c5c-97cf-eb83b2902185" providerId="AD" clId="Web-{2CFCDB98-0971-2159-16F1-AEEADC8C5ABA}" dt="2022-04-04T15:02:27.763" v="184" actId="20577"/>
        <pc:sldMkLst>
          <pc:docMk/>
          <pc:sldMk cId="873174898" sldId="297"/>
        </pc:sldMkLst>
        <pc:spChg chg="mod">
          <ac:chgData name="Shraddha Sarode" userId="S::shraddha.sarode@nmims.edu::e3e839c6-bee2-4c5c-97cf-eb83b2902185" providerId="AD" clId="Web-{2CFCDB98-0971-2159-16F1-AEEADC8C5ABA}" dt="2022-04-04T15:02:27.763" v="184" actId="20577"/>
          <ac:spMkLst>
            <pc:docMk/>
            <pc:sldMk cId="873174898" sldId="297"/>
            <ac:spMk id="162" creationId="{00000000-0000-0000-0000-000000000000}"/>
          </ac:spMkLst>
        </pc:spChg>
        <pc:spChg chg="mod">
          <ac:chgData name="Shraddha Sarode" userId="S::shraddha.sarode@nmims.edu::e3e839c6-bee2-4c5c-97cf-eb83b2902185" providerId="AD" clId="Web-{2CFCDB98-0971-2159-16F1-AEEADC8C5ABA}" dt="2022-04-04T15:01:35.759" v="121" actId="20577"/>
          <ac:spMkLst>
            <pc:docMk/>
            <pc:sldMk cId="873174898" sldId="297"/>
            <ac:spMk id="163" creationId="{00000000-0000-0000-0000-000000000000}"/>
          </ac:spMkLst>
        </pc:spChg>
      </pc:sldChg>
      <pc:sldChg chg="modSp">
        <pc:chgData name="Shraddha Sarode" userId="S::shraddha.sarode@nmims.edu::e3e839c6-bee2-4c5c-97cf-eb83b2902185" providerId="AD" clId="Web-{2CFCDB98-0971-2159-16F1-AEEADC8C5ABA}" dt="2022-04-04T15:03:18.735" v="205" actId="20577"/>
        <pc:sldMkLst>
          <pc:docMk/>
          <pc:sldMk cId="3986552191" sldId="298"/>
        </pc:sldMkLst>
        <pc:spChg chg="mod">
          <ac:chgData name="Shraddha Sarode" userId="S::shraddha.sarode@nmims.edu::e3e839c6-bee2-4c5c-97cf-eb83b2902185" providerId="AD" clId="Web-{2CFCDB98-0971-2159-16F1-AEEADC8C5ABA}" dt="2022-04-04T15:03:18.735" v="205" actId="20577"/>
          <ac:spMkLst>
            <pc:docMk/>
            <pc:sldMk cId="3986552191" sldId="298"/>
            <ac:spMk id="2" creationId="{00000000-0000-0000-0000-000000000000}"/>
          </ac:spMkLst>
        </pc:spChg>
      </pc:sldChg>
      <pc:sldChg chg="delSp modSp">
        <pc:chgData name="Shraddha Sarode" userId="S::shraddha.sarode@nmims.edu::e3e839c6-bee2-4c5c-97cf-eb83b2902185" providerId="AD" clId="Web-{2CFCDB98-0971-2159-16F1-AEEADC8C5ABA}" dt="2022-04-04T14:58:03.354" v="65" actId="14100"/>
        <pc:sldMkLst>
          <pc:docMk/>
          <pc:sldMk cId="1927314417" sldId="303"/>
        </pc:sldMkLst>
        <pc:spChg chg="del mod">
          <ac:chgData name="Shraddha Sarode" userId="S::shraddha.sarode@nmims.edu::e3e839c6-bee2-4c5c-97cf-eb83b2902185" providerId="AD" clId="Web-{2CFCDB98-0971-2159-16F1-AEEADC8C5ABA}" dt="2022-04-04T14:57:17.085" v="49"/>
          <ac:spMkLst>
            <pc:docMk/>
            <pc:sldMk cId="1927314417" sldId="303"/>
            <ac:spMk id="230" creationId="{00000000-0000-0000-0000-000000000000}"/>
          </ac:spMkLst>
        </pc:spChg>
        <pc:spChg chg="mod">
          <ac:chgData name="Shraddha Sarode" userId="S::shraddha.sarode@nmims.edu::e3e839c6-bee2-4c5c-97cf-eb83b2902185" providerId="AD" clId="Web-{2CFCDB98-0971-2159-16F1-AEEADC8C5ABA}" dt="2022-04-04T14:57:53.666" v="62" actId="1076"/>
          <ac:spMkLst>
            <pc:docMk/>
            <pc:sldMk cId="1927314417" sldId="303"/>
            <ac:spMk id="231" creationId="{00000000-0000-0000-0000-000000000000}"/>
          </ac:spMkLst>
        </pc:spChg>
        <pc:spChg chg="mod">
          <ac:chgData name="Shraddha Sarode" userId="S::shraddha.sarode@nmims.edu::e3e839c6-bee2-4c5c-97cf-eb83b2902185" providerId="AD" clId="Web-{2CFCDB98-0971-2159-16F1-AEEADC8C5ABA}" dt="2022-04-04T14:57:57.697" v="63" actId="1076"/>
          <ac:spMkLst>
            <pc:docMk/>
            <pc:sldMk cId="1927314417" sldId="303"/>
            <ac:spMk id="232" creationId="{00000000-0000-0000-0000-000000000000}"/>
          </ac:spMkLst>
        </pc:spChg>
        <pc:picChg chg="mod">
          <ac:chgData name="Shraddha Sarode" userId="S::shraddha.sarode@nmims.edu::e3e839c6-bee2-4c5c-97cf-eb83b2902185" providerId="AD" clId="Web-{2CFCDB98-0971-2159-16F1-AEEADC8C5ABA}" dt="2022-04-04T14:58:03.354" v="65" actId="14100"/>
          <ac:picMkLst>
            <pc:docMk/>
            <pc:sldMk cId="1927314417" sldId="303"/>
            <ac:picMk id="2050" creationId="{00000000-0000-0000-0000-000000000000}"/>
          </ac:picMkLst>
        </pc:picChg>
      </pc:sldChg>
      <pc:sldChg chg="delSp modSp">
        <pc:chgData name="Shraddha Sarode" userId="S::shraddha.sarode@nmims.edu::e3e839c6-bee2-4c5c-97cf-eb83b2902185" providerId="AD" clId="Web-{2CFCDB98-0971-2159-16F1-AEEADC8C5ABA}" dt="2022-04-04T14:58:33.950" v="79" actId="14100"/>
        <pc:sldMkLst>
          <pc:docMk/>
          <pc:sldMk cId="4072547217" sldId="304"/>
        </pc:sldMkLst>
        <pc:spChg chg="del mod">
          <ac:chgData name="Shraddha Sarode" userId="S::shraddha.sarode@nmims.edu::e3e839c6-bee2-4c5c-97cf-eb83b2902185" providerId="AD" clId="Web-{2CFCDB98-0971-2159-16F1-AEEADC8C5ABA}" dt="2022-04-04T14:58:13.073" v="67"/>
          <ac:spMkLst>
            <pc:docMk/>
            <pc:sldMk cId="4072547217" sldId="304"/>
            <ac:spMk id="230" creationId="{00000000-0000-0000-0000-000000000000}"/>
          </ac:spMkLst>
        </pc:spChg>
        <pc:spChg chg="mod">
          <ac:chgData name="Shraddha Sarode" userId="S::shraddha.sarode@nmims.edu::e3e839c6-bee2-4c5c-97cf-eb83b2902185" providerId="AD" clId="Web-{2CFCDB98-0971-2159-16F1-AEEADC8C5ABA}" dt="2022-04-04T14:58:22.605" v="76" actId="14100"/>
          <ac:spMkLst>
            <pc:docMk/>
            <pc:sldMk cId="4072547217" sldId="304"/>
            <ac:spMk id="231" creationId="{00000000-0000-0000-0000-000000000000}"/>
          </ac:spMkLst>
        </pc:spChg>
        <pc:spChg chg="mod">
          <ac:chgData name="Shraddha Sarode" userId="S::shraddha.sarode@nmims.edu::e3e839c6-bee2-4c5c-97cf-eb83b2902185" providerId="AD" clId="Web-{2CFCDB98-0971-2159-16F1-AEEADC8C5ABA}" dt="2022-04-04T14:58:33.950" v="79" actId="14100"/>
          <ac:spMkLst>
            <pc:docMk/>
            <pc:sldMk cId="4072547217" sldId="304"/>
            <ac:spMk id="232" creationId="{00000000-0000-0000-0000-000000000000}"/>
          </ac:spMkLst>
        </pc:spChg>
      </pc:sldChg>
      <pc:sldChg chg="addSp delSp modSp">
        <pc:chgData name="Shraddha Sarode" userId="S::shraddha.sarode@nmims.edu::e3e839c6-bee2-4c5c-97cf-eb83b2902185" providerId="AD" clId="Web-{2CFCDB98-0971-2159-16F1-AEEADC8C5ABA}" dt="2022-04-04T15:00:55.100" v="116" actId="1076"/>
        <pc:sldMkLst>
          <pc:docMk/>
          <pc:sldMk cId="2653166325" sldId="305"/>
        </pc:sldMkLst>
        <pc:spChg chg="add del mod">
          <ac:chgData name="Shraddha Sarode" userId="S::shraddha.sarode@nmims.edu::e3e839c6-bee2-4c5c-97cf-eb83b2902185" providerId="AD" clId="Web-{2CFCDB98-0971-2159-16F1-AEEADC8C5ABA}" dt="2022-04-04T15:00:46.756" v="114"/>
          <ac:spMkLst>
            <pc:docMk/>
            <pc:sldMk cId="2653166325" sldId="305"/>
            <ac:spMk id="3" creationId="{43B176D2-31C6-8547-6CBB-5E5A0D043918}"/>
          </ac:spMkLst>
        </pc:spChg>
        <pc:spChg chg="del">
          <ac:chgData name="Shraddha Sarode" userId="S::shraddha.sarode@nmims.edu::e3e839c6-bee2-4c5c-97cf-eb83b2902185" providerId="AD" clId="Web-{2CFCDB98-0971-2159-16F1-AEEADC8C5ABA}" dt="2022-04-04T15:00:41.990" v="113"/>
          <ac:spMkLst>
            <pc:docMk/>
            <pc:sldMk cId="2653166325" sldId="305"/>
            <ac:spMk id="230" creationId="{00000000-0000-0000-0000-000000000000}"/>
          </ac:spMkLst>
        </pc:spChg>
        <pc:spChg chg="mod">
          <ac:chgData name="Shraddha Sarode" userId="S::shraddha.sarode@nmims.edu::e3e839c6-bee2-4c5c-97cf-eb83b2902185" providerId="AD" clId="Web-{2CFCDB98-0971-2159-16F1-AEEADC8C5ABA}" dt="2022-04-04T15:00:36.943" v="112" actId="20577"/>
          <ac:spMkLst>
            <pc:docMk/>
            <pc:sldMk cId="2653166325" sldId="305"/>
            <ac:spMk id="231" creationId="{00000000-0000-0000-0000-000000000000}"/>
          </ac:spMkLst>
        </pc:spChg>
        <pc:spChg chg="mod">
          <ac:chgData name="Shraddha Sarode" userId="S::shraddha.sarode@nmims.edu::e3e839c6-bee2-4c5c-97cf-eb83b2902185" providerId="AD" clId="Web-{2CFCDB98-0971-2159-16F1-AEEADC8C5ABA}" dt="2022-04-04T15:00:55.100" v="116" actId="1076"/>
          <ac:spMkLst>
            <pc:docMk/>
            <pc:sldMk cId="2653166325" sldId="305"/>
            <ac:spMk id="232" creationId="{00000000-0000-0000-0000-000000000000}"/>
          </ac:spMkLst>
        </pc:spChg>
      </pc:sldChg>
      <pc:sldChg chg="delSp modSp">
        <pc:chgData name="Shraddha Sarode" userId="S::shraddha.sarode@nmims.edu::e3e839c6-bee2-4c5c-97cf-eb83b2902185" providerId="AD" clId="Web-{2CFCDB98-0971-2159-16F1-AEEADC8C5ABA}" dt="2022-04-04T15:00:23.739" v="99" actId="1076"/>
        <pc:sldMkLst>
          <pc:docMk/>
          <pc:sldMk cId="171576797" sldId="306"/>
        </pc:sldMkLst>
        <pc:spChg chg="del mod">
          <ac:chgData name="Shraddha Sarode" userId="S::shraddha.sarode@nmims.edu::e3e839c6-bee2-4c5c-97cf-eb83b2902185" providerId="AD" clId="Web-{2CFCDB98-0971-2159-16F1-AEEADC8C5ABA}" dt="2022-04-04T14:58:46.326" v="81"/>
          <ac:spMkLst>
            <pc:docMk/>
            <pc:sldMk cId="171576797" sldId="306"/>
            <ac:spMk id="230" creationId="{00000000-0000-0000-0000-000000000000}"/>
          </ac:spMkLst>
        </pc:spChg>
        <pc:spChg chg="mod">
          <ac:chgData name="Shraddha Sarode" userId="S::shraddha.sarode@nmims.edu::e3e839c6-bee2-4c5c-97cf-eb83b2902185" providerId="AD" clId="Web-{2CFCDB98-0971-2159-16F1-AEEADC8C5ABA}" dt="2022-04-04T15:00:23.739" v="99" actId="1076"/>
          <ac:spMkLst>
            <pc:docMk/>
            <pc:sldMk cId="171576797" sldId="306"/>
            <ac:spMk id="231" creationId="{00000000-0000-0000-0000-000000000000}"/>
          </ac:spMkLst>
        </pc:spChg>
        <pc:spChg chg="mod">
          <ac:chgData name="Shraddha Sarode" userId="S::shraddha.sarode@nmims.edu::e3e839c6-bee2-4c5c-97cf-eb83b2902185" providerId="AD" clId="Web-{2CFCDB98-0971-2159-16F1-AEEADC8C5ABA}" dt="2022-04-04T15:00:18.582" v="98" actId="14100"/>
          <ac:spMkLst>
            <pc:docMk/>
            <pc:sldMk cId="171576797" sldId="306"/>
            <ac:spMk id="232" creationId="{00000000-0000-0000-0000-000000000000}"/>
          </ac:spMkLst>
        </pc:spChg>
      </pc:sldChg>
      <pc:sldChg chg="modSp">
        <pc:chgData name="Shraddha Sarode" userId="S::shraddha.sarode@nmims.edu::e3e839c6-bee2-4c5c-97cf-eb83b2902185" providerId="AD" clId="Web-{2CFCDB98-0971-2159-16F1-AEEADC8C5ABA}" dt="2022-04-04T15:02:43.936" v="200" actId="20577"/>
        <pc:sldMkLst>
          <pc:docMk/>
          <pc:sldMk cId="4208400317" sldId="307"/>
        </pc:sldMkLst>
        <pc:spChg chg="mod">
          <ac:chgData name="Shraddha Sarode" userId="S::shraddha.sarode@nmims.edu::e3e839c6-bee2-4c5c-97cf-eb83b2902185" providerId="AD" clId="Web-{2CFCDB98-0971-2159-16F1-AEEADC8C5ABA}" dt="2022-04-04T15:02:43.936" v="200" actId="20577"/>
          <ac:spMkLst>
            <pc:docMk/>
            <pc:sldMk cId="4208400317" sldId="307"/>
            <ac:spMk id="162" creationId="{00000000-0000-0000-0000-000000000000}"/>
          </ac:spMkLst>
        </pc:spChg>
        <pc:graphicFrameChg chg="mod modGraphic">
          <ac:chgData name="Shraddha Sarode" userId="S::shraddha.sarode@nmims.edu::e3e839c6-bee2-4c5c-97cf-eb83b2902185" providerId="AD" clId="Web-{2CFCDB98-0971-2159-16F1-AEEADC8C5ABA}" dt="2022-04-04T15:02:12.340" v="167"/>
          <ac:graphicFrameMkLst>
            <pc:docMk/>
            <pc:sldMk cId="4208400317" sldId="307"/>
            <ac:graphicFrameMk id="3" creationId="{00000000-0000-0000-0000-000000000000}"/>
          </ac:graphicFrameMkLst>
        </pc:graphicFrameChg>
      </pc:sldChg>
      <pc:sldChg chg="modSp">
        <pc:chgData name="Shraddha Sarode" userId="S::shraddha.sarode@nmims.edu::e3e839c6-bee2-4c5c-97cf-eb83b2902185" providerId="AD" clId="Web-{2CFCDB98-0971-2159-16F1-AEEADC8C5ABA}" dt="2022-04-04T15:03:13" v="204" actId="20577"/>
        <pc:sldMkLst>
          <pc:docMk/>
          <pc:sldMk cId="3435891557" sldId="308"/>
        </pc:sldMkLst>
        <pc:spChg chg="mod">
          <ac:chgData name="Shraddha Sarode" userId="S::shraddha.sarode@nmims.edu::e3e839c6-bee2-4c5c-97cf-eb83b2902185" providerId="AD" clId="Web-{2CFCDB98-0971-2159-16F1-AEEADC8C5ABA}" dt="2022-04-04T15:03:13" v="204" actId="20577"/>
          <ac:spMkLst>
            <pc:docMk/>
            <pc:sldMk cId="3435891557" sldId="308"/>
            <ac:spMk id="2" creationId="{00000000-0000-0000-0000-000000000000}"/>
          </ac:spMkLst>
        </pc:spChg>
      </pc:sldChg>
      <pc:sldChg chg="modSp">
        <pc:chgData name="Shraddha Sarode" userId="S::shraddha.sarode@nmims.edu::e3e839c6-bee2-4c5c-97cf-eb83b2902185" providerId="AD" clId="Web-{2CFCDB98-0971-2159-16F1-AEEADC8C5ABA}" dt="2022-04-04T14:56:22.035" v="40" actId="20577"/>
        <pc:sldMkLst>
          <pc:docMk/>
          <pc:sldMk cId="3446031317" sldId="310"/>
        </pc:sldMkLst>
        <pc:spChg chg="mod">
          <ac:chgData name="Shraddha Sarode" userId="S::shraddha.sarode@nmims.edu::e3e839c6-bee2-4c5c-97cf-eb83b2902185" providerId="AD" clId="Web-{2CFCDB98-0971-2159-16F1-AEEADC8C5ABA}" dt="2022-04-04T14:56:22.035" v="40" actId="20577"/>
          <ac:spMkLst>
            <pc:docMk/>
            <pc:sldMk cId="3446031317" sldId="310"/>
            <ac:spMk id="231" creationId="{00000000-0000-0000-0000-000000000000}"/>
          </ac:spMkLst>
        </pc:spChg>
      </pc:sldChg>
    </pc:docChg>
  </pc:docChgLst>
  <pc:docChgLst>
    <pc:chgData name="Shraddha Sarode" userId="S::shraddha.sarode@nmims.edu::e3e839c6-bee2-4c5c-97cf-eb83b2902185" providerId="AD" clId="Web-{B45D6F70-B64B-80B6-4F96-164B9AD45CB8}"/>
    <pc:docChg chg="modSld sldOrd">
      <pc:chgData name="Shraddha Sarode" userId="S::shraddha.sarode@nmims.edu::e3e839c6-bee2-4c5c-97cf-eb83b2902185" providerId="AD" clId="Web-{B45D6F70-B64B-80B6-4F96-164B9AD45CB8}" dt="2022-04-05T08:09:10.565" v="4" actId="20577"/>
      <pc:docMkLst>
        <pc:docMk/>
      </pc:docMkLst>
      <pc:sldChg chg="modSp">
        <pc:chgData name="Shraddha Sarode" userId="S::shraddha.sarode@nmims.edu::e3e839c6-bee2-4c5c-97cf-eb83b2902185" providerId="AD" clId="Web-{B45D6F70-B64B-80B6-4F96-164B9AD45CB8}" dt="2022-04-05T08:09:02.035" v="2" actId="20577"/>
        <pc:sldMkLst>
          <pc:docMk/>
          <pc:sldMk cId="0" sldId="259"/>
        </pc:sldMkLst>
        <pc:spChg chg="mod">
          <ac:chgData name="Shraddha Sarode" userId="S::shraddha.sarode@nmims.edu::e3e839c6-bee2-4c5c-97cf-eb83b2902185" providerId="AD" clId="Web-{B45D6F70-B64B-80B6-4F96-164B9AD45CB8}" dt="2022-04-05T08:09:02.035" v="2" actId="20577"/>
          <ac:spMkLst>
            <pc:docMk/>
            <pc:sldMk cId="0" sldId="259"/>
            <ac:spMk id="124" creationId="{00000000-0000-0000-0000-000000000000}"/>
          </ac:spMkLst>
        </pc:spChg>
      </pc:sldChg>
      <pc:sldChg chg="modSp">
        <pc:chgData name="Shraddha Sarode" userId="S::shraddha.sarode@nmims.edu::e3e839c6-bee2-4c5c-97cf-eb83b2902185" providerId="AD" clId="Web-{B45D6F70-B64B-80B6-4F96-164B9AD45CB8}" dt="2022-04-05T08:09:10.565" v="4" actId="20577"/>
        <pc:sldMkLst>
          <pc:docMk/>
          <pc:sldMk cId="0" sldId="263"/>
        </pc:sldMkLst>
        <pc:spChg chg="mod">
          <ac:chgData name="Shraddha Sarode" userId="S::shraddha.sarode@nmims.edu::e3e839c6-bee2-4c5c-97cf-eb83b2902185" providerId="AD" clId="Web-{B45D6F70-B64B-80B6-4F96-164B9AD45CB8}" dt="2022-04-05T08:09:10.565" v="4" actId="20577"/>
          <ac:spMkLst>
            <pc:docMk/>
            <pc:sldMk cId="0" sldId="263"/>
            <ac:spMk id="230" creationId="{00000000-0000-0000-0000-000000000000}"/>
          </ac:spMkLst>
        </pc:spChg>
      </pc:sldChg>
      <pc:sldChg chg="modSp">
        <pc:chgData name="Shraddha Sarode" userId="S::shraddha.sarode@nmims.edu::e3e839c6-bee2-4c5c-97cf-eb83b2902185" providerId="AD" clId="Web-{B45D6F70-B64B-80B6-4F96-164B9AD45CB8}" dt="2022-04-05T08:08:39.032" v="1" actId="20577"/>
        <pc:sldMkLst>
          <pc:docMk/>
          <pc:sldMk cId="3986552191" sldId="298"/>
        </pc:sldMkLst>
        <pc:spChg chg="mod">
          <ac:chgData name="Shraddha Sarode" userId="S::shraddha.sarode@nmims.edu::e3e839c6-bee2-4c5c-97cf-eb83b2902185" providerId="AD" clId="Web-{B45D6F70-B64B-80B6-4F96-164B9AD45CB8}" dt="2022-04-05T08:08:39.032" v="1" actId="20577"/>
          <ac:spMkLst>
            <pc:docMk/>
            <pc:sldMk cId="3986552191" sldId="298"/>
            <ac:spMk id="2" creationId="{00000000-0000-0000-0000-000000000000}"/>
          </ac:spMkLst>
        </pc:spChg>
      </pc:sldChg>
      <pc:sldChg chg="ord">
        <pc:chgData name="Shraddha Sarode" userId="S::shraddha.sarode@nmims.edu::e3e839c6-bee2-4c5c-97cf-eb83b2902185" providerId="AD" clId="Web-{B45D6F70-B64B-80B6-4F96-164B9AD45CB8}" dt="2022-04-05T08:07:07.965" v="0"/>
        <pc:sldMkLst>
          <pc:docMk/>
          <pc:sldMk cId="3435891557" sldId="308"/>
        </pc:sldMkLst>
      </pc:sldChg>
    </pc:docChg>
  </pc:docChgLst>
  <pc:docChgLst>
    <pc:chgData name="Guest User" userId="S::urn:spo:anon#4a35da43e9c6b266c451108454fd9b36f824fb9056bf057c94f546be757c34d7::" providerId="AD" clId="Web-{D2F82B9B-3B17-A43E-F9D8-AF15C4560834}"/>
    <pc:docChg chg="modSld">
      <pc:chgData name="Guest User" userId="S::urn:spo:anon#4a35da43e9c6b266c451108454fd9b36f824fb9056bf057c94f546be757c34d7::" providerId="AD" clId="Web-{D2F82B9B-3B17-A43E-F9D8-AF15C4560834}" dt="2022-04-04T14:53:25.879" v="20" actId="20577"/>
      <pc:docMkLst>
        <pc:docMk/>
      </pc:docMkLst>
      <pc:sldChg chg="modSp">
        <pc:chgData name="Guest User" userId="S::urn:spo:anon#4a35da43e9c6b266c451108454fd9b36f824fb9056bf057c94f546be757c34d7::" providerId="AD" clId="Web-{D2F82B9B-3B17-A43E-F9D8-AF15C4560834}" dt="2022-04-04T14:51:04.157" v="10" actId="20577"/>
        <pc:sldMkLst>
          <pc:docMk/>
          <pc:sldMk cId="0" sldId="263"/>
        </pc:sldMkLst>
        <pc:spChg chg="mod">
          <ac:chgData name="Guest User" userId="S::urn:spo:anon#4a35da43e9c6b266c451108454fd9b36f824fb9056bf057c94f546be757c34d7::" providerId="AD" clId="Web-{D2F82B9B-3B17-A43E-F9D8-AF15C4560834}" dt="2022-04-04T14:51:04.157" v="10" actId="20577"/>
          <ac:spMkLst>
            <pc:docMk/>
            <pc:sldMk cId="0" sldId="263"/>
            <ac:spMk id="230" creationId="{00000000-0000-0000-0000-000000000000}"/>
          </ac:spMkLst>
        </pc:spChg>
      </pc:sldChg>
      <pc:sldChg chg="modSp">
        <pc:chgData name="Guest User" userId="S::urn:spo:anon#4a35da43e9c6b266c451108454fd9b36f824fb9056bf057c94f546be757c34d7::" providerId="AD" clId="Web-{D2F82B9B-3B17-A43E-F9D8-AF15C4560834}" dt="2022-04-04T14:53:25.879" v="20" actId="20577"/>
        <pc:sldMkLst>
          <pc:docMk/>
          <pc:sldMk cId="3081868398" sldId="302"/>
        </pc:sldMkLst>
        <pc:spChg chg="mod">
          <ac:chgData name="Guest User" userId="S::urn:spo:anon#4a35da43e9c6b266c451108454fd9b36f824fb9056bf057c94f546be757c34d7::" providerId="AD" clId="Web-{D2F82B9B-3B17-A43E-F9D8-AF15C4560834}" dt="2022-04-04T14:53:25.879" v="20" actId="20577"/>
          <ac:spMkLst>
            <pc:docMk/>
            <pc:sldMk cId="3081868398" sldId="302"/>
            <ac:spMk id="231" creationId="{00000000-0000-0000-0000-000000000000}"/>
          </ac:spMkLst>
        </pc:spChg>
      </pc:sldChg>
      <pc:sldChg chg="modSp">
        <pc:chgData name="Guest User" userId="S::urn:spo:anon#4a35da43e9c6b266c451108454fd9b36f824fb9056bf057c94f546be757c34d7::" providerId="AD" clId="Web-{D2F82B9B-3B17-A43E-F9D8-AF15C4560834}" dt="2022-04-04T14:50:08.499" v="6" actId="1076"/>
        <pc:sldMkLst>
          <pc:docMk/>
          <pc:sldMk cId="1057073286" sldId="309"/>
        </pc:sldMkLst>
        <pc:spChg chg="mod">
          <ac:chgData name="Guest User" userId="S::urn:spo:anon#4a35da43e9c6b266c451108454fd9b36f824fb9056bf057c94f546be757c34d7::" providerId="AD" clId="Web-{D2F82B9B-3B17-A43E-F9D8-AF15C4560834}" dt="2022-04-04T14:49:23.185" v="1" actId="14100"/>
          <ac:spMkLst>
            <pc:docMk/>
            <pc:sldMk cId="1057073286" sldId="309"/>
            <ac:spMk id="23" creationId="{00000000-0000-0000-0000-000000000000}"/>
          </ac:spMkLst>
        </pc:spChg>
        <pc:spChg chg="mod">
          <ac:chgData name="Guest User" userId="S::urn:spo:anon#4a35da43e9c6b266c451108454fd9b36f824fb9056bf057c94f546be757c34d7::" providerId="AD" clId="Web-{D2F82B9B-3B17-A43E-F9D8-AF15C4560834}" dt="2022-04-04T14:50:08.499" v="6" actId="1076"/>
          <ac:spMkLst>
            <pc:docMk/>
            <pc:sldMk cId="1057073286" sldId="309"/>
            <ac:spMk id="24" creationId="{00000000-0000-0000-0000-000000000000}"/>
          </ac:spMkLst>
        </pc:spChg>
        <pc:grpChg chg="mod">
          <ac:chgData name="Guest User" userId="S::urn:spo:anon#4a35da43e9c6b266c451108454fd9b36f824fb9056bf057c94f546be757c34d7::" providerId="AD" clId="Web-{D2F82B9B-3B17-A43E-F9D8-AF15C4560834}" dt="2022-04-04T14:49:27.311" v="2" actId="1076"/>
          <ac:grpSpMkLst>
            <pc:docMk/>
            <pc:sldMk cId="1057073286" sldId="309"/>
            <ac:grpSpMk id="22"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B972078-00AC-478E-AF8D-5C8DE013F3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F05D0CB-225C-40EC-AC85-59D5AA30C0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BB7C3D-48B8-45DD-97BD-45E1FF473A97}" type="datetimeFigureOut">
              <a:rPr lang="en-IN" smtClean="0"/>
              <a:t>06-04-2022</a:t>
            </a:fld>
            <a:endParaRPr lang="en-IN"/>
          </a:p>
        </p:txBody>
      </p:sp>
      <p:sp>
        <p:nvSpPr>
          <p:cNvPr id="4" name="Footer Placeholder 3">
            <a:extLst>
              <a:ext uri="{FF2B5EF4-FFF2-40B4-BE49-F238E27FC236}">
                <a16:creationId xmlns:a16="http://schemas.microsoft.com/office/drawing/2014/main" xmlns="" id="{DEBE3925-04DD-454D-A8FE-024018D124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C06B3F41-3397-4475-B7B3-2725162C77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84A216-5D8E-423F-8F65-14F381B35EDC}" type="slidenum">
              <a:rPr lang="en-IN" smtClean="0"/>
              <a:t>‹#›</a:t>
            </a:fld>
            <a:endParaRPr lang="en-IN"/>
          </a:p>
        </p:txBody>
      </p:sp>
    </p:spTree>
    <p:extLst>
      <p:ext uri="{BB962C8B-B14F-4D97-AF65-F5344CB8AC3E}">
        <p14:creationId xmlns:p14="http://schemas.microsoft.com/office/powerpoint/2010/main" val="54309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3253373"/>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251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 points and train test split</a:t>
            </a:r>
            <a:endParaRPr dirty="0"/>
          </a:p>
        </p:txBody>
      </p:sp>
    </p:spTree>
    <p:extLst>
      <p:ext uri="{BB962C8B-B14F-4D97-AF65-F5344CB8AC3E}">
        <p14:creationId xmlns:p14="http://schemas.microsoft.com/office/powerpoint/2010/main" val="767251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611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611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5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84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Completely Automated Public Turing test to tell Computers and Humans Apart</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challenge-response authentication.</a:t>
            </a:r>
            <a:endParaRPr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100" dirty="0"/>
              <a:t>Before play begins, each player secretly arranges their ships on their primary grid. Each ship occupies a number of consecutive squares on the grid, arranged either horizontally or vertically. The number of squares for each ship is determined by the type of ship. The ships cannot overlap (i.e., only one ship can occupy any given square in the grid). The types and numbers of ships allowed are the same for each player.</a:t>
            </a:r>
            <a:endParaRPr lang="en-US" sz="1100" dirty="0"/>
          </a:p>
          <a:p>
            <a:pPr marL="0" lvl="0" indent="0" algn="l" rtl="0">
              <a:spcBef>
                <a:spcPts val="0"/>
              </a:spcBef>
              <a:spcAft>
                <a:spcPts val="0"/>
              </a:spcAft>
              <a:buNone/>
            </a:pPr>
            <a:r>
              <a:rPr lang="en-US" dirty="0"/>
              <a:t>(RULES)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69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the string</a:t>
            </a:r>
            <a:r>
              <a:rPr lang="en-US" baseline="0" dirty="0"/>
              <a:t> text data is converted to </a:t>
            </a:r>
            <a:r>
              <a:rPr lang="en-US" baseline="0" dirty="0" err="1"/>
              <a:t>csv</a:t>
            </a:r>
            <a:r>
              <a:rPr lang="en-US" baseline="0" dirty="0"/>
              <a:t> using excel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solidFill>
                  <a:schemeClr val="accent1"/>
                </a:solidFill>
              </a:rPr>
              <a:t>CLASSIFICATION MODEL</a:t>
            </a:r>
            <a:r>
              <a:rPr lang="en" sz="3600" dirty="0"/>
              <a:t> OF HUMAN/BOT THROUGH GAME</a:t>
            </a:r>
            <a:endParaRPr lang="en-US" sz="3600"/>
          </a:p>
        </p:txBody>
      </p:sp>
      <p:grpSp>
        <p:nvGrpSpPr>
          <p:cNvPr id="61" name="Grupo 60">
            <a:extLst>
              <a:ext uri="{FF2B5EF4-FFF2-40B4-BE49-F238E27FC236}">
                <a16:creationId xmlns:a16="http://schemas.microsoft.com/office/drawing/2014/main" xmlns="" id="{7B26CBDF-DC18-0E4C-98B9-BDF97A5A70BC}"/>
              </a:ext>
            </a:extLst>
          </p:cNvPr>
          <p:cNvGrpSpPr/>
          <p:nvPr/>
        </p:nvGrpSpPr>
        <p:grpSpPr>
          <a:xfrm>
            <a:off x="7115834" y="-1721401"/>
            <a:ext cx="2018793" cy="5715787"/>
            <a:chOff x="1019213" y="3964719"/>
            <a:chExt cx="438896" cy="683556"/>
          </a:xfrm>
        </p:grpSpPr>
        <p:sp>
          <p:nvSpPr>
            <p:cNvPr id="62" name="Google Shape;1271;p46">
              <a:extLst>
                <a:ext uri="{FF2B5EF4-FFF2-40B4-BE49-F238E27FC236}">
                  <a16:creationId xmlns:a16="http://schemas.microsoft.com/office/drawing/2014/main" xmlns=""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xmlns=""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xmlns=""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xmlns=""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xmlns=""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xmlns=""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xmlns=""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xmlns=""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xmlns=""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xmlns=""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xmlns=""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xmlns=""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xmlns=""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xmlns=""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xmlns=""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xmlns=""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xmlns=""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xmlns=""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xmlns=""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xmlns=""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xmlns=""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xmlns=""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xmlns=""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xmlns=""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xmlns=""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xmlns=""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xmlns=""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xmlns=""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1026" name="Picture 2" descr="Sunandan Divatia School of Science, NMIMS">
            <a:extLst>
              <a:ext uri="{FF2B5EF4-FFF2-40B4-BE49-F238E27FC236}">
                <a16:creationId xmlns:a16="http://schemas.microsoft.com/office/drawing/2014/main" xmlns="" id="{E01F3F44-03CA-4B63-91A0-BA06D36B2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97" y="99159"/>
            <a:ext cx="2383099" cy="793703"/>
          </a:xfrm>
          <a:prstGeom prst="rect">
            <a:avLst/>
          </a:prstGeom>
          <a:noFill/>
          <a:extLst>
            <a:ext uri="{909E8E84-426E-40DD-AFC4-6F175D3DCCD1}">
              <a14:hiddenFill xmlns:a14="http://schemas.microsoft.com/office/drawing/2010/main">
                <a:solidFill>
                  <a:srgbClr val="FFFFFF"/>
                </a:solidFill>
              </a14:hiddenFill>
            </a:ext>
          </a:extLst>
        </p:spPr>
      </p:pic>
      <p:sp>
        <p:nvSpPr>
          <p:cNvPr id="36" name="Google Shape;232;p18"/>
          <p:cNvSpPr txBox="1">
            <a:spLocks/>
          </p:cNvSpPr>
          <p:nvPr/>
        </p:nvSpPr>
        <p:spPr>
          <a:xfrm>
            <a:off x="5644080" y="3654511"/>
            <a:ext cx="3490547" cy="129426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 sz="1600" b="1" dirty="0">
              <a:solidFill>
                <a:schemeClr val="tx1"/>
              </a:solidFill>
              <a:latin typeface="Barow"/>
            </a:endParaRPr>
          </a:p>
          <a:p>
            <a:r>
              <a:rPr lang="en" sz="1600" dirty="0">
                <a:solidFill>
                  <a:schemeClr val="tx1"/>
                </a:solidFill>
                <a:latin typeface="Barow"/>
              </a:rPr>
              <a:t>MEMBERS:</a:t>
            </a:r>
          </a:p>
          <a:p>
            <a:pPr marL="342900" indent="-342900"/>
            <a:r>
              <a:rPr lang="en" sz="1600" dirty="0">
                <a:solidFill>
                  <a:schemeClr val="tx1"/>
                </a:solidFill>
                <a:latin typeface="Barow"/>
              </a:rPr>
              <a:t>DURVA VIKAS AGARWADKAR, A001</a:t>
            </a:r>
          </a:p>
          <a:p>
            <a:pPr marL="342900" indent="-342900"/>
            <a:r>
              <a:rPr lang="en" sz="1600" dirty="0">
                <a:solidFill>
                  <a:schemeClr val="tx1"/>
                </a:solidFill>
                <a:latin typeface="Barow"/>
              </a:rPr>
              <a:t>JINAV DHIREN GALA, A007</a:t>
            </a:r>
          </a:p>
          <a:p>
            <a:pPr marL="342900" indent="-342900"/>
            <a:r>
              <a:rPr lang="en" sz="1600" dirty="0">
                <a:solidFill>
                  <a:schemeClr val="tx1"/>
                </a:solidFill>
                <a:latin typeface="Barow"/>
              </a:rPr>
              <a:t>YASH RAJESH SHAH, A013</a:t>
            </a:r>
          </a:p>
        </p:txBody>
      </p:sp>
      <p:sp>
        <p:nvSpPr>
          <p:cNvPr id="3" name="Rectangle 2"/>
          <p:cNvSpPr/>
          <p:nvPr/>
        </p:nvSpPr>
        <p:spPr>
          <a:xfrm>
            <a:off x="165473" y="3994386"/>
            <a:ext cx="2992506" cy="584775"/>
          </a:xfrm>
          <a:prstGeom prst="rect">
            <a:avLst/>
          </a:prstGeom>
        </p:spPr>
        <p:txBody>
          <a:bodyPr wrap="square" lIns="91440" tIns="45720" rIns="91440" bIns="45720" anchor="t">
            <a:spAutoFit/>
          </a:bodyPr>
          <a:lstStyle/>
          <a:p>
            <a:r>
              <a:rPr lang="en-IN" sz="1600" dirty="0">
                <a:solidFill>
                  <a:schemeClr val="tx1"/>
                </a:solidFill>
                <a:latin typeface="Barow"/>
              </a:rPr>
              <a:t>Guided by:</a:t>
            </a:r>
          </a:p>
          <a:p>
            <a:pPr lvl="0"/>
            <a:r>
              <a:rPr lang="en-IN" sz="1600" dirty="0">
                <a:solidFill>
                  <a:schemeClr val="tx1"/>
                </a:solidFill>
                <a:latin typeface="Barow"/>
              </a:rPr>
              <a:t>PROF. SHRADDHA SARODE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55275" y="1353950"/>
            <a:ext cx="4357748" cy="531541"/>
          </a:xfrm>
          <a:prstGeom prst="rect">
            <a:avLst/>
          </a:prstGeom>
        </p:spPr>
        <p:txBody>
          <a:bodyPr spcFirstLastPara="1" wrap="square" lIns="0" tIns="0" rIns="0" bIns="0" anchor="t" anchorCtr="0">
            <a:noAutofit/>
          </a:bodyPr>
          <a:lstStyle/>
          <a:p>
            <a:pPr marL="0" lvl="0" indent="0">
              <a:buNone/>
            </a:pPr>
            <a:r>
              <a:rPr lang="en-US" dirty="0"/>
              <a:t>Principal Component Analysis (</a:t>
            </a:r>
            <a:r>
              <a:rPr lang="en-IN" b="1" dirty="0" smtClean="0"/>
              <a:t>PCA)</a:t>
            </a:r>
            <a:endParaRPr lang="en-IN" b="1" dirty="0"/>
          </a:p>
        </p:txBody>
      </p:sp>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r>
              <a:rPr lang="en-US" dirty="0"/>
              <a:t>Data Pre-processing</a:t>
            </a:r>
            <a:endParaRPr dirty="0"/>
          </a:p>
        </p:txBody>
      </p:sp>
      <p:sp>
        <p:nvSpPr>
          <p:cNvPr id="232" name="Google Shape;232;p18"/>
          <p:cNvSpPr txBox="1">
            <a:spLocks noGrp="1"/>
          </p:cNvSpPr>
          <p:nvPr>
            <p:ph type="body" idx="2"/>
          </p:nvPr>
        </p:nvSpPr>
        <p:spPr>
          <a:xfrm>
            <a:off x="817592" y="1799464"/>
            <a:ext cx="5055307" cy="2972686"/>
          </a:xfrm>
          <a:prstGeom prst="rect">
            <a:avLst/>
          </a:prstGeom>
        </p:spPr>
        <p:txBody>
          <a:bodyPr spcFirstLastPara="1" wrap="square" lIns="0" tIns="0" rIns="0" bIns="0" anchor="t" anchorCtr="0">
            <a:noAutofit/>
          </a:bodyPr>
          <a:lstStyle/>
          <a:p>
            <a:pPr marL="342900" indent="-342900" algn="just"/>
            <a:r>
              <a:rPr lang="en-US" dirty="0" smtClean="0"/>
              <a:t>It is </a:t>
            </a:r>
            <a:r>
              <a:rPr lang="en-US" dirty="0"/>
              <a:t>a dimensionality-reduction method that is often used to reduce the dimensionality of large data sets, by transforming a large set of variables into a smaller one that still contains most of the information in the large set</a:t>
            </a:r>
            <a:r>
              <a:rPr lang="en-US" dirty="0" smtClean="0"/>
              <a:t>.</a:t>
            </a:r>
            <a:endParaRPr lang="en-US"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46031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761472" y="324209"/>
            <a:ext cx="6117335" cy="396300"/>
          </a:xfrm>
          <a:prstGeom prst="rect">
            <a:avLst/>
          </a:prstGeom>
        </p:spPr>
        <p:txBody>
          <a:bodyPr spcFirstLastPara="1" wrap="square" lIns="0" tIns="0" rIns="0" bIns="0" anchor="b" anchorCtr="0">
            <a:noAutofit/>
          </a:bodyPr>
          <a:lstStyle/>
          <a:p>
            <a:r>
              <a:rPr lang="en-US" dirty="0"/>
              <a:t>MODEL Building using </a:t>
            </a:r>
            <a:r>
              <a:rPr lang="en-IN" dirty="0"/>
              <a:t>Logistic Regression</a:t>
            </a:r>
            <a:endParaRPr dirty="0"/>
          </a:p>
        </p:txBody>
      </p:sp>
      <p:sp>
        <p:nvSpPr>
          <p:cNvPr id="232" name="Google Shape;232;p18"/>
          <p:cNvSpPr txBox="1">
            <a:spLocks noGrp="1"/>
          </p:cNvSpPr>
          <p:nvPr>
            <p:ph type="body" idx="2"/>
          </p:nvPr>
        </p:nvSpPr>
        <p:spPr>
          <a:xfrm>
            <a:off x="761472" y="810001"/>
            <a:ext cx="5607954" cy="2972686"/>
          </a:xfrm>
          <a:prstGeom prst="rect">
            <a:avLst/>
          </a:prstGeom>
        </p:spPr>
        <p:txBody>
          <a:bodyPr spcFirstLastPara="1" wrap="square" lIns="0" tIns="0" rIns="0" bIns="0" anchor="t" anchorCtr="0">
            <a:noAutofit/>
          </a:bodyPr>
          <a:lstStyle/>
          <a:p>
            <a:pPr marL="342900" indent="-342900"/>
            <a:r>
              <a:rPr lang="en-US" dirty="0"/>
              <a:t>Logistic regression is a powerful supervised ML algorithm used for but not limited to </a:t>
            </a:r>
            <a:r>
              <a:rPr lang="en-US" dirty="0" smtClean="0"/>
              <a:t>binary</a:t>
            </a:r>
            <a:r>
              <a:rPr lang="en-US" dirty="0"/>
              <a:t> </a:t>
            </a:r>
            <a:r>
              <a:rPr lang="en-US" dirty="0" smtClean="0"/>
              <a:t>classification</a:t>
            </a:r>
            <a:r>
              <a:rPr lang="en-US" dirty="0"/>
              <a:t> problems</a:t>
            </a:r>
          </a:p>
          <a:p>
            <a:pPr marL="342900" indent="-342900"/>
            <a:r>
              <a:rPr lang="en-US" dirty="0"/>
              <a:t>It uses </a:t>
            </a:r>
            <a:r>
              <a:rPr lang="en-US" dirty="0" err="1"/>
              <a:t>logit</a:t>
            </a:r>
            <a:r>
              <a:rPr lang="en-US" dirty="0"/>
              <a:t> function </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050" name="Picture 2" descr="https://upload.wikimedia.org/wikipedia/commons/thumb/c/cb/Exam_pass_logistic_curve.svg/400px-Exam_pass_logistic_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562" y="2297359"/>
            <a:ext cx="4031410" cy="279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14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300" y="836000"/>
            <a:ext cx="6117335" cy="396300"/>
          </a:xfrm>
          <a:prstGeom prst="rect">
            <a:avLst/>
          </a:prstGeom>
        </p:spPr>
        <p:txBody>
          <a:bodyPr spcFirstLastPara="1" wrap="square" lIns="0" tIns="0" rIns="0" bIns="0" anchor="b" anchorCtr="0">
            <a:noAutofit/>
          </a:bodyPr>
          <a:lstStyle/>
          <a:p>
            <a:r>
              <a:rPr lang="en-US" dirty="0"/>
              <a:t>MODEL Building using </a:t>
            </a:r>
            <a:r>
              <a:rPr lang="en-IN" dirty="0"/>
              <a:t>Bernoulli Naïve Bayes</a:t>
            </a:r>
            <a:endParaRPr dirty="0"/>
          </a:p>
        </p:txBody>
      </p:sp>
      <p:sp>
        <p:nvSpPr>
          <p:cNvPr id="232" name="Google Shape;232;p18"/>
          <p:cNvSpPr txBox="1">
            <a:spLocks noGrp="1"/>
          </p:cNvSpPr>
          <p:nvPr>
            <p:ph type="body" idx="2"/>
          </p:nvPr>
        </p:nvSpPr>
        <p:spPr>
          <a:xfrm>
            <a:off x="855300" y="1415621"/>
            <a:ext cx="5306898" cy="2972686"/>
          </a:xfrm>
          <a:prstGeom prst="rect">
            <a:avLst/>
          </a:prstGeom>
        </p:spPr>
        <p:txBody>
          <a:bodyPr spcFirstLastPara="1" wrap="square" lIns="0" tIns="0" rIns="0" bIns="0" anchor="t" anchorCtr="0">
            <a:noAutofit/>
          </a:bodyPr>
          <a:lstStyle/>
          <a:p>
            <a:pPr marL="342900" indent="-342900"/>
            <a:r>
              <a:rPr lang="en-US" dirty="0"/>
              <a:t>Bernoulli Naive Bayes is a part of the family of Naive Bayes. </a:t>
            </a:r>
          </a:p>
          <a:p>
            <a:pPr marL="342900" indent="-342900"/>
            <a:r>
              <a:rPr lang="en-US" dirty="0"/>
              <a:t>Based on Bayes theorem</a:t>
            </a:r>
          </a:p>
          <a:p>
            <a:pPr marL="342900" indent="-342900"/>
            <a:r>
              <a:rPr lang="en-US" dirty="0"/>
              <a:t>A special case of Naïve Bayes where </a:t>
            </a:r>
            <a:r>
              <a:rPr lang="en-US" dirty="0" smtClean="0"/>
              <a:t>labels are </a:t>
            </a:r>
            <a:r>
              <a:rPr lang="en-US" dirty="0"/>
              <a:t>of binary values.</a:t>
            </a:r>
          </a:p>
          <a:p>
            <a:pPr marL="342900" indent="-342900"/>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dirty="0"/>
              <a:t>12</a:t>
            </a:fld>
            <a:endParaRPr dirty="0"/>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72547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394688" y="409507"/>
            <a:ext cx="6100276" cy="353651"/>
          </a:xfrm>
          <a:prstGeom prst="rect">
            <a:avLst/>
          </a:prstGeom>
        </p:spPr>
        <p:txBody>
          <a:bodyPr spcFirstLastPara="1" wrap="square" lIns="0" tIns="0" rIns="0" bIns="0" anchor="b" anchorCtr="0">
            <a:noAutofit/>
          </a:bodyPr>
          <a:lstStyle/>
          <a:p>
            <a:r>
              <a:rPr lang="en-US" dirty="0"/>
              <a:t>MODEL Building using </a:t>
            </a:r>
            <a:r>
              <a:rPr lang="en-IN" dirty="0"/>
              <a:t>Decision Tree (</a:t>
            </a:r>
            <a:r>
              <a:rPr lang="en-IN" dirty="0" smtClean="0"/>
              <a:t>C4.5</a:t>
            </a:r>
            <a:r>
              <a:rPr lang="en-IN" dirty="0"/>
              <a:t>)</a:t>
            </a:r>
            <a:endParaRPr lang="en-US" b="0" dirty="0"/>
          </a:p>
        </p:txBody>
      </p:sp>
      <p:sp>
        <p:nvSpPr>
          <p:cNvPr id="232" name="Google Shape;232;p18"/>
          <p:cNvSpPr txBox="1">
            <a:spLocks noGrp="1"/>
          </p:cNvSpPr>
          <p:nvPr>
            <p:ph type="body" idx="2"/>
          </p:nvPr>
        </p:nvSpPr>
        <p:spPr>
          <a:xfrm>
            <a:off x="522636" y="758823"/>
            <a:ext cx="5545733" cy="3979208"/>
          </a:xfrm>
          <a:prstGeom prst="rect">
            <a:avLst/>
          </a:prstGeom>
        </p:spPr>
        <p:txBody>
          <a:bodyPr spcFirstLastPara="1" wrap="square" lIns="0" tIns="0" rIns="0" bIns="0" anchor="t" anchorCtr="0">
            <a:noAutofit/>
          </a:bodyPr>
          <a:lstStyle/>
          <a:p>
            <a:pPr marL="342900" indent="-342900" algn="just">
              <a:lnSpc>
                <a:spcPct val="150000"/>
              </a:lnSpc>
            </a:pPr>
            <a:r>
              <a:rPr lang="en-US" dirty="0"/>
              <a:t>A decision tree is a flowchart-like structure in which each internal node represents a "test" on an attribute, each branch represents the outcome of the test, and each leaf node represents a class label</a:t>
            </a:r>
          </a:p>
          <a:p>
            <a:pPr marL="342900" indent="-342900" algn="just">
              <a:lnSpc>
                <a:spcPct val="150000"/>
              </a:lnSpc>
            </a:pPr>
            <a:r>
              <a:rPr lang="en-US" b="1" dirty="0"/>
              <a:t>C4.5</a:t>
            </a:r>
            <a:r>
              <a:rPr lang="en-US" dirty="0"/>
              <a:t> is an algorithm used to generate a decision </a:t>
            </a:r>
            <a:r>
              <a:rPr lang="en-US" dirty="0" smtClean="0"/>
              <a:t>tree</a:t>
            </a:r>
          </a:p>
          <a:p>
            <a:pPr marL="342900" indent="-342900" algn="just">
              <a:lnSpc>
                <a:spcPct val="150000"/>
              </a:lnSpc>
            </a:pPr>
            <a:r>
              <a:rPr lang="en-US" dirty="0" smtClean="0"/>
              <a:t>Gain </a:t>
            </a:r>
            <a:r>
              <a:rPr lang="en-US" dirty="0" smtClean="0"/>
              <a:t>Ratio is used as split criteria</a:t>
            </a:r>
            <a:endParaRPr lang="en-US"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71576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r>
              <a:rPr lang="en-US" dirty="0"/>
              <a:t>MODEL Building using Random Forest</a:t>
            </a:r>
            <a:endParaRPr dirty="0"/>
          </a:p>
        </p:txBody>
      </p:sp>
      <p:sp>
        <p:nvSpPr>
          <p:cNvPr id="232" name="Google Shape;232;p18"/>
          <p:cNvSpPr txBox="1">
            <a:spLocks noGrp="1"/>
          </p:cNvSpPr>
          <p:nvPr>
            <p:ph type="body" idx="2"/>
          </p:nvPr>
        </p:nvSpPr>
        <p:spPr>
          <a:xfrm>
            <a:off x="812651" y="1466800"/>
            <a:ext cx="5306898" cy="2972686"/>
          </a:xfrm>
          <a:prstGeom prst="rect">
            <a:avLst/>
          </a:prstGeom>
        </p:spPr>
        <p:txBody>
          <a:bodyPr spcFirstLastPara="1" wrap="square" lIns="0" tIns="0" rIns="0" bIns="0" anchor="t" anchorCtr="0">
            <a:noAutofit/>
          </a:bodyPr>
          <a:lstStyle/>
          <a:p>
            <a:pPr marL="342900" indent="-342900"/>
            <a:r>
              <a:rPr lang="en-US" b="1" dirty="0"/>
              <a:t>Random forests</a:t>
            </a:r>
            <a:r>
              <a:rPr lang="en-US" dirty="0"/>
              <a:t> or </a:t>
            </a:r>
            <a:r>
              <a:rPr lang="en-US" b="1" dirty="0"/>
              <a:t>random decision forests</a:t>
            </a:r>
            <a:r>
              <a:rPr lang="en-US" dirty="0"/>
              <a:t> is an ensemble method for classification</a:t>
            </a:r>
          </a:p>
          <a:p>
            <a:pPr marL="342900" indent="-342900"/>
            <a:r>
              <a:rPr lang="en-US" dirty="0"/>
              <a:t>Constructing a multitude of decision trees at training time</a:t>
            </a:r>
          </a:p>
          <a:p>
            <a:pPr marL="342900" indent="-342900"/>
            <a:r>
              <a:rPr lang="en-US" dirty="0"/>
              <a:t>The output of the random forest is the class selected by most trees</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653166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r>
              <a:rPr lang="en" dirty="0"/>
              <a:t>Pre-processing Result</a:t>
            </a:r>
          </a:p>
        </p:txBody>
      </p:sp>
      <p:sp>
        <p:nvSpPr>
          <p:cNvPr id="163" name="Google Shape;163;p16"/>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a:t>Applying PCA resulted in reducing the </a:t>
            </a:r>
            <a:r>
              <a:rPr lang="en-US" dirty="0" smtClean="0"/>
              <a:t>dimension </a:t>
            </a:r>
            <a:r>
              <a:rPr lang="en-US" dirty="0"/>
              <a:t>from 64 to </a:t>
            </a:r>
            <a:r>
              <a:rPr lang="en-US" dirty="0" smtClean="0"/>
              <a:t>44</a:t>
            </a:r>
            <a:endParaRPr lang="en-US" dirty="0"/>
          </a:p>
          <a:p>
            <a:r>
              <a:rPr lang="en-US" dirty="0" smtClean="0"/>
              <a:t>44 </a:t>
            </a:r>
            <a:r>
              <a:rPr lang="en-US" dirty="0"/>
              <a:t>components explain </a:t>
            </a:r>
            <a:r>
              <a:rPr lang="en-US" dirty="0" smtClean="0"/>
              <a:t>95.1% </a:t>
            </a:r>
            <a:r>
              <a:rPr lang="en-US" dirty="0"/>
              <a:t>of the variability in the original data.</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57" name="Grupo 56">
            <a:extLst>
              <a:ext uri="{FF2B5EF4-FFF2-40B4-BE49-F238E27FC236}">
                <a16:creationId xmlns:a16="http://schemas.microsoft.com/office/drawing/2014/main" xmlns=""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xmlns=""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xmlns=""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xmlns=""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xmlns=""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xmlns=""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xmlns=""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xmlns=""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xmlns=""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xmlns=""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xmlns=""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xmlns=""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xmlns=""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xmlns=""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xmlns=""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xmlns=""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xmlns=""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xmlns=""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xmlns=""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xmlns=""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xmlns=""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xmlns=""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xmlns=""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xmlns=""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xmlns=""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xmlns=""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7317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prstGeom prst="rect">
            <a:avLst/>
          </a:prstGeom>
        </p:spPr>
        <p:txBody>
          <a:bodyPr spcFirstLastPara="1" wrap="square" lIns="0" tIns="0" rIns="0" bIns="0" anchor="b" anchorCtr="0">
            <a:noAutofit/>
          </a:bodyPr>
          <a:lstStyle/>
          <a:p>
            <a:r>
              <a:rPr lang="en" dirty="0"/>
              <a:t>Evaluation of classification models</a:t>
            </a:r>
            <a:endParaRPr dirty="0"/>
          </a:p>
        </p:txBody>
      </p:sp>
      <p:sp>
        <p:nvSpPr>
          <p:cNvPr id="31" name="Google Shape;232;p18"/>
          <p:cNvSpPr txBox="1">
            <a:spLocks noGrp="1"/>
          </p:cNvSpPr>
          <p:nvPr>
            <p:ph type="body" idx="1"/>
          </p:nvPr>
        </p:nvSpPr>
        <p:spPr>
          <a:xfrm>
            <a:off x="812650" y="1466800"/>
            <a:ext cx="6067967" cy="947300"/>
          </a:xfrm>
          <a:prstGeom prst="rect">
            <a:avLst/>
          </a:prstGeom>
        </p:spPr>
        <p:txBody>
          <a:bodyPr spcFirstLastPara="1" wrap="square" lIns="0" tIns="0" rIns="0" bIns="0" anchor="t" anchorCtr="0">
            <a:noAutofit/>
          </a:bodyPr>
          <a:lstStyle/>
          <a:p>
            <a:pPr marL="342900" indent="-342900"/>
            <a:r>
              <a:rPr lang="en-US" sz="1800" dirty="0" smtClean="0"/>
              <a:t>Dataset contained 130 data points (65 human &amp; 65 bot).</a:t>
            </a:r>
          </a:p>
          <a:p>
            <a:pPr marL="342900" indent="-342900"/>
            <a:r>
              <a:rPr lang="en-US" sz="1800" dirty="0" smtClean="0"/>
              <a:t>104 data points (80%) of data points were used for training and 26 data points (20%) of data points was used for testing the model.</a:t>
            </a:r>
            <a:endParaRPr sz="1800" dirty="0"/>
          </a:p>
        </p:txBody>
      </p:sp>
      <p:sp>
        <p:nvSpPr>
          <p:cNvPr id="164" name="Google Shape;16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57" name="Grupo 56">
            <a:extLst>
              <a:ext uri="{FF2B5EF4-FFF2-40B4-BE49-F238E27FC236}">
                <a16:creationId xmlns:a16="http://schemas.microsoft.com/office/drawing/2014/main" xmlns="" id="{C0C1C295-AE29-2E4F-A5BC-9C660106B1F1}"/>
              </a:ext>
            </a:extLst>
          </p:cNvPr>
          <p:cNvGrpSpPr/>
          <p:nvPr/>
        </p:nvGrpSpPr>
        <p:grpSpPr>
          <a:xfrm>
            <a:off x="7800032" y="733375"/>
            <a:ext cx="1460263" cy="3852570"/>
            <a:chOff x="996049" y="1552369"/>
            <a:chExt cx="485510" cy="684774"/>
          </a:xfrm>
        </p:grpSpPr>
        <p:sp>
          <p:nvSpPr>
            <p:cNvPr id="58" name="Google Shape;902;p46">
              <a:extLst>
                <a:ext uri="{FF2B5EF4-FFF2-40B4-BE49-F238E27FC236}">
                  <a16:creationId xmlns:a16="http://schemas.microsoft.com/office/drawing/2014/main" xmlns=""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xmlns=""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xmlns=""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xmlns=""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xmlns=""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xmlns=""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xmlns=""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xmlns=""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xmlns=""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xmlns=""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xmlns=""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xmlns=""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xmlns=""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xmlns=""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xmlns=""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xmlns=""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xmlns=""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xmlns=""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xmlns=""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xmlns=""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xmlns=""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xmlns=""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xmlns=""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xmlns=""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xmlns=""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aphicFrame>
        <p:nvGraphicFramePr>
          <p:cNvPr id="3" name="Table 2"/>
          <p:cNvGraphicFramePr>
            <a:graphicFrameLocks noGrp="1"/>
          </p:cNvGraphicFramePr>
          <p:nvPr>
            <p:extLst>
              <p:ext uri="{D42A27DB-BD31-4B8C-83A1-F6EECF244321}">
                <p14:modId xmlns:p14="http://schemas.microsoft.com/office/powerpoint/2010/main" val="2496368477"/>
              </p:ext>
            </p:extLst>
          </p:nvPr>
        </p:nvGraphicFramePr>
        <p:xfrm>
          <a:off x="698398" y="2814276"/>
          <a:ext cx="6351902" cy="1855187"/>
        </p:xfrm>
        <a:graphic>
          <a:graphicData uri="http://schemas.openxmlformats.org/drawingml/2006/table">
            <a:tbl>
              <a:tblPr firstRow="1" bandRow="1">
                <a:tableStyleId>{69C7853C-536D-4A76-A0AE-DD22124D55A5}</a:tableStyleId>
              </a:tblPr>
              <a:tblGrid>
                <a:gridCol w="1910904">
                  <a:extLst>
                    <a:ext uri="{9D8B030D-6E8A-4147-A177-3AD203B41FA5}">
                      <a16:colId xmlns:a16="http://schemas.microsoft.com/office/drawing/2014/main" xmlns="" val="20000"/>
                    </a:ext>
                  </a:extLst>
                </a:gridCol>
                <a:gridCol w="1265048">
                  <a:extLst>
                    <a:ext uri="{9D8B030D-6E8A-4147-A177-3AD203B41FA5}">
                      <a16:colId xmlns:a16="http://schemas.microsoft.com/office/drawing/2014/main" xmlns="" val="20001"/>
                    </a:ext>
                  </a:extLst>
                </a:gridCol>
                <a:gridCol w="1587975">
                  <a:extLst>
                    <a:ext uri="{9D8B030D-6E8A-4147-A177-3AD203B41FA5}">
                      <a16:colId xmlns:a16="http://schemas.microsoft.com/office/drawing/2014/main" xmlns="" val="20002"/>
                    </a:ext>
                  </a:extLst>
                </a:gridCol>
                <a:gridCol w="1587975">
                  <a:extLst>
                    <a:ext uri="{9D8B030D-6E8A-4147-A177-3AD203B41FA5}">
                      <a16:colId xmlns:a16="http://schemas.microsoft.com/office/drawing/2014/main" xmlns="" val="20003"/>
                    </a:ext>
                  </a:extLst>
                </a:gridCol>
              </a:tblGrid>
              <a:tr h="364603">
                <a:tc>
                  <a:txBody>
                    <a:bodyPr/>
                    <a:lstStyle/>
                    <a:p>
                      <a:pPr algn="ctr"/>
                      <a:r>
                        <a:rPr lang="en-US" dirty="0">
                          <a:solidFill>
                            <a:schemeClr val="bg1"/>
                          </a:solidFill>
                        </a:rPr>
                        <a:t>Model</a:t>
                      </a:r>
                    </a:p>
                  </a:txBody>
                  <a:tcPr/>
                </a:tc>
                <a:tc>
                  <a:txBody>
                    <a:bodyPr/>
                    <a:lstStyle/>
                    <a:p>
                      <a:pPr algn="ctr"/>
                      <a:r>
                        <a:rPr lang="en-US" dirty="0">
                          <a:solidFill>
                            <a:schemeClr val="bg1"/>
                          </a:solidFill>
                        </a:rPr>
                        <a:t>Accuracy</a:t>
                      </a:r>
                    </a:p>
                  </a:txBody>
                  <a:tcPr/>
                </a:tc>
                <a:tc>
                  <a:txBody>
                    <a:bodyPr/>
                    <a:lstStyle/>
                    <a:p>
                      <a:pPr algn="ctr"/>
                      <a:r>
                        <a:rPr lang="en-US" dirty="0">
                          <a:solidFill>
                            <a:schemeClr val="bg1"/>
                          </a:solidFill>
                        </a:rPr>
                        <a:t>Precision</a:t>
                      </a:r>
                    </a:p>
                  </a:txBody>
                  <a:tcPr/>
                </a:tc>
                <a:tc>
                  <a:txBody>
                    <a:bodyPr/>
                    <a:lstStyle/>
                    <a:p>
                      <a:pPr algn="ctr"/>
                      <a:r>
                        <a:rPr lang="en-US" dirty="0">
                          <a:solidFill>
                            <a:schemeClr val="bg1"/>
                          </a:solidFill>
                        </a:rPr>
                        <a:t>Recall</a:t>
                      </a:r>
                    </a:p>
                  </a:txBody>
                  <a:tcPr/>
                </a:tc>
                <a:extLst>
                  <a:ext uri="{0D108BD9-81ED-4DB2-BD59-A6C34878D82A}">
                    <a16:rowId xmlns:a16="http://schemas.microsoft.com/office/drawing/2014/main" xmlns="" val="10000"/>
                  </a:ext>
                </a:extLst>
              </a:tr>
              <a:tr h="364603">
                <a:tc>
                  <a:txBody>
                    <a:bodyPr/>
                    <a:lstStyle/>
                    <a:p>
                      <a:pPr algn="ctr"/>
                      <a:r>
                        <a:rPr lang="en-US" dirty="0">
                          <a:solidFill>
                            <a:schemeClr val="bg1"/>
                          </a:solidFill>
                        </a:rPr>
                        <a:t>Logistic Regression</a:t>
                      </a:r>
                    </a:p>
                  </a:txBody>
                  <a:tcPr/>
                </a:tc>
                <a:tc>
                  <a:txBody>
                    <a:bodyPr/>
                    <a:lstStyle/>
                    <a:p>
                      <a:pPr algn="ctr"/>
                      <a:r>
                        <a:rPr lang="en-US" dirty="0" smtClean="0">
                          <a:solidFill>
                            <a:schemeClr val="bg1"/>
                          </a:solidFill>
                        </a:rPr>
                        <a:t>0.73</a:t>
                      </a:r>
                      <a:endParaRPr lang="en-US" dirty="0">
                        <a:solidFill>
                          <a:schemeClr val="bg1"/>
                        </a:solidFill>
                      </a:endParaRPr>
                    </a:p>
                  </a:txBody>
                  <a:tcPr/>
                </a:tc>
                <a:tc>
                  <a:txBody>
                    <a:bodyPr/>
                    <a:lstStyle/>
                    <a:p>
                      <a:pPr algn="ctr"/>
                      <a:r>
                        <a:rPr lang="en-US" dirty="0" smtClean="0">
                          <a:solidFill>
                            <a:schemeClr val="bg1"/>
                          </a:solidFill>
                        </a:rPr>
                        <a:t>0.77</a:t>
                      </a:r>
                      <a:endParaRPr lang="en-US" dirty="0">
                        <a:solidFill>
                          <a:schemeClr val="bg1"/>
                        </a:solidFill>
                      </a:endParaRPr>
                    </a:p>
                  </a:txBody>
                  <a:tcPr/>
                </a:tc>
                <a:tc>
                  <a:txBody>
                    <a:bodyPr/>
                    <a:lstStyle/>
                    <a:p>
                      <a:pPr algn="ctr"/>
                      <a:r>
                        <a:rPr lang="en-US" dirty="0" smtClean="0">
                          <a:solidFill>
                            <a:schemeClr val="bg1"/>
                          </a:solidFill>
                        </a:rPr>
                        <a:t>0.71</a:t>
                      </a:r>
                      <a:endParaRPr lang="en-US" dirty="0">
                        <a:solidFill>
                          <a:schemeClr val="bg1"/>
                        </a:solidFill>
                      </a:endParaRPr>
                    </a:p>
                  </a:txBody>
                  <a:tcPr/>
                </a:tc>
                <a:extLst>
                  <a:ext uri="{0D108BD9-81ED-4DB2-BD59-A6C34878D82A}">
                    <a16:rowId xmlns:a16="http://schemas.microsoft.com/office/drawing/2014/main" xmlns="" val="10001"/>
                  </a:ext>
                </a:extLst>
              </a:tr>
              <a:tr h="375327">
                <a:tc>
                  <a:txBody>
                    <a:bodyPr/>
                    <a:lstStyle/>
                    <a:p>
                      <a:pPr algn="ctr"/>
                      <a:r>
                        <a:rPr lang="en-US" dirty="0">
                          <a:solidFill>
                            <a:schemeClr val="bg1"/>
                          </a:solidFill>
                        </a:rPr>
                        <a:t>Bernoulli NB</a:t>
                      </a:r>
                    </a:p>
                  </a:txBody>
                  <a:tcPr/>
                </a:tc>
                <a:tc>
                  <a:txBody>
                    <a:bodyPr/>
                    <a:lstStyle/>
                    <a:p>
                      <a:pPr algn="ctr"/>
                      <a:r>
                        <a:rPr lang="en-US" dirty="0" smtClean="0">
                          <a:solidFill>
                            <a:schemeClr val="bg1"/>
                          </a:solidFill>
                        </a:rPr>
                        <a:t>0.57</a:t>
                      </a:r>
                      <a:endParaRPr lang="en-US" dirty="0">
                        <a:solidFill>
                          <a:schemeClr val="bg1"/>
                        </a:solidFill>
                      </a:endParaRPr>
                    </a:p>
                  </a:txBody>
                  <a:tcPr/>
                </a:tc>
                <a:tc>
                  <a:txBody>
                    <a:bodyPr/>
                    <a:lstStyle/>
                    <a:p>
                      <a:pPr algn="ctr"/>
                      <a:r>
                        <a:rPr lang="en-US" dirty="0" smtClean="0">
                          <a:solidFill>
                            <a:schemeClr val="bg1"/>
                          </a:solidFill>
                        </a:rPr>
                        <a:t>0.53</a:t>
                      </a:r>
                      <a:endParaRPr lang="en-US" dirty="0">
                        <a:solidFill>
                          <a:schemeClr val="bg1"/>
                        </a:solidFill>
                      </a:endParaRPr>
                    </a:p>
                  </a:txBody>
                  <a:tcPr/>
                </a:tc>
                <a:tc>
                  <a:txBody>
                    <a:bodyPr/>
                    <a:lstStyle/>
                    <a:p>
                      <a:pPr algn="ctr"/>
                      <a:r>
                        <a:rPr lang="en-US" dirty="0" smtClean="0">
                          <a:solidFill>
                            <a:schemeClr val="bg1"/>
                          </a:solidFill>
                        </a:rPr>
                        <a:t>0.67</a:t>
                      </a:r>
                      <a:endParaRPr lang="en-US" dirty="0">
                        <a:solidFill>
                          <a:schemeClr val="bg1"/>
                        </a:solidFill>
                      </a:endParaRPr>
                    </a:p>
                  </a:txBody>
                  <a:tcPr/>
                </a:tc>
                <a:extLst>
                  <a:ext uri="{0D108BD9-81ED-4DB2-BD59-A6C34878D82A}">
                    <a16:rowId xmlns:a16="http://schemas.microsoft.com/office/drawing/2014/main" xmlns="" val="10002"/>
                  </a:ext>
                </a:extLst>
              </a:tr>
              <a:tr h="375327">
                <a:tc>
                  <a:txBody>
                    <a:bodyPr/>
                    <a:lstStyle/>
                    <a:p>
                      <a:pPr algn="ctr"/>
                      <a:r>
                        <a:rPr lang="en-US" dirty="0" smtClean="0">
                          <a:solidFill>
                            <a:schemeClr val="bg1"/>
                          </a:solidFill>
                        </a:rPr>
                        <a:t>Random Forest</a:t>
                      </a:r>
                      <a:endParaRPr lang="en-US" dirty="0">
                        <a:solidFill>
                          <a:schemeClr val="bg1"/>
                        </a:solidFill>
                      </a:endParaRPr>
                    </a:p>
                  </a:txBody>
                  <a:tcPr/>
                </a:tc>
                <a:tc>
                  <a:txBody>
                    <a:bodyPr/>
                    <a:lstStyle/>
                    <a:p>
                      <a:pPr algn="ctr"/>
                      <a:r>
                        <a:rPr lang="en-US" dirty="0" smtClean="0">
                          <a:solidFill>
                            <a:schemeClr val="bg1"/>
                          </a:solidFill>
                        </a:rPr>
                        <a:t>0.89</a:t>
                      </a:r>
                      <a:endParaRPr lang="en-US" dirty="0">
                        <a:solidFill>
                          <a:schemeClr val="bg1"/>
                        </a:solidFill>
                      </a:endParaRPr>
                    </a:p>
                  </a:txBody>
                  <a:tcPr/>
                </a:tc>
                <a:tc>
                  <a:txBody>
                    <a:bodyPr/>
                    <a:lstStyle/>
                    <a:p>
                      <a:pPr algn="ctr"/>
                      <a:r>
                        <a:rPr lang="en-US" dirty="0" smtClean="0">
                          <a:solidFill>
                            <a:schemeClr val="bg1"/>
                          </a:solidFill>
                        </a:rPr>
                        <a:t>0.86</a:t>
                      </a:r>
                      <a:endParaRPr lang="en-US" dirty="0">
                        <a:solidFill>
                          <a:schemeClr val="bg1"/>
                        </a:solidFill>
                      </a:endParaRPr>
                    </a:p>
                  </a:txBody>
                  <a:tcPr/>
                </a:tc>
                <a:tc>
                  <a:txBody>
                    <a:bodyPr/>
                    <a:lstStyle/>
                    <a:p>
                      <a:pPr algn="ctr"/>
                      <a:r>
                        <a:rPr lang="en-US" dirty="0" smtClean="0">
                          <a:solidFill>
                            <a:schemeClr val="bg1"/>
                          </a:solidFill>
                        </a:rPr>
                        <a:t>0.92</a:t>
                      </a:r>
                      <a:endParaRPr lang="en-US" dirty="0">
                        <a:solidFill>
                          <a:schemeClr val="bg1"/>
                        </a:solidFill>
                      </a:endParaRPr>
                    </a:p>
                  </a:txBody>
                  <a:tcPr/>
                </a:tc>
                <a:extLst>
                  <a:ext uri="{0D108BD9-81ED-4DB2-BD59-A6C34878D82A}">
                    <a16:rowId xmlns:a16="http://schemas.microsoft.com/office/drawing/2014/main" xmlns="" val="10003"/>
                  </a:ext>
                </a:extLst>
              </a:tr>
              <a:tr h="375327">
                <a:tc>
                  <a:txBody>
                    <a:bodyPr/>
                    <a:lstStyle/>
                    <a:p>
                      <a:pPr algn="ctr"/>
                      <a:r>
                        <a:rPr lang="en-US" dirty="0" smtClean="0">
                          <a:solidFill>
                            <a:schemeClr val="bg1"/>
                          </a:solidFill>
                        </a:rPr>
                        <a:t>Decision</a:t>
                      </a:r>
                      <a:r>
                        <a:rPr lang="en-US" baseline="0" dirty="0" smtClean="0">
                          <a:solidFill>
                            <a:schemeClr val="bg1"/>
                          </a:solidFill>
                        </a:rPr>
                        <a:t> Tree</a:t>
                      </a:r>
                      <a:endParaRPr lang="en-US" dirty="0">
                        <a:solidFill>
                          <a:schemeClr val="bg1"/>
                        </a:solidFill>
                      </a:endParaRPr>
                    </a:p>
                  </a:txBody>
                  <a:tcPr/>
                </a:tc>
                <a:tc>
                  <a:txBody>
                    <a:bodyPr/>
                    <a:lstStyle/>
                    <a:p>
                      <a:pPr algn="ctr"/>
                      <a:r>
                        <a:rPr lang="en-US" dirty="0" smtClean="0">
                          <a:solidFill>
                            <a:schemeClr val="bg1"/>
                          </a:solidFill>
                        </a:rPr>
                        <a:t>0.85</a:t>
                      </a:r>
                      <a:endParaRPr lang="en-US" dirty="0">
                        <a:solidFill>
                          <a:schemeClr val="bg1"/>
                        </a:solidFill>
                      </a:endParaRPr>
                    </a:p>
                  </a:txBody>
                  <a:tcPr/>
                </a:tc>
                <a:tc>
                  <a:txBody>
                    <a:bodyPr/>
                    <a:lstStyle/>
                    <a:p>
                      <a:pPr algn="ctr"/>
                      <a:r>
                        <a:rPr lang="en-US" dirty="0" smtClean="0">
                          <a:solidFill>
                            <a:schemeClr val="bg1"/>
                          </a:solidFill>
                        </a:rPr>
                        <a:t>0.9</a:t>
                      </a:r>
                      <a:endParaRPr lang="en-US" dirty="0">
                        <a:solidFill>
                          <a:schemeClr val="bg1"/>
                        </a:solidFill>
                      </a:endParaRPr>
                    </a:p>
                  </a:txBody>
                  <a:tcPr/>
                </a:tc>
                <a:tc>
                  <a:txBody>
                    <a:bodyPr/>
                    <a:lstStyle/>
                    <a:p>
                      <a:pPr algn="ctr"/>
                      <a:r>
                        <a:rPr lang="en-US" dirty="0" smtClean="0">
                          <a:solidFill>
                            <a:schemeClr val="bg1"/>
                          </a:solidFill>
                        </a:rPr>
                        <a:t>0.75</a:t>
                      </a:r>
                      <a:endParaRPr lang="en-US" dirty="0">
                        <a:solidFill>
                          <a:schemeClr val="bg1"/>
                        </a:solidFill>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208400317"/>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Conclusion</a:t>
            </a: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57" name="Grupo 56">
            <a:extLst>
              <a:ext uri="{FF2B5EF4-FFF2-40B4-BE49-F238E27FC236}">
                <a16:creationId xmlns:a16="http://schemas.microsoft.com/office/drawing/2014/main" xmlns=""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xmlns=""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xmlns=""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xmlns=""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xmlns=""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xmlns=""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xmlns=""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xmlns=""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xmlns=""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xmlns=""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xmlns=""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xmlns=""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xmlns=""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xmlns=""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xmlns=""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xmlns=""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xmlns=""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xmlns=""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xmlns=""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xmlns=""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xmlns=""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xmlns=""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xmlns=""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xmlns=""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xmlns=""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xmlns=""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ext Placeholder 1"/>
          <p:cNvSpPr>
            <a:spLocks noGrp="1"/>
          </p:cNvSpPr>
          <p:nvPr>
            <p:ph type="body" idx="1"/>
          </p:nvPr>
        </p:nvSpPr>
        <p:spPr>
          <a:xfrm>
            <a:off x="855300" y="1353948"/>
            <a:ext cx="5607954" cy="3033900"/>
          </a:xfrm>
        </p:spPr>
        <p:txBody>
          <a:bodyPr/>
          <a:lstStyle/>
          <a:p>
            <a:r>
              <a:rPr lang="en-US" dirty="0" smtClean="0"/>
              <a:t>Among the classifiers evaluated, Random Forest Classifier turns out to give the best accuracy</a:t>
            </a:r>
            <a:endParaRPr lang="en-US" dirty="0"/>
          </a:p>
          <a:p>
            <a:r>
              <a:rPr lang="en-US" dirty="0" smtClean="0"/>
              <a:t>The concept of game based human-bot classification can be considered as fun but time-consuming alternative to CAPTCHAs</a:t>
            </a:r>
            <a:r>
              <a:rPr lang="en-US" dirty="0"/>
              <a:t> </a:t>
            </a:r>
            <a:endParaRPr lang="en-US" dirty="0"/>
          </a:p>
          <a:p>
            <a:endParaRPr lang="en-US" dirty="0"/>
          </a:p>
          <a:p>
            <a:pPr algn="just"/>
            <a:endParaRPr lang="en-US" dirty="0"/>
          </a:p>
        </p:txBody>
      </p:sp>
    </p:spTree>
    <p:extLst>
      <p:ext uri="{BB962C8B-B14F-4D97-AF65-F5344CB8AC3E}">
        <p14:creationId xmlns:p14="http://schemas.microsoft.com/office/powerpoint/2010/main" val="3435891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47243" y="1799482"/>
            <a:ext cx="3390900" cy="237926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Ship placing </a:t>
            </a:r>
            <a:r>
              <a:rPr lang="en-US" dirty="0" err="1" smtClean="0"/>
              <a:t>Heatmaps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pSp>
        <p:nvGrpSpPr>
          <p:cNvPr id="9" name="Group 8"/>
          <p:cNvGrpSpPr/>
          <p:nvPr/>
        </p:nvGrpSpPr>
        <p:grpSpPr>
          <a:xfrm>
            <a:off x="630141" y="1808017"/>
            <a:ext cx="3390900" cy="2379269"/>
            <a:chOff x="630141" y="1808017"/>
            <a:chExt cx="3390900" cy="2379269"/>
          </a:xfrm>
        </p:grpSpPr>
        <p:sp>
          <p:nvSpPr>
            <p:cNvPr id="6" name="Rectangle 5"/>
            <p:cNvSpPr/>
            <p:nvPr/>
          </p:nvSpPr>
          <p:spPr>
            <a:xfrm>
              <a:off x="630141" y="1808017"/>
              <a:ext cx="3390900" cy="237926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41" y="1816551"/>
              <a:ext cx="33909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243" y="1825086"/>
            <a:ext cx="32956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899833" y="4442072"/>
            <a:ext cx="851515" cy="307777"/>
          </a:xfrm>
          <a:prstGeom prst="rect">
            <a:avLst/>
          </a:prstGeom>
          <a:noFill/>
        </p:spPr>
        <p:txBody>
          <a:bodyPr wrap="none" rtlCol="0">
            <a:spAutoFit/>
          </a:bodyPr>
          <a:lstStyle/>
          <a:p>
            <a:r>
              <a:rPr lang="en-US" dirty="0" smtClean="0">
                <a:solidFill>
                  <a:schemeClr val="tx1"/>
                </a:solidFill>
              </a:rPr>
              <a:t>Humans</a:t>
            </a:r>
            <a:endParaRPr lang="en-US" dirty="0">
              <a:solidFill>
                <a:schemeClr val="tx1"/>
              </a:solidFill>
            </a:endParaRPr>
          </a:p>
        </p:txBody>
      </p:sp>
      <p:sp>
        <p:nvSpPr>
          <p:cNvPr id="14" name="TextBox 13"/>
          <p:cNvSpPr txBox="1"/>
          <p:nvPr/>
        </p:nvSpPr>
        <p:spPr>
          <a:xfrm>
            <a:off x="6069310" y="4442073"/>
            <a:ext cx="543739" cy="307777"/>
          </a:xfrm>
          <a:prstGeom prst="rect">
            <a:avLst/>
          </a:prstGeom>
          <a:noFill/>
        </p:spPr>
        <p:txBody>
          <a:bodyPr wrap="none" rtlCol="0">
            <a:spAutoFit/>
          </a:bodyPr>
          <a:lstStyle/>
          <a:p>
            <a:r>
              <a:rPr lang="en-US" dirty="0" smtClean="0">
                <a:solidFill>
                  <a:schemeClr val="tx1"/>
                </a:solidFill>
              </a:rPr>
              <a:t>Bots</a:t>
            </a:r>
            <a:endParaRPr lang="en-US" dirty="0">
              <a:solidFill>
                <a:schemeClr val="tx1"/>
              </a:solidFill>
            </a:endParaRPr>
          </a:p>
        </p:txBody>
      </p:sp>
    </p:spTree>
    <p:extLst>
      <p:ext uri="{BB962C8B-B14F-4D97-AF65-F5344CB8AC3E}">
        <p14:creationId xmlns:p14="http://schemas.microsoft.com/office/powerpoint/2010/main" val="174850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Limitations and Future Scope</a:t>
            </a: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57" name="Grupo 56">
            <a:extLst>
              <a:ext uri="{FF2B5EF4-FFF2-40B4-BE49-F238E27FC236}">
                <a16:creationId xmlns:a16="http://schemas.microsoft.com/office/drawing/2014/main" xmlns=""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xmlns=""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xmlns=""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xmlns=""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xmlns=""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xmlns=""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xmlns=""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xmlns=""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xmlns=""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xmlns=""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xmlns=""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xmlns=""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xmlns=""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xmlns=""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xmlns=""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xmlns=""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xmlns=""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xmlns=""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xmlns=""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xmlns=""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xmlns=""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xmlns=""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xmlns=""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xmlns=""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xmlns=""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xmlns=""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ext Placeholder 1"/>
          <p:cNvSpPr>
            <a:spLocks noGrp="1"/>
          </p:cNvSpPr>
          <p:nvPr>
            <p:ph type="body" idx="1"/>
          </p:nvPr>
        </p:nvSpPr>
        <p:spPr/>
        <p:txBody>
          <a:bodyPr/>
          <a:lstStyle/>
          <a:p>
            <a:pPr algn="just"/>
            <a:r>
              <a:rPr lang="en-US" sz="2000" dirty="0"/>
              <a:t>Diagonal placement of ships </a:t>
            </a:r>
            <a:r>
              <a:rPr lang="en-US" sz="2000" dirty="0" smtClean="0"/>
              <a:t>was </a:t>
            </a:r>
            <a:r>
              <a:rPr lang="en-US" sz="2000" dirty="0"/>
              <a:t>not allowed</a:t>
            </a:r>
            <a:endParaRPr lang="en-US" dirty="0"/>
          </a:p>
          <a:p>
            <a:pPr algn="just"/>
            <a:r>
              <a:rPr lang="en-US" sz="2000" dirty="0"/>
              <a:t>Bot moves are random and not fully </a:t>
            </a:r>
            <a:r>
              <a:rPr lang="en-US" sz="2000" dirty="0" smtClean="0"/>
              <a:t>optimal</a:t>
            </a:r>
          </a:p>
          <a:p>
            <a:pPr algn="just"/>
            <a:r>
              <a:rPr lang="en-US" sz="2000" dirty="0" smtClean="0"/>
              <a:t>Downloading the local game application was a hassle resulting in less data points</a:t>
            </a:r>
            <a:endParaRPr lang="en-US" sz="2000" dirty="0"/>
          </a:p>
          <a:p>
            <a:pPr algn="just"/>
            <a:r>
              <a:rPr lang="en-US" sz="2000" dirty="0"/>
              <a:t>Model can be scaled to classify with just few clicks on the screen</a:t>
            </a:r>
          </a:p>
          <a:p>
            <a:pPr algn="just"/>
            <a:r>
              <a:rPr lang="en-US" sz="2000" dirty="0" smtClean="0"/>
              <a:t>Deep learning model for pattern recognition on images can be used for improving the classifiers</a:t>
            </a:r>
            <a:endParaRPr lang="en-US" sz="2000" dirty="0" smtClean="0"/>
          </a:p>
          <a:p>
            <a:pPr algn="just"/>
            <a:endParaRPr lang="en-US" sz="2000" dirty="0" smtClean="0"/>
          </a:p>
          <a:p>
            <a:pPr algn="just"/>
            <a:endParaRPr lang="en-US" sz="2000" dirty="0"/>
          </a:p>
        </p:txBody>
      </p:sp>
    </p:spTree>
    <p:extLst>
      <p:ext uri="{BB962C8B-B14F-4D97-AF65-F5344CB8AC3E}">
        <p14:creationId xmlns:p14="http://schemas.microsoft.com/office/powerpoint/2010/main" val="3986552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Overview</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 name="Text Placeholder 2"/>
          <p:cNvSpPr>
            <a:spLocks noGrp="1"/>
          </p:cNvSpPr>
          <p:nvPr>
            <p:ph type="body" idx="2"/>
          </p:nvPr>
        </p:nvSpPr>
        <p:spPr>
          <a:xfrm>
            <a:off x="855299" y="1364852"/>
            <a:ext cx="3800783" cy="3418200"/>
          </a:xfrm>
        </p:spPr>
        <p:txBody>
          <a:bodyPr/>
          <a:lstStyle/>
          <a:p>
            <a:r>
              <a:rPr lang="en-US" dirty="0"/>
              <a:t>Objectives</a:t>
            </a:r>
          </a:p>
          <a:p>
            <a:r>
              <a:rPr lang="en-US" dirty="0"/>
              <a:t>Battleship</a:t>
            </a:r>
          </a:p>
          <a:p>
            <a:r>
              <a:rPr lang="en-US" dirty="0"/>
              <a:t>About the Data</a:t>
            </a:r>
          </a:p>
          <a:p>
            <a:r>
              <a:rPr lang="en-US" dirty="0"/>
              <a:t>ML models</a:t>
            </a:r>
          </a:p>
          <a:p>
            <a:r>
              <a:rPr lang="en-US" dirty="0"/>
              <a:t>Evaluation summary</a:t>
            </a:r>
          </a:p>
          <a:p>
            <a:r>
              <a:rPr lang="en-US" dirty="0"/>
              <a:t>Limitations and future scope</a:t>
            </a:r>
          </a:p>
          <a:p>
            <a:r>
              <a:rPr lang="en-US" dirty="0"/>
              <a:t>Conclusion</a:t>
            </a:r>
          </a:p>
        </p:txBody>
      </p:sp>
    </p:spTree>
    <p:extLst>
      <p:ext uri="{BB962C8B-B14F-4D97-AF65-F5344CB8AC3E}">
        <p14:creationId xmlns:p14="http://schemas.microsoft.com/office/powerpoint/2010/main" val="1246685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678298"/>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THANKYOU</a:t>
            </a:r>
            <a:endParaRPr dirty="0"/>
          </a:p>
        </p:txBody>
      </p:sp>
      <p:sp>
        <p:nvSpPr>
          <p:cNvPr id="124" name="Google Shape;124;p14"/>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pPr>
            <a:endParaRPr lang="en-IN" dirty="0"/>
          </a:p>
        </p:txBody>
      </p:sp>
      <p:grpSp>
        <p:nvGrpSpPr>
          <p:cNvPr id="58" name="Grupo 57">
            <a:extLst>
              <a:ext uri="{FF2B5EF4-FFF2-40B4-BE49-F238E27FC236}">
                <a16:creationId xmlns:a16="http://schemas.microsoft.com/office/drawing/2014/main" xmlns=""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xmlns=""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xmlns=""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xmlns=""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xmlns=""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xmlns=""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xmlns=""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xmlns=""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xmlns=""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xmlns=""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xmlns=""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xmlns=""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xmlns=""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xmlns=""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xmlns=""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xmlns=""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xmlns=""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xmlns=""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xmlns=""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xmlns=""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xmlns=""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xmlns=""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xmlns=""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xmlns=""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xmlns=""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xmlns=""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xmlns=""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7941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br>
              <a:rPr lang="en" dirty="0"/>
            </a:br>
            <a:endParaRPr dirty="0"/>
          </a:p>
        </p:txBody>
      </p:sp>
      <p:sp>
        <p:nvSpPr>
          <p:cNvPr id="124" name="Google Shape;124;p14"/>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342900" lvl="0" indent="-342900" algn="l" rtl="0">
              <a:spcBef>
                <a:spcPts val="0"/>
              </a:spcBef>
              <a:spcAft>
                <a:spcPts val="800"/>
              </a:spcAft>
              <a:buFont typeface="Arial" panose="020B0604020202020204" pitchFamily="34" charset="0"/>
              <a:buChar char="•"/>
            </a:pPr>
            <a:r>
              <a:rPr lang="en-IN" dirty="0">
                <a:solidFill>
                  <a:schemeClr val="tx1"/>
                </a:solidFill>
              </a:rPr>
              <a:t>Build a classification model of human and bot using a game</a:t>
            </a:r>
          </a:p>
          <a:p>
            <a:pPr marL="342900" lvl="0" indent="-342900" algn="l" rtl="0">
              <a:spcBef>
                <a:spcPts val="0"/>
              </a:spcBef>
              <a:spcAft>
                <a:spcPts val="800"/>
              </a:spcAft>
              <a:buFont typeface="Arial" panose="020B0604020202020204" pitchFamily="34" charset="0"/>
              <a:buChar char="•"/>
            </a:pPr>
            <a:r>
              <a:rPr lang="en-IN" dirty="0">
                <a:solidFill>
                  <a:schemeClr val="tx1"/>
                </a:solidFill>
              </a:rPr>
              <a:t>Give a gamified alternative to the traditional </a:t>
            </a:r>
            <a:r>
              <a:rPr lang="en-IN" dirty="0" smtClean="0">
                <a:solidFill>
                  <a:schemeClr val="tx1"/>
                </a:solidFill>
              </a:rPr>
              <a:t>CAPTCHA.</a:t>
            </a:r>
            <a:endParaRPr lang="en-IN" dirty="0">
              <a:solidFill>
                <a:schemeClr val="tx1"/>
              </a:solidFill>
            </a:endParaRPr>
          </a:p>
        </p:txBody>
      </p:sp>
      <p:grpSp>
        <p:nvGrpSpPr>
          <p:cNvPr id="58" name="Grupo 57">
            <a:extLst>
              <a:ext uri="{FF2B5EF4-FFF2-40B4-BE49-F238E27FC236}">
                <a16:creationId xmlns:a16="http://schemas.microsoft.com/office/drawing/2014/main" xmlns=""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xmlns=""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xmlns=""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xmlns=""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xmlns=""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xmlns=""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xmlns=""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xmlns=""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xmlns=""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xmlns=""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xmlns=""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xmlns=""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xmlns=""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xmlns=""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xmlns=""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xmlns=""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xmlns=""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xmlns=""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xmlns=""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xmlns=""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xmlns=""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xmlns=""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xmlns=""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xmlns=""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xmlns=""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xmlns=""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xmlns=""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BATTLESHIP</a:t>
            </a:r>
            <a:endParaRPr dirty="0"/>
          </a:p>
        </p:txBody>
      </p:sp>
      <p:sp>
        <p:nvSpPr>
          <p:cNvPr id="163" name="Google Shape;163;p16"/>
          <p:cNvSpPr txBox="1">
            <a:spLocks noGrp="1"/>
          </p:cNvSpPr>
          <p:nvPr>
            <p:ph type="body" idx="1"/>
          </p:nvPr>
        </p:nvSpPr>
        <p:spPr>
          <a:xfrm>
            <a:off x="193845" y="1776882"/>
            <a:ext cx="5921149" cy="2036416"/>
          </a:xfrm>
          <a:prstGeom prst="rect">
            <a:avLst/>
          </a:prstGeom>
        </p:spPr>
        <p:txBody>
          <a:bodyPr spcFirstLastPara="1" wrap="square" lIns="0" tIns="0" rIns="0" bIns="0" anchor="t" anchorCtr="0">
            <a:noAutofit/>
          </a:bodyPr>
          <a:lstStyle/>
          <a:p>
            <a:pPr algn="just">
              <a:lnSpc>
                <a:spcPct val="150000"/>
              </a:lnSpc>
            </a:pPr>
            <a:r>
              <a:rPr lang="en-IN" sz="1400" dirty="0"/>
              <a:t>Battleship is a strategy type guessing game which is played on ruled grids where each player's fleet of warships are marked. </a:t>
            </a:r>
            <a:endParaRPr lang="en-US"/>
          </a:p>
          <a:p>
            <a:pPr algn="just">
              <a:lnSpc>
                <a:spcPct val="150000"/>
              </a:lnSpc>
            </a:pPr>
            <a:r>
              <a:rPr lang="en-IN" sz="1400" dirty="0"/>
              <a:t>The locations of the fleets are concealed from the other player. </a:t>
            </a:r>
          </a:p>
          <a:p>
            <a:pPr algn="just">
              <a:lnSpc>
                <a:spcPct val="150000"/>
              </a:lnSpc>
            </a:pPr>
            <a:r>
              <a:rPr lang="en-IN" sz="1400" dirty="0"/>
              <a:t>Players alternate turns calling "shots" at the other player's ships, and the objective of the game is to destroy the opposing player's fleet.</a:t>
            </a:r>
            <a:endParaRPr lang="en-US" sz="1400"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57" name="Grupo 56">
            <a:extLst>
              <a:ext uri="{FF2B5EF4-FFF2-40B4-BE49-F238E27FC236}">
                <a16:creationId xmlns:a16="http://schemas.microsoft.com/office/drawing/2014/main" xmlns=""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xmlns=""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xmlns=""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xmlns=""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xmlns=""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xmlns=""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xmlns=""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xmlns=""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xmlns=""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xmlns=""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xmlns=""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xmlns=""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xmlns=""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xmlns=""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xmlns=""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xmlns=""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xmlns=""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xmlns=""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xmlns=""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xmlns=""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xmlns=""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xmlns=""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xmlns=""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xmlns=""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xmlns=""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xmlns=""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61" name="Grupo 60">
            <a:extLst>
              <a:ext uri="{FF2B5EF4-FFF2-40B4-BE49-F238E27FC236}">
                <a16:creationId xmlns:a16="http://schemas.microsoft.com/office/drawing/2014/main" xmlns="" id="{9FFAB22B-D793-2D4F-B073-773ACEB505B9}"/>
              </a:ext>
            </a:extLst>
          </p:cNvPr>
          <p:cNvGrpSpPr/>
          <p:nvPr/>
        </p:nvGrpSpPr>
        <p:grpSpPr>
          <a:xfrm>
            <a:off x="7476803" y="1285126"/>
            <a:ext cx="2433194" cy="3059767"/>
            <a:chOff x="2522057" y="2360511"/>
            <a:chExt cx="554801" cy="683772"/>
          </a:xfrm>
        </p:grpSpPr>
        <p:sp>
          <p:nvSpPr>
            <p:cNvPr id="62" name="Google Shape;986;p46">
              <a:extLst>
                <a:ext uri="{FF2B5EF4-FFF2-40B4-BE49-F238E27FC236}">
                  <a16:creationId xmlns:a16="http://schemas.microsoft.com/office/drawing/2014/main" xmlns=""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xmlns=""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xmlns=""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xmlns=""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xmlns=""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xmlns=""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xmlns=""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xmlns=""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xmlns=""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xmlns=""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xmlns=""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xmlns=""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xmlns=""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xmlns=""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xmlns=""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xmlns=""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xmlns=""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xmlns=""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xmlns=""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xmlns=""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xmlns=""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xmlns=""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xmlns=""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xmlns=""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xmlns=""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xmlns=""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xmlns=""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24" name="Google Shape;224;p17"/>
          <p:cNvSpPr txBox="1">
            <a:spLocks noGrp="1"/>
          </p:cNvSpPr>
          <p:nvPr>
            <p:ph type="ctrTitle" idx="4294967295"/>
          </p:nvPr>
        </p:nvSpPr>
        <p:spPr>
          <a:xfrm>
            <a:off x="103909" y="1348763"/>
            <a:ext cx="3374066"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Python implementation</a:t>
            </a:r>
            <a:endParaRPr dirty="0"/>
          </a:p>
        </p:txBody>
      </p:sp>
      <p:sp>
        <p:nvSpPr>
          <p:cNvPr id="225" name="Google Shape;225;p17"/>
          <p:cNvSpPr txBox="1">
            <a:spLocks noGrp="1"/>
          </p:cNvSpPr>
          <p:nvPr>
            <p:ph type="subTitle" idx="4294967295"/>
          </p:nvPr>
        </p:nvSpPr>
        <p:spPr>
          <a:xfrm>
            <a:off x="3630434" y="1156414"/>
            <a:ext cx="4656325" cy="2615115"/>
          </a:xfrm>
          <a:prstGeom prst="rect">
            <a:avLst/>
          </a:prstGeom>
        </p:spPr>
        <p:txBody>
          <a:bodyPr spcFirstLastPara="1" wrap="square" lIns="0" tIns="0" rIns="0" bIns="0" anchor="ctr" anchorCtr="0">
            <a:noAutofit/>
          </a:bodyPr>
          <a:lstStyle/>
          <a:p>
            <a:pPr marL="342900" indent="-342900">
              <a:spcAft>
                <a:spcPts val="800"/>
              </a:spcAft>
            </a:pPr>
            <a:r>
              <a:rPr lang="en-IN" sz="2000" dirty="0"/>
              <a:t>A python GUI (Graphical User Interface) implementation of battleship was developed using ‘</a:t>
            </a:r>
            <a:r>
              <a:rPr lang="en-IN" sz="2000" dirty="0" err="1"/>
              <a:t>Tkinter</a:t>
            </a:r>
            <a:r>
              <a:rPr lang="en-IN" sz="2000" dirty="0"/>
              <a:t>’ library for collecting data</a:t>
            </a:r>
          </a:p>
          <a:p>
            <a:pPr marL="342900" indent="-342900">
              <a:spcAft>
                <a:spcPts val="800"/>
              </a:spcAft>
            </a:pPr>
            <a:r>
              <a:rPr lang="en-IN" sz="2000" dirty="0"/>
              <a:t>This single player game features a basic random bot</a:t>
            </a:r>
          </a:p>
          <a:p>
            <a:pPr marL="342900" indent="-342900">
              <a:spcAft>
                <a:spcPts val="800"/>
              </a:spcAft>
            </a:pPr>
            <a:endParaRPr sz="2000" dirty="0"/>
          </a:p>
        </p:txBody>
      </p:sp>
      <p:pic>
        <p:nvPicPr>
          <p:cNvPr id="33" name="Picture 32"/>
          <p:cNvPicPr/>
          <p:nvPr/>
        </p:nvPicPr>
        <p:blipFill>
          <a:blip r:embed="rId3"/>
          <a:stretch>
            <a:fillRect/>
          </a:stretch>
        </p:blipFill>
        <p:spPr>
          <a:xfrm>
            <a:off x="-1" y="-15532"/>
            <a:ext cx="9160703" cy="4060702"/>
          </a:xfrm>
          <a:prstGeom prst="rect">
            <a:avLst/>
          </a:prstGeom>
        </p:spPr>
      </p:pic>
      <p:sp>
        <p:nvSpPr>
          <p:cNvPr id="34" name="Google Shape;163;p16"/>
          <p:cNvSpPr txBox="1">
            <a:spLocks/>
          </p:cNvSpPr>
          <p:nvPr/>
        </p:nvSpPr>
        <p:spPr>
          <a:xfrm>
            <a:off x="3634778" y="4325603"/>
            <a:ext cx="1891144" cy="67926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tx1"/>
                </a:solidFill>
                <a:effectLst>
                  <a:outerShdw blurRad="38100" dist="38100" dir="2700000" algn="tl">
                    <a:srgbClr val="000000">
                      <a:alpha val="43137"/>
                    </a:srgbClr>
                  </a:outerShdw>
                </a:effectLst>
                <a:latin typeface="Barow"/>
              </a:rPr>
              <a:t>The Application</a:t>
            </a:r>
          </a:p>
        </p:txBody>
      </p:sp>
    </p:spTree>
    <p:extLst>
      <p:ext uri="{BB962C8B-B14F-4D97-AF65-F5344CB8AC3E}">
        <p14:creationId xmlns:p14="http://schemas.microsoft.com/office/powerpoint/2010/main" val="24607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grpSp>
        <p:nvGrpSpPr>
          <p:cNvPr id="22" name="Group 21"/>
          <p:cNvGrpSpPr/>
          <p:nvPr/>
        </p:nvGrpSpPr>
        <p:grpSpPr>
          <a:xfrm>
            <a:off x="1344970" y="1777754"/>
            <a:ext cx="6591300" cy="2705735"/>
            <a:chOff x="1959119" y="1410970"/>
            <a:chExt cx="6591300" cy="2705735"/>
          </a:xfrm>
        </p:grpSpPr>
        <p:sp>
          <p:nvSpPr>
            <p:cNvPr id="3" name="Rectangle 2"/>
            <p:cNvSpPr/>
            <p:nvPr/>
          </p:nvSpPr>
          <p:spPr>
            <a:xfrm>
              <a:off x="5569094" y="1410970"/>
              <a:ext cx="2981325" cy="14763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 </a:t>
              </a:r>
            </a:p>
          </p:txBody>
        </p:sp>
        <p:sp>
          <p:nvSpPr>
            <p:cNvPr id="4" name="Rectangle 3"/>
            <p:cNvSpPr/>
            <p:nvPr/>
          </p:nvSpPr>
          <p:spPr>
            <a:xfrm>
              <a:off x="1959119" y="1458595"/>
              <a:ext cx="2981325" cy="14287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 </a:t>
              </a:r>
            </a:p>
          </p:txBody>
        </p:sp>
        <p:sp>
          <p:nvSpPr>
            <p:cNvPr id="5" name="Text Box 2"/>
            <p:cNvSpPr txBox="1">
              <a:spLocks noChangeArrowheads="1"/>
            </p:cNvSpPr>
            <p:nvPr/>
          </p:nvSpPr>
          <p:spPr bwMode="auto">
            <a:xfrm>
              <a:off x="2835419" y="1553845"/>
              <a:ext cx="108585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DEPLOY MODE</a:t>
              </a:r>
            </a:p>
          </p:txBody>
        </p:sp>
        <p:sp>
          <p:nvSpPr>
            <p:cNvPr id="6" name="Rectangle 5"/>
            <p:cNvSpPr/>
            <p:nvPr/>
          </p:nvSpPr>
          <p:spPr>
            <a:xfrm>
              <a:off x="2025794" y="2059305"/>
              <a:ext cx="107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Player places 5 ships on an 8 by 8 grid</a:t>
              </a:r>
            </a:p>
          </p:txBody>
        </p:sp>
        <p:sp>
          <p:nvSpPr>
            <p:cNvPr id="7" name="Rectangle 6"/>
            <p:cNvSpPr/>
            <p:nvPr/>
          </p:nvSpPr>
          <p:spPr>
            <a:xfrm>
              <a:off x="3730769" y="2068830"/>
              <a:ext cx="107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Bot places 5 ships on other 8 by 8 grid</a:t>
              </a:r>
            </a:p>
          </p:txBody>
        </p:sp>
        <p:sp>
          <p:nvSpPr>
            <p:cNvPr id="8" name="Text Box 2"/>
            <p:cNvSpPr txBox="1">
              <a:spLocks noChangeArrowheads="1"/>
            </p:cNvSpPr>
            <p:nvPr/>
          </p:nvSpPr>
          <p:spPr bwMode="auto">
            <a:xfrm>
              <a:off x="6493019" y="1534795"/>
              <a:ext cx="108585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ATTACK MODE</a:t>
              </a:r>
            </a:p>
          </p:txBody>
        </p:sp>
        <p:sp>
          <p:nvSpPr>
            <p:cNvPr id="9" name="Rectangle 8"/>
            <p:cNvSpPr/>
            <p:nvPr/>
          </p:nvSpPr>
          <p:spPr>
            <a:xfrm>
              <a:off x="5635769" y="2059305"/>
              <a:ext cx="107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effectLst/>
                  <a:ea typeface="Calibri"/>
                  <a:cs typeface="Times New Roman"/>
                </a:rPr>
                <a:t>Player guesses bot ship position</a:t>
              </a:r>
            </a:p>
          </p:txBody>
        </p:sp>
        <p:sp>
          <p:nvSpPr>
            <p:cNvPr id="10" name="Rectangle 9"/>
            <p:cNvSpPr/>
            <p:nvPr/>
          </p:nvSpPr>
          <p:spPr>
            <a:xfrm>
              <a:off x="7340744" y="2068830"/>
              <a:ext cx="107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Bot guesses Player ship position</a:t>
              </a:r>
            </a:p>
          </p:txBody>
        </p:sp>
        <p:sp>
          <p:nvSpPr>
            <p:cNvPr id="11" name="Right Arrow 10"/>
            <p:cNvSpPr/>
            <p:nvPr/>
          </p:nvSpPr>
          <p:spPr>
            <a:xfrm>
              <a:off x="3244994" y="2258695"/>
              <a:ext cx="33337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Arrow 11"/>
            <p:cNvSpPr/>
            <p:nvPr/>
          </p:nvSpPr>
          <p:spPr>
            <a:xfrm>
              <a:off x="5054744" y="2258695"/>
              <a:ext cx="3905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Arrow 12"/>
            <p:cNvSpPr/>
            <p:nvPr/>
          </p:nvSpPr>
          <p:spPr>
            <a:xfrm>
              <a:off x="6874019" y="2258695"/>
              <a:ext cx="33337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Down Arrow 14"/>
            <p:cNvSpPr/>
            <p:nvPr/>
          </p:nvSpPr>
          <p:spPr>
            <a:xfrm>
              <a:off x="6931169" y="2944495"/>
              <a:ext cx="200025"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p:cNvSpPr/>
            <p:nvPr/>
          </p:nvSpPr>
          <p:spPr>
            <a:xfrm>
              <a:off x="6493019" y="3430905"/>
              <a:ext cx="10763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Game ends</a:t>
              </a:r>
            </a:p>
          </p:txBody>
        </p:sp>
        <p:sp>
          <p:nvSpPr>
            <p:cNvPr id="17" name="Left-Right Arrow 16"/>
            <p:cNvSpPr/>
            <p:nvPr/>
          </p:nvSpPr>
          <p:spPr>
            <a:xfrm>
              <a:off x="5759594" y="3649345"/>
              <a:ext cx="600075"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4549919" y="3430270"/>
              <a:ext cx="107632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Data is pushed to GitHub</a:t>
              </a:r>
            </a:p>
          </p:txBody>
        </p:sp>
      </p:grpSp>
      <p:sp>
        <p:nvSpPr>
          <p:cNvPr id="19" name="Rectangle 1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9"/>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3" name="Google Shape;224;p17"/>
          <p:cNvSpPr txBox="1">
            <a:spLocks/>
          </p:cNvSpPr>
          <p:nvPr/>
        </p:nvSpPr>
        <p:spPr>
          <a:xfrm>
            <a:off x="277011" y="-110510"/>
            <a:ext cx="3852677" cy="151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a:t>PHASES of game</a:t>
            </a:r>
            <a:endParaRPr lang="en-US" dirty="0"/>
          </a:p>
        </p:txBody>
      </p:sp>
      <p:sp>
        <p:nvSpPr>
          <p:cNvPr id="24" name="Rectangle 23"/>
          <p:cNvSpPr/>
          <p:nvPr/>
        </p:nvSpPr>
        <p:spPr>
          <a:xfrm>
            <a:off x="4878176" y="1237913"/>
            <a:ext cx="2981325" cy="587853"/>
          </a:xfrm>
          <a:prstGeom prst="rect">
            <a:avLst/>
          </a:prstGeom>
        </p:spPr>
        <p:txBody>
          <a:bodyPr wrap="square">
            <a:spAutoFit/>
          </a:bodyPr>
          <a:lstStyle/>
          <a:p>
            <a:pPr algn="ctr">
              <a:lnSpc>
                <a:spcPct val="115000"/>
              </a:lnSpc>
              <a:spcAft>
                <a:spcPts val="1000"/>
              </a:spcAft>
            </a:pPr>
            <a:r>
              <a:rPr lang="en-US" dirty="0">
                <a:solidFill>
                  <a:schemeClr val="tx1"/>
                </a:solidFill>
                <a:ea typeface="Calibri"/>
                <a:cs typeface="Times New Roman"/>
              </a:rPr>
              <a:t>Till either player or bot wins by guessing all the 5 ships</a:t>
            </a:r>
          </a:p>
        </p:txBody>
      </p:sp>
    </p:spTree>
    <p:extLst>
      <p:ext uri="{BB962C8B-B14F-4D97-AF65-F5344CB8AC3E}">
        <p14:creationId xmlns:p14="http://schemas.microsoft.com/office/powerpoint/2010/main" val="1057073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761447" y="1353950"/>
            <a:ext cx="5837711" cy="3401141"/>
          </a:xfrm>
          <a:prstGeom prst="rect">
            <a:avLst/>
          </a:prstGeom>
        </p:spPr>
        <p:txBody>
          <a:bodyPr spcFirstLastPara="1" wrap="square" lIns="0" tIns="0" rIns="0" bIns="0" anchor="t" anchorCtr="0">
            <a:noAutofit/>
          </a:bodyPr>
          <a:lstStyle/>
          <a:p>
            <a:pPr marL="342900" indent="-342900"/>
            <a:r>
              <a:rPr lang="en-IN" dirty="0"/>
              <a:t>One of the player wins</a:t>
            </a:r>
          </a:p>
          <a:p>
            <a:pPr marL="342900" indent="-342900"/>
            <a:r>
              <a:rPr lang="en-IN" dirty="0"/>
              <a:t>Data pulled from GitHub</a:t>
            </a:r>
          </a:p>
          <a:p>
            <a:pPr marL="342900" indent="-342900"/>
            <a:r>
              <a:rPr lang="en-IN" dirty="0"/>
              <a:t>Data appended in form of text</a:t>
            </a:r>
          </a:p>
          <a:p>
            <a:pPr marL="342900" indent="-342900"/>
            <a:r>
              <a:rPr lang="en-IN" dirty="0"/>
              <a:t>Text file pushed and committed to the GitHub</a:t>
            </a:r>
          </a:p>
          <a:p>
            <a:pPr marL="342900" indent="-342900"/>
            <a:endParaRPr lang="en-IN" b="1" dirty="0"/>
          </a:p>
          <a:p>
            <a:pPr marL="0" lvl="0" indent="0" algn="l" rtl="0">
              <a:spcBef>
                <a:spcPts val="0"/>
              </a:spcBef>
              <a:spcAft>
                <a:spcPts val="0"/>
              </a:spcAft>
              <a:buNone/>
            </a:pPr>
            <a:endParaRPr lang="en-IN" b="1" dirty="0"/>
          </a:p>
        </p:txBody>
      </p:sp>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collection</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Dataset</a:t>
            </a:r>
            <a:endParaRPr dirty="0"/>
          </a:p>
        </p:txBody>
      </p:sp>
      <p:sp>
        <p:nvSpPr>
          <p:cNvPr id="232" name="Google Shape;232;p18"/>
          <p:cNvSpPr txBox="1">
            <a:spLocks noGrp="1"/>
          </p:cNvSpPr>
          <p:nvPr>
            <p:ph type="body" idx="2"/>
          </p:nvPr>
        </p:nvSpPr>
        <p:spPr>
          <a:xfrm>
            <a:off x="207818" y="1353950"/>
            <a:ext cx="5954380" cy="531541"/>
          </a:xfrm>
          <a:prstGeom prst="rect">
            <a:avLst/>
          </a:prstGeom>
        </p:spPr>
        <p:txBody>
          <a:bodyPr spcFirstLastPara="1" wrap="square" lIns="0" tIns="0" rIns="0" bIns="0" anchor="t" anchorCtr="0">
            <a:noAutofit/>
          </a:bodyPr>
          <a:lstStyle/>
          <a:p>
            <a:pPr marL="342900" indent="-342900"/>
            <a:r>
              <a:rPr lang="en-US" dirty="0"/>
              <a:t>A sample data point as stored in </a:t>
            </a:r>
            <a:r>
              <a:rPr lang="en-US" dirty="0" err="1"/>
              <a:t>GitHub</a:t>
            </a:r>
            <a:r>
              <a:rPr lang="en-US" dirty="0"/>
              <a:t>:</a:t>
            </a:r>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2" name="Grupo 31">
            <a:extLst>
              <a:ext uri="{FF2B5EF4-FFF2-40B4-BE49-F238E27FC236}">
                <a16:creationId xmlns:a16="http://schemas.microsoft.com/office/drawing/2014/main" xmlns=""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xmlns=""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xmlns=""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xmlns=""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xmlns=""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xmlns=""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xmlns=""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xmlns=""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xmlns=""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xmlns=""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xmlns=""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xmlns=""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xmlns=""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xmlns=""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xmlns=""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xmlns=""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xmlns=""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xmlns=""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xmlns=""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xmlns=""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xmlns=""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xmlns=""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xmlns=""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xmlns=""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xmlns=""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xmlns=""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54755"/>
            <a:ext cx="9143999"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5508" y="1716324"/>
            <a:ext cx="5905784" cy="409086"/>
          </a:xfrm>
          <a:prstGeom prst="rect">
            <a:avLst/>
          </a:prstGeom>
        </p:spPr>
        <p:txBody>
          <a:bodyPr wrap="none">
            <a:spAutoFit/>
          </a:bodyPr>
          <a:lstStyle/>
          <a:p>
            <a:pPr marL="342900" indent="-342900">
              <a:lnSpc>
                <a:spcPct val="115000"/>
              </a:lnSpc>
              <a:buClr>
                <a:schemeClr val="lt2"/>
              </a:buClr>
              <a:buSzPts val="2000"/>
              <a:buFont typeface="Barlow Light"/>
              <a:buChar char="╸"/>
            </a:pPr>
            <a:r>
              <a:rPr lang="en-US" sz="2000" dirty="0">
                <a:solidFill>
                  <a:schemeClr val="dk1"/>
                </a:solidFill>
                <a:latin typeface="Barlow Light"/>
                <a:ea typeface="Barlow Light"/>
                <a:cs typeface="Barlow Light"/>
                <a:sym typeface="Barlow Light"/>
              </a:rPr>
              <a:t>Dataset after data preparation and manipulation:</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81" y="2324969"/>
            <a:ext cx="88011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Google Shape;232;p18"/>
          <p:cNvSpPr txBox="1">
            <a:spLocks noGrp="1"/>
          </p:cNvSpPr>
          <p:nvPr>
            <p:ph type="body" idx="2"/>
          </p:nvPr>
        </p:nvSpPr>
        <p:spPr>
          <a:xfrm>
            <a:off x="1187035" y="4066472"/>
            <a:ext cx="6437623" cy="531541"/>
          </a:xfrm>
          <a:prstGeom prst="rect">
            <a:avLst/>
          </a:prstGeom>
        </p:spPr>
        <p:txBody>
          <a:bodyPr spcFirstLastPara="1" wrap="square" lIns="0" tIns="0" rIns="0" bIns="0" anchor="t" anchorCtr="0">
            <a:noAutofit/>
          </a:bodyPr>
          <a:lstStyle/>
          <a:p>
            <a:pPr marL="0" indent="0">
              <a:buNone/>
            </a:pPr>
            <a:r>
              <a:rPr lang="en-US" dirty="0" smtClean="0"/>
              <a:t>Game played </a:t>
            </a:r>
            <a:r>
              <a:rPr lang="en-US" dirty="0" smtClean="0"/>
              <a:t>-&gt; Data stored on </a:t>
            </a:r>
            <a:r>
              <a:rPr lang="en-US" dirty="0" err="1" smtClean="0"/>
              <a:t>GitHub</a:t>
            </a:r>
            <a:r>
              <a:rPr lang="en-US" dirty="0" smtClean="0"/>
              <a:t> -&gt; CSV -&gt; Python</a:t>
            </a:r>
            <a:endParaRPr lang="en-US" dirty="0"/>
          </a:p>
        </p:txBody>
      </p:sp>
    </p:spTree>
    <p:extLst>
      <p:ext uri="{BB962C8B-B14F-4D97-AF65-F5344CB8AC3E}">
        <p14:creationId xmlns:p14="http://schemas.microsoft.com/office/powerpoint/2010/main" val="366783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1025"/>
                                        </p:tgtEl>
                                        <p:attrNameLst>
                                          <p:attrName>style.visibility</p:attrName>
                                        </p:attrNameLst>
                                      </p:cBhvr>
                                      <p:to>
                                        <p:strVal val="visible"/>
                                      </p:to>
                                    </p:set>
                                    <p:animEffect transition="in" filter="fade">
                                      <p:cBhvr>
                                        <p:cTn id="9" dur="1000"/>
                                        <p:tgtEl>
                                          <p:spTgt spid="1025"/>
                                        </p:tgtEl>
                                      </p:cBhvr>
                                    </p:animEffect>
                                    <p:anim calcmode="lin" valueType="num">
                                      <p:cBhvr>
                                        <p:cTn id="10" dur="1000" fill="hold"/>
                                        <p:tgtEl>
                                          <p:spTgt spid="1025"/>
                                        </p:tgtEl>
                                        <p:attrNameLst>
                                          <p:attrName>ppt_x</p:attrName>
                                        </p:attrNameLst>
                                      </p:cBhvr>
                                      <p:tavLst>
                                        <p:tav tm="0">
                                          <p:val>
                                            <p:strVal val="#ppt_x"/>
                                          </p:val>
                                        </p:tav>
                                        <p:tav tm="100000">
                                          <p:val>
                                            <p:strVal val="#ppt_x"/>
                                          </p:val>
                                        </p:tav>
                                      </p:tavLst>
                                    </p:anim>
                                    <p:anim calcmode="lin" valueType="num">
                                      <p:cBhvr>
                                        <p:cTn id="11"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1025"/>
                                        </p:tgtEl>
                                        <p:attrNameLst>
                                          <p:attrName>style.visibility</p:attrName>
                                        </p:attrNameLst>
                                      </p:cBhvr>
                                      <p:to>
                                        <p:strVal val="hidden"/>
                                      </p:to>
                                    </p:set>
                                  </p:childTnLst>
                                </p:cTn>
                              </p:par>
                              <p:par>
                                <p:cTn id="18" presetID="42"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r>
              <a:rPr lang="en-US" dirty="0"/>
              <a:t>Block Diagram</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8" name="Rectangle 57"/>
          <p:cNvSpPr/>
          <p:nvPr/>
        </p:nvSpPr>
        <p:spPr>
          <a:xfrm>
            <a:off x="1427177" y="2032657"/>
            <a:ext cx="10096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Data Collection</a:t>
            </a:r>
          </a:p>
        </p:txBody>
      </p:sp>
      <p:sp>
        <p:nvSpPr>
          <p:cNvPr id="59" name="Rectangle 58"/>
          <p:cNvSpPr/>
          <p:nvPr/>
        </p:nvSpPr>
        <p:spPr>
          <a:xfrm>
            <a:off x="3055952" y="2032657"/>
            <a:ext cx="10096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Data preparation</a:t>
            </a:r>
          </a:p>
        </p:txBody>
      </p:sp>
      <p:sp>
        <p:nvSpPr>
          <p:cNvPr id="60" name="Rectangle 59"/>
          <p:cNvSpPr/>
          <p:nvPr/>
        </p:nvSpPr>
        <p:spPr>
          <a:xfrm>
            <a:off x="4732352" y="2032657"/>
            <a:ext cx="10096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Performing PCA</a:t>
            </a:r>
          </a:p>
        </p:txBody>
      </p:sp>
      <p:sp>
        <p:nvSpPr>
          <p:cNvPr id="61" name="Rectangle 60"/>
          <p:cNvSpPr/>
          <p:nvPr/>
        </p:nvSpPr>
        <p:spPr>
          <a:xfrm>
            <a:off x="6465902" y="3261382"/>
            <a:ext cx="10096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Model Training</a:t>
            </a:r>
          </a:p>
        </p:txBody>
      </p:sp>
      <p:sp>
        <p:nvSpPr>
          <p:cNvPr id="62" name="Rectangle 61"/>
          <p:cNvSpPr/>
          <p:nvPr/>
        </p:nvSpPr>
        <p:spPr>
          <a:xfrm>
            <a:off x="6465902" y="2042182"/>
            <a:ext cx="10096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Split data for train/test</a:t>
            </a:r>
          </a:p>
        </p:txBody>
      </p:sp>
      <p:sp>
        <p:nvSpPr>
          <p:cNvPr id="63" name="Rectangle 62"/>
          <p:cNvSpPr/>
          <p:nvPr/>
        </p:nvSpPr>
        <p:spPr>
          <a:xfrm>
            <a:off x="1427177" y="3147082"/>
            <a:ext cx="10096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Labeling</a:t>
            </a:r>
          </a:p>
        </p:txBody>
      </p:sp>
      <p:sp>
        <p:nvSpPr>
          <p:cNvPr id="64" name="Right Arrow 63"/>
          <p:cNvSpPr/>
          <p:nvPr/>
        </p:nvSpPr>
        <p:spPr>
          <a:xfrm>
            <a:off x="2503502" y="2213632"/>
            <a:ext cx="4953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Right Arrow 64"/>
          <p:cNvSpPr/>
          <p:nvPr/>
        </p:nvSpPr>
        <p:spPr>
          <a:xfrm>
            <a:off x="4151327" y="2213632"/>
            <a:ext cx="4953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ight Arrow 65"/>
          <p:cNvSpPr/>
          <p:nvPr/>
        </p:nvSpPr>
        <p:spPr>
          <a:xfrm>
            <a:off x="5846777" y="2213632"/>
            <a:ext cx="4953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Right Arrow 66"/>
          <p:cNvSpPr/>
          <p:nvPr/>
        </p:nvSpPr>
        <p:spPr>
          <a:xfrm rot="5400000">
            <a:off x="6704027" y="2813707"/>
            <a:ext cx="4953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Up-Down Arrow 67"/>
          <p:cNvSpPr/>
          <p:nvPr/>
        </p:nvSpPr>
        <p:spPr>
          <a:xfrm>
            <a:off x="1808177" y="2604157"/>
            <a:ext cx="238125" cy="4857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1868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1828</TotalTime>
  <Words>684</Words>
  <Application>Microsoft Office PowerPoint</Application>
  <PresentationFormat>On-screen Show (16:9)</PresentationFormat>
  <Paragraphs>137</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Barow</vt:lpstr>
      <vt:lpstr>Calibri</vt:lpstr>
      <vt:lpstr>Barlow Light</vt:lpstr>
      <vt:lpstr>Barlow</vt:lpstr>
      <vt:lpstr>Times New Roman</vt:lpstr>
      <vt:lpstr>Minola template</vt:lpstr>
      <vt:lpstr>CLASSIFICATION MODEL OF HUMAN/BOT THROUGH GAME</vt:lpstr>
      <vt:lpstr>Overview</vt:lpstr>
      <vt:lpstr>OBJECTIVES </vt:lpstr>
      <vt:lpstr>BATTLESHIP</vt:lpstr>
      <vt:lpstr>Python implementation</vt:lpstr>
      <vt:lpstr>PowerPoint Presentation</vt:lpstr>
      <vt:lpstr>Data collection</vt:lpstr>
      <vt:lpstr>Dataset</vt:lpstr>
      <vt:lpstr>Block Diagram</vt:lpstr>
      <vt:lpstr>Data Pre-processing</vt:lpstr>
      <vt:lpstr>MODEL Building using Logistic Regression</vt:lpstr>
      <vt:lpstr>MODEL Building using Bernoulli Naïve Bayes</vt:lpstr>
      <vt:lpstr>MODEL Building using Decision Tree (C4.5)</vt:lpstr>
      <vt:lpstr>MODEL Building using Random Forest</vt:lpstr>
      <vt:lpstr>Pre-processing Result</vt:lpstr>
      <vt:lpstr>Evaluation of classification models</vt:lpstr>
      <vt:lpstr>Conclusion</vt:lpstr>
      <vt:lpstr>Ship placing Heatmaps</vt:lpstr>
      <vt:lpstr>Limitations and Future Scope</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Durva Agarwadkar</dc:creator>
  <cp:lastModifiedBy>Windows User</cp:lastModifiedBy>
  <cp:revision>137</cp:revision>
  <dcterms:modified xsi:type="dcterms:W3CDTF">2022-04-06T16:44:41Z</dcterms:modified>
</cp:coreProperties>
</file>