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7" r:id="rId10"/>
    <p:sldId id="268" r:id="rId11"/>
    <p:sldId id="269" r:id="rId12"/>
    <p:sldId id="270" r:id="rId13"/>
    <p:sldId id="271" r:id="rId14"/>
    <p:sldId id="263" r:id="rId15"/>
    <p:sldId id="264"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7" r:id="rId30"/>
    <p:sldId id="288" r:id="rId31"/>
    <p:sldId id="289" r:id="rId32"/>
    <p:sldId id="290" r:id="rId33"/>
    <p:sldId id="301" r:id="rId34"/>
    <p:sldId id="291" r:id="rId35"/>
    <p:sldId id="292" r:id="rId36"/>
    <p:sldId id="324" r:id="rId37"/>
    <p:sldId id="325" r:id="rId38"/>
    <p:sldId id="297" r:id="rId39"/>
    <p:sldId id="298" r:id="rId40"/>
    <p:sldId id="326" r:id="rId41"/>
    <p:sldId id="329" r:id="rId42"/>
    <p:sldId id="302" r:id="rId43"/>
    <p:sldId id="303" r:id="rId44"/>
    <p:sldId id="304" r:id="rId45"/>
    <p:sldId id="305" r:id="rId46"/>
    <p:sldId id="306" r:id="rId47"/>
    <p:sldId id="309" r:id="rId48"/>
    <p:sldId id="310" r:id="rId49"/>
    <p:sldId id="312" r:id="rId50"/>
    <p:sldId id="313" r:id="rId51"/>
    <p:sldId id="314" r:id="rId52"/>
    <p:sldId id="315" r:id="rId53"/>
    <p:sldId id="316" r:id="rId54"/>
    <p:sldId id="317" r:id="rId55"/>
    <p:sldId id="318" r:id="rId56"/>
    <p:sldId id="319" r:id="rId57"/>
    <p:sldId id="330" r:id="rId58"/>
    <p:sldId id="321" r:id="rId59"/>
    <p:sldId id="322" r:id="rId60"/>
    <p:sldId id="331" r:id="rId61"/>
    <p:sldId id="323"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audio" Target="../media/audio1.wav"/><Relationship Id="rId4"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4/11/2025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click.wav"/>
          </p:stSnd>
        </p:sndAc>
      </p:transition>
    </mc:Choice>
    <mc:Fallback xmlns="">
      <p:transition spd="slow">
        <p:split orient="vert"/>
        <p:sndAc>
          <p:stSnd>
            <p:snd r:embed="rId4" name="click.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click.wav"/>
          </p:stSnd>
        </p:sndAc>
      </p:transition>
    </mc:Choice>
    <mc:Fallback xmlns="">
      <p:transition spd="slow">
        <p:split orient="vert"/>
        <p:sndAc>
          <p:stSnd>
            <p:snd r:embed="rId4" name="click.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click.wav"/>
          </p:stSnd>
        </p:sndAc>
      </p:transition>
    </mc:Choice>
    <mc:Fallback xmlns="">
      <p:transition spd="slow">
        <p:split orient="vert"/>
        <p:sndAc>
          <p:stSnd>
            <p:snd r:embed="rId4" name="click.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click.wav"/>
          </p:stSnd>
        </p:sndAc>
      </p:transition>
    </mc:Choice>
    <mc:Fallback xmlns="">
      <p:transition spd="slow">
        <p:split orient="vert"/>
        <p:sndAc>
          <p:stSnd>
            <p:snd r:embed="rId4" name="click.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click.wav"/>
          </p:stSnd>
        </p:sndAc>
      </p:transition>
    </mc:Choice>
    <mc:Fallback xmlns="">
      <p:transition spd="slow">
        <p:split orient="vert"/>
        <p:sndAc>
          <p:stSnd>
            <p:snd r:embed="rId4" name="click.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click.wav"/>
          </p:stSnd>
        </p:sndAc>
      </p:transition>
    </mc:Choice>
    <mc:Fallback xmlns="">
      <p:transition spd="slow">
        <p:split orient="vert"/>
        <p:sndAc>
          <p:stSnd>
            <p:snd r:embed="rId3" name="click.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4/11/2025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click.wav"/>
          </p:stSnd>
        </p:sndAc>
      </p:transition>
    </mc:Choice>
    <mc:Fallback xmlns="">
      <p:transition spd="slow">
        <p:split orient="vert"/>
        <p:sndAc>
          <p:stSnd>
            <p:snd r:embed="rId3" name="click.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click.wav"/>
          </p:stSnd>
        </p:sndAc>
      </p:transition>
    </mc:Choice>
    <mc:Fallback xmlns="">
      <p:transition spd="slow">
        <p:split orient="vert"/>
        <p:sndAc>
          <p:stSnd>
            <p:snd r:embed="rId3" name="click.wav"/>
          </p:stSnd>
        </p:sndAc>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click.wav"/>
          </p:stSnd>
        </p:sndAc>
      </p:transition>
    </mc:Choice>
    <mc:Fallback xmlns="">
      <p:transition spd="slow">
        <p:split orient="vert"/>
        <p:sndAc>
          <p:stSnd>
            <p:snd r:embed="rId4"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click.wav"/>
          </p:stSnd>
        </p:sndAc>
      </p:transition>
    </mc:Choice>
    <mc:Fallback xmlns="">
      <p:transition spd="slow">
        <p:split orient="vert"/>
        <p:sndAc>
          <p:stSnd>
            <p:snd r:embed="rId3"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click.wav"/>
          </p:stSnd>
        </p:sndAc>
      </p:transition>
    </mc:Choice>
    <mc:Fallback xmlns="">
      <p:transition spd="slow">
        <p:split orient="vert"/>
        <p:sndAc>
          <p:stSnd>
            <p:snd r:embed="rId4"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click.wav"/>
          </p:stSnd>
        </p:sndAc>
      </p:transition>
    </mc:Choice>
    <mc:Fallback xmlns="">
      <p:transition spd="slow">
        <p:split orient="vert"/>
        <p:sndAc>
          <p:stSnd>
            <p:snd r:embed="rId3" name="click.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click.wav"/>
          </p:stSnd>
        </p:sndAc>
      </p:transition>
    </mc:Choice>
    <mc:Fallback xmlns="">
      <p:transition spd="slow">
        <p:split orient="vert"/>
        <p:sndAc>
          <p:stSnd>
            <p:snd r:embed="rId3" name="click.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click.wav"/>
          </p:stSnd>
        </p:sndAc>
      </p:transition>
    </mc:Choice>
    <mc:Fallback xmlns="">
      <p:transition spd="slow">
        <p:split orient="vert"/>
        <p:sndAc>
          <p:stSnd>
            <p:snd r:embed="rId3"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click.wav"/>
          </p:stSnd>
        </p:sndAc>
      </p:transition>
    </mc:Choice>
    <mc:Fallback xmlns="">
      <p:transition spd="slow">
        <p:split orient="vert"/>
        <p:sndAc>
          <p:stSnd>
            <p:snd r:embed="rId3" name="click.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click.wav"/>
          </p:stSnd>
        </p:sndAc>
      </p:transition>
    </mc:Choice>
    <mc:Fallback xmlns="">
      <p:transition spd="slow">
        <p:split orient="vert"/>
        <p:sndAc>
          <p:stSnd>
            <p:snd r:embed="rId4" name="click.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sndAc>
          <p:stSnd>
            <p:snd r:embed="rId1" name="click.wav"/>
          </p:stSnd>
        </p:sndAc>
      </p:transition>
    </mc:Choice>
    <mc:Fallback xmlns="">
      <p:transition spd="slow">
        <p:split orient="vert"/>
        <p:sndAc>
          <p:stSnd>
            <p:snd r:embed="rId4" name="click.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audio" Target="../media/audio1.wav"/><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audio" Target="../media/audio1.wav"/><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4/11/2025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4="http://schemas.microsoft.com/office/powerpoint/2010/main">
    <mc:Choice Requires="p14">
      <p:transition spd="slow" p14:dur="1500">
        <p:split orient="vert"/>
        <p:sndAc>
          <p:stSnd>
            <p:snd r:embed="rId19" name="click.wav"/>
          </p:stSnd>
        </p:sndAc>
      </p:transition>
    </mc:Choice>
    <mc:Fallback xmlns="">
      <p:transition spd="slow">
        <p:split orient="vert"/>
        <p:sndAc>
          <p:stSnd>
            <p:snd r:embed="rId21" name="click.wav"/>
          </p:stSnd>
        </p:sndAc>
      </p:transition>
    </mc:Fallback>
  </mc:AlternateConten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jainilcoder/online-payment-fraud-detection" TargetMode="Externa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4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5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5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5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5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6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6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4AEB-C010-700E-441E-77D7216BAD7B}"/>
              </a:ext>
            </a:extLst>
          </p:cNvPr>
          <p:cNvSpPr>
            <a:spLocks noGrp="1"/>
          </p:cNvSpPr>
          <p:nvPr>
            <p:ph type="ctrTitle"/>
          </p:nvPr>
        </p:nvSpPr>
        <p:spPr>
          <a:xfrm>
            <a:off x="1168224" y="876692"/>
            <a:ext cx="9855552" cy="2045617"/>
          </a:xfrm>
        </p:spPr>
        <p:txBody>
          <a:bodyPr/>
          <a:lstStyle/>
          <a:p>
            <a:pPr algn="just"/>
            <a:r>
              <a:rPr lang="en-US" b="1" dirty="0"/>
              <a:t>Fraud Detection in Online Payment Method</a:t>
            </a:r>
            <a:endParaRPr lang="en-IN" b="1" dirty="0"/>
          </a:p>
        </p:txBody>
      </p:sp>
      <p:sp>
        <p:nvSpPr>
          <p:cNvPr id="3" name="Subtitle 2">
            <a:extLst>
              <a:ext uri="{FF2B5EF4-FFF2-40B4-BE49-F238E27FC236}">
                <a16:creationId xmlns:a16="http://schemas.microsoft.com/office/drawing/2014/main" id="{603285E9-42D3-22B4-63A5-1B1BBABE6AF0}"/>
              </a:ext>
            </a:extLst>
          </p:cNvPr>
          <p:cNvSpPr>
            <a:spLocks noGrp="1"/>
          </p:cNvSpPr>
          <p:nvPr>
            <p:ph type="subTitle" idx="1"/>
          </p:nvPr>
        </p:nvSpPr>
        <p:spPr>
          <a:xfrm>
            <a:off x="1008075" y="3339623"/>
            <a:ext cx="4366882" cy="2558887"/>
          </a:xfrm>
        </p:spPr>
        <p:txBody>
          <a:bodyPr>
            <a:normAutofit/>
          </a:bodyPr>
          <a:lstStyle/>
          <a:p>
            <a:pPr algn="just">
              <a:buNone/>
            </a:pPr>
            <a:r>
              <a:rPr lang="en-IN" b="0" i="0" dirty="0">
                <a:solidFill>
                  <a:srgbClr val="FFFFFF"/>
                </a:solidFill>
                <a:effectLst/>
                <a:latin typeface="YAFdJlhd_TU 0"/>
              </a:rPr>
              <a:t>Group No: 10							</a:t>
            </a:r>
          </a:p>
          <a:p>
            <a:pPr algn="just">
              <a:buNone/>
            </a:pPr>
            <a:r>
              <a:rPr lang="en-IN" b="0" i="0" dirty="0">
                <a:solidFill>
                  <a:srgbClr val="FFFFFF"/>
                </a:solidFill>
                <a:effectLst/>
                <a:latin typeface="YAFdJlhd_TU 0"/>
              </a:rPr>
              <a:t>Group Members:										</a:t>
            </a:r>
            <a:endParaRPr lang="en-IN" dirty="0">
              <a:solidFill>
                <a:srgbClr val="FFFFFF"/>
              </a:solidFill>
              <a:effectLst/>
              <a:latin typeface="YAFdJlhd_TU 0"/>
            </a:endParaRPr>
          </a:p>
          <a:p>
            <a:pPr algn="just">
              <a:buNone/>
            </a:pPr>
            <a:r>
              <a:rPr lang="en-IN" b="0" i="0" dirty="0">
                <a:solidFill>
                  <a:srgbClr val="FFFFFF"/>
                </a:solidFill>
                <a:effectLst/>
                <a:latin typeface="YAFdJlhd_TU 0"/>
              </a:rPr>
              <a:t>Yash Shah (2021004500210160)						</a:t>
            </a:r>
            <a:endParaRPr lang="en-IN" dirty="0">
              <a:solidFill>
                <a:srgbClr val="FFFFFF"/>
              </a:solidFill>
              <a:effectLst/>
              <a:latin typeface="YAFdJlhd_TU 0"/>
            </a:endParaRPr>
          </a:p>
          <a:p>
            <a:pPr algn="just"/>
            <a:r>
              <a:rPr lang="en-IN" b="0" i="0" dirty="0">
                <a:solidFill>
                  <a:srgbClr val="FFFFFF"/>
                </a:solidFill>
                <a:effectLst/>
                <a:latin typeface="YAFdJlhd_TU 0"/>
              </a:rPr>
              <a:t>Nandini Bhavsar (2021004500210016)</a:t>
            </a:r>
            <a:endParaRPr lang="en-IN" dirty="0">
              <a:solidFill>
                <a:srgbClr val="FFFFFF"/>
              </a:solidFill>
              <a:effectLst/>
              <a:latin typeface="YAFdJlhd_TU 0"/>
            </a:endParaRPr>
          </a:p>
          <a:p>
            <a:pPr algn="just"/>
            <a:endParaRPr lang="en-IN" dirty="0"/>
          </a:p>
          <a:p>
            <a:pPr algn="just"/>
            <a:endParaRPr lang="en-IN" dirty="0"/>
          </a:p>
        </p:txBody>
      </p:sp>
      <p:pic>
        <p:nvPicPr>
          <p:cNvPr id="5" name="Picture 4">
            <a:extLst>
              <a:ext uri="{FF2B5EF4-FFF2-40B4-BE49-F238E27FC236}">
                <a16:creationId xmlns:a16="http://schemas.microsoft.com/office/drawing/2014/main" id="{E95E9991-0AD3-5159-8DD2-2C625A2E159D}"/>
              </a:ext>
            </a:extLst>
          </p:cNvPr>
          <p:cNvPicPr>
            <a:picLocks noChangeAspect="1"/>
          </p:cNvPicPr>
          <p:nvPr/>
        </p:nvPicPr>
        <p:blipFill>
          <a:blip r:embed="rId3"/>
          <a:stretch>
            <a:fillRect/>
          </a:stretch>
        </p:blipFill>
        <p:spPr>
          <a:xfrm>
            <a:off x="6920740" y="3852893"/>
            <a:ext cx="2091109" cy="944962"/>
          </a:xfrm>
          <a:prstGeom prst="rect">
            <a:avLst/>
          </a:prstGeom>
        </p:spPr>
      </p:pic>
    </p:spTree>
    <p:extLst>
      <p:ext uri="{BB962C8B-B14F-4D97-AF65-F5344CB8AC3E}">
        <p14:creationId xmlns:p14="http://schemas.microsoft.com/office/powerpoint/2010/main" val="1481719428"/>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7D59F-197B-048F-C693-0AE683038E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0EF654-3820-5163-1AA1-02013E241254}"/>
              </a:ext>
            </a:extLst>
          </p:cNvPr>
          <p:cNvSpPr>
            <a:spLocks noGrp="1"/>
          </p:cNvSpPr>
          <p:nvPr>
            <p:ph type="title"/>
          </p:nvPr>
        </p:nvSpPr>
        <p:spPr/>
        <p:txBody>
          <a:bodyPr/>
          <a:lstStyle/>
          <a:p>
            <a:r>
              <a:rPr lang="en-IN" b="1" i="0" dirty="0">
                <a:solidFill>
                  <a:srgbClr val="FFFFFF"/>
                </a:solidFill>
                <a:effectLst/>
              </a:rPr>
              <a:t>Read Data</a:t>
            </a:r>
            <a:endParaRPr lang="en-IN" dirty="0"/>
          </a:p>
        </p:txBody>
      </p:sp>
      <p:pic>
        <p:nvPicPr>
          <p:cNvPr id="4" name="Picture 3">
            <a:extLst>
              <a:ext uri="{FF2B5EF4-FFF2-40B4-BE49-F238E27FC236}">
                <a16:creationId xmlns:a16="http://schemas.microsoft.com/office/drawing/2014/main" id="{319F8059-53B3-51E5-0E3A-236FBD1A3C3E}"/>
              </a:ext>
            </a:extLst>
          </p:cNvPr>
          <p:cNvPicPr>
            <a:picLocks noChangeAspect="1"/>
          </p:cNvPicPr>
          <p:nvPr/>
        </p:nvPicPr>
        <p:blipFill>
          <a:blip r:embed="rId3"/>
          <a:srcRect l="701" t="2820"/>
          <a:stretch/>
        </p:blipFill>
        <p:spPr>
          <a:xfrm>
            <a:off x="1943493" y="2403654"/>
            <a:ext cx="8305014" cy="4237530"/>
          </a:xfrm>
          <a:prstGeom prst="rect">
            <a:avLst/>
          </a:prstGeom>
        </p:spPr>
      </p:pic>
    </p:spTree>
    <p:extLst>
      <p:ext uri="{BB962C8B-B14F-4D97-AF65-F5344CB8AC3E}">
        <p14:creationId xmlns:p14="http://schemas.microsoft.com/office/powerpoint/2010/main" val="1761029583"/>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5E556-EA76-A73E-184B-0ECB552A99CE}"/>
              </a:ext>
            </a:extLst>
          </p:cNvPr>
          <p:cNvSpPr>
            <a:spLocks noGrp="1"/>
          </p:cNvSpPr>
          <p:nvPr>
            <p:ph type="title"/>
          </p:nvPr>
        </p:nvSpPr>
        <p:spPr/>
        <p:txBody>
          <a:bodyPr/>
          <a:lstStyle/>
          <a:p>
            <a:r>
              <a:rPr lang="en-IN" b="1" dirty="0"/>
              <a:t>Volume</a:t>
            </a:r>
          </a:p>
        </p:txBody>
      </p:sp>
      <p:pic>
        <p:nvPicPr>
          <p:cNvPr id="5" name="Content Placeholder 4">
            <a:extLst>
              <a:ext uri="{FF2B5EF4-FFF2-40B4-BE49-F238E27FC236}">
                <a16:creationId xmlns:a16="http://schemas.microsoft.com/office/drawing/2014/main" id="{E11123A9-4AB3-2771-2A92-124827566C26}"/>
              </a:ext>
            </a:extLst>
          </p:cNvPr>
          <p:cNvPicPr>
            <a:picLocks noGrp="1" noChangeAspect="1"/>
          </p:cNvPicPr>
          <p:nvPr>
            <p:ph idx="1"/>
          </p:nvPr>
        </p:nvPicPr>
        <p:blipFill>
          <a:blip r:embed="rId3"/>
          <a:stretch/>
        </p:blipFill>
        <p:spPr>
          <a:xfrm>
            <a:off x="348610" y="2396110"/>
            <a:ext cx="6687225" cy="3416300"/>
          </a:xfrm>
        </p:spPr>
      </p:pic>
      <p:sp>
        <p:nvSpPr>
          <p:cNvPr id="3" name="TextBox 2">
            <a:extLst>
              <a:ext uri="{FF2B5EF4-FFF2-40B4-BE49-F238E27FC236}">
                <a16:creationId xmlns:a16="http://schemas.microsoft.com/office/drawing/2014/main" id="{57D3090F-6379-4421-ABCD-BAED9C965148}"/>
              </a:ext>
            </a:extLst>
          </p:cNvPr>
          <p:cNvSpPr txBox="1"/>
          <p:nvPr/>
        </p:nvSpPr>
        <p:spPr>
          <a:xfrm>
            <a:off x="7937369" y="2743199"/>
            <a:ext cx="2799762" cy="1569660"/>
          </a:xfrm>
          <a:prstGeom prst="rect">
            <a:avLst/>
          </a:prstGeom>
          <a:noFill/>
        </p:spPr>
        <p:txBody>
          <a:bodyPr wrap="square" rtlCol="0">
            <a:spAutoFit/>
          </a:bodyPr>
          <a:lstStyle/>
          <a:p>
            <a:r>
              <a:rPr lang="en-IN" sz="2400" dirty="0"/>
              <a:t>Here we can see the number of columns and number of rows</a:t>
            </a:r>
          </a:p>
        </p:txBody>
      </p:sp>
    </p:spTree>
    <p:extLst>
      <p:ext uri="{BB962C8B-B14F-4D97-AF65-F5344CB8AC3E}">
        <p14:creationId xmlns:p14="http://schemas.microsoft.com/office/powerpoint/2010/main" val="2948775755"/>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EC69D-84F2-096D-EA2D-821B6890150B}"/>
              </a:ext>
            </a:extLst>
          </p:cNvPr>
          <p:cNvSpPr>
            <a:spLocks noGrp="1"/>
          </p:cNvSpPr>
          <p:nvPr>
            <p:ph type="title"/>
          </p:nvPr>
        </p:nvSpPr>
        <p:spPr/>
        <p:txBody>
          <a:bodyPr/>
          <a:lstStyle/>
          <a:p>
            <a:r>
              <a:rPr lang="en-IN" b="1" dirty="0"/>
              <a:t>Data Types</a:t>
            </a:r>
          </a:p>
        </p:txBody>
      </p:sp>
      <p:pic>
        <p:nvPicPr>
          <p:cNvPr id="5" name="Content Placeholder 4">
            <a:extLst>
              <a:ext uri="{FF2B5EF4-FFF2-40B4-BE49-F238E27FC236}">
                <a16:creationId xmlns:a16="http://schemas.microsoft.com/office/drawing/2014/main" id="{CC3AE367-DB76-D84F-042E-70F35EA789ED}"/>
              </a:ext>
            </a:extLst>
          </p:cNvPr>
          <p:cNvPicPr>
            <a:picLocks noGrp="1" noChangeAspect="1"/>
          </p:cNvPicPr>
          <p:nvPr>
            <p:ph idx="1"/>
          </p:nvPr>
        </p:nvPicPr>
        <p:blipFill>
          <a:blip r:embed="rId3"/>
          <a:stretch/>
        </p:blipFill>
        <p:spPr>
          <a:xfrm>
            <a:off x="768780" y="2386683"/>
            <a:ext cx="4535376" cy="4127238"/>
          </a:xfrm>
        </p:spPr>
      </p:pic>
      <p:sp>
        <p:nvSpPr>
          <p:cNvPr id="3" name="TextBox 2">
            <a:extLst>
              <a:ext uri="{FF2B5EF4-FFF2-40B4-BE49-F238E27FC236}">
                <a16:creationId xmlns:a16="http://schemas.microsoft.com/office/drawing/2014/main" id="{A532F8B4-0E77-66FD-CB64-B32EE6DAD02A}"/>
              </a:ext>
            </a:extLst>
          </p:cNvPr>
          <p:cNvSpPr txBox="1"/>
          <p:nvPr/>
        </p:nvSpPr>
        <p:spPr>
          <a:xfrm>
            <a:off x="6890363" y="3535052"/>
            <a:ext cx="3026004" cy="1200329"/>
          </a:xfrm>
          <a:prstGeom prst="rect">
            <a:avLst/>
          </a:prstGeom>
          <a:noFill/>
        </p:spPr>
        <p:txBody>
          <a:bodyPr wrap="square" rtlCol="0">
            <a:spAutoFit/>
          </a:bodyPr>
          <a:lstStyle/>
          <a:p>
            <a:r>
              <a:rPr lang="en-IN" sz="2400" dirty="0"/>
              <a:t>Here we can see the data types of columns</a:t>
            </a:r>
          </a:p>
        </p:txBody>
      </p:sp>
    </p:spTree>
    <p:extLst>
      <p:ext uri="{BB962C8B-B14F-4D97-AF65-F5344CB8AC3E}">
        <p14:creationId xmlns:p14="http://schemas.microsoft.com/office/powerpoint/2010/main" val="210190054"/>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5A62-A68B-9F65-86C1-3553BB566BD6}"/>
              </a:ext>
            </a:extLst>
          </p:cNvPr>
          <p:cNvSpPr>
            <a:spLocks noGrp="1"/>
          </p:cNvSpPr>
          <p:nvPr>
            <p:ph type="title"/>
          </p:nvPr>
        </p:nvSpPr>
        <p:spPr/>
        <p:txBody>
          <a:bodyPr/>
          <a:lstStyle/>
          <a:p>
            <a:r>
              <a:rPr lang="en-IN" b="1" dirty="0"/>
              <a:t>Columns</a:t>
            </a:r>
          </a:p>
        </p:txBody>
      </p:sp>
      <p:pic>
        <p:nvPicPr>
          <p:cNvPr id="5" name="Content Placeholder 4">
            <a:extLst>
              <a:ext uri="{FF2B5EF4-FFF2-40B4-BE49-F238E27FC236}">
                <a16:creationId xmlns:a16="http://schemas.microsoft.com/office/drawing/2014/main" id="{C4FDC8AE-3D14-739D-5CCF-8C82CAE1EC5D}"/>
              </a:ext>
            </a:extLst>
          </p:cNvPr>
          <p:cNvPicPr>
            <a:picLocks noGrp="1" noChangeAspect="1"/>
          </p:cNvPicPr>
          <p:nvPr>
            <p:ph idx="1"/>
          </p:nvPr>
        </p:nvPicPr>
        <p:blipFill>
          <a:blip r:embed="rId3"/>
          <a:srcRect l="1538" t="5500"/>
          <a:stretch/>
        </p:blipFill>
        <p:spPr>
          <a:xfrm>
            <a:off x="849489" y="3007150"/>
            <a:ext cx="10775825" cy="2324512"/>
          </a:xfrm>
        </p:spPr>
      </p:pic>
    </p:spTree>
    <p:extLst>
      <p:ext uri="{BB962C8B-B14F-4D97-AF65-F5344CB8AC3E}">
        <p14:creationId xmlns:p14="http://schemas.microsoft.com/office/powerpoint/2010/main" val="189445115"/>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398E-C6F6-9F93-CFA9-3E792F8AA197}"/>
              </a:ext>
            </a:extLst>
          </p:cNvPr>
          <p:cNvSpPr>
            <a:spLocks noGrp="1"/>
          </p:cNvSpPr>
          <p:nvPr>
            <p:ph type="title"/>
          </p:nvPr>
        </p:nvSpPr>
        <p:spPr/>
        <p:txBody>
          <a:bodyPr/>
          <a:lstStyle/>
          <a:p>
            <a:r>
              <a:rPr lang="en-IN" b="1" i="0" dirty="0">
                <a:solidFill>
                  <a:srgbClr val="FFFFFF"/>
                </a:solidFill>
                <a:effectLst/>
              </a:rPr>
              <a:t>Column Description</a:t>
            </a:r>
            <a:endParaRPr lang="en-IN" dirty="0"/>
          </a:p>
        </p:txBody>
      </p:sp>
      <p:graphicFrame>
        <p:nvGraphicFramePr>
          <p:cNvPr id="6" name="Content Placeholder 5">
            <a:extLst>
              <a:ext uri="{FF2B5EF4-FFF2-40B4-BE49-F238E27FC236}">
                <a16:creationId xmlns:a16="http://schemas.microsoft.com/office/drawing/2014/main" id="{7D279DE3-5360-3D0F-1C80-920EE1F64566}"/>
              </a:ext>
            </a:extLst>
          </p:cNvPr>
          <p:cNvGraphicFramePr>
            <a:graphicFrameLocks noGrp="1"/>
          </p:cNvGraphicFramePr>
          <p:nvPr>
            <p:ph idx="1"/>
            <p:extLst>
              <p:ext uri="{D42A27DB-BD31-4B8C-83A1-F6EECF244321}">
                <p14:modId xmlns:p14="http://schemas.microsoft.com/office/powerpoint/2010/main" val="2239565230"/>
              </p:ext>
            </p:extLst>
          </p:nvPr>
        </p:nvGraphicFramePr>
        <p:xfrm>
          <a:off x="187905" y="2298861"/>
          <a:ext cx="11714535" cy="4162899"/>
        </p:xfrm>
        <a:graphic>
          <a:graphicData uri="http://schemas.openxmlformats.org/drawingml/2006/table">
            <a:tbl>
              <a:tblPr/>
              <a:tblGrid>
                <a:gridCol w="2026975">
                  <a:extLst>
                    <a:ext uri="{9D8B030D-6E8A-4147-A177-3AD203B41FA5}">
                      <a16:colId xmlns:a16="http://schemas.microsoft.com/office/drawing/2014/main" val="3980069408"/>
                    </a:ext>
                  </a:extLst>
                </a:gridCol>
                <a:gridCol w="9687560">
                  <a:extLst>
                    <a:ext uri="{9D8B030D-6E8A-4147-A177-3AD203B41FA5}">
                      <a16:colId xmlns:a16="http://schemas.microsoft.com/office/drawing/2014/main" val="1404969039"/>
                    </a:ext>
                  </a:extLst>
                </a:gridCol>
              </a:tblGrid>
              <a:tr h="452161">
                <a:tc>
                  <a:txBody>
                    <a:bodyPr/>
                    <a:lstStyle/>
                    <a:p>
                      <a:r>
                        <a:rPr lang="en-IN" dirty="0"/>
                        <a:t>Column Name</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r>
                        <a:rPr lang="en-IN"/>
                        <a:t>Description </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35791985"/>
                  </a:ext>
                </a:extLst>
              </a:tr>
              <a:tr h="830378">
                <a:tc>
                  <a:txBody>
                    <a:bodyPr/>
                    <a:lstStyle/>
                    <a:p>
                      <a:r>
                        <a:rPr lang="en-IN" dirty="0"/>
                        <a:t>step</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r>
                        <a:rPr lang="en-US" dirty="0"/>
                        <a:t>Represents the unit of time (e.g., hours, days, or transaction sequence) at which the transaction was made.</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35596089"/>
                  </a:ext>
                </a:extLst>
              </a:tr>
              <a:tr h="807720">
                <a:tc>
                  <a:txBody>
                    <a:bodyPr/>
                    <a:lstStyle/>
                    <a:p>
                      <a:r>
                        <a:rPr lang="en-IN"/>
                        <a:t>type </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r>
                        <a:rPr lang="en-US" dirty="0"/>
                        <a:t>The type of financial transaction, such as CASH-IN, CASH-OUT, DEBIT, PAYMENT, or TRANSFER. </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47184485"/>
                  </a:ext>
                </a:extLst>
              </a:tr>
              <a:tr h="518160">
                <a:tc>
                  <a:txBody>
                    <a:bodyPr/>
                    <a:lstStyle/>
                    <a:p>
                      <a:r>
                        <a:rPr lang="en-IN"/>
                        <a:t>amount </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r>
                        <a:rPr lang="en-US" dirty="0"/>
                        <a:t>The transaction amount in monetary units. </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34744614"/>
                  </a:ext>
                </a:extLst>
              </a:tr>
              <a:tr h="518160">
                <a:tc>
                  <a:txBody>
                    <a:bodyPr/>
                    <a:lstStyle/>
                    <a:p>
                      <a:r>
                        <a:rPr lang="en-IN" dirty="0" err="1"/>
                        <a:t>nameorigin</a:t>
                      </a:r>
                      <a:endParaRPr lang="en-IN" dirty="0"/>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r>
                        <a:rPr lang="en-US" dirty="0"/>
                        <a:t>The unique identifier (or masked account ID) of the sender (originating account).</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27345630"/>
                  </a:ext>
                </a:extLst>
              </a:tr>
              <a:tr h="518160">
                <a:tc>
                  <a:txBody>
                    <a:bodyPr/>
                    <a:lstStyle/>
                    <a:p>
                      <a:r>
                        <a:rPr lang="en-IN" dirty="0" err="1"/>
                        <a:t>oldbalanceorg</a:t>
                      </a:r>
                      <a:r>
                        <a:rPr lang="en-IN" dirty="0"/>
                        <a:t> </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r>
                        <a:rPr lang="en-US" dirty="0"/>
                        <a:t>The balance of the sender's account before the transaction was made.</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30426319"/>
                  </a:ext>
                </a:extLst>
              </a:tr>
              <a:tr h="518160">
                <a:tc>
                  <a:txBody>
                    <a:bodyPr/>
                    <a:lstStyle/>
                    <a:p>
                      <a:r>
                        <a:rPr lang="en-IN" dirty="0" err="1"/>
                        <a:t>newbalanceorg</a:t>
                      </a:r>
                      <a:endParaRPr lang="en-IN" dirty="0"/>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r>
                        <a:rPr lang="en-US" dirty="0"/>
                        <a:t>The balance of the sender's account after the transaction was made.</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8166533"/>
                  </a:ext>
                </a:extLst>
              </a:tr>
            </a:tbl>
          </a:graphicData>
        </a:graphic>
      </p:graphicFrame>
      <p:sp>
        <p:nvSpPr>
          <p:cNvPr id="7" name="Rectangle 2">
            <a:extLst>
              <a:ext uri="{FF2B5EF4-FFF2-40B4-BE49-F238E27FC236}">
                <a16:creationId xmlns:a16="http://schemas.microsoft.com/office/drawing/2014/main" id="{19ECB95A-6D0E-2980-86DC-CD581CAB96E0}"/>
              </a:ext>
            </a:extLst>
          </p:cNvPr>
          <p:cNvSpPr>
            <a:spLocks noChangeArrowheads="1"/>
          </p:cNvSpPr>
          <p:nvPr/>
        </p:nvSpPr>
        <p:spPr bwMode="auto">
          <a:xfrm flipV="1">
            <a:off x="-434533" y="571019"/>
            <a:ext cx="13537701" cy="49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68477466"/>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3" name="click.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CDF2D-1207-66C3-2ED8-FEF3B86838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AADC1B-61A0-9FE0-BD83-EC1D577A5A58}"/>
              </a:ext>
            </a:extLst>
          </p:cNvPr>
          <p:cNvSpPr>
            <a:spLocks noGrp="1"/>
          </p:cNvSpPr>
          <p:nvPr>
            <p:ph type="title"/>
          </p:nvPr>
        </p:nvSpPr>
        <p:spPr/>
        <p:txBody>
          <a:bodyPr/>
          <a:lstStyle/>
          <a:p>
            <a:r>
              <a:rPr lang="en-IN" b="1" i="0" dirty="0">
                <a:solidFill>
                  <a:srgbClr val="FFFFFF"/>
                </a:solidFill>
                <a:effectLst/>
              </a:rPr>
              <a:t>Column Description</a:t>
            </a:r>
            <a:endParaRPr lang="en-IN" dirty="0"/>
          </a:p>
        </p:txBody>
      </p:sp>
      <p:graphicFrame>
        <p:nvGraphicFramePr>
          <p:cNvPr id="5" name="Content Placeholder 4">
            <a:extLst>
              <a:ext uri="{FF2B5EF4-FFF2-40B4-BE49-F238E27FC236}">
                <a16:creationId xmlns:a16="http://schemas.microsoft.com/office/drawing/2014/main" id="{2B4F57A7-D4C4-85ED-0129-1FDFD6E270AF}"/>
              </a:ext>
            </a:extLst>
          </p:cNvPr>
          <p:cNvGraphicFramePr>
            <a:graphicFrameLocks noGrp="1"/>
          </p:cNvGraphicFramePr>
          <p:nvPr>
            <p:ph idx="1"/>
            <p:extLst>
              <p:ext uri="{D42A27DB-BD31-4B8C-83A1-F6EECF244321}">
                <p14:modId xmlns:p14="http://schemas.microsoft.com/office/powerpoint/2010/main" val="3256005775"/>
              </p:ext>
            </p:extLst>
          </p:nvPr>
        </p:nvGraphicFramePr>
        <p:xfrm>
          <a:off x="101600" y="2679811"/>
          <a:ext cx="11846561" cy="3264287"/>
        </p:xfrm>
        <a:graphic>
          <a:graphicData uri="http://schemas.openxmlformats.org/drawingml/2006/table">
            <a:tbl>
              <a:tblPr/>
              <a:tblGrid>
                <a:gridCol w="2133600">
                  <a:extLst>
                    <a:ext uri="{9D8B030D-6E8A-4147-A177-3AD203B41FA5}">
                      <a16:colId xmlns:a16="http://schemas.microsoft.com/office/drawing/2014/main" val="3717305551"/>
                    </a:ext>
                  </a:extLst>
                </a:gridCol>
                <a:gridCol w="9712961">
                  <a:extLst>
                    <a:ext uri="{9D8B030D-6E8A-4147-A177-3AD203B41FA5}">
                      <a16:colId xmlns:a16="http://schemas.microsoft.com/office/drawing/2014/main" val="1203575666"/>
                    </a:ext>
                  </a:extLst>
                </a:gridCol>
              </a:tblGrid>
              <a:tr h="703469">
                <a:tc>
                  <a:txBody>
                    <a:bodyPr/>
                    <a:lstStyle/>
                    <a:p>
                      <a:r>
                        <a:rPr lang="en-IN"/>
                        <a:t>namedest </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r>
                        <a:rPr lang="en-US" dirty="0"/>
                        <a:t>The unique identifier (or masked account ID) of the recipient (destination account). </a:t>
                      </a:r>
                    </a:p>
                  </a:txBody>
                  <a:tcPr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60719695"/>
                  </a:ext>
                </a:extLst>
              </a:tr>
              <a:tr h="670560">
                <a:tc>
                  <a:txBody>
                    <a:bodyPr/>
                    <a:lstStyle/>
                    <a:p>
                      <a:r>
                        <a:rPr lang="en-IN" sz="1800" dirty="0" err="1"/>
                        <a:t>oldbalancedest</a:t>
                      </a:r>
                      <a:r>
                        <a:rPr lang="en-IN" sz="1800" dirty="0"/>
                        <a:t> </a:t>
                      </a:r>
                    </a:p>
                  </a:txBody>
                  <a:tcPr marL="74267" marR="74267" marT="37134" marB="3713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r>
                        <a:rPr lang="en-US" sz="1800"/>
                        <a:t>The balance of the recipient’s account before the transaction was made.</a:t>
                      </a:r>
                    </a:p>
                  </a:txBody>
                  <a:tcPr marL="74267" marR="74267" marT="37134" marB="3713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4374344"/>
                  </a:ext>
                </a:extLst>
              </a:tr>
              <a:tr h="518160">
                <a:tc>
                  <a:txBody>
                    <a:bodyPr/>
                    <a:lstStyle/>
                    <a:p>
                      <a:r>
                        <a:rPr lang="en-IN" sz="1800" dirty="0" err="1"/>
                        <a:t>newbalancedest</a:t>
                      </a:r>
                      <a:r>
                        <a:rPr lang="en-IN" sz="1800" dirty="0"/>
                        <a:t> </a:t>
                      </a:r>
                    </a:p>
                  </a:txBody>
                  <a:tcPr marL="74267" marR="74267" marT="37134" marB="3713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r>
                        <a:rPr lang="en-US" sz="1800" dirty="0"/>
                        <a:t>The balance of the recipient’s account after the transaction was made.</a:t>
                      </a:r>
                    </a:p>
                  </a:txBody>
                  <a:tcPr marL="74267" marR="74267" marT="37134" marB="3713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6180225"/>
                  </a:ext>
                </a:extLst>
              </a:tr>
              <a:tr h="599440">
                <a:tc>
                  <a:txBody>
                    <a:bodyPr/>
                    <a:lstStyle/>
                    <a:p>
                      <a:r>
                        <a:rPr lang="en-IN" sz="1800" dirty="0" err="1"/>
                        <a:t>isfraud</a:t>
                      </a:r>
                      <a:r>
                        <a:rPr lang="en-IN" sz="1800" dirty="0"/>
                        <a:t> </a:t>
                      </a:r>
                    </a:p>
                  </a:txBody>
                  <a:tcPr marL="74267" marR="74267" marT="37134" marB="3713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r>
                        <a:rPr lang="en-US" sz="1800" dirty="0"/>
                        <a:t>A binary column (0 = Not Fraud, 1 = Fraud) indicating whether the transaction was fraudulent.</a:t>
                      </a:r>
                    </a:p>
                  </a:txBody>
                  <a:tcPr marL="74267" marR="74267" marT="37134" marB="3713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5873907"/>
                  </a:ext>
                </a:extLst>
              </a:tr>
              <a:tr h="749190">
                <a:tc>
                  <a:txBody>
                    <a:bodyPr/>
                    <a:lstStyle/>
                    <a:p>
                      <a:r>
                        <a:rPr lang="en-IN" sz="1800"/>
                        <a:t>isflaggedfraud </a:t>
                      </a:r>
                    </a:p>
                  </a:txBody>
                  <a:tcPr marL="74267" marR="74267" marT="37134" marB="3713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r>
                        <a:rPr lang="en-US" sz="1800" dirty="0"/>
                        <a:t>A binary column (0 = Not Flagged, 1 = Flagged) indicating if the transaction was flagged as fraudulent by the system. This is different from actual fraud detection.</a:t>
                      </a:r>
                    </a:p>
                  </a:txBody>
                  <a:tcPr marL="74267" marR="74267" marT="37134" marB="37134" anchor="ctr">
                    <a:lnL w="7620" cap="flat" cmpd="sng" algn="ctr">
                      <a:solidFill>
                        <a:srgbClr val="000000"/>
                      </a:solidFill>
                      <a:prstDash val="solid"/>
                      <a:round/>
                      <a:headEnd type="none" w="med" len="med"/>
                      <a:tailEnd type="none" w="med" len="med"/>
                    </a:lnL>
                    <a:lnR w="7620" cap="flat" cmpd="sng" algn="ctr">
                      <a:solidFill>
                        <a:srgbClr val="000000"/>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48943110"/>
                  </a:ext>
                </a:extLst>
              </a:tr>
            </a:tbl>
          </a:graphicData>
        </a:graphic>
      </p:graphicFrame>
      <p:sp>
        <p:nvSpPr>
          <p:cNvPr id="7" name="Rectangle 2">
            <a:extLst>
              <a:ext uri="{FF2B5EF4-FFF2-40B4-BE49-F238E27FC236}">
                <a16:creationId xmlns:a16="http://schemas.microsoft.com/office/drawing/2014/main" id="{99F811F9-7DF6-FE72-98F3-B6403DCBCB0B}"/>
              </a:ext>
            </a:extLst>
          </p:cNvPr>
          <p:cNvSpPr>
            <a:spLocks noChangeArrowheads="1"/>
          </p:cNvSpPr>
          <p:nvPr/>
        </p:nvSpPr>
        <p:spPr bwMode="auto">
          <a:xfrm flipV="1">
            <a:off x="-434533" y="571019"/>
            <a:ext cx="13537701" cy="49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Rectangle 1">
            <a:extLst>
              <a:ext uri="{FF2B5EF4-FFF2-40B4-BE49-F238E27FC236}">
                <a16:creationId xmlns:a16="http://schemas.microsoft.com/office/drawing/2014/main" id="{8B42B2D1-A84F-FED4-7287-51FDEA83A726}"/>
              </a:ext>
            </a:extLst>
          </p:cNvPr>
          <p:cNvSpPr>
            <a:spLocks noChangeArrowheads="1"/>
          </p:cNvSpPr>
          <p:nvPr/>
        </p:nvSpPr>
        <p:spPr bwMode="auto">
          <a:xfrm flipV="1">
            <a:off x="-852209" y="-2"/>
            <a:ext cx="1454778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375635736"/>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3" name="click.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640D9-C42D-DEDB-3B31-148AFFE55481}"/>
              </a:ext>
            </a:extLst>
          </p:cNvPr>
          <p:cNvSpPr>
            <a:spLocks noGrp="1"/>
          </p:cNvSpPr>
          <p:nvPr>
            <p:ph type="title"/>
          </p:nvPr>
        </p:nvSpPr>
        <p:spPr/>
        <p:txBody>
          <a:bodyPr/>
          <a:lstStyle/>
          <a:p>
            <a:r>
              <a:rPr lang="en-IN" b="1" i="0" dirty="0">
                <a:solidFill>
                  <a:srgbClr val="FFFFFF"/>
                </a:solidFill>
                <a:effectLst/>
              </a:rPr>
              <a:t>Statistical Summary</a:t>
            </a:r>
            <a:endParaRPr lang="en-IN" dirty="0"/>
          </a:p>
        </p:txBody>
      </p:sp>
      <p:pic>
        <p:nvPicPr>
          <p:cNvPr id="5" name="Content Placeholder 4">
            <a:extLst>
              <a:ext uri="{FF2B5EF4-FFF2-40B4-BE49-F238E27FC236}">
                <a16:creationId xmlns:a16="http://schemas.microsoft.com/office/drawing/2014/main" id="{03FB195F-E3D2-9F0D-2299-423F92DBC709}"/>
              </a:ext>
            </a:extLst>
          </p:cNvPr>
          <p:cNvPicPr>
            <a:picLocks noGrp="1" noChangeAspect="1"/>
          </p:cNvPicPr>
          <p:nvPr>
            <p:ph idx="1"/>
          </p:nvPr>
        </p:nvPicPr>
        <p:blipFill>
          <a:blip r:embed="rId3"/>
          <a:stretch/>
        </p:blipFill>
        <p:spPr>
          <a:xfrm>
            <a:off x="2554664" y="2282493"/>
            <a:ext cx="6161743" cy="4438817"/>
          </a:xfrm>
        </p:spPr>
      </p:pic>
    </p:spTree>
    <p:extLst>
      <p:ext uri="{BB962C8B-B14F-4D97-AF65-F5344CB8AC3E}">
        <p14:creationId xmlns:p14="http://schemas.microsoft.com/office/powerpoint/2010/main" val="1286533048"/>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9AB3-67EE-6E94-B82D-14C94FC137AC}"/>
              </a:ext>
            </a:extLst>
          </p:cNvPr>
          <p:cNvSpPr>
            <a:spLocks noGrp="1"/>
          </p:cNvSpPr>
          <p:nvPr>
            <p:ph type="title"/>
          </p:nvPr>
        </p:nvSpPr>
        <p:spPr/>
        <p:txBody>
          <a:bodyPr/>
          <a:lstStyle/>
          <a:p>
            <a:r>
              <a:rPr lang="en-IN" b="1" i="0" dirty="0">
                <a:solidFill>
                  <a:srgbClr val="FFFFFF"/>
                </a:solidFill>
                <a:effectLst/>
              </a:rPr>
              <a:t>Data Cleaning</a:t>
            </a:r>
            <a:endParaRPr lang="en-IN" dirty="0"/>
          </a:p>
        </p:txBody>
      </p:sp>
      <p:pic>
        <p:nvPicPr>
          <p:cNvPr id="7" name="Content Placeholder 6">
            <a:extLst>
              <a:ext uri="{FF2B5EF4-FFF2-40B4-BE49-F238E27FC236}">
                <a16:creationId xmlns:a16="http://schemas.microsoft.com/office/drawing/2014/main" id="{C74202F2-08D9-E0B1-FDC9-A0D2B2CC7A90}"/>
              </a:ext>
            </a:extLst>
          </p:cNvPr>
          <p:cNvPicPr>
            <a:picLocks noGrp="1" noChangeAspect="1"/>
          </p:cNvPicPr>
          <p:nvPr>
            <p:ph idx="1"/>
          </p:nvPr>
        </p:nvPicPr>
        <p:blipFill>
          <a:blip r:embed="rId3"/>
          <a:srcRect l="5499" t="1886"/>
          <a:stretch/>
        </p:blipFill>
        <p:spPr>
          <a:xfrm>
            <a:off x="3167406" y="2319282"/>
            <a:ext cx="5581799" cy="4458589"/>
          </a:xfrm>
        </p:spPr>
      </p:pic>
    </p:spTree>
    <p:extLst>
      <p:ext uri="{BB962C8B-B14F-4D97-AF65-F5344CB8AC3E}">
        <p14:creationId xmlns:p14="http://schemas.microsoft.com/office/powerpoint/2010/main" val="1857021209"/>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430EB-F667-19FB-B070-52B1AF07DA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33210C-34B5-C1FF-C95C-5BE29129CD5D}"/>
              </a:ext>
            </a:extLst>
          </p:cNvPr>
          <p:cNvSpPr>
            <a:spLocks noGrp="1"/>
          </p:cNvSpPr>
          <p:nvPr>
            <p:ph type="title"/>
          </p:nvPr>
        </p:nvSpPr>
        <p:spPr/>
        <p:txBody>
          <a:bodyPr/>
          <a:lstStyle/>
          <a:p>
            <a:r>
              <a:rPr lang="en-IN" b="1" i="0" dirty="0">
                <a:solidFill>
                  <a:srgbClr val="FFFFFF"/>
                </a:solidFill>
                <a:effectLst/>
              </a:rPr>
              <a:t>Data Cleaning</a:t>
            </a:r>
            <a:endParaRPr lang="en-IN" dirty="0"/>
          </a:p>
        </p:txBody>
      </p:sp>
      <p:pic>
        <p:nvPicPr>
          <p:cNvPr id="6" name="Content Placeholder 5">
            <a:extLst>
              <a:ext uri="{FF2B5EF4-FFF2-40B4-BE49-F238E27FC236}">
                <a16:creationId xmlns:a16="http://schemas.microsoft.com/office/drawing/2014/main" id="{D842D3A4-A4BF-A338-6CA0-7F45D8514371}"/>
              </a:ext>
            </a:extLst>
          </p:cNvPr>
          <p:cNvPicPr>
            <a:picLocks noGrp="1" noChangeAspect="1"/>
          </p:cNvPicPr>
          <p:nvPr>
            <p:ph idx="1"/>
          </p:nvPr>
        </p:nvPicPr>
        <p:blipFill>
          <a:blip r:embed="rId3"/>
          <a:stretch/>
        </p:blipFill>
        <p:spPr>
          <a:xfrm>
            <a:off x="867266" y="2316003"/>
            <a:ext cx="4607533" cy="4235625"/>
          </a:xfrm>
        </p:spPr>
      </p:pic>
      <p:sp>
        <p:nvSpPr>
          <p:cNvPr id="3" name="TextBox 2">
            <a:extLst>
              <a:ext uri="{FF2B5EF4-FFF2-40B4-BE49-F238E27FC236}">
                <a16:creationId xmlns:a16="http://schemas.microsoft.com/office/drawing/2014/main" id="{083DE064-35C6-64F2-97DC-6FEB3F16C9FC}"/>
              </a:ext>
            </a:extLst>
          </p:cNvPr>
          <p:cNvSpPr txBox="1"/>
          <p:nvPr/>
        </p:nvSpPr>
        <p:spPr>
          <a:xfrm>
            <a:off x="6721310" y="3110845"/>
            <a:ext cx="3779541"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Since there are no null values, we did not apply any operation</a:t>
            </a:r>
            <a:endParaRPr lang="en-IN" sz="2400" dirty="0"/>
          </a:p>
        </p:txBody>
      </p:sp>
    </p:spTree>
    <p:extLst>
      <p:ext uri="{BB962C8B-B14F-4D97-AF65-F5344CB8AC3E}">
        <p14:creationId xmlns:p14="http://schemas.microsoft.com/office/powerpoint/2010/main" val="1206123607"/>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DFD11-CBEF-FE32-AEF7-022D8385CC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ECD2B8-061E-6C12-5C40-F8BA22E55230}"/>
              </a:ext>
            </a:extLst>
          </p:cNvPr>
          <p:cNvSpPr>
            <a:spLocks noGrp="1"/>
          </p:cNvSpPr>
          <p:nvPr>
            <p:ph type="title"/>
          </p:nvPr>
        </p:nvSpPr>
        <p:spPr/>
        <p:txBody>
          <a:bodyPr/>
          <a:lstStyle/>
          <a:p>
            <a:r>
              <a:rPr lang="en-IN" b="1" i="0" dirty="0">
                <a:solidFill>
                  <a:srgbClr val="FFFFFF"/>
                </a:solidFill>
                <a:effectLst/>
              </a:rPr>
              <a:t>Data Cleaning</a:t>
            </a:r>
            <a:endParaRPr lang="en-IN" dirty="0"/>
          </a:p>
        </p:txBody>
      </p:sp>
      <p:pic>
        <p:nvPicPr>
          <p:cNvPr id="7" name="Content Placeholder 6">
            <a:extLst>
              <a:ext uri="{FF2B5EF4-FFF2-40B4-BE49-F238E27FC236}">
                <a16:creationId xmlns:a16="http://schemas.microsoft.com/office/drawing/2014/main" id="{31EF1864-BEEA-0E5C-67C8-B4658130AF87}"/>
              </a:ext>
            </a:extLst>
          </p:cNvPr>
          <p:cNvPicPr>
            <a:picLocks noGrp="1" noChangeAspect="1"/>
          </p:cNvPicPr>
          <p:nvPr>
            <p:ph idx="1"/>
          </p:nvPr>
        </p:nvPicPr>
        <p:blipFill>
          <a:blip r:embed="rId3"/>
          <a:srcRect l="4489"/>
          <a:stretch/>
        </p:blipFill>
        <p:spPr>
          <a:xfrm>
            <a:off x="461915" y="2503676"/>
            <a:ext cx="6127422" cy="3069430"/>
          </a:xfrm>
        </p:spPr>
      </p:pic>
      <p:sp>
        <p:nvSpPr>
          <p:cNvPr id="3" name="TextBox 2">
            <a:extLst>
              <a:ext uri="{FF2B5EF4-FFF2-40B4-BE49-F238E27FC236}">
                <a16:creationId xmlns:a16="http://schemas.microsoft.com/office/drawing/2014/main" id="{B2C1B5CA-7FA7-7A9C-4DC9-023D5219813F}"/>
              </a:ext>
            </a:extLst>
          </p:cNvPr>
          <p:cNvSpPr txBox="1"/>
          <p:nvPr/>
        </p:nvSpPr>
        <p:spPr>
          <a:xfrm>
            <a:off x="7579150" y="3068895"/>
            <a:ext cx="3334655"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Since there are no duplicated values, we did not apply any operation</a:t>
            </a:r>
            <a:endParaRPr lang="en-IN" sz="2400" dirty="0"/>
          </a:p>
        </p:txBody>
      </p:sp>
    </p:spTree>
    <p:extLst>
      <p:ext uri="{BB962C8B-B14F-4D97-AF65-F5344CB8AC3E}">
        <p14:creationId xmlns:p14="http://schemas.microsoft.com/office/powerpoint/2010/main" val="1137927619"/>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337A-7391-99B5-CE84-F0383B2BC58D}"/>
              </a:ext>
            </a:extLst>
          </p:cNvPr>
          <p:cNvSpPr>
            <a:spLocks noGrp="1"/>
          </p:cNvSpPr>
          <p:nvPr>
            <p:ph type="title"/>
          </p:nvPr>
        </p:nvSpPr>
        <p:spPr/>
        <p:txBody>
          <a:bodyPr/>
          <a:lstStyle/>
          <a:p>
            <a:r>
              <a:rPr lang="en-IN" b="1" i="0" dirty="0">
                <a:solidFill>
                  <a:srgbClr val="FFFFFF"/>
                </a:solidFill>
                <a:effectLst/>
              </a:rPr>
              <a:t>Introduction</a:t>
            </a:r>
            <a:endParaRPr lang="en-IN" dirty="0"/>
          </a:p>
        </p:txBody>
      </p:sp>
      <p:sp>
        <p:nvSpPr>
          <p:cNvPr id="3" name="Content Placeholder 2">
            <a:extLst>
              <a:ext uri="{FF2B5EF4-FFF2-40B4-BE49-F238E27FC236}">
                <a16:creationId xmlns:a16="http://schemas.microsoft.com/office/drawing/2014/main" id="{179B00AD-605C-7666-61EF-133127B54DCD}"/>
              </a:ext>
            </a:extLst>
          </p:cNvPr>
          <p:cNvSpPr>
            <a:spLocks noGrp="1"/>
          </p:cNvSpPr>
          <p:nvPr>
            <p:ph idx="1"/>
          </p:nvPr>
        </p:nvSpPr>
        <p:spPr/>
        <p:txBody>
          <a:bodyPr>
            <a:normAutofit/>
          </a:bodyPr>
          <a:lstStyle/>
          <a:p>
            <a:pPr algn="just"/>
            <a:r>
              <a:rPr lang="en-US" sz="2000" dirty="0"/>
              <a:t>Fraud detection in online payments helps prevent scams and unauthorized transactions. It uses security measures like AI, machine learning, and real-time monitoring to spot suspicious activities. </a:t>
            </a:r>
          </a:p>
          <a:p>
            <a:pPr algn="just"/>
            <a:r>
              <a:rPr lang="en-US" sz="2000" dirty="0"/>
              <a:t>Common frauds include stolen card details, fake identities, and phishing attacks. Banks and businesses use fraud detection to protect customers and reduce financial losses.</a:t>
            </a:r>
          </a:p>
          <a:p>
            <a:pPr algn="just"/>
            <a:r>
              <a:rPr lang="en-US" sz="2000" dirty="0"/>
              <a:t>Alerts and verification steps, like OTPs, add extra security. As online payments grow, detecting fraud becomes more important to ensure safe transactions.</a:t>
            </a:r>
            <a:endParaRPr lang="en-IN" sz="2000" dirty="0"/>
          </a:p>
        </p:txBody>
      </p:sp>
    </p:spTree>
    <p:extLst>
      <p:ext uri="{BB962C8B-B14F-4D97-AF65-F5344CB8AC3E}">
        <p14:creationId xmlns:p14="http://schemas.microsoft.com/office/powerpoint/2010/main" val="2628833761"/>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3" name="click.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8B575-76E4-5E4E-E3D6-05655D8AF0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F6E2D1-63D5-CF0B-4789-7697874859B2}"/>
              </a:ext>
            </a:extLst>
          </p:cNvPr>
          <p:cNvSpPr>
            <a:spLocks noGrp="1"/>
          </p:cNvSpPr>
          <p:nvPr>
            <p:ph type="title"/>
          </p:nvPr>
        </p:nvSpPr>
        <p:spPr/>
        <p:txBody>
          <a:bodyPr/>
          <a:lstStyle/>
          <a:p>
            <a:r>
              <a:rPr lang="en-IN" b="1" dirty="0">
                <a:solidFill>
                  <a:srgbClr val="FFFFFF"/>
                </a:solidFill>
              </a:rPr>
              <a:t>Skewness</a:t>
            </a:r>
            <a:endParaRPr lang="en-IN" dirty="0"/>
          </a:p>
        </p:txBody>
      </p:sp>
      <p:pic>
        <p:nvPicPr>
          <p:cNvPr id="6" name="Picture 5">
            <a:extLst>
              <a:ext uri="{FF2B5EF4-FFF2-40B4-BE49-F238E27FC236}">
                <a16:creationId xmlns:a16="http://schemas.microsoft.com/office/drawing/2014/main" id="{57A8428C-13ED-36FD-A90B-767BEA5321DA}"/>
              </a:ext>
            </a:extLst>
          </p:cNvPr>
          <p:cNvPicPr>
            <a:picLocks noChangeAspect="1"/>
          </p:cNvPicPr>
          <p:nvPr/>
        </p:nvPicPr>
        <p:blipFill>
          <a:blip r:embed="rId3"/>
          <a:srcRect l="4299" t="2517" r="1989"/>
          <a:stretch/>
        </p:blipFill>
        <p:spPr>
          <a:xfrm>
            <a:off x="3277939" y="2406301"/>
            <a:ext cx="5291026" cy="4326271"/>
          </a:xfrm>
          <a:prstGeom prst="rect">
            <a:avLst/>
          </a:prstGeom>
        </p:spPr>
      </p:pic>
    </p:spTree>
    <p:extLst>
      <p:ext uri="{BB962C8B-B14F-4D97-AF65-F5344CB8AC3E}">
        <p14:creationId xmlns:p14="http://schemas.microsoft.com/office/powerpoint/2010/main" val="3828758913"/>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51BF3-2EC7-F363-EF47-503F997F01D9}"/>
              </a:ext>
            </a:extLst>
          </p:cNvPr>
          <p:cNvSpPr>
            <a:spLocks noGrp="1"/>
          </p:cNvSpPr>
          <p:nvPr>
            <p:ph type="title"/>
          </p:nvPr>
        </p:nvSpPr>
        <p:spPr/>
        <p:txBody>
          <a:bodyPr/>
          <a:lstStyle/>
          <a:p>
            <a:r>
              <a:rPr lang="en-IN" b="1" dirty="0"/>
              <a:t>Bell Curve Histogram</a:t>
            </a:r>
          </a:p>
        </p:txBody>
      </p:sp>
      <p:pic>
        <p:nvPicPr>
          <p:cNvPr id="5" name="Content Placeholder 4">
            <a:extLst>
              <a:ext uri="{FF2B5EF4-FFF2-40B4-BE49-F238E27FC236}">
                <a16:creationId xmlns:a16="http://schemas.microsoft.com/office/drawing/2014/main" id="{37179827-DAA4-D080-4742-8C1E6FEC4469}"/>
              </a:ext>
            </a:extLst>
          </p:cNvPr>
          <p:cNvPicPr>
            <a:picLocks noGrp="1" noChangeAspect="1"/>
          </p:cNvPicPr>
          <p:nvPr>
            <p:ph idx="1"/>
          </p:nvPr>
        </p:nvPicPr>
        <p:blipFill>
          <a:blip r:embed="rId3"/>
          <a:stretch/>
        </p:blipFill>
        <p:spPr>
          <a:xfrm>
            <a:off x="1979629" y="2218010"/>
            <a:ext cx="8654776" cy="4526868"/>
          </a:xfrm>
        </p:spPr>
      </p:pic>
    </p:spTree>
    <p:extLst>
      <p:ext uri="{BB962C8B-B14F-4D97-AF65-F5344CB8AC3E}">
        <p14:creationId xmlns:p14="http://schemas.microsoft.com/office/powerpoint/2010/main" val="2686151332"/>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D3FA7-3CAC-95AA-1DCB-4F1A9CA41E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920101-6F4F-F31B-CD7C-1CC46D420163}"/>
              </a:ext>
            </a:extLst>
          </p:cNvPr>
          <p:cNvSpPr>
            <a:spLocks noGrp="1"/>
          </p:cNvSpPr>
          <p:nvPr>
            <p:ph type="title"/>
          </p:nvPr>
        </p:nvSpPr>
        <p:spPr/>
        <p:txBody>
          <a:bodyPr/>
          <a:lstStyle/>
          <a:p>
            <a:r>
              <a:rPr lang="en-IN" b="1" dirty="0"/>
              <a:t>Bell Curve Histogram</a:t>
            </a:r>
            <a:endParaRPr lang="en-IN" dirty="0"/>
          </a:p>
        </p:txBody>
      </p:sp>
      <p:pic>
        <p:nvPicPr>
          <p:cNvPr id="7" name="Content Placeholder 6">
            <a:extLst>
              <a:ext uri="{FF2B5EF4-FFF2-40B4-BE49-F238E27FC236}">
                <a16:creationId xmlns:a16="http://schemas.microsoft.com/office/drawing/2014/main" id="{E385E4C8-576F-923E-66FB-DC250CCCA5FA}"/>
              </a:ext>
            </a:extLst>
          </p:cNvPr>
          <p:cNvPicPr>
            <a:picLocks noGrp="1" noChangeAspect="1"/>
          </p:cNvPicPr>
          <p:nvPr>
            <p:ph idx="1"/>
          </p:nvPr>
        </p:nvPicPr>
        <p:blipFill>
          <a:blip r:embed="rId3"/>
          <a:stretch>
            <a:fillRect/>
          </a:stretch>
        </p:blipFill>
        <p:spPr>
          <a:xfrm>
            <a:off x="2554664" y="2270674"/>
            <a:ext cx="6806152" cy="4609666"/>
          </a:xfrm>
        </p:spPr>
      </p:pic>
    </p:spTree>
    <p:extLst>
      <p:ext uri="{BB962C8B-B14F-4D97-AF65-F5344CB8AC3E}">
        <p14:creationId xmlns:p14="http://schemas.microsoft.com/office/powerpoint/2010/main" val="1210192548"/>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7CFD1-CDCD-BF7C-0072-D5A8458B9E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E25B0C-0EEA-A934-F5FF-5169F43363A8}"/>
              </a:ext>
            </a:extLst>
          </p:cNvPr>
          <p:cNvSpPr>
            <a:spLocks noGrp="1"/>
          </p:cNvSpPr>
          <p:nvPr>
            <p:ph type="title"/>
          </p:nvPr>
        </p:nvSpPr>
        <p:spPr>
          <a:xfrm>
            <a:off x="1154954" y="973668"/>
            <a:ext cx="10053820" cy="706964"/>
          </a:xfrm>
        </p:spPr>
        <p:txBody>
          <a:bodyPr/>
          <a:lstStyle/>
          <a:p>
            <a:r>
              <a:rPr lang="en-IN" b="1" dirty="0" err="1"/>
              <a:t>Countplot</a:t>
            </a:r>
            <a:r>
              <a:rPr lang="en-IN" b="1" dirty="0"/>
              <a:t>: Fraud VS Non Fraud Transaction </a:t>
            </a:r>
          </a:p>
        </p:txBody>
      </p:sp>
      <p:pic>
        <p:nvPicPr>
          <p:cNvPr id="6" name="Content Placeholder 5">
            <a:extLst>
              <a:ext uri="{FF2B5EF4-FFF2-40B4-BE49-F238E27FC236}">
                <a16:creationId xmlns:a16="http://schemas.microsoft.com/office/drawing/2014/main" id="{C40086ED-D8F3-F5D3-B062-9A19F7E0E9C8}"/>
              </a:ext>
            </a:extLst>
          </p:cNvPr>
          <p:cNvPicPr>
            <a:picLocks noGrp="1" noChangeAspect="1"/>
          </p:cNvPicPr>
          <p:nvPr>
            <p:ph idx="1"/>
          </p:nvPr>
        </p:nvPicPr>
        <p:blipFill>
          <a:blip r:embed="rId3"/>
          <a:stretch/>
        </p:blipFill>
        <p:spPr>
          <a:xfrm>
            <a:off x="1751558" y="2507530"/>
            <a:ext cx="8688883" cy="4181573"/>
          </a:xfrm>
        </p:spPr>
      </p:pic>
    </p:spTree>
    <p:extLst>
      <p:ext uri="{BB962C8B-B14F-4D97-AF65-F5344CB8AC3E}">
        <p14:creationId xmlns:p14="http://schemas.microsoft.com/office/powerpoint/2010/main" val="1062650587"/>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EC63F-0A28-6631-190C-67F967BFE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21B21C-EA04-8D80-99E5-41C08C7EBCDD}"/>
              </a:ext>
            </a:extLst>
          </p:cNvPr>
          <p:cNvSpPr>
            <a:spLocks noGrp="1"/>
          </p:cNvSpPr>
          <p:nvPr>
            <p:ph type="title"/>
          </p:nvPr>
        </p:nvSpPr>
        <p:spPr>
          <a:xfrm>
            <a:off x="730748" y="860546"/>
            <a:ext cx="9893260" cy="706964"/>
          </a:xfrm>
        </p:spPr>
        <p:txBody>
          <a:bodyPr/>
          <a:lstStyle/>
          <a:p>
            <a:r>
              <a:rPr lang="en-IN" b="1" dirty="0" err="1"/>
              <a:t>Countplot</a:t>
            </a:r>
            <a:r>
              <a:rPr lang="en-IN" b="1" dirty="0"/>
              <a:t>: Fraud VS Non Fraud Transaction </a:t>
            </a:r>
          </a:p>
        </p:txBody>
      </p:sp>
      <p:pic>
        <p:nvPicPr>
          <p:cNvPr id="7" name="Content Placeholder 6">
            <a:extLst>
              <a:ext uri="{FF2B5EF4-FFF2-40B4-BE49-F238E27FC236}">
                <a16:creationId xmlns:a16="http://schemas.microsoft.com/office/drawing/2014/main" id="{C9708C9E-9148-A8C0-D2E4-780427E785A1}"/>
              </a:ext>
            </a:extLst>
          </p:cNvPr>
          <p:cNvPicPr>
            <a:picLocks noGrp="1" noChangeAspect="1"/>
          </p:cNvPicPr>
          <p:nvPr>
            <p:ph idx="1"/>
          </p:nvPr>
        </p:nvPicPr>
        <p:blipFill>
          <a:blip r:embed="rId3"/>
          <a:stretch/>
        </p:blipFill>
        <p:spPr>
          <a:xfrm>
            <a:off x="2752628" y="2344261"/>
            <a:ext cx="6542202" cy="4513739"/>
          </a:xfrm>
        </p:spPr>
      </p:pic>
    </p:spTree>
    <p:extLst>
      <p:ext uri="{BB962C8B-B14F-4D97-AF65-F5344CB8AC3E}">
        <p14:creationId xmlns:p14="http://schemas.microsoft.com/office/powerpoint/2010/main" val="1712086144"/>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7DBED-B1CD-B31F-BEF6-E42E4A0B3DA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D7D519E3-BBEC-95B9-FE73-0B25F9DB6F2A}"/>
              </a:ext>
            </a:extLst>
          </p:cNvPr>
          <p:cNvPicPr>
            <a:picLocks noChangeAspect="1"/>
          </p:cNvPicPr>
          <p:nvPr/>
        </p:nvPicPr>
        <p:blipFill>
          <a:blip r:embed="rId3"/>
          <a:srcRect l="1855" t="7241" b="3273"/>
          <a:stretch/>
        </p:blipFill>
        <p:spPr>
          <a:xfrm>
            <a:off x="1192115" y="2546430"/>
            <a:ext cx="9807770" cy="3784922"/>
          </a:xfrm>
          <a:prstGeom prst="rect">
            <a:avLst/>
          </a:prstGeom>
        </p:spPr>
      </p:pic>
      <p:sp>
        <p:nvSpPr>
          <p:cNvPr id="2" name="Title 1">
            <a:extLst>
              <a:ext uri="{FF2B5EF4-FFF2-40B4-BE49-F238E27FC236}">
                <a16:creationId xmlns:a16="http://schemas.microsoft.com/office/drawing/2014/main" id="{3DCBB019-5B58-5FBC-8485-D2F499E177AC}"/>
              </a:ext>
            </a:extLst>
          </p:cNvPr>
          <p:cNvSpPr>
            <a:spLocks noGrp="1"/>
          </p:cNvSpPr>
          <p:nvPr>
            <p:ph type="title"/>
          </p:nvPr>
        </p:nvSpPr>
        <p:spPr>
          <a:xfrm>
            <a:off x="1154954" y="973668"/>
            <a:ext cx="8761413" cy="706964"/>
          </a:xfrm>
        </p:spPr>
        <p:txBody>
          <a:bodyPr/>
          <a:lstStyle/>
          <a:p>
            <a:r>
              <a:rPr lang="en-IN" b="1" dirty="0" err="1"/>
              <a:t>Countplot</a:t>
            </a:r>
            <a:r>
              <a:rPr lang="en-IN" b="1" dirty="0"/>
              <a:t> On Transaction Types</a:t>
            </a:r>
          </a:p>
        </p:txBody>
      </p:sp>
    </p:spTree>
    <p:extLst>
      <p:ext uri="{BB962C8B-B14F-4D97-AF65-F5344CB8AC3E}">
        <p14:creationId xmlns:p14="http://schemas.microsoft.com/office/powerpoint/2010/main" val="2792488227"/>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23A04-856A-2704-7E3A-EC92EA746ECD}"/>
              </a:ext>
            </a:extLst>
          </p:cNvPr>
          <p:cNvSpPr>
            <a:spLocks noGrp="1"/>
          </p:cNvSpPr>
          <p:nvPr>
            <p:ph type="title"/>
          </p:nvPr>
        </p:nvSpPr>
        <p:spPr>
          <a:xfrm>
            <a:off x="1145122" y="973668"/>
            <a:ext cx="8761413" cy="706964"/>
          </a:xfrm>
        </p:spPr>
        <p:txBody>
          <a:bodyPr/>
          <a:lstStyle/>
          <a:p>
            <a:r>
              <a:rPr lang="en-IN" b="1" dirty="0" err="1"/>
              <a:t>Countplot</a:t>
            </a:r>
            <a:r>
              <a:rPr lang="en-IN" b="1" dirty="0"/>
              <a:t> On Transaction Types</a:t>
            </a:r>
          </a:p>
        </p:txBody>
      </p:sp>
      <p:pic>
        <p:nvPicPr>
          <p:cNvPr id="5" name="Content Placeholder 4">
            <a:extLst>
              <a:ext uri="{FF2B5EF4-FFF2-40B4-BE49-F238E27FC236}">
                <a16:creationId xmlns:a16="http://schemas.microsoft.com/office/drawing/2014/main" id="{E42DEDC7-076F-37A3-2B51-456B33C16CD5}"/>
              </a:ext>
            </a:extLst>
          </p:cNvPr>
          <p:cNvPicPr>
            <a:picLocks noGrp="1" noChangeAspect="1"/>
          </p:cNvPicPr>
          <p:nvPr>
            <p:ph idx="1"/>
          </p:nvPr>
        </p:nvPicPr>
        <p:blipFill>
          <a:blip r:embed="rId3"/>
          <a:srcRect t="2433"/>
          <a:stretch/>
        </p:blipFill>
        <p:spPr>
          <a:xfrm>
            <a:off x="2865750" y="2411262"/>
            <a:ext cx="6099142" cy="4325962"/>
          </a:xfrm>
        </p:spPr>
      </p:pic>
    </p:spTree>
    <p:extLst>
      <p:ext uri="{BB962C8B-B14F-4D97-AF65-F5344CB8AC3E}">
        <p14:creationId xmlns:p14="http://schemas.microsoft.com/office/powerpoint/2010/main" val="3877536436"/>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4368E-5670-9D98-6ACA-E43371EE90BA}"/>
              </a:ext>
            </a:extLst>
          </p:cNvPr>
          <p:cNvSpPr>
            <a:spLocks noGrp="1"/>
          </p:cNvSpPr>
          <p:nvPr>
            <p:ph type="title"/>
          </p:nvPr>
        </p:nvSpPr>
        <p:spPr/>
        <p:txBody>
          <a:bodyPr/>
          <a:lstStyle/>
          <a:p>
            <a:r>
              <a:rPr lang="en-IN" b="1" dirty="0"/>
              <a:t>Boxplot On Fraud Column</a:t>
            </a:r>
          </a:p>
        </p:txBody>
      </p:sp>
      <p:pic>
        <p:nvPicPr>
          <p:cNvPr id="5" name="Content Placeholder 4">
            <a:extLst>
              <a:ext uri="{FF2B5EF4-FFF2-40B4-BE49-F238E27FC236}">
                <a16:creationId xmlns:a16="http://schemas.microsoft.com/office/drawing/2014/main" id="{D790CEEB-7E18-4CEC-5E2F-2BBCADA304F9}"/>
              </a:ext>
            </a:extLst>
          </p:cNvPr>
          <p:cNvPicPr>
            <a:picLocks noGrp="1" noChangeAspect="1"/>
          </p:cNvPicPr>
          <p:nvPr>
            <p:ph idx="1"/>
          </p:nvPr>
        </p:nvPicPr>
        <p:blipFill>
          <a:blip r:embed="rId3"/>
          <a:stretch/>
        </p:blipFill>
        <p:spPr>
          <a:xfrm>
            <a:off x="1155700" y="2825538"/>
            <a:ext cx="8824913" cy="2934515"/>
          </a:xfrm>
        </p:spPr>
      </p:pic>
    </p:spTree>
    <p:extLst>
      <p:ext uri="{BB962C8B-B14F-4D97-AF65-F5344CB8AC3E}">
        <p14:creationId xmlns:p14="http://schemas.microsoft.com/office/powerpoint/2010/main" val="2287454151"/>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C6864-0F70-0930-73D5-2774576FF637}"/>
              </a:ext>
            </a:extLst>
          </p:cNvPr>
          <p:cNvSpPr>
            <a:spLocks noGrp="1"/>
          </p:cNvSpPr>
          <p:nvPr>
            <p:ph type="title"/>
          </p:nvPr>
        </p:nvSpPr>
        <p:spPr/>
        <p:txBody>
          <a:bodyPr/>
          <a:lstStyle/>
          <a:p>
            <a:r>
              <a:rPr lang="en-IN" b="1" dirty="0"/>
              <a:t>Boxplot On Fraud Column</a:t>
            </a:r>
            <a:endParaRPr lang="en-IN" dirty="0"/>
          </a:p>
        </p:txBody>
      </p:sp>
      <p:pic>
        <p:nvPicPr>
          <p:cNvPr id="5" name="Content Placeholder 4">
            <a:extLst>
              <a:ext uri="{FF2B5EF4-FFF2-40B4-BE49-F238E27FC236}">
                <a16:creationId xmlns:a16="http://schemas.microsoft.com/office/drawing/2014/main" id="{4B7DFA2D-7FEC-4E36-C4FE-D22231F5A6DE}"/>
              </a:ext>
            </a:extLst>
          </p:cNvPr>
          <p:cNvPicPr>
            <a:picLocks noGrp="1" noChangeAspect="1"/>
          </p:cNvPicPr>
          <p:nvPr>
            <p:ph idx="1"/>
          </p:nvPr>
        </p:nvPicPr>
        <p:blipFill>
          <a:blip r:embed="rId3"/>
          <a:stretch/>
        </p:blipFill>
        <p:spPr>
          <a:xfrm>
            <a:off x="2139885" y="2338153"/>
            <a:ext cx="7776482" cy="4476559"/>
          </a:xfrm>
        </p:spPr>
      </p:pic>
    </p:spTree>
    <p:extLst>
      <p:ext uri="{BB962C8B-B14F-4D97-AF65-F5344CB8AC3E}">
        <p14:creationId xmlns:p14="http://schemas.microsoft.com/office/powerpoint/2010/main" val="1252339527"/>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FE67-898F-12B3-1133-935B80F1CFF5}"/>
              </a:ext>
            </a:extLst>
          </p:cNvPr>
          <p:cNvSpPr>
            <a:spLocks noGrp="1"/>
          </p:cNvSpPr>
          <p:nvPr>
            <p:ph type="title"/>
          </p:nvPr>
        </p:nvSpPr>
        <p:spPr/>
        <p:txBody>
          <a:bodyPr/>
          <a:lstStyle/>
          <a:p>
            <a:r>
              <a:rPr lang="en-IN" b="1" dirty="0"/>
              <a:t>Heatmap On Numerical Values</a:t>
            </a:r>
          </a:p>
        </p:txBody>
      </p:sp>
      <p:pic>
        <p:nvPicPr>
          <p:cNvPr id="5" name="Content Placeholder 4">
            <a:extLst>
              <a:ext uri="{FF2B5EF4-FFF2-40B4-BE49-F238E27FC236}">
                <a16:creationId xmlns:a16="http://schemas.microsoft.com/office/drawing/2014/main" id="{AB46CB05-2893-517D-4471-AE8C3786107A}"/>
              </a:ext>
            </a:extLst>
          </p:cNvPr>
          <p:cNvPicPr>
            <a:picLocks noGrp="1" noChangeAspect="1"/>
          </p:cNvPicPr>
          <p:nvPr>
            <p:ph idx="1"/>
          </p:nvPr>
        </p:nvPicPr>
        <p:blipFill>
          <a:blip r:embed="rId3"/>
          <a:stretch/>
        </p:blipFill>
        <p:spPr>
          <a:xfrm>
            <a:off x="0" y="2939693"/>
            <a:ext cx="11950965" cy="2944640"/>
          </a:xfrm>
        </p:spPr>
      </p:pic>
    </p:spTree>
    <p:extLst>
      <p:ext uri="{BB962C8B-B14F-4D97-AF65-F5344CB8AC3E}">
        <p14:creationId xmlns:p14="http://schemas.microsoft.com/office/powerpoint/2010/main" val="1274873836"/>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3297D-B631-6560-1338-E7086DAAB794}"/>
              </a:ext>
            </a:extLst>
          </p:cNvPr>
          <p:cNvSpPr>
            <a:spLocks noGrp="1"/>
          </p:cNvSpPr>
          <p:nvPr>
            <p:ph type="title"/>
          </p:nvPr>
        </p:nvSpPr>
        <p:spPr/>
        <p:txBody>
          <a:bodyPr/>
          <a:lstStyle/>
          <a:p>
            <a:r>
              <a:rPr lang="en-IN" b="1" i="0" dirty="0">
                <a:solidFill>
                  <a:srgbClr val="FFFFFF"/>
                </a:solidFill>
                <a:effectLst/>
              </a:rPr>
              <a:t>Problem Definition </a:t>
            </a:r>
            <a:endParaRPr lang="en-IN" dirty="0"/>
          </a:p>
        </p:txBody>
      </p:sp>
      <p:sp>
        <p:nvSpPr>
          <p:cNvPr id="3" name="Content Placeholder 2">
            <a:extLst>
              <a:ext uri="{FF2B5EF4-FFF2-40B4-BE49-F238E27FC236}">
                <a16:creationId xmlns:a16="http://schemas.microsoft.com/office/drawing/2014/main" id="{03D92B7B-78C5-2104-3253-6E22BD66CAC0}"/>
              </a:ext>
            </a:extLst>
          </p:cNvPr>
          <p:cNvSpPr>
            <a:spLocks noGrp="1"/>
          </p:cNvSpPr>
          <p:nvPr>
            <p:ph idx="1"/>
          </p:nvPr>
        </p:nvSpPr>
        <p:spPr/>
        <p:txBody>
          <a:bodyPr>
            <a:normAutofit/>
          </a:bodyPr>
          <a:lstStyle/>
          <a:p>
            <a:pPr algn="just"/>
            <a:r>
              <a:rPr lang="en-US" sz="2000" dirty="0"/>
              <a:t>Fraud detection in online payment methods involves identifying suspicious activities or unauthorized transactions to prevent financial losses. The goal is to analyze patterns in user behavior and transaction data to detect anomalies that may indicate fraud. Data science techniques like machine learning are used to classify transactions as normal or fraudulent. It ensures secure online payments and protects user accounts.</a:t>
            </a:r>
            <a:endParaRPr lang="en-IN" sz="2000" dirty="0"/>
          </a:p>
        </p:txBody>
      </p:sp>
    </p:spTree>
    <p:extLst>
      <p:ext uri="{BB962C8B-B14F-4D97-AF65-F5344CB8AC3E}">
        <p14:creationId xmlns:p14="http://schemas.microsoft.com/office/powerpoint/2010/main" val="1971051182"/>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3" name="click.wav"/>
          </p:stSnd>
        </p:sndAc>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30ADA-D2A2-4C7D-ABBD-7A119FEBC32A}"/>
              </a:ext>
            </a:extLst>
          </p:cNvPr>
          <p:cNvSpPr>
            <a:spLocks noGrp="1"/>
          </p:cNvSpPr>
          <p:nvPr>
            <p:ph type="title"/>
          </p:nvPr>
        </p:nvSpPr>
        <p:spPr/>
        <p:txBody>
          <a:bodyPr/>
          <a:lstStyle/>
          <a:p>
            <a:r>
              <a:rPr lang="en-IN" b="1" dirty="0"/>
              <a:t>Heatmap On Numerical Values</a:t>
            </a:r>
            <a:endParaRPr lang="en-IN" dirty="0"/>
          </a:p>
        </p:txBody>
      </p:sp>
      <p:pic>
        <p:nvPicPr>
          <p:cNvPr id="5" name="Content Placeholder 4">
            <a:extLst>
              <a:ext uri="{FF2B5EF4-FFF2-40B4-BE49-F238E27FC236}">
                <a16:creationId xmlns:a16="http://schemas.microsoft.com/office/drawing/2014/main" id="{F74A3A88-F084-4418-A204-C6F243FA90FB}"/>
              </a:ext>
            </a:extLst>
          </p:cNvPr>
          <p:cNvPicPr>
            <a:picLocks noGrp="1" noChangeAspect="1"/>
          </p:cNvPicPr>
          <p:nvPr>
            <p:ph idx="1"/>
          </p:nvPr>
        </p:nvPicPr>
        <p:blipFill>
          <a:blip r:embed="rId3"/>
          <a:stretch>
            <a:fillRect/>
          </a:stretch>
        </p:blipFill>
        <p:spPr>
          <a:xfrm>
            <a:off x="2535811" y="2396228"/>
            <a:ext cx="6422024" cy="4449988"/>
          </a:xfrm>
        </p:spPr>
      </p:pic>
    </p:spTree>
    <p:extLst>
      <p:ext uri="{BB962C8B-B14F-4D97-AF65-F5344CB8AC3E}">
        <p14:creationId xmlns:p14="http://schemas.microsoft.com/office/powerpoint/2010/main" val="3402098633"/>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1C75-9618-0D4B-C057-22AFC870D5AD}"/>
              </a:ext>
            </a:extLst>
          </p:cNvPr>
          <p:cNvSpPr>
            <a:spLocks noGrp="1"/>
          </p:cNvSpPr>
          <p:nvPr>
            <p:ph type="title"/>
          </p:nvPr>
        </p:nvSpPr>
        <p:spPr>
          <a:xfrm>
            <a:off x="645991" y="917107"/>
            <a:ext cx="10798234" cy="706964"/>
          </a:xfrm>
        </p:spPr>
        <p:txBody>
          <a:bodyPr/>
          <a:lstStyle/>
          <a:p>
            <a:r>
              <a:rPr lang="en-IN" b="1" dirty="0"/>
              <a:t>Line Chart: Show Fraud Transaction Time By Time</a:t>
            </a:r>
          </a:p>
        </p:txBody>
      </p:sp>
      <p:pic>
        <p:nvPicPr>
          <p:cNvPr id="5" name="Content Placeholder 4">
            <a:extLst>
              <a:ext uri="{FF2B5EF4-FFF2-40B4-BE49-F238E27FC236}">
                <a16:creationId xmlns:a16="http://schemas.microsoft.com/office/drawing/2014/main" id="{05AEE849-FBD1-586F-B7B3-F911B4BCFB24}"/>
              </a:ext>
            </a:extLst>
          </p:cNvPr>
          <p:cNvPicPr>
            <a:picLocks noGrp="1" noChangeAspect="1"/>
          </p:cNvPicPr>
          <p:nvPr>
            <p:ph idx="1"/>
          </p:nvPr>
        </p:nvPicPr>
        <p:blipFill>
          <a:blip r:embed="rId3"/>
          <a:stretch/>
        </p:blipFill>
        <p:spPr>
          <a:xfrm>
            <a:off x="-18895" y="3429000"/>
            <a:ext cx="12128007" cy="1915998"/>
          </a:xfrm>
        </p:spPr>
      </p:pic>
    </p:spTree>
    <p:extLst>
      <p:ext uri="{BB962C8B-B14F-4D97-AF65-F5344CB8AC3E}">
        <p14:creationId xmlns:p14="http://schemas.microsoft.com/office/powerpoint/2010/main" val="1396069061"/>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F1CC2-CD7B-B288-9A50-8368AAECB455}"/>
              </a:ext>
            </a:extLst>
          </p:cNvPr>
          <p:cNvSpPr>
            <a:spLocks noGrp="1"/>
          </p:cNvSpPr>
          <p:nvPr>
            <p:ph type="title"/>
          </p:nvPr>
        </p:nvSpPr>
        <p:spPr>
          <a:xfrm>
            <a:off x="495078" y="992521"/>
            <a:ext cx="10604427" cy="706964"/>
          </a:xfrm>
        </p:spPr>
        <p:txBody>
          <a:bodyPr/>
          <a:lstStyle/>
          <a:p>
            <a:r>
              <a:rPr lang="en-IN" b="1" dirty="0"/>
              <a:t>Line Chart: Show Fraud Transaction Over Time</a:t>
            </a:r>
            <a:endParaRPr lang="en-IN" dirty="0"/>
          </a:p>
        </p:txBody>
      </p:sp>
      <p:pic>
        <p:nvPicPr>
          <p:cNvPr id="5" name="Content Placeholder 4">
            <a:extLst>
              <a:ext uri="{FF2B5EF4-FFF2-40B4-BE49-F238E27FC236}">
                <a16:creationId xmlns:a16="http://schemas.microsoft.com/office/drawing/2014/main" id="{7CAF92AB-8D2B-AD8E-5BE9-80D9328A7CF7}"/>
              </a:ext>
            </a:extLst>
          </p:cNvPr>
          <p:cNvPicPr>
            <a:picLocks noGrp="1" noChangeAspect="1"/>
          </p:cNvPicPr>
          <p:nvPr>
            <p:ph idx="1"/>
          </p:nvPr>
        </p:nvPicPr>
        <p:blipFill>
          <a:blip r:embed="rId3"/>
          <a:srcRect l="4029" t="4260"/>
          <a:stretch/>
        </p:blipFill>
        <p:spPr>
          <a:xfrm>
            <a:off x="1819372" y="2347273"/>
            <a:ext cx="8275185" cy="4421171"/>
          </a:xfrm>
        </p:spPr>
      </p:pic>
    </p:spTree>
    <p:extLst>
      <p:ext uri="{BB962C8B-B14F-4D97-AF65-F5344CB8AC3E}">
        <p14:creationId xmlns:p14="http://schemas.microsoft.com/office/powerpoint/2010/main" val="1682757632"/>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1697-9372-D9F4-D56B-273B883D7139}"/>
              </a:ext>
            </a:extLst>
          </p:cNvPr>
          <p:cNvSpPr>
            <a:spLocks noGrp="1"/>
          </p:cNvSpPr>
          <p:nvPr>
            <p:ph type="title"/>
          </p:nvPr>
        </p:nvSpPr>
        <p:spPr>
          <a:xfrm>
            <a:off x="1004125" y="783017"/>
            <a:ext cx="9729356" cy="1102343"/>
          </a:xfrm>
        </p:spPr>
        <p:txBody>
          <a:bodyPr/>
          <a:lstStyle/>
          <a:p>
            <a:r>
              <a:rPr lang="en-IN" b="1" dirty="0"/>
              <a:t>Fraud And Non-Fraud On Transaction Types</a:t>
            </a:r>
          </a:p>
        </p:txBody>
      </p:sp>
      <p:pic>
        <p:nvPicPr>
          <p:cNvPr id="5" name="Content Placeholder 4">
            <a:extLst>
              <a:ext uri="{FF2B5EF4-FFF2-40B4-BE49-F238E27FC236}">
                <a16:creationId xmlns:a16="http://schemas.microsoft.com/office/drawing/2014/main" id="{2CCD5F1C-9A1F-C3FC-9A30-28732239F604}"/>
              </a:ext>
            </a:extLst>
          </p:cNvPr>
          <p:cNvPicPr>
            <a:picLocks noGrp="1" noChangeAspect="1"/>
          </p:cNvPicPr>
          <p:nvPr>
            <p:ph idx="1"/>
          </p:nvPr>
        </p:nvPicPr>
        <p:blipFill>
          <a:blip r:embed="rId3"/>
          <a:stretch/>
        </p:blipFill>
        <p:spPr>
          <a:xfrm>
            <a:off x="1095493" y="2441542"/>
            <a:ext cx="10001014" cy="3633440"/>
          </a:xfrm>
        </p:spPr>
      </p:pic>
    </p:spTree>
    <p:extLst>
      <p:ext uri="{BB962C8B-B14F-4D97-AF65-F5344CB8AC3E}">
        <p14:creationId xmlns:p14="http://schemas.microsoft.com/office/powerpoint/2010/main" val="2713353110"/>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9223-A45F-83A9-59A8-024BC63947DD}"/>
              </a:ext>
            </a:extLst>
          </p:cNvPr>
          <p:cNvSpPr>
            <a:spLocks noGrp="1"/>
          </p:cNvSpPr>
          <p:nvPr>
            <p:ph type="title"/>
          </p:nvPr>
        </p:nvSpPr>
        <p:spPr/>
        <p:txBody>
          <a:bodyPr/>
          <a:lstStyle/>
          <a:p>
            <a:r>
              <a:rPr lang="en-IN" b="1" dirty="0"/>
              <a:t>Pie Chart: Type Of Fraud Transaction</a:t>
            </a:r>
          </a:p>
        </p:txBody>
      </p:sp>
      <p:pic>
        <p:nvPicPr>
          <p:cNvPr id="5" name="Content Placeholder 4">
            <a:extLst>
              <a:ext uri="{FF2B5EF4-FFF2-40B4-BE49-F238E27FC236}">
                <a16:creationId xmlns:a16="http://schemas.microsoft.com/office/drawing/2014/main" id="{6EBC9FE3-9AFB-AC99-F09D-CD62B6E4B48F}"/>
              </a:ext>
            </a:extLst>
          </p:cNvPr>
          <p:cNvPicPr>
            <a:picLocks noGrp="1" noChangeAspect="1"/>
          </p:cNvPicPr>
          <p:nvPr>
            <p:ph idx="1"/>
          </p:nvPr>
        </p:nvPicPr>
        <p:blipFill>
          <a:blip r:embed="rId3"/>
          <a:stretch/>
        </p:blipFill>
        <p:spPr>
          <a:xfrm>
            <a:off x="0" y="3486245"/>
            <a:ext cx="12157530" cy="1802192"/>
          </a:xfrm>
        </p:spPr>
      </p:pic>
    </p:spTree>
    <p:extLst>
      <p:ext uri="{BB962C8B-B14F-4D97-AF65-F5344CB8AC3E}">
        <p14:creationId xmlns:p14="http://schemas.microsoft.com/office/powerpoint/2010/main" val="484963399"/>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9EFE1-2AA4-E056-F8A3-28142FEB86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EA4C5-F0CB-E828-4797-9EDA43C73BAC}"/>
              </a:ext>
            </a:extLst>
          </p:cNvPr>
          <p:cNvSpPr>
            <a:spLocks noGrp="1"/>
          </p:cNvSpPr>
          <p:nvPr>
            <p:ph type="title"/>
          </p:nvPr>
        </p:nvSpPr>
        <p:spPr/>
        <p:txBody>
          <a:bodyPr/>
          <a:lstStyle/>
          <a:p>
            <a:r>
              <a:rPr lang="en-IN" b="1" dirty="0"/>
              <a:t>Pie Chart: Type Of Fraud Transaction</a:t>
            </a:r>
            <a:endParaRPr lang="en-IN" dirty="0"/>
          </a:p>
        </p:txBody>
      </p:sp>
      <p:pic>
        <p:nvPicPr>
          <p:cNvPr id="7" name="Content Placeholder 6">
            <a:extLst>
              <a:ext uri="{FF2B5EF4-FFF2-40B4-BE49-F238E27FC236}">
                <a16:creationId xmlns:a16="http://schemas.microsoft.com/office/drawing/2014/main" id="{B5C690D0-86FC-B5CF-7C59-5B202FB10AF6}"/>
              </a:ext>
            </a:extLst>
          </p:cNvPr>
          <p:cNvPicPr>
            <a:picLocks noGrp="1" noChangeAspect="1"/>
          </p:cNvPicPr>
          <p:nvPr>
            <p:ph idx="1"/>
          </p:nvPr>
        </p:nvPicPr>
        <p:blipFill>
          <a:blip r:embed="rId3"/>
          <a:stretch>
            <a:fillRect/>
          </a:stretch>
        </p:blipFill>
        <p:spPr>
          <a:xfrm>
            <a:off x="3572760" y="2314005"/>
            <a:ext cx="4538884" cy="4543996"/>
          </a:xfrm>
        </p:spPr>
      </p:pic>
    </p:spTree>
    <p:extLst>
      <p:ext uri="{BB962C8B-B14F-4D97-AF65-F5344CB8AC3E}">
        <p14:creationId xmlns:p14="http://schemas.microsoft.com/office/powerpoint/2010/main" val="12901721"/>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B85C-461F-C655-1DFA-BCAE07D06F69}"/>
              </a:ext>
            </a:extLst>
          </p:cNvPr>
          <p:cNvSpPr>
            <a:spLocks noGrp="1"/>
          </p:cNvSpPr>
          <p:nvPr>
            <p:ph type="title"/>
          </p:nvPr>
        </p:nvSpPr>
        <p:spPr>
          <a:xfrm>
            <a:off x="1164381" y="983095"/>
            <a:ext cx="8761413" cy="706964"/>
          </a:xfrm>
        </p:spPr>
        <p:txBody>
          <a:bodyPr/>
          <a:lstStyle/>
          <a:p>
            <a:r>
              <a:rPr lang="en-IN" b="1" dirty="0"/>
              <a:t>Histogram</a:t>
            </a:r>
          </a:p>
        </p:txBody>
      </p:sp>
      <p:pic>
        <p:nvPicPr>
          <p:cNvPr id="9" name="Picture 8">
            <a:extLst>
              <a:ext uri="{FF2B5EF4-FFF2-40B4-BE49-F238E27FC236}">
                <a16:creationId xmlns:a16="http://schemas.microsoft.com/office/drawing/2014/main" id="{879FCADA-78F9-6831-18A1-8C3794D87D07}"/>
              </a:ext>
            </a:extLst>
          </p:cNvPr>
          <p:cNvPicPr>
            <a:picLocks noChangeAspect="1"/>
          </p:cNvPicPr>
          <p:nvPr/>
        </p:nvPicPr>
        <p:blipFill>
          <a:blip r:embed="rId3"/>
          <a:stretch>
            <a:fillRect/>
          </a:stretch>
        </p:blipFill>
        <p:spPr>
          <a:xfrm>
            <a:off x="246668" y="3601521"/>
            <a:ext cx="11698664" cy="1608135"/>
          </a:xfrm>
          <a:prstGeom prst="rect">
            <a:avLst/>
          </a:prstGeom>
        </p:spPr>
      </p:pic>
    </p:spTree>
    <p:extLst>
      <p:ext uri="{BB962C8B-B14F-4D97-AF65-F5344CB8AC3E}">
        <p14:creationId xmlns:p14="http://schemas.microsoft.com/office/powerpoint/2010/main" val="81359585"/>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76B220-F376-89AF-1CF6-38C45C74710F}"/>
              </a:ext>
            </a:extLst>
          </p:cNvPr>
          <p:cNvPicPr>
            <a:picLocks noGrp="1" noChangeAspect="1"/>
          </p:cNvPicPr>
          <p:nvPr>
            <p:ph idx="4294967295"/>
          </p:nvPr>
        </p:nvPicPr>
        <p:blipFill>
          <a:blip r:embed="rId3"/>
          <a:stretch>
            <a:fillRect/>
          </a:stretch>
        </p:blipFill>
        <p:spPr>
          <a:xfrm>
            <a:off x="1416770" y="556427"/>
            <a:ext cx="8688764" cy="6137403"/>
          </a:xfrm>
        </p:spPr>
      </p:pic>
    </p:spTree>
    <p:extLst>
      <p:ext uri="{BB962C8B-B14F-4D97-AF65-F5344CB8AC3E}">
        <p14:creationId xmlns:p14="http://schemas.microsoft.com/office/powerpoint/2010/main" val="834202308"/>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CC689-8611-B67E-F9E2-491FD44ED5AC}"/>
              </a:ext>
            </a:extLst>
          </p:cNvPr>
          <p:cNvSpPr>
            <a:spLocks noGrp="1"/>
          </p:cNvSpPr>
          <p:nvPr>
            <p:ph type="title"/>
          </p:nvPr>
        </p:nvSpPr>
        <p:spPr>
          <a:xfrm>
            <a:off x="1164786" y="973668"/>
            <a:ext cx="8761413" cy="706964"/>
          </a:xfrm>
        </p:spPr>
        <p:txBody>
          <a:bodyPr/>
          <a:lstStyle/>
          <a:p>
            <a:r>
              <a:rPr lang="en-IN" b="1" dirty="0"/>
              <a:t>Strip Plot: Old Balance VS Fraud</a:t>
            </a:r>
          </a:p>
        </p:txBody>
      </p:sp>
      <p:pic>
        <p:nvPicPr>
          <p:cNvPr id="5" name="Content Placeholder 4">
            <a:extLst>
              <a:ext uri="{FF2B5EF4-FFF2-40B4-BE49-F238E27FC236}">
                <a16:creationId xmlns:a16="http://schemas.microsoft.com/office/drawing/2014/main" id="{7F069A1C-AC6B-16B4-0D4A-FCC7E00D4E5C}"/>
              </a:ext>
            </a:extLst>
          </p:cNvPr>
          <p:cNvPicPr>
            <a:picLocks noGrp="1" noChangeAspect="1"/>
          </p:cNvPicPr>
          <p:nvPr>
            <p:ph idx="1"/>
          </p:nvPr>
        </p:nvPicPr>
        <p:blipFill>
          <a:blip r:embed="rId3"/>
          <a:stretch/>
        </p:blipFill>
        <p:spPr>
          <a:xfrm>
            <a:off x="97297" y="3298993"/>
            <a:ext cx="11997406" cy="1753773"/>
          </a:xfrm>
        </p:spPr>
      </p:pic>
    </p:spTree>
    <p:extLst>
      <p:ext uri="{BB962C8B-B14F-4D97-AF65-F5344CB8AC3E}">
        <p14:creationId xmlns:p14="http://schemas.microsoft.com/office/powerpoint/2010/main" val="2882267004"/>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8507-9AC4-3A38-E0F1-40B81CE27F9B}"/>
              </a:ext>
            </a:extLst>
          </p:cNvPr>
          <p:cNvSpPr>
            <a:spLocks noGrp="1"/>
          </p:cNvSpPr>
          <p:nvPr>
            <p:ph type="title"/>
          </p:nvPr>
        </p:nvSpPr>
        <p:spPr/>
        <p:txBody>
          <a:bodyPr/>
          <a:lstStyle/>
          <a:p>
            <a:r>
              <a:rPr lang="en-IN" b="1" dirty="0"/>
              <a:t>Strip Plot: Old Balance VS Fraud</a:t>
            </a:r>
            <a:endParaRPr lang="en-IN" dirty="0"/>
          </a:p>
        </p:txBody>
      </p:sp>
      <p:pic>
        <p:nvPicPr>
          <p:cNvPr id="5" name="Content Placeholder 4">
            <a:extLst>
              <a:ext uri="{FF2B5EF4-FFF2-40B4-BE49-F238E27FC236}">
                <a16:creationId xmlns:a16="http://schemas.microsoft.com/office/drawing/2014/main" id="{ED543700-2E78-081B-05E7-C92C0B18C34C}"/>
              </a:ext>
            </a:extLst>
          </p:cNvPr>
          <p:cNvPicPr>
            <a:picLocks noGrp="1" noChangeAspect="1"/>
          </p:cNvPicPr>
          <p:nvPr>
            <p:ph idx="1"/>
          </p:nvPr>
        </p:nvPicPr>
        <p:blipFill>
          <a:blip r:embed="rId3"/>
          <a:srcRect l="1873" t="4365" r="6563"/>
          <a:stretch/>
        </p:blipFill>
        <p:spPr>
          <a:xfrm>
            <a:off x="2253005" y="2337847"/>
            <a:ext cx="8239027" cy="4480174"/>
          </a:xfrm>
        </p:spPr>
      </p:pic>
    </p:spTree>
    <p:extLst>
      <p:ext uri="{BB962C8B-B14F-4D97-AF65-F5344CB8AC3E}">
        <p14:creationId xmlns:p14="http://schemas.microsoft.com/office/powerpoint/2010/main" val="743394417"/>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E1AE9-31C5-4A89-0CC0-408774468718}"/>
              </a:ext>
            </a:extLst>
          </p:cNvPr>
          <p:cNvSpPr>
            <a:spLocks noGrp="1"/>
          </p:cNvSpPr>
          <p:nvPr>
            <p:ph type="title"/>
          </p:nvPr>
        </p:nvSpPr>
        <p:spPr/>
        <p:txBody>
          <a:bodyPr/>
          <a:lstStyle/>
          <a:p>
            <a:r>
              <a:rPr lang="en-IN" b="1" i="0" dirty="0">
                <a:solidFill>
                  <a:srgbClr val="FFFFFF"/>
                </a:solidFill>
                <a:effectLst/>
              </a:rPr>
              <a:t>Source Of </a:t>
            </a:r>
            <a:r>
              <a:rPr lang="en-IN" b="1" dirty="0">
                <a:solidFill>
                  <a:srgbClr val="FFFFFF"/>
                </a:solidFill>
              </a:rPr>
              <a:t>D</a:t>
            </a:r>
            <a:r>
              <a:rPr lang="en-IN" b="1" i="0" dirty="0">
                <a:solidFill>
                  <a:srgbClr val="FFFFFF"/>
                </a:solidFill>
                <a:effectLst/>
              </a:rPr>
              <a:t>ataset</a:t>
            </a:r>
            <a:endParaRPr lang="en-IN" dirty="0"/>
          </a:p>
        </p:txBody>
      </p:sp>
      <p:sp>
        <p:nvSpPr>
          <p:cNvPr id="3" name="Content Placeholder 2">
            <a:extLst>
              <a:ext uri="{FF2B5EF4-FFF2-40B4-BE49-F238E27FC236}">
                <a16:creationId xmlns:a16="http://schemas.microsoft.com/office/drawing/2014/main" id="{A9EC2C45-B93C-78FD-046E-AFEF3765A0E0}"/>
              </a:ext>
            </a:extLst>
          </p:cNvPr>
          <p:cNvSpPr>
            <a:spLocks noGrp="1"/>
          </p:cNvSpPr>
          <p:nvPr>
            <p:ph idx="1"/>
          </p:nvPr>
        </p:nvSpPr>
        <p:spPr/>
        <p:txBody>
          <a:bodyPr>
            <a:normAutofit/>
          </a:bodyPr>
          <a:lstStyle/>
          <a:p>
            <a:r>
              <a:rPr lang="en-US" sz="2000" dirty="0"/>
              <a:t>Fraud detection in online payment method(Kaggle)</a:t>
            </a:r>
          </a:p>
          <a:p>
            <a:r>
              <a:rPr lang="en-US" sz="2000" dirty="0"/>
              <a:t>Link: </a:t>
            </a:r>
            <a:r>
              <a:rPr lang="en-US" sz="2000" dirty="0">
                <a:hlinkClick r:id="rId3"/>
              </a:rPr>
              <a:t>https://www.kaggle.com/datasets/jainilcoder/online-payment-fraud-detection</a:t>
            </a:r>
            <a:endParaRPr lang="en-US" sz="2000" dirty="0"/>
          </a:p>
          <a:p>
            <a:pPr marL="0" indent="0">
              <a:buNone/>
            </a:pPr>
            <a:endParaRPr lang="en-IN" sz="2000" dirty="0"/>
          </a:p>
        </p:txBody>
      </p:sp>
    </p:spTree>
    <p:extLst>
      <p:ext uri="{BB962C8B-B14F-4D97-AF65-F5344CB8AC3E}">
        <p14:creationId xmlns:p14="http://schemas.microsoft.com/office/powerpoint/2010/main" val="1644446031"/>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EEA0B-1A3A-0D67-57A3-8731C0D2FEC3}"/>
              </a:ext>
            </a:extLst>
          </p:cNvPr>
          <p:cNvSpPr>
            <a:spLocks noGrp="1"/>
          </p:cNvSpPr>
          <p:nvPr>
            <p:ph type="title"/>
          </p:nvPr>
        </p:nvSpPr>
        <p:spPr/>
        <p:txBody>
          <a:bodyPr/>
          <a:lstStyle/>
          <a:p>
            <a:r>
              <a:rPr lang="en-IN" b="1" dirty="0"/>
              <a:t>Scatter Plot: Fraud VS Non-Fraud</a:t>
            </a:r>
          </a:p>
        </p:txBody>
      </p:sp>
      <p:pic>
        <p:nvPicPr>
          <p:cNvPr id="5" name="Content Placeholder 4">
            <a:extLst>
              <a:ext uri="{FF2B5EF4-FFF2-40B4-BE49-F238E27FC236}">
                <a16:creationId xmlns:a16="http://schemas.microsoft.com/office/drawing/2014/main" id="{F5F18BF3-20EF-44E2-EB53-8B2832118771}"/>
              </a:ext>
            </a:extLst>
          </p:cNvPr>
          <p:cNvPicPr>
            <a:picLocks noGrp="1" noChangeAspect="1"/>
          </p:cNvPicPr>
          <p:nvPr>
            <p:ph idx="1"/>
          </p:nvPr>
        </p:nvPicPr>
        <p:blipFill>
          <a:blip r:embed="rId3"/>
          <a:stretch>
            <a:fillRect/>
          </a:stretch>
        </p:blipFill>
        <p:spPr>
          <a:xfrm>
            <a:off x="306080" y="3035431"/>
            <a:ext cx="11579840" cy="3204165"/>
          </a:xfrm>
        </p:spPr>
      </p:pic>
    </p:spTree>
    <p:extLst>
      <p:ext uri="{BB962C8B-B14F-4D97-AF65-F5344CB8AC3E}">
        <p14:creationId xmlns:p14="http://schemas.microsoft.com/office/powerpoint/2010/main" val="2128107852"/>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55D4D-2553-5AAB-6BF6-D071D792EE1F}"/>
              </a:ext>
            </a:extLst>
          </p:cNvPr>
          <p:cNvSpPr>
            <a:spLocks noGrp="1"/>
          </p:cNvSpPr>
          <p:nvPr>
            <p:ph type="title"/>
          </p:nvPr>
        </p:nvSpPr>
        <p:spPr/>
        <p:txBody>
          <a:bodyPr/>
          <a:lstStyle/>
          <a:p>
            <a:r>
              <a:rPr lang="en-IN" b="1" dirty="0"/>
              <a:t>Scatter Plot: Fraud VS Non-Fraud</a:t>
            </a:r>
            <a:endParaRPr lang="en-IN" dirty="0"/>
          </a:p>
        </p:txBody>
      </p:sp>
      <p:pic>
        <p:nvPicPr>
          <p:cNvPr id="4" name="Content Placeholder 4">
            <a:extLst>
              <a:ext uri="{FF2B5EF4-FFF2-40B4-BE49-F238E27FC236}">
                <a16:creationId xmlns:a16="http://schemas.microsoft.com/office/drawing/2014/main" id="{F23E28FD-E9A9-CD93-DA1B-AB1CFEE19AC7}"/>
              </a:ext>
            </a:extLst>
          </p:cNvPr>
          <p:cNvPicPr>
            <a:picLocks noGrp="1" noChangeAspect="1"/>
          </p:cNvPicPr>
          <p:nvPr>
            <p:ph idx="1"/>
          </p:nvPr>
        </p:nvPicPr>
        <p:blipFill>
          <a:blip r:embed="rId3"/>
          <a:stretch>
            <a:fillRect/>
          </a:stretch>
        </p:blipFill>
        <p:spPr>
          <a:xfrm>
            <a:off x="1302873" y="2415371"/>
            <a:ext cx="8465574" cy="4442629"/>
          </a:xfrm>
        </p:spPr>
      </p:pic>
    </p:spTree>
    <p:extLst>
      <p:ext uri="{BB962C8B-B14F-4D97-AF65-F5344CB8AC3E}">
        <p14:creationId xmlns:p14="http://schemas.microsoft.com/office/powerpoint/2010/main" val="2255910880"/>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982DC-234F-0E3A-0123-24770AE55CE1}"/>
              </a:ext>
            </a:extLst>
          </p:cNvPr>
          <p:cNvSpPr>
            <a:spLocks noGrp="1"/>
          </p:cNvSpPr>
          <p:nvPr>
            <p:ph type="title"/>
          </p:nvPr>
        </p:nvSpPr>
        <p:spPr/>
        <p:txBody>
          <a:bodyPr/>
          <a:lstStyle/>
          <a:p>
            <a:r>
              <a:rPr lang="en-IN" b="1" dirty="0"/>
              <a:t>Boxplot: To Show Outliers</a:t>
            </a:r>
          </a:p>
        </p:txBody>
      </p:sp>
      <p:pic>
        <p:nvPicPr>
          <p:cNvPr id="5" name="Content Placeholder 4">
            <a:extLst>
              <a:ext uri="{FF2B5EF4-FFF2-40B4-BE49-F238E27FC236}">
                <a16:creationId xmlns:a16="http://schemas.microsoft.com/office/drawing/2014/main" id="{2871994A-D020-87BB-6C35-3911EF24F686}"/>
              </a:ext>
            </a:extLst>
          </p:cNvPr>
          <p:cNvPicPr>
            <a:picLocks noGrp="1" noChangeAspect="1"/>
          </p:cNvPicPr>
          <p:nvPr>
            <p:ph idx="1"/>
          </p:nvPr>
        </p:nvPicPr>
        <p:blipFill>
          <a:blip r:embed="rId3"/>
          <a:stretch/>
        </p:blipFill>
        <p:spPr>
          <a:xfrm>
            <a:off x="852023" y="2799760"/>
            <a:ext cx="10487954" cy="3472411"/>
          </a:xfrm>
        </p:spPr>
      </p:pic>
    </p:spTree>
    <p:extLst>
      <p:ext uri="{BB962C8B-B14F-4D97-AF65-F5344CB8AC3E}">
        <p14:creationId xmlns:p14="http://schemas.microsoft.com/office/powerpoint/2010/main" val="4128990736"/>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D40095-FF81-9AE8-8DEC-75F2190B9FE9}"/>
              </a:ext>
            </a:extLst>
          </p:cNvPr>
          <p:cNvPicPr>
            <a:picLocks noGrp="1" noChangeAspect="1"/>
          </p:cNvPicPr>
          <p:nvPr>
            <p:ph idx="4294967295"/>
          </p:nvPr>
        </p:nvPicPr>
        <p:blipFill>
          <a:blip r:embed="rId3"/>
          <a:srcRect l="6359" r="4516"/>
          <a:stretch/>
        </p:blipFill>
        <p:spPr>
          <a:xfrm>
            <a:off x="0" y="735291"/>
            <a:ext cx="10414127" cy="6122709"/>
          </a:xfrm>
        </p:spPr>
      </p:pic>
    </p:spTree>
    <p:extLst>
      <p:ext uri="{BB962C8B-B14F-4D97-AF65-F5344CB8AC3E}">
        <p14:creationId xmlns:p14="http://schemas.microsoft.com/office/powerpoint/2010/main" val="993625505"/>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09F1D3-82E9-D72E-CC12-B7F3A634946E}"/>
              </a:ext>
            </a:extLst>
          </p:cNvPr>
          <p:cNvPicPr>
            <a:picLocks noGrp="1" noChangeAspect="1"/>
          </p:cNvPicPr>
          <p:nvPr>
            <p:ph idx="4294967295"/>
          </p:nvPr>
        </p:nvPicPr>
        <p:blipFill>
          <a:blip r:embed="rId3"/>
          <a:stretch>
            <a:fillRect/>
          </a:stretch>
        </p:blipFill>
        <p:spPr>
          <a:xfrm>
            <a:off x="2221244" y="0"/>
            <a:ext cx="6977509" cy="6857999"/>
          </a:xfrm>
        </p:spPr>
      </p:pic>
    </p:spTree>
    <p:extLst>
      <p:ext uri="{BB962C8B-B14F-4D97-AF65-F5344CB8AC3E}">
        <p14:creationId xmlns:p14="http://schemas.microsoft.com/office/powerpoint/2010/main" val="2721538378"/>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C7034-909A-8ACE-1D10-845A37B1775B}"/>
              </a:ext>
            </a:extLst>
          </p:cNvPr>
          <p:cNvSpPr>
            <a:spLocks noGrp="1"/>
          </p:cNvSpPr>
          <p:nvPr>
            <p:ph type="title"/>
          </p:nvPr>
        </p:nvSpPr>
        <p:spPr/>
        <p:txBody>
          <a:bodyPr/>
          <a:lstStyle/>
          <a:p>
            <a:r>
              <a:rPr lang="en-IN" b="1" dirty="0"/>
              <a:t>Boxplot: After Replace The Outliers</a:t>
            </a:r>
          </a:p>
        </p:txBody>
      </p:sp>
      <p:pic>
        <p:nvPicPr>
          <p:cNvPr id="5" name="Content Placeholder 4">
            <a:extLst>
              <a:ext uri="{FF2B5EF4-FFF2-40B4-BE49-F238E27FC236}">
                <a16:creationId xmlns:a16="http://schemas.microsoft.com/office/drawing/2014/main" id="{C5151D2A-BBB8-B541-31FF-63170231984A}"/>
              </a:ext>
            </a:extLst>
          </p:cNvPr>
          <p:cNvPicPr>
            <a:picLocks noGrp="1" noChangeAspect="1"/>
          </p:cNvPicPr>
          <p:nvPr>
            <p:ph idx="1"/>
          </p:nvPr>
        </p:nvPicPr>
        <p:blipFill>
          <a:blip r:embed="rId3"/>
          <a:srcRect l="3037" t="4374" b="4233"/>
          <a:stretch/>
        </p:blipFill>
        <p:spPr>
          <a:xfrm>
            <a:off x="339365" y="3043561"/>
            <a:ext cx="10814517" cy="2234496"/>
          </a:xfrm>
        </p:spPr>
      </p:pic>
    </p:spTree>
    <p:extLst>
      <p:ext uri="{BB962C8B-B14F-4D97-AF65-F5344CB8AC3E}">
        <p14:creationId xmlns:p14="http://schemas.microsoft.com/office/powerpoint/2010/main" val="1219393869"/>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27C31-D324-C5C2-ACFA-99A5DB0E5698}"/>
              </a:ext>
            </a:extLst>
          </p:cNvPr>
          <p:cNvSpPr>
            <a:spLocks noGrp="1"/>
          </p:cNvSpPr>
          <p:nvPr>
            <p:ph type="title"/>
          </p:nvPr>
        </p:nvSpPr>
        <p:spPr/>
        <p:txBody>
          <a:bodyPr/>
          <a:lstStyle/>
          <a:p>
            <a:r>
              <a:rPr lang="en-IN" b="1" dirty="0"/>
              <a:t>Boxplot: After Replace The Outliers</a:t>
            </a:r>
            <a:endParaRPr lang="en-IN" dirty="0"/>
          </a:p>
        </p:txBody>
      </p:sp>
      <p:pic>
        <p:nvPicPr>
          <p:cNvPr id="5" name="Content Placeholder 4">
            <a:extLst>
              <a:ext uri="{FF2B5EF4-FFF2-40B4-BE49-F238E27FC236}">
                <a16:creationId xmlns:a16="http://schemas.microsoft.com/office/drawing/2014/main" id="{CEDD450E-5DA3-96F7-061F-C8573504AD94}"/>
              </a:ext>
            </a:extLst>
          </p:cNvPr>
          <p:cNvPicPr>
            <a:picLocks noGrp="1" noChangeAspect="1"/>
          </p:cNvPicPr>
          <p:nvPr>
            <p:ph idx="1"/>
          </p:nvPr>
        </p:nvPicPr>
        <p:blipFill>
          <a:blip r:embed="rId3"/>
          <a:stretch>
            <a:fillRect/>
          </a:stretch>
        </p:blipFill>
        <p:spPr>
          <a:xfrm>
            <a:off x="2173829" y="2344600"/>
            <a:ext cx="7844342" cy="4513400"/>
          </a:xfrm>
        </p:spPr>
      </p:pic>
    </p:spTree>
    <p:extLst>
      <p:ext uri="{BB962C8B-B14F-4D97-AF65-F5344CB8AC3E}">
        <p14:creationId xmlns:p14="http://schemas.microsoft.com/office/powerpoint/2010/main" val="70658883"/>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0FFD-E571-4C67-1ECC-27C0D7E5BA20}"/>
              </a:ext>
            </a:extLst>
          </p:cNvPr>
          <p:cNvSpPr>
            <a:spLocks noGrp="1"/>
          </p:cNvSpPr>
          <p:nvPr>
            <p:ph type="title"/>
          </p:nvPr>
        </p:nvSpPr>
        <p:spPr/>
        <p:txBody>
          <a:bodyPr/>
          <a:lstStyle/>
          <a:p>
            <a:r>
              <a:rPr lang="en-IN" b="1" dirty="0"/>
              <a:t>Drop The Unnecessary Columns</a:t>
            </a:r>
          </a:p>
        </p:txBody>
      </p:sp>
      <p:pic>
        <p:nvPicPr>
          <p:cNvPr id="5" name="Content Placeholder 4">
            <a:extLst>
              <a:ext uri="{FF2B5EF4-FFF2-40B4-BE49-F238E27FC236}">
                <a16:creationId xmlns:a16="http://schemas.microsoft.com/office/drawing/2014/main" id="{DE8AF69F-EA1A-85C9-095E-C990BFBD786C}"/>
              </a:ext>
            </a:extLst>
          </p:cNvPr>
          <p:cNvPicPr>
            <a:picLocks noGrp="1" noChangeAspect="1"/>
          </p:cNvPicPr>
          <p:nvPr>
            <p:ph idx="1"/>
          </p:nvPr>
        </p:nvPicPr>
        <p:blipFill>
          <a:blip r:embed="rId3"/>
          <a:stretch>
            <a:fillRect/>
          </a:stretch>
        </p:blipFill>
        <p:spPr>
          <a:xfrm>
            <a:off x="2743201" y="2213015"/>
            <a:ext cx="6055894" cy="4498870"/>
          </a:xfrm>
        </p:spPr>
      </p:pic>
    </p:spTree>
    <p:extLst>
      <p:ext uri="{BB962C8B-B14F-4D97-AF65-F5344CB8AC3E}">
        <p14:creationId xmlns:p14="http://schemas.microsoft.com/office/powerpoint/2010/main" val="2070142304"/>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221B2-3347-A7DB-EDCD-76FDFC0A35AB}"/>
              </a:ext>
            </a:extLst>
          </p:cNvPr>
          <p:cNvSpPr>
            <a:spLocks noGrp="1"/>
          </p:cNvSpPr>
          <p:nvPr>
            <p:ph type="title"/>
          </p:nvPr>
        </p:nvSpPr>
        <p:spPr/>
        <p:txBody>
          <a:bodyPr/>
          <a:lstStyle/>
          <a:p>
            <a:r>
              <a:rPr lang="en-IN" b="1" dirty="0"/>
              <a:t>Label Encoding </a:t>
            </a:r>
          </a:p>
        </p:txBody>
      </p:sp>
      <p:pic>
        <p:nvPicPr>
          <p:cNvPr id="5" name="Content Placeholder 4">
            <a:extLst>
              <a:ext uri="{FF2B5EF4-FFF2-40B4-BE49-F238E27FC236}">
                <a16:creationId xmlns:a16="http://schemas.microsoft.com/office/drawing/2014/main" id="{5EF69F86-585B-2FF0-EA5E-CE96207E247C}"/>
              </a:ext>
            </a:extLst>
          </p:cNvPr>
          <p:cNvPicPr>
            <a:picLocks noGrp="1" noChangeAspect="1"/>
          </p:cNvPicPr>
          <p:nvPr>
            <p:ph idx="1"/>
          </p:nvPr>
        </p:nvPicPr>
        <p:blipFill>
          <a:blip r:embed="rId3"/>
          <a:stretch>
            <a:fillRect/>
          </a:stretch>
        </p:blipFill>
        <p:spPr>
          <a:xfrm>
            <a:off x="3157980" y="2279454"/>
            <a:ext cx="5299855" cy="4451284"/>
          </a:xfrm>
        </p:spPr>
      </p:pic>
    </p:spTree>
    <p:extLst>
      <p:ext uri="{BB962C8B-B14F-4D97-AF65-F5344CB8AC3E}">
        <p14:creationId xmlns:p14="http://schemas.microsoft.com/office/powerpoint/2010/main" val="3691136889"/>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6EC69-25F4-B90C-9EED-4A0A8D64A827}"/>
              </a:ext>
            </a:extLst>
          </p:cNvPr>
          <p:cNvSpPr>
            <a:spLocks noGrp="1"/>
          </p:cNvSpPr>
          <p:nvPr>
            <p:ph type="title"/>
          </p:nvPr>
        </p:nvSpPr>
        <p:spPr/>
        <p:txBody>
          <a:bodyPr/>
          <a:lstStyle/>
          <a:p>
            <a:r>
              <a:rPr lang="en-IN" b="1" dirty="0"/>
              <a:t>Split The Data Into Train And Test</a:t>
            </a:r>
          </a:p>
        </p:txBody>
      </p:sp>
      <p:pic>
        <p:nvPicPr>
          <p:cNvPr id="5" name="Content Placeholder 4">
            <a:extLst>
              <a:ext uri="{FF2B5EF4-FFF2-40B4-BE49-F238E27FC236}">
                <a16:creationId xmlns:a16="http://schemas.microsoft.com/office/drawing/2014/main" id="{EECB7107-69B0-64A5-0EEB-6E293399EF7E}"/>
              </a:ext>
            </a:extLst>
          </p:cNvPr>
          <p:cNvPicPr>
            <a:picLocks noGrp="1" noChangeAspect="1"/>
          </p:cNvPicPr>
          <p:nvPr>
            <p:ph idx="1"/>
          </p:nvPr>
        </p:nvPicPr>
        <p:blipFill>
          <a:blip r:embed="rId3"/>
          <a:stretch>
            <a:fillRect/>
          </a:stretch>
        </p:blipFill>
        <p:spPr>
          <a:xfrm>
            <a:off x="87797" y="3299381"/>
            <a:ext cx="11890646" cy="2456431"/>
          </a:xfrm>
        </p:spPr>
      </p:pic>
    </p:spTree>
    <p:extLst>
      <p:ext uri="{BB962C8B-B14F-4D97-AF65-F5344CB8AC3E}">
        <p14:creationId xmlns:p14="http://schemas.microsoft.com/office/powerpoint/2010/main" val="2988840307"/>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C7206-6875-2B8E-2090-2180F1959E26}"/>
              </a:ext>
            </a:extLst>
          </p:cNvPr>
          <p:cNvSpPr>
            <a:spLocks noGrp="1"/>
          </p:cNvSpPr>
          <p:nvPr>
            <p:ph type="title"/>
          </p:nvPr>
        </p:nvSpPr>
        <p:spPr/>
        <p:txBody>
          <a:bodyPr/>
          <a:lstStyle/>
          <a:p>
            <a:r>
              <a:rPr lang="en-IN" b="1" i="0" dirty="0">
                <a:solidFill>
                  <a:srgbClr val="FFFFFF"/>
                </a:solidFill>
                <a:effectLst/>
              </a:rPr>
              <a:t>Import Libraries</a:t>
            </a:r>
            <a:endParaRPr lang="en-IN" dirty="0"/>
          </a:p>
        </p:txBody>
      </p:sp>
      <p:pic>
        <p:nvPicPr>
          <p:cNvPr id="6" name="Picture 5">
            <a:extLst>
              <a:ext uri="{FF2B5EF4-FFF2-40B4-BE49-F238E27FC236}">
                <a16:creationId xmlns:a16="http://schemas.microsoft.com/office/drawing/2014/main" id="{A8976506-7B34-CBD9-3C3B-DEE9F7DF4E14}"/>
              </a:ext>
            </a:extLst>
          </p:cNvPr>
          <p:cNvPicPr>
            <a:picLocks noChangeAspect="1"/>
          </p:cNvPicPr>
          <p:nvPr/>
        </p:nvPicPr>
        <p:blipFill>
          <a:blip r:embed="rId3"/>
          <a:srcRect t="1847"/>
          <a:stretch/>
        </p:blipFill>
        <p:spPr>
          <a:xfrm>
            <a:off x="2656327" y="2309568"/>
            <a:ext cx="6307426" cy="4444738"/>
          </a:xfrm>
          <a:prstGeom prst="rect">
            <a:avLst/>
          </a:prstGeom>
        </p:spPr>
      </p:pic>
    </p:spTree>
    <p:extLst>
      <p:ext uri="{BB962C8B-B14F-4D97-AF65-F5344CB8AC3E}">
        <p14:creationId xmlns:p14="http://schemas.microsoft.com/office/powerpoint/2010/main" val="2464586564"/>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E3D83-3AED-EE46-72FC-B78A0DD6DCDB}"/>
              </a:ext>
            </a:extLst>
          </p:cNvPr>
          <p:cNvSpPr>
            <a:spLocks noGrp="1"/>
          </p:cNvSpPr>
          <p:nvPr>
            <p:ph type="title"/>
          </p:nvPr>
        </p:nvSpPr>
        <p:spPr/>
        <p:txBody>
          <a:bodyPr/>
          <a:lstStyle/>
          <a:p>
            <a:r>
              <a:rPr lang="en-IN" b="1" dirty="0"/>
              <a:t>Train The Logistics Regression Model1</a:t>
            </a:r>
          </a:p>
        </p:txBody>
      </p:sp>
      <p:pic>
        <p:nvPicPr>
          <p:cNvPr id="5" name="Content Placeholder 4">
            <a:extLst>
              <a:ext uri="{FF2B5EF4-FFF2-40B4-BE49-F238E27FC236}">
                <a16:creationId xmlns:a16="http://schemas.microsoft.com/office/drawing/2014/main" id="{BD4377BE-607A-5185-481A-64067E098EAE}"/>
              </a:ext>
            </a:extLst>
          </p:cNvPr>
          <p:cNvPicPr>
            <a:picLocks noGrp="1" noChangeAspect="1"/>
          </p:cNvPicPr>
          <p:nvPr>
            <p:ph idx="1"/>
          </p:nvPr>
        </p:nvPicPr>
        <p:blipFill>
          <a:blip r:embed="rId3"/>
          <a:stretch>
            <a:fillRect/>
          </a:stretch>
        </p:blipFill>
        <p:spPr>
          <a:xfrm>
            <a:off x="3205113" y="2228021"/>
            <a:ext cx="5250857" cy="4629979"/>
          </a:xfrm>
        </p:spPr>
      </p:pic>
    </p:spTree>
    <p:extLst>
      <p:ext uri="{BB962C8B-B14F-4D97-AF65-F5344CB8AC3E}">
        <p14:creationId xmlns:p14="http://schemas.microsoft.com/office/powerpoint/2010/main" val="1698804849"/>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A251-5D55-B0CE-4C60-3072AFEA4C0E}"/>
              </a:ext>
            </a:extLst>
          </p:cNvPr>
          <p:cNvSpPr>
            <a:spLocks noGrp="1"/>
          </p:cNvSpPr>
          <p:nvPr>
            <p:ph type="title"/>
          </p:nvPr>
        </p:nvSpPr>
        <p:spPr>
          <a:xfrm>
            <a:off x="891004" y="851120"/>
            <a:ext cx="10574930" cy="1024814"/>
          </a:xfrm>
        </p:spPr>
        <p:txBody>
          <a:bodyPr/>
          <a:lstStyle/>
          <a:p>
            <a:r>
              <a:rPr lang="en-IN" b="1" dirty="0"/>
              <a:t>Predict And Accuracy Score On Logistics Model1</a:t>
            </a:r>
          </a:p>
        </p:txBody>
      </p:sp>
      <p:pic>
        <p:nvPicPr>
          <p:cNvPr id="5" name="Content Placeholder 4">
            <a:extLst>
              <a:ext uri="{FF2B5EF4-FFF2-40B4-BE49-F238E27FC236}">
                <a16:creationId xmlns:a16="http://schemas.microsoft.com/office/drawing/2014/main" id="{1A4FF3E4-D1D0-A509-B194-DDD034686A57}"/>
              </a:ext>
            </a:extLst>
          </p:cNvPr>
          <p:cNvPicPr>
            <a:picLocks noGrp="1" noChangeAspect="1"/>
          </p:cNvPicPr>
          <p:nvPr>
            <p:ph idx="1"/>
          </p:nvPr>
        </p:nvPicPr>
        <p:blipFill>
          <a:blip r:embed="rId3"/>
          <a:stretch>
            <a:fillRect/>
          </a:stretch>
        </p:blipFill>
        <p:spPr>
          <a:xfrm>
            <a:off x="1541453" y="2541772"/>
            <a:ext cx="8299862" cy="3647710"/>
          </a:xfrm>
        </p:spPr>
      </p:pic>
    </p:spTree>
    <p:extLst>
      <p:ext uri="{BB962C8B-B14F-4D97-AF65-F5344CB8AC3E}">
        <p14:creationId xmlns:p14="http://schemas.microsoft.com/office/powerpoint/2010/main" val="1743859668"/>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8127-CA53-6A04-1BEA-1F66EA6D1E8A}"/>
              </a:ext>
            </a:extLst>
          </p:cNvPr>
          <p:cNvSpPr>
            <a:spLocks noGrp="1"/>
          </p:cNvSpPr>
          <p:nvPr>
            <p:ph type="title"/>
          </p:nvPr>
        </p:nvSpPr>
        <p:spPr/>
        <p:txBody>
          <a:bodyPr/>
          <a:lstStyle/>
          <a:p>
            <a:r>
              <a:rPr lang="en-IN" b="1" dirty="0"/>
              <a:t>Train The Decision Tree Model2</a:t>
            </a:r>
            <a:endParaRPr lang="en-IN" dirty="0"/>
          </a:p>
        </p:txBody>
      </p:sp>
      <p:pic>
        <p:nvPicPr>
          <p:cNvPr id="5" name="Content Placeholder 4">
            <a:extLst>
              <a:ext uri="{FF2B5EF4-FFF2-40B4-BE49-F238E27FC236}">
                <a16:creationId xmlns:a16="http://schemas.microsoft.com/office/drawing/2014/main" id="{7CD342DE-F465-942A-455D-48BF75FBE59E}"/>
              </a:ext>
            </a:extLst>
          </p:cNvPr>
          <p:cNvPicPr>
            <a:picLocks noGrp="1" noChangeAspect="1"/>
          </p:cNvPicPr>
          <p:nvPr>
            <p:ph idx="1"/>
          </p:nvPr>
        </p:nvPicPr>
        <p:blipFill>
          <a:blip r:embed="rId3"/>
          <a:stretch>
            <a:fillRect/>
          </a:stretch>
        </p:blipFill>
        <p:spPr>
          <a:xfrm>
            <a:off x="1760724" y="2356701"/>
            <a:ext cx="8563878" cy="4172146"/>
          </a:xfrm>
        </p:spPr>
      </p:pic>
    </p:spTree>
    <p:extLst>
      <p:ext uri="{BB962C8B-B14F-4D97-AF65-F5344CB8AC3E}">
        <p14:creationId xmlns:p14="http://schemas.microsoft.com/office/powerpoint/2010/main" val="2694351647"/>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5FA5-7D0A-64E5-E8E4-FA4546BACC7C}"/>
              </a:ext>
            </a:extLst>
          </p:cNvPr>
          <p:cNvSpPr>
            <a:spLocks noGrp="1"/>
          </p:cNvSpPr>
          <p:nvPr>
            <p:ph type="title"/>
          </p:nvPr>
        </p:nvSpPr>
        <p:spPr>
          <a:xfrm>
            <a:off x="528917" y="785131"/>
            <a:ext cx="9727447" cy="1034241"/>
          </a:xfrm>
        </p:spPr>
        <p:txBody>
          <a:bodyPr/>
          <a:lstStyle/>
          <a:p>
            <a:r>
              <a:rPr lang="en-IN" b="1" dirty="0"/>
              <a:t>Predict And Accuracy Score On Decision-</a:t>
            </a:r>
            <a:br>
              <a:rPr lang="en-IN" b="1" dirty="0"/>
            </a:br>
            <a:r>
              <a:rPr lang="en-IN" b="1" dirty="0"/>
              <a:t>Tree Model2</a:t>
            </a:r>
            <a:endParaRPr lang="en-IN" dirty="0"/>
          </a:p>
        </p:txBody>
      </p:sp>
      <p:pic>
        <p:nvPicPr>
          <p:cNvPr id="5" name="Content Placeholder 4">
            <a:extLst>
              <a:ext uri="{FF2B5EF4-FFF2-40B4-BE49-F238E27FC236}">
                <a16:creationId xmlns:a16="http://schemas.microsoft.com/office/drawing/2014/main" id="{87304DEF-D019-8FE8-6C1A-A7CF3BD1851D}"/>
              </a:ext>
            </a:extLst>
          </p:cNvPr>
          <p:cNvPicPr>
            <a:picLocks noGrp="1" noChangeAspect="1"/>
          </p:cNvPicPr>
          <p:nvPr>
            <p:ph idx="1"/>
          </p:nvPr>
        </p:nvPicPr>
        <p:blipFill>
          <a:blip r:embed="rId3"/>
          <a:stretch>
            <a:fillRect/>
          </a:stretch>
        </p:blipFill>
        <p:spPr>
          <a:xfrm>
            <a:off x="1155700" y="2942630"/>
            <a:ext cx="8824913" cy="2738039"/>
          </a:xfrm>
        </p:spPr>
      </p:pic>
    </p:spTree>
    <p:extLst>
      <p:ext uri="{BB962C8B-B14F-4D97-AF65-F5344CB8AC3E}">
        <p14:creationId xmlns:p14="http://schemas.microsoft.com/office/powerpoint/2010/main" val="3971755619"/>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4D829-736D-6638-9C53-170B39BD820F}"/>
              </a:ext>
            </a:extLst>
          </p:cNvPr>
          <p:cNvSpPr>
            <a:spLocks noGrp="1"/>
          </p:cNvSpPr>
          <p:nvPr>
            <p:ph type="title"/>
          </p:nvPr>
        </p:nvSpPr>
        <p:spPr/>
        <p:txBody>
          <a:bodyPr/>
          <a:lstStyle/>
          <a:p>
            <a:r>
              <a:rPr lang="en-IN" b="1" dirty="0"/>
              <a:t>Show The Plot On Decision Tree</a:t>
            </a:r>
          </a:p>
        </p:txBody>
      </p:sp>
      <p:pic>
        <p:nvPicPr>
          <p:cNvPr id="5" name="Content Placeholder 4">
            <a:extLst>
              <a:ext uri="{FF2B5EF4-FFF2-40B4-BE49-F238E27FC236}">
                <a16:creationId xmlns:a16="http://schemas.microsoft.com/office/drawing/2014/main" id="{FCCA5E66-045E-FA9D-CDE4-0EED69CCAD95}"/>
              </a:ext>
            </a:extLst>
          </p:cNvPr>
          <p:cNvPicPr>
            <a:picLocks noGrp="1" noChangeAspect="1"/>
          </p:cNvPicPr>
          <p:nvPr>
            <p:ph idx="1"/>
          </p:nvPr>
        </p:nvPicPr>
        <p:blipFill>
          <a:blip r:embed="rId3"/>
          <a:stretch>
            <a:fillRect/>
          </a:stretch>
        </p:blipFill>
        <p:spPr>
          <a:xfrm>
            <a:off x="565608" y="2859339"/>
            <a:ext cx="11459343" cy="2730534"/>
          </a:xfrm>
        </p:spPr>
      </p:pic>
    </p:spTree>
    <p:extLst>
      <p:ext uri="{BB962C8B-B14F-4D97-AF65-F5344CB8AC3E}">
        <p14:creationId xmlns:p14="http://schemas.microsoft.com/office/powerpoint/2010/main" val="2503750869"/>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5622C0D-B461-1330-5059-313FEB99CA63}"/>
              </a:ext>
            </a:extLst>
          </p:cNvPr>
          <p:cNvPicPr>
            <a:picLocks noGrp="1" noChangeAspect="1"/>
          </p:cNvPicPr>
          <p:nvPr>
            <p:ph idx="4294967295"/>
          </p:nvPr>
        </p:nvPicPr>
        <p:blipFill>
          <a:blip r:embed="rId3"/>
          <a:srcRect t="1812"/>
          <a:stretch/>
        </p:blipFill>
        <p:spPr>
          <a:xfrm>
            <a:off x="232904" y="1131216"/>
            <a:ext cx="11765519" cy="5651503"/>
          </a:xfrm>
        </p:spPr>
      </p:pic>
      <p:sp>
        <p:nvSpPr>
          <p:cNvPr id="3" name="TextBox 2">
            <a:extLst>
              <a:ext uri="{FF2B5EF4-FFF2-40B4-BE49-F238E27FC236}">
                <a16:creationId xmlns:a16="http://schemas.microsoft.com/office/drawing/2014/main" id="{5F9587B6-6E3B-B6C0-92AF-6AAAE497447A}"/>
              </a:ext>
            </a:extLst>
          </p:cNvPr>
          <p:cNvSpPr txBox="1"/>
          <p:nvPr/>
        </p:nvSpPr>
        <p:spPr>
          <a:xfrm>
            <a:off x="2988296" y="141402"/>
            <a:ext cx="6381947" cy="646331"/>
          </a:xfrm>
          <a:prstGeom prst="rect">
            <a:avLst/>
          </a:prstGeom>
          <a:noFill/>
        </p:spPr>
        <p:txBody>
          <a:bodyPr wrap="square" rtlCol="0">
            <a:spAutoFit/>
          </a:bodyPr>
          <a:lstStyle/>
          <a:p>
            <a:r>
              <a:rPr lang="en-IN" sz="3600" b="1" dirty="0"/>
              <a:t>Decision Tree Visualization</a:t>
            </a:r>
          </a:p>
        </p:txBody>
      </p:sp>
    </p:spTree>
    <p:extLst>
      <p:ext uri="{BB962C8B-B14F-4D97-AF65-F5344CB8AC3E}">
        <p14:creationId xmlns:p14="http://schemas.microsoft.com/office/powerpoint/2010/main" val="1505300708"/>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BA015-9E54-8280-7323-67227BA2487A}"/>
              </a:ext>
            </a:extLst>
          </p:cNvPr>
          <p:cNvSpPr>
            <a:spLocks noGrp="1"/>
          </p:cNvSpPr>
          <p:nvPr>
            <p:ph type="title"/>
          </p:nvPr>
        </p:nvSpPr>
        <p:spPr>
          <a:xfrm>
            <a:off x="1051665" y="794559"/>
            <a:ext cx="9176418" cy="1090802"/>
          </a:xfrm>
        </p:spPr>
        <p:txBody>
          <a:bodyPr/>
          <a:lstStyle/>
          <a:p>
            <a:r>
              <a:rPr lang="en-IN" b="1" dirty="0"/>
              <a:t>Define And Compile The Feedforward Neural Network Model3</a:t>
            </a:r>
          </a:p>
        </p:txBody>
      </p:sp>
      <p:pic>
        <p:nvPicPr>
          <p:cNvPr id="7" name="Picture 6">
            <a:extLst>
              <a:ext uri="{FF2B5EF4-FFF2-40B4-BE49-F238E27FC236}">
                <a16:creationId xmlns:a16="http://schemas.microsoft.com/office/drawing/2014/main" id="{66CBD8E8-8414-27F5-8F5B-A722495B279B}"/>
              </a:ext>
            </a:extLst>
          </p:cNvPr>
          <p:cNvPicPr>
            <a:picLocks noChangeAspect="1"/>
          </p:cNvPicPr>
          <p:nvPr/>
        </p:nvPicPr>
        <p:blipFill>
          <a:blip r:embed="rId3"/>
          <a:stretch>
            <a:fillRect/>
          </a:stretch>
        </p:blipFill>
        <p:spPr>
          <a:xfrm>
            <a:off x="156090" y="2842222"/>
            <a:ext cx="11879819" cy="2908338"/>
          </a:xfrm>
          <a:prstGeom prst="rect">
            <a:avLst/>
          </a:prstGeom>
        </p:spPr>
      </p:pic>
    </p:spTree>
    <p:extLst>
      <p:ext uri="{BB962C8B-B14F-4D97-AF65-F5344CB8AC3E}">
        <p14:creationId xmlns:p14="http://schemas.microsoft.com/office/powerpoint/2010/main" val="1590019486"/>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9D1B6-9D63-0473-69DA-AE3296EDF0EA}"/>
              </a:ext>
            </a:extLst>
          </p:cNvPr>
          <p:cNvSpPr>
            <a:spLocks noGrp="1"/>
          </p:cNvSpPr>
          <p:nvPr>
            <p:ph type="title"/>
          </p:nvPr>
        </p:nvSpPr>
        <p:spPr>
          <a:xfrm>
            <a:off x="1041833" y="782425"/>
            <a:ext cx="8799751" cy="1011329"/>
          </a:xfrm>
        </p:spPr>
        <p:txBody>
          <a:bodyPr/>
          <a:lstStyle/>
          <a:p>
            <a:r>
              <a:rPr lang="en-IN" b="1" dirty="0"/>
              <a:t>Train The Feedforward Neural Network Model3</a:t>
            </a:r>
          </a:p>
        </p:txBody>
      </p:sp>
      <p:pic>
        <p:nvPicPr>
          <p:cNvPr id="5" name="Content Placeholder 4">
            <a:extLst>
              <a:ext uri="{FF2B5EF4-FFF2-40B4-BE49-F238E27FC236}">
                <a16:creationId xmlns:a16="http://schemas.microsoft.com/office/drawing/2014/main" id="{9F940EF1-BC45-40D6-FC67-D4F034C565AE}"/>
              </a:ext>
            </a:extLst>
          </p:cNvPr>
          <p:cNvPicPr>
            <a:picLocks noGrp="1" noChangeAspect="1"/>
          </p:cNvPicPr>
          <p:nvPr>
            <p:ph idx="1"/>
          </p:nvPr>
        </p:nvPicPr>
        <p:blipFill>
          <a:blip r:embed="rId3"/>
          <a:srcRect l="1400" t="2277" r="414"/>
          <a:stretch/>
        </p:blipFill>
        <p:spPr>
          <a:xfrm>
            <a:off x="1500157" y="2310579"/>
            <a:ext cx="9191686" cy="4286865"/>
          </a:xfrm>
        </p:spPr>
      </p:pic>
    </p:spTree>
    <p:extLst>
      <p:ext uri="{BB962C8B-B14F-4D97-AF65-F5344CB8AC3E}">
        <p14:creationId xmlns:p14="http://schemas.microsoft.com/office/powerpoint/2010/main" val="2852925117"/>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9BEBED-3612-107E-82B0-EA09E916CD26}"/>
              </a:ext>
            </a:extLst>
          </p:cNvPr>
          <p:cNvPicPr>
            <a:picLocks noGrp="1" noChangeAspect="1"/>
          </p:cNvPicPr>
          <p:nvPr>
            <p:ph idx="4294967295"/>
          </p:nvPr>
        </p:nvPicPr>
        <p:blipFill>
          <a:blip r:embed="rId3"/>
          <a:stretch>
            <a:fillRect/>
          </a:stretch>
        </p:blipFill>
        <p:spPr>
          <a:xfrm>
            <a:off x="49049" y="1338326"/>
            <a:ext cx="12093902" cy="5156741"/>
          </a:xfrm>
        </p:spPr>
      </p:pic>
    </p:spTree>
    <p:extLst>
      <p:ext uri="{BB962C8B-B14F-4D97-AF65-F5344CB8AC3E}">
        <p14:creationId xmlns:p14="http://schemas.microsoft.com/office/powerpoint/2010/main" val="157475801"/>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D1F3B-59A8-427E-85EE-25D1560FE80D}"/>
              </a:ext>
            </a:extLst>
          </p:cNvPr>
          <p:cNvSpPr>
            <a:spLocks noGrp="1"/>
          </p:cNvSpPr>
          <p:nvPr>
            <p:ph type="title"/>
          </p:nvPr>
        </p:nvSpPr>
        <p:spPr>
          <a:xfrm>
            <a:off x="1202088" y="672009"/>
            <a:ext cx="9035421" cy="1194497"/>
          </a:xfrm>
        </p:spPr>
        <p:txBody>
          <a:bodyPr/>
          <a:lstStyle/>
          <a:p>
            <a:r>
              <a:rPr lang="en-IN" b="1" dirty="0"/>
              <a:t>Accuracy Score On Feedforward Neural Network Model3</a:t>
            </a:r>
          </a:p>
        </p:txBody>
      </p:sp>
      <p:pic>
        <p:nvPicPr>
          <p:cNvPr id="5" name="Content Placeholder 4">
            <a:extLst>
              <a:ext uri="{FF2B5EF4-FFF2-40B4-BE49-F238E27FC236}">
                <a16:creationId xmlns:a16="http://schemas.microsoft.com/office/drawing/2014/main" id="{82E025CB-C8A1-9C01-56B8-BF7D2F22C198}"/>
              </a:ext>
            </a:extLst>
          </p:cNvPr>
          <p:cNvPicPr>
            <a:picLocks noGrp="1" noChangeAspect="1"/>
          </p:cNvPicPr>
          <p:nvPr>
            <p:ph idx="1"/>
          </p:nvPr>
        </p:nvPicPr>
        <p:blipFill>
          <a:blip r:embed="rId3"/>
          <a:srcRect l="3505"/>
          <a:stretch/>
        </p:blipFill>
        <p:spPr>
          <a:xfrm>
            <a:off x="278876" y="3355943"/>
            <a:ext cx="11634247" cy="2444522"/>
          </a:xfrm>
        </p:spPr>
      </p:pic>
    </p:spTree>
    <p:extLst>
      <p:ext uri="{BB962C8B-B14F-4D97-AF65-F5344CB8AC3E}">
        <p14:creationId xmlns:p14="http://schemas.microsoft.com/office/powerpoint/2010/main" val="2180321675"/>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0C6EE-BE6C-90A9-0631-9962A6175995}"/>
              </a:ext>
            </a:extLst>
          </p:cNvPr>
          <p:cNvSpPr>
            <a:spLocks noGrp="1"/>
          </p:cNvSpPr>
          <p:nvPr>
            <p:ph type="title"/>
          </p:nvPr>
        </p:nvSpPr>
        <p:spPr/>
        <p:txBody>
          <a:bodyPr/>
          <a:lstStyle/>
          <a:p>
            <a:r>
              <a:rPr lang="en-IN" b="1" i="0" dirty="0">
                <a:solidFill>
                  <a:srgbClr val="FFFFFF"/>
                </a:solidFill>
                <a:effectLst/>
              </a:rPr>
              <a:t>Read Data</a:t>
            </a:r>
            <a:endParaRPr lang="en-IN" dirty="0"/>
          </a:p>
        </p:txBody>
      </p:sp>
      <p:pic>
        <p:nvPicPr>
          <p:cNvPr id="5" name="Content Placeholder 4">
            <a:extLst>
              <a:ext uri="{FF2B5EF4-FFF2-40B4-BE49-F238E27FC236}">
                <a16:creationId xmlns:a16="http://schemas.microsoft.com/office/drawing/2014/main" id="{B9CEEE0C-40F7-FE7F-444B-F8AEFF700DD8}"/>
              </a:ext>
            </a:extLst>
          </p:cNvPr>
          <p:cNvPicPr>
            <a:picLocks noGrp="1" noChangeAspect="1"/>
          </p:cNvPicPr>
          <p:nvPr>
            <p:ph idx="1"/>
          </p:nvPr>
        </p:nvPicPr>
        <p:blipFill>
          <a:blip r:embed="rId3"/>
          <a:srcRect l="832" t="14650"/>
          <a:stretch/>
        </p:blipFill>
        <p:spPr>
          <a:xfrm>
            <a:off x="567690" y="3553860"/>
            <a:ext cx="11311078" cy="1225530"/>
          </a:xfrm>
        </p:spPr>
      </p:pic>
    </p:spTree>
    <p:extLst>
      <p:ext uri="{BB962C8B-B14F-4D97-AF65-F5344CB8AC3E}">
        <p14:creationId xmlns:p14="http://schemas.microsoft.com/office/powerpoint/2010/main" val="542779756"/>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3FA87-3430-730C-2B43-66327A976736}"/>
              </a:ext>
            </a:extLst>
          </p:cNvPr>
          <p:cNvSpPr>
            <a:spLocks noGrp="1"/>
          </p:cNvSpPr>
          <p:nvPr>
            <p:ph type="title"/>
          </p:nvPr>
        </p:nvSpPr>
        <p:spPr>
          <a:xfrm>
            <a:off x="1154954" y="973668"/>
            <a:ext cx="8875166" cy="977680"/>
          </a:xfrm>
        </p:spPr>
        <p:txBody>
          <a:bodyPr/>
          <a:lstStyle/>
          <a:p>
            <a:r>
              <a:rPr lang="en-IN" b="1" dirty="0"/>
              <a:t>Accuracy Score On </a:t>
            </a:r>
            <a:r>
              <a:rPr lang="en-IN" b="1" dirty="0" err="1"/>
              <a:t>eXtreme</a:t>
            </a:r>
            <a:r>
              <a:rPr lang="en-IN" b="1" dirty="0"/>
              <a:t> Gradient Boosting Model4</a:t>
            </a:r>
            <a:endParaRPr lang="en-IN" dirty="0"/>
          </a:p>
        </p:txBody>
      </p:sp>
      <p:pic>
        <p:nvPicPr>
          <p:cNvPr id="13" name="Picture 12">
            <a:extLst>
              <a:ext uri="{FF2B5EF4-FFF2-40B4-BE49-F238E27FC236}">
                <a16:creationId xmlns:a16="http://schemas.microsoft.com/office/drawing/2014/main" id="{EF33350C-F02A-543B-895B-1D19F35D76A8}"/>
              </a:ext>
            </a:extLst>
          </p:cNvPr>
          <p:cNvPicPr>
            <a:picLocks noChangeAspect="1"/>
          </p:cNvPicPr>
          <p:nvPr/>
        </p:nvPicPr>
        <p:blipFill>
          <a:blip r:embed="rId3"/>
          <a:stretch>
            <a:fillRect/>
          </a:stretch>
        </p:blipFill>
        <p:spPr>
          <a:xfrm>
            <a:off x="2958999" y="2451341"/>
            <a:ext cx="5760782" cy="4222836"/>
          </a:xfrm>
          <a:prstGeom prst="rect">
            <a:avLst/>
          </a:prstGeom>
        </p:spPr>
      </p:pic>
    </p:spTree>
    <p:extLst>
      <p:ext uri="{BB962C8B-B14F-4D97-AF65-F5344CB8AC3E}">
        <p14:creationId xmlns:p14="http://schemas.microsoft.com/office/powerpoint/2010/main" val="1449671786"/>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7003CC-BC1B-DDA1-AECD-B34E0E6F57EC}"/>
              </a:ext>
            </a:extLst>
          </p:cNvPr>
          <p:cNvSpPr txBox="1"/>
          <p:nvPr/>
        </p:nvSpPr>
        <p:spPr>
          <a:xfrm>
            <a:off x="2419109" y="2644170"/>
            <a:ext cx="8368496" cy="1569660"/>
          </a:xfrm>
          <a:prstGeom prst="rect">
            <a:avLst/>
          </a:prstGeom>
          <a:noFill/>
        </p:spPr>
        <p:txBody>
          <a:bodyPr wrap="square" rtlCol="0">
            <a:spAutoFit/>
          </a:bodyPr>
          <a:lstStyle/>
          <a:p>
            <a:r>
              <a:rPr lang="en-IN" sz="9600" dirty="0"/>
              <a:t>Thank You</a:t>
            </a:r>
          </a:p>
        </p:txBody>
      </p:sp>
    </p:spTree>
    <p:extLst>
      <p:ext uri="{BB962C8B-B14F-4D97-AF65-F5344CB8AC3E}">
        <p14:creationId xmlns:p14="http://schemas.microsoft.com/office/powerpoint/2010/main" val="598707576"/>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3"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83BFF-45C1-5363-0651-3A6B2EC19EB5}"/>
              </a:ext>
            </a:extLst>
          </p:cNvPr>
          <p:cNvSpPr>
            <a:spLocks noGrp="1"/>
          </p:cNvSpPr>
          <p:nvPr>
            <p:ph type="title"/>
          </p:nvPr>
        </p:nvSpPr>
        <p:spPr/>
        <p:txBody>
          <a:bodyPr/>
          <a:lstStyle/>
          <a:p>
            <a:r>
              <a:rPr lang="en-IN" b="1" i="0" dirty="0">
                <a:solidFill>
                  <a:srgbClr val="FFFFFF"/>
                </a:solidFill>
                <a:effectLst/>
              </a:rPr>
              <a:t>Read Data</a:t>
            </a:r>
            <a:endParaRPr lang="en-IN" dirty="0"/>
          </a:p>
        </p:txBody>
      </p:sp>
      <p:pic>
        <p:nvPicPr>
          <p:cNvPr id="5" name="Content Placeholder 4">
            <a:extLst>
              <a:ext uri="{FF2B5EF4-FFF2-40B4-BE49-F238E27FC236}">
                <a16:creationId xmlns:a16="http://schemas.microsoft.com/office/drawing/2014/main" id="{1F066448-EEB9-8F0E-EF70-92FB93A8F690}"/>
              </a:ext>
            </a:extLst>
          </p:cNvPr>
          <p:cNvPicPr>
            <a:picLocks noGrp="1" noChangeAspect="1"/>
          </p:cNvPicPr>
          <p:nvPr>
            <p:ph idx="1"/>
          </p:nvPr>
        </p:nvPicPr>
        <p:blipFill>
          <a:blip r:embed="rId3"/>
          <a:stretch/>
        </p:blipFill>
        <p:spPr>
          <a:xfrm>
            <a:off x="763571" y="2437181"/>
            <a:ext cx="10908473" cy="4255849"/>
          </a:xfrm>
        </p:spPr>
      </p:pic>
    </p:spTree>
    <p:extLst>
      <p:ext uri="{BB962C8B-B14F-4D97-AF65-F5344CB8AC3E}">
        <p14:creationId xmlns:p14="http://schemas.microsoft.com/office/powerpoint/2010/main" val="291619506"/>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4DC36-BF5D-9188-03DC-92F095DA00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8FEA33-D4E0-6D3A-6C42-5A8560E27179}"/>
              </a:ext>
            </a:extLst>
          </p:cNvPr>
          <p:cNvSpPr>
            <a:spLocks noGrp="1"/>
          </p:cNvSpPr>
          <p:nvPr>
            <p:ph type="title"/>
          </p:nvPr>
        </p:nvSpPr>
        <p:spPr/>
        <p:txBody>
          <a:bodyPr/>
          <a:lstStyle/>
          <a:p>
            <a:r>
              <a:rPr lang="en-IN" b="1" i="0" dirty="0">
                <a:solidFill>
                  <a:srgbClr val="FFFFFF"/>
                </a:solidFill>
                <a:effectLst/>
              </a:rPr>
              <a:t>Read Data</a:t>
            </a:r>
            <a:endParaRPr lang="en-IN" dirty="0"/>
          </a:p>
        </p:txBody>
      </p:sp>
      <p:pic>
        <p:nvPicPr>
          <p:cNvPr id="7" name="Content Placeholder 6">
            <a:extLst>
              <a:ext uri="{FF2B5EF4-FFF2-40B4-BE49-F238E27FC236}">
                <a16:creationId xmlns:a16="http://schemas.microsoft.com/office/drawing/2014/main" id="{ECF295D9-89B4-99B6-F4BF-20CE5DE59607}"/>
              </a:ext>
            </a:extLst>
          </p:cNvPr>
          <p:cNvPicPr>
            <a:picLocks noGrp="1" noChangeAspect="1"/>
          </p:cNvPicPr>
          <p:nvPr>
            <p:ph idx="1"/>
          </p:nvPr>
        </p:nvPicPr>
        <p:blipFill>
          <a:blip r:embed="rId3"/>
          <a:stretch/>
        </p:blipFill>
        <p:spPr>
          <a:xfrm>
            <a:off x="1866507" y="2312087"/>
            <a:ext cx="7758260" cy="4357590"/>
          </a:xfrm>
        </p:spPr>
      </p:pic>
    </p:spTree>
    <p:extLst>
      <p:ext uri="{BB962C8B-B14F-4D97-AF65-F5344CB8AC3E}">
        <p14:creationId xmlns:p14="http://schemas.microsoft.com/office/powerpoint/2010/main" val="2667846184"/>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897CB-73A9-334A-B6E7-F598D35BFA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765C90-732C-0FF5-B13B-A94DB9EA2835}"/>
              </a:ext>
            </a:extLst>
          </p:cNvPr>
          <p:cNvSpPr>
            <a:spLocks noGrp="1"/>
          </p:cNvSpPr>
          <p:nvPr>
            <p:ph type="title"/>
          </p:nvPr>
        </p:nvSpPr>
        <p:spPr/>
        <p:txBody>
          <a:bodyPr/>
          <a:lstStyle/>
          <a:p>
            <a:r>
              <a:rPr lang="en-IN" b="1" i="0" dirty="0">
                <a:solidFill>
                  <a:srgbClr val="FFFFFF"/>
                </a:solidFill>
                <a:effectLst/>
              </a:rPr>
              <a:t>Read Data</a:t>
            </a:r>
            <a:endParaRPr lang="en-IN" dirty="0"/>
          </a:p>
        </p:txBody>
      </p:sp>
      <p:pic>
        <p:nvPicPr>
          <p:cNvPr id="6" name="Picture 5">
            <a:extLst>
              <a:ext uri="{FF2B5EF4-FFF2-40B4-BE49-F238E27FC236}">
                <a16:creationId xmlns:a16="http://schemas.microsoft.com/office/drawing/2014/main" id="{100D0376-2802-1D24-24C9-93DA0DF9DC8A}"/>
              </a:ext>
            </a:extLst>
          </p:cNvPr>
          <p:cNvPicPr>
            <a:picLocks noChangeAspect="1"/>
          </p:cNvPicPr>
          <p:nvPr/>
        </p:nvPicPr>
        <p:blipFill>
          <a:blip r:embed="rId3"/>
          <a:srcRect l="4589" t="1773" r="3853"/>
          <a:stretch/>
        </p:blipFill>
        <p:spPr>
          <a:xfrm>
            <a:off x="1602557" y="2337847"/>
            <a:ext cx="9335600" cy="4454165"/>
          </a:xfrm>
          <a:prstGeom prst="rect">
            <a:avLst/>
          </a:prstGeom>
        </p:spPr>
      </p:pic>
    </p:spTree>
    <p:extLst>
      <p:ext uri="{BB962C8B-B14F-4D97-AF65-F5344CB8AC3E}">
        <p14:creationId xmlns:p14="http://schemas.microsoft.com/office/powerpoint/2010/main" val="3938229764"/>
      </p:ext>
    </p:extLst>
  </p:cSld>
  <p:clrMapOvr>
    <a:masterClrMapping/>
  </p:clrMapOvr>
  <mc:AlternateContent xmlns:mc="http://schemas.openxmlformats.org/markup-compatibility/2006" xmlns:p14="http://schemas.microsoft.com/office/powerpoint/2010/main">
    <mc:Choice Requires="p14">
      <p:transition spd="slow" p14:dur="1500">
        <p:split orient="vert"/>
        <p:sndAc>
          <p:stSnd>
            <p:snd r:embed="rId2" name="click.wav"/>
          </p:stSnd>
        </p:sndAc>
      </p:transition>
    </mc:Choice>
    <mc:Fallback xmlns="">
      <p:transition spd="slow">
        <p:split orient="vert"/>
        <p:sndAc>
          <p:stSnd>
            <p:snd r:embed="rId4" name="click.wav"/>
          </p:stSnd>
        </p:sndAc>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
  <TotalTime>566</TotalTime>
  <Words>702</Words>
  <Application>Microsoft Office PowerPoint</Application>
  <PresentationFormat>Widescreen</PresentationFormat>
  <Paragraphs>95</Paragraphs>
  <Slides>61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Century Gothic</vt:lpstr>
      <vt:lpstr>Wingdings</vt:lpstr>
      <vt:lpstr>Wingdings 3</vt:lpstr>
      <vt:lpstr>YAFdJlhd_TU 0</vt:lpstr>
      <vt:lpstr>Ion Boardroom</vt:lpstr>
      <vt:lpstr>Fraud Detection in Online Payment Method</vt:lpstr>
      <vt:lpstr>Introduction</vt:lpstr>
      <vt:lpstr>Problem Definition </vt:lpstr>
      <vt:lpstr>Source Of Dataset</vt:lpstr>
      <vt:lpstr>Import Libraries</vt:lpstr>
      <vt:lpstr>Read Data</vt:lpstr>
      <vt:lpstr>Read Data</vt:lpstr>
      <vt:lpstr>Read Data</vt:lpstr>
      <vt:lpstr>Read Data</vt:lpstr>
      <vt:lpstr>Read Data</vt:lpstr>
      <vt:lpstr>Volume</vt:lpstr>
      <vt:lpstr>Data Types</vt:lpstr>
      <vt:lpstr>Columns</vt:lpstr>
      <vt:lpstr>Column Description</vt:lpstr>
      <vt:lpstr>Column Description</vt:lpstr>
      <vt:lpstr>Statistical Summary</vt:lpstr>
      <vt:lpstr>Data Cleaning</vt:lpstr>
      <vt:lpstr>Data Cleaning</vt:lpstr>
      <vt:lpstr>Data Cleaning</vt:lpstr>
      <vt:lpstr>Skewness</vt:lpstr>
      <vt:lpstr>Bell Curve Histogram</vt:lpstr>
      <vt:lpstr>Bell Curve Histogram</vt:lpstr>
      <vt:lpstr>Countplot: Fraud VS Non Fraud Transaction </vt:lpstr>
      <vt:lpstr>Countplot: Fraud VS Non Fraud Transaction </vt:lpstr>
      <vt:lpstr>Countplot On Transaction Types</vt:lpstr>
      <vt:lpstr>Countplot On Transaction Types</vt:lpstr>
      <vt:lpstr>Boxplot On Fraud Column</vt:lpstr>
      <vt:lpstr>Boxplot On Fraud Column</vt:lpstr>
      <vt:lpstr>Heatmap On Numerical Values</vt:lpstr>
      <vt:lpstr>Heatmap On Numerical Values</vt:lpstr>
      <vt:lpstr>Line Chart: Show Fraud Transaction Time By Time</vt:lpstr>
      <vt:lpstr>Line Chart: Show Fraud Transaction Over Time</vt:lpstr>
      <vt:lpstr>Fraud And Non-Fraud On Transaction Types</vt:lpstr>
      <vt:lpstr>Pie Chart: Type Of Fraud Transaction</vt:lpstr>
      <vt:lpstr>Pie Chart: Type Of Fraud Transaction</vt:lpstr>
      <vt:lpstr>Histogram</vt:lpstr>
      <vt:lpstr>PowerPoint Presentation</vt:lpstr>
      <vt:lpstr>Strip Plot: Old Balance VS Fraud</vt:lpstr>
      <vt:lpstr>Strip Plot: Old Balance VS Fraud</vt:lpstr>
      <vt:lpstr>Scatter Plot: Fraud VS Non-Fraud</vt:lpstr>
      <vt:lpstr>Scatter Plot: Fraud VS Non-Fraud</vt:lpstr>
      <vt:lpstr>Boxplot: To Show Outliers</vt:lpstr>
      <vt:lpstr>PowerPoint Presentation</vt:lpstr>
      <vt:lpstr>PowerPoint Presentation</vt:lpstr>
      <vt:lpstr>Boxplot: After Replace The Outliers</vt:lpstr>
      <vt:lpstr>Boxplot: After Replace The Outliers</vt:lpstr>
      <vt:lpstr>Drop The Unnecessary Columns</vt:lpstr>
      <vt:lpstr>Label Encoding </vt:lpstr>
      <vt:lpstr>Split The Data Into Train And Test</vt:lpstr>
      <vt:lpstr>Train The Logistics Regression Model1</vt:lpstr>
      <vt:lpstr>Predict And Accuracy Score On Logistics Model1</vt:lpstr>
      <vt:lpstr>Train The Decision Tree Model2</vt:lpstr>
      <vt:lpstr>Predict And Accuracy Score On Decision- Tree Model2</vt:lpstr>
      <vt:lpstr>Show The Plot On Decision Tree</vt:lpstr>
      <vt:lpstr>PowerPoint Presentation</vt:lpstr>
      <vt:lpstr>Define And Compile The Feedforward Neural Network Model3</vt:lpstr>
      <vt:lpstr>Train The Feedforward Neural Network Model3</vt:lpstr>
      <vt:lpstr>PowerPoint Presentation</vt:lpstr>
      <vt:lpstr>Accuracy Score On Feedforward Neural Network Model3</vt:lpstr>
      <vt:lpstr>Accuracy Score On eXtreme Gradient Boosting Model4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Nandini Bhavsar</dc:creator>
  <cp:lastModifiedBy>Nandini Bhavsar</cp:lastModifiedBy>
  <cp:revision>223</cp:revision>
  <dcterms:created xsi:type="dcterms:W3CDTF">2025-03-14T13:18:34Z</dcterms:created>
  <dcterms:modified xsi:type="dcterms:W3CDTF">2025-04-11T17:22:51Z</dcterms:modified>
</cp:coreProperties>
</file>