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63" r:id="rId5"/>
    <p:sldId id="273" r:id="rId6"/>
    <p:sldId id="264" r:id="rId7"/>
    <p:sldId id="278" r:id="rId8"/>
    <p:sldId id="275" r:id="rId9"/>
    <p:sldId id="276" r:id="rId10"/>
    <p:sldId id="277" r:id="rId11"/>
    <p:sldId id="279" r:id="rId12"/>
    <p:sldId id="280" r:id="rId13"/>
    <p:sldId id="281" r:id="rId14"/>
    <p:sldId id="282" r:id="rId15"/>
    <p:sldId id="283" r:id="rId16"/>
    <p:sldId id="284" r:id="rId17"/>
    <p:sldId id="285" r:id="rId18"/>
    <p:sldId id="286" r:id="rId19"/>
    <p:sldId id="287" r:id="rId20"/>
    <p:sldId id="265" r:id="rId21"/>
    <p:sldId id="288" r:id="rId22"/>
    <p:sldId id="267" r:id="rId23"/>
    <p:sldId id="258" r:id="rId24"/>
    <p:sldId id="268" r:id="rId25"/>
    <p:sldId id="290"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89EC"/>
    <a:srgbClr val="EDBC43"/>
    <a:srgbClr val="D04F40"/>
    <a:srgbClr val="DFE1E5"/>
    <a:srgbClr val="61A45D"/>
    <a:srgbClr val="3B3838"/>
    <a:srgbClr val="595959"/>
    <a:srgbClr val="E6E6E6"/>
    <a:srgbClr val="FFFFFF"/>
    <a:srgbClr val="E39A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4" autoAdjust="0"/>
    <p:restoredTop sz="93969" autoAdjust="0"/>
  </p:normalViewPr>
  <p:slideViewPr>
    <p:cSldViewPr snapToGrid="0" showGuides="1">
      <p:cViewPr varScale="1">
        <p:scale>
          <a:sx n="69" d="100"/>
          <a:sy n="69" d="100"/>
        </p:scale>
        <p:origin x="81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49D28B-8AAE-4A0F-8A8D-CCD55E876D0D}"/>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38099663-DD8A-42B2-8ACC-234EB1FD9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2C9DED4-8E80-46BC-948A-8C749B166E4D}"/>
              </a:ext>
            </a:extLst>
          </p:cNvPr>
          <p:cNvSpPr>
            <a:spLocks noGrp="1"/>
          </p:cNvSpPr>
          <p:nvPr>
            <p:ph type="dt" sz="half" idx="10"/>
          </p:nvPr>
        </p:nvSpPr>
        <p:spPr/>
        <p:txBody>
          <a:bodyPr/>
          <a:lstStyle/>
          <a:p>
            <a:fld id="{BA0A6002-716B-4BA8-B8CB-4D8E0C54409E}" type="datetimeFigureOut">
              <a:rPr lang="ko-KR" altLang="en-US" smtClean="0"/>
              <a:t>2024-07-13</a:t>
            </a:fld>
            <a:endParaRPr lang="ko-KR" altLang="en-US"/>
          </a:p>
        </p:txBody>
      </p:sp>
      <p:sp>
        <p:nvSpPr>
          <p:cNvPr id="5" name="바닥글 개체 틀 4">
            <a:extLst>
              <a:ext uri="{FF2B5EF4-FFF2-40B4-BE49-F238E27FC236}">
                <a16:creationId xmlns:a16="http://schemas.microsoft.com/office/drawing/2014/main" id="{72BD2BC1-AD7F-490C-9E86-EC2B512DDC6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CBC0A9-45DB-44BB-A499-670FF13AD6D9}"/>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3400414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B4EA6D-A2EB-4B43-B690-F0EC9B6E3F61}"/>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1E263B-318F-4450-9DAC-3C406D0CF7F1}"/>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8B66F6-56ED-46AA-AE27-01DC596386DF}"/>
              </a:ext>
            </a:extLst>
          </p:cNvPr>
          <p:cNvSpPr>
            <a:spLocks noGrp="1"/>
          </p:cNvSpPr>
          <p:nvPr>
            <p:ph type="dt" sz="half" idx="10"/>
          </p:nvPr>
        </p:nvSpPr>
        <p:spPr/>
        <p:txBody>
          <a:bodyPr/>
          <a:lstStyle/>
          <a:p>
            <a:fld id="{BA0A6002-716B-4BA8-B8CB-4D8E0C54409E}" type="datetimeFigureOut">
              <a:rPr lang="ko-KR" altLang="en-US" smtClean="0"/>
              <a:t>2024-07-13</a:t>
            </a:fld>
            <a:endParaRPr lang="ko-KR" altLang="en-US"/>
          </a:p>
        </p:txBody>
      </p:sp>
      <p:sp>
        <p:nvSpPr>
          <p:cNvPr id="5" name="바닥글 개체 틀 4">
            <a:extLst>
              <a:ext uri="{FF2B5EF4-FFF2-40B4-BE49-F238E27FC236}">
                <a16:creationId xmlns:a16="http://schemas.microsoft.com/office/drawing/2014/main" id="{49D6928B-233C-4138-96F1-630435EB844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437E8F0-19A9-47B1-855C-C12F29CEDFB3}"/>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400924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1F63F46-F13E-4EFC-BFEB-9D037468ADF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7DCC9B5-4126-4C6F-B7A9-EDAC6A1941E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306196-E979-4172-BA85-B09F185293BD}"/>
              </a:ext>
            </a:extLst>
          </p:cNvPr>
          <p:cNvSpPr>
            <a:spLocks noGrp="1"/>
          </p:cNvSpPr>
          <p:nvPr>
            <p:ph type="dt" sz="half" idx="10"/>
          </p:nvPr>
        </p:nvSpPr>
        <p:spPr/>
        <p:txBody>
          <a:bodyPr/>
          <a:lstStyle/>
          <a:p>
            <a:fld id="{BA0A6002-716B-4BA8-B8CB-4D8E0C54409E}" type="datetimeFigureOut">
              <a:rPr lang="ko-KR" altLang="en-US" smtClean="0"/>
              <a:t>2024-07-13</a:t>
            </a:fld>
            <a:endParaRPr lang="ko-KR" altLang="en-US"/>
          </a:p>
        </p:txBody>
      </p:sp>
      <p:sp>
        <p:nvSpPr>
          <p:cNvPr id="5" name="바닥글 개체 틀 4">
            <a:extLst>
              <a:ext uri="{FF2B5EF4-FFF2-40B4-BE49-F238E27FC236}">
                <a16:creationId xmlns:a16="http://schemas.microsoft.com/office/drawing/2014/main" id="{801352E2-A05B-4759-BBFC-1DED89692F1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FA45F8C-CE34-4B7E-9935-7BEF41B7E40F}"/>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99986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2BE9EA-6BAE-42C0-B7FB-B05F7DE6876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9798A50-F704-4D8E-914E-70A29E57921E}"/>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0B9992F-ADCB-447A-BEF9-815300E062EF}"/>
              </a:ext>
            </a:extLst>
          </p:cNvPr>
          <p:cNvSpPr>
            <a:spLocks noGrp="1"/>
          </p:cNvSpPr>
          <p:nvPr>
            <p:ph type="dt" sz="half" idx="10"/>
          </p:nvPr>
        </p:nvSpPr>
        <p:spPr/>
        <p:txBody>
          <a:bodyPr/>
          <a:lstStyle/>
          <a:p>
            <a:fld id="{BA0A6002-716B-4BA8-B8CB-4D8E0C54409E}" type="datetimeFigureOut">
              <a:rPr lang="ko-KR" altLang="en-US" smtClean="0"/>
              <a:t>2024-07-13</a:t>
            </a:fld>
            <a:endParaRPr lang="ko-KR" altLang="en-US"/>
          </a:p>
        </p:txBody>
      </p:sp>
      <p:sp>
        <p:nvSpPr>
          <p:cNvPr id="5" name="바닥글 개체 틀 4">
            <a:extLst>
              <a:ext uri="{FF2B5EF4-FFF2-40B4-BE49-F238E27FC236}">
                <a16:creationId xmlns:a16="http://schemas.microsoft.com/office/drawing/2014/main" id="{403C4D53-71AE-4F09-9BE5-25FA365949C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998F4CC-42DE-44A7-ADBA-AB14690E13F9}"/>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1127777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8A8484-02CF-47B2-B53A-A2214AD4626B}"/>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2FA6CBF3-B35F-4D51-9803-5D4D873F8F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7C74BC76-555A-49BF-B476-270AB103790F}"/>
              </a:ext>
            </a:extLst>
          </p:cNvPr>
          <p:cNvSpPr>
            <a:spLocks noGrp="1"/>
          </p:cNvSpPr>
          <p:nvPr>
            <p:ph type="dt" sz="half" idx="10"/>
          </p:nvPr>
        </p:nvSpPr>
        <p:spPr/>
        <p:txBody>
          <a:bodyPr/>
          <a:lstStyle/>
          <a:p>
            <a:fld id="{BA0A6002-716B-4BA8-B8CB-4D8E0C54409E}" type="datetimeFigureOut">
              <a:rPr lang="ko-KR" altLang="en-US" smtClean="0"/>
              <a:t>2024-07-13</a:t>
            </a:fld>
            <a:endParaRPr lang="ko-KR" altLang="en-US"/>
          </a:p>
        </p:txBody>
      </p:sp>
      <p:sp>
        <p:nvSpPr>
          <p:cNvPr id="5" name="바닥글 개체 틀 4">
            <a:extLst>
              <a:ext uri="{FF2B5EF4-FFF2-40B4-BE49-F238E27FC236}">
                <a16:creationId xmlns:a16="http://schemas.microsoft.com/office/drawing/2014/main" id="{FD36E6E3-C274-437B-9836-F32C0B31118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80FA49D-6227-4B50-946E-081298A152EB}"/>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196909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342121-20D5-472E-8D69-799EA269026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4DB5BF2-E1D6-4A8F-AA35-C6D8F7320B3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AB3D3055-60F3-49D0-A939-810C36FE38C0}"/>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460B4E27-030A-4D0D-B539-8501EB14D017}"/>
              </a:ext>
            </a:extLst>
          </p:cNvPr>
          <p:cNvSpPr>
            <a:spLocks noGrp="1"/>
          </p:cNvSpPr>
          <p:nvPr>
            <p:ph type="dt" sz="half" idx="10"/>
          </p:nvPr>
        </p:nvSpPr>
        <p:spPr/>
        <p:txBody>
          <a:bodyPr/>
          <a:lstStyle/>
          <a:p>
            <a:fld id="{BA0A6002-716B-4BA8-B8CB-4D8E0C54409E}" type="datetimeFigureOut">
              <a:rPr lang="ko-KR" altLang="en-US" smtClean="0"/>
              <a:t>2024-07-13</a:t>
            </a:fld>
            <a:endParaRPr lang="ko-KR" altLang="en-US"/>
          </a:p>
        </p:txBody>
      </p:sp>
      <p:sp>
        <p:nvSpPr>
          <p:cNvPr id="6" name="바닥글 개체 틀 5">
            <a:extLst>
              <a:ext uri="{FF2B5EF4-FFF2-40B4-BE49-F238E27FC236}">
                <a16:creationId xmlns:a16="http://schemas.microsoft.com/office/drawing/2014/main" id="{110A716E-EF2C-40F6-BC7E-B7CD5BC391F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6952310-6F23-4377-9858-F49ED3246123}"/>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130739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549B4A-6F89-4B2D-9814-3AC4CFB8309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1A06950-5860-430F-968D-6F0070D54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DC0EAB5E-2FC9-4315-9985-D722C09F78C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7636D9DC-E409-4F44-BE12-202497B7E9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4D76CF7-CF88-4E11-92FD-BFFF3E2FE26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4D41CB34-255E-485A-B2F4-049CC45DA08F}"/>
              </a:ext>
            </a:extLst>
          </p:cNvPr>
          <p:cNvSpPr>
            <a:spLocks noGrp="1"/>
          </p:cNvSpPr>
          <p:nvPr>
            <p:ph type="dt" sz="half" idx="10"/>
          </p:nvPr>
        </p:nvSpPr>
        <p:spPr/>
        <p:txBody>
          <a:bodyPr/>
          <a:lstStyle/>
          <a:p>
            <a:fld id="{BA0A6002-716B-4BA8-B8CB-4D8E0C54409E}" type="datetimeFigureOut">
              <a:rPr lang="ko-KR" altLang="en-US" smtClean="0"/>
              <a:t>2024-07-13</a:t>
            </a:fld>
            <a:endParaRPr lang="ko-KR" altLang="en-US"/>
          </a:p>
        </p:txBody>
      </p:sp>
      <p:sp>
        <p:nvSpPr>
          <p:cNvPr id="8" name="바닥글 개체 틀 7">
            <a:extLst>
              <a:ext uri="{FF2B5EF4-FFF2-40B4-BE49-F238E27FC236}">
                <a16:creationId xmlns:a16="http://schemas.microsoft.com/office/drawing/2014/main" id="{CFDC4FAE-4D27-46CA-B022-2A71CD995ED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C6AB18A-2F66-4CF3-97E9-B44EF2738E53}"/>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120185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9F2ED1-D7C9-423E-BBC8-25AFF9CCBE2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25BF7EB-00FA-4C48-A5AD-75DDD56C25E4}"/>
              </a:ext>
            </a:extLst>
          </p:cNvPr>
          <p:cNvSpPr>
            <a:spLocks noGrp="1"/>
          </p:cNvSpPr>
          <p:nvPr>
            <p:ph type="dt" sz="half" idx="10"/>
          </p:nvPr>
        </p:nvSpPr>
        <p:spPr/>
        <p:txBody>
          <a:bodyPr/>
          <a:lstStyle/>
          <a:p>
            <a:fld id="{BA0A6002-716B-4BA8-B8CB-4D8E0C54409E}" type="datetimeFigureOut">
              <a:rPr lang="ko-KR" altLang="en-US" smtClean="0"/>
              <a:t>2024-07-13</a:t>
            </a:fld>
            <a:endParaRPr lang="ko-KR" altLang="en-US"/>
          </a:p>
        </p:txBody>
      </p:sp>
      <p:sp>
        <p:nvSpPr>
          <p:cNvPr id="4" name="바닥글 개체 틀 3">
            <a:extLst>
              <a:ext uri="{FF2B5EF4-FFF2-40B4-BE49-F238E27FC236}">
                <a16:creationId xmlns:a16="http://schemas.microsoft.com/office/drawing/2014/main" id="{E70C23F9-B229-49C2-98F0-CD0F9090AC4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08C0E77-6F23-4DE2-A887-63A105B1E207}"/>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2594397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D8946C7-AF32-4034-8733-135AF5D968D7}"/>
              </a:ext>
            </a:extLst>
          </p:cNvPr>
          <p:cNvSpPr>
            <a:spLocks noGrp="1"/>
          </p:cNvSpPr>
          <p:nvPr>
            <p:ph type="dt" sz="half" idx="10"/>
          </p:nvPr>
        </p:nvSpPr>
        <p:spPr/>
        <p:txBody>
          <a:bodyPr/>
          <a:lstStyle/>
          <a:p>
            <a:fld id="{BA0A6002-716B-4BA8-B8CB-4D8E0C54409E}" type="datetimeFigureOut">
              <a:rPr lang="ko-KR" altLang="en-US" smtClean="0"/>
              <a:t>2024-07-13</a:t>
            </a:fld>
            <a:endParaRPr lang="ko-KR" altLang="en-US"/>
          </a:p>
        </p:txBody>
      </p:sp>
      <p:sp>
        <p:nvSpPr>
          <p:cNvPr id="3" name="바닥글 개체 틀 2">
            <a:extLst>
              <a:ext uri="{FF2B5EF4-FFF2-40B4-BE49-F238E27FC236}">
                <a16:creationId xmlns:a16="http://schemas.microsoft.com/office/drawing/2014/main" id="{FDAE9638-486E-4240-B81B-F58FD1A5854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78BF96F-726A-4540-92BF-909F4D3A2AF5}"/>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745250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C13601-34BA-4BBE-B041-65718F79D78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DA38BA2-F10D-4B0D-B0EF-3CB1C70486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F9E111E-3E30-4081-9F7D-A47435555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820AFE7-E78C-499F-9DB6-2F10ABF06685}"/>
              </a:ext>
            </a:extLst>
          </p:cNvPr>
          <p:cNvSpPr>
            <a:spLocks noGrp="1"/>
          </p:cNvSpPr>
          <p:nvPr>
            <p:ph type="dt" sz="half" idx="10"/>
          </p:nvPr>
        </p:nvSpPr>
        <p:spPr/>
        <p:txBody>
          <a:bodyPr/>
          <a:lstStyle/>
          <a:p>
            <a:fld id="{BA0A6002-716B-4BA8-B8CB-4D8E0C54409E}" type="datetimeFigureOut">
              <a:rPr lang="ko-KR" altLang="en-US" smtClean="0"/>
              <a:t>2024-07-13</a:t>
            </a:fld>
            <a:endParaRPr lang="ko-KR" altLang="en-US"/>
          </a:p>
        </p:txBody>
      </p:sp>
      <p:sp>
        <p:nvSpPr>
          <p:cNvPr id="6" name="바닥글 개체 틀 5">
            <a:extLst>
              <a:ext uri="{FF2B5EF4-FFF2-40B4-BE49-F238E27FC236}">
                <a16:creationId xmlns:a16="http://schemas.microsoft.com/office/drawing/2014/main" id="{DAFD8539-B7FB-421A-82B8-90E28453164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202C052-317D-44CF-9052-8FBBBA76B40F}"/>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561842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4EBC49-2A33-4991-A712-3119B543CDC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4080515-FBBA-497D-98B9-28053B493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56C0ADB6-3347-40ED-9B25-090691AA4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F12ED14-414A-464E-94DC-18D5028E3004}"/>
              </a:ext>
            </a:extLst>
          </p:cNvPr>
          <p:cNvSpPr>
            <a:spLocks noGrp="1"/>
          </p:cNvSpPr>
          <p:nvPr>
            <p:ph type="dt" sz="half" idx="10"/>
          </p:nvPr>
        </p:nvSpPr>
        <p:spPr/>
        <p:txBody>
          <a:bodyPr/>
          <a:lstStyle/>
          <a:p>
            <a:fld id="{BA0A6002-716B-4BA8-B8CB-4D8E0C54409E}" type="datetimeFigureOut">
              <a:rPr lang="ko-KR" altLang="en-US" smtClean="0"/>
              <a:t>2024-07-13</a:t>
            </a:fld>
            <a:endParaRPr lang="ko-KR" altLang="en-US"/>
          </a:p>
        </p:txBody>
      </p:sp>
      <p:sp>
        <p:nvSpPr>
          <p:cNvPr id="6" name="바닥글 개체 틀 5">
            <a:extLst>
              <a:ext uri="{FF2B5EF4-FFF2-40B4-BE49-F238E27FC236}">
                <a16:creationId xmlns:a16="http://schemas.microsoft.com/office/drawing/2014/main" id="{660EC351-23AC-41CD-B02A-6E072CFBA9D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A86F67F-C66C-4A84-B40B-4AB6D37C883A}"/>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392887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2627561-E991-4A01-B10D-38C9BF741F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E6BFC113-9142-4BCF-A6E0-EB6A6A2ED3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01FCA3E-1E80-4E73-8C88-5963B74B98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A6002-716B-4BA8-B8CB-4D8E0C54409E}" type="datetimeFigureOut">
              <a:rPr lang="ko-KR" altLang="en-US" smtClean="0"/>
              <a:t>2024-07-13</a:t>
            </a:fld>
            <a:endParaRPr lang="ko-KR" altLang="en-US"/>
          </a:p>
        </p:txBody>
      </p:sp>
      <p:sp>
        <p:nvSpPr>
          <p:cNvPr id="5" name="바닥글 개체 틀 4">
            <a:extLst>
              <a:ext uri="{FF2B5EF4-FFF2-40B4-BE49-F238E27FC236}">
                <a16:creationId xmlns:a16="http://schemas.microsoft.com/office/drawing/2014/main" id="{6F64E89F-5D23-4741-811D-7CC12A817C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186EAAC-47FF-413B-95FA-E9ABDF129E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4293841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github.com/yashshah9/Infosys-AI-Internship-/blob/main/model1.py"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yashshah9/Infosys-AI-Internship-/blob/main/model2.py"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yashshah9/Infosys-AI-Internship-/tree/main/Reports%20and%20Flowchart"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jpg"/><Relationship Id="rId7" Type="http://schemas.openxmlformats.org/officeDocument/2006/relationships/image" Target="../media/image27.png"/><Relationship Id="rId2" Type="http://schemas.openxmlformats.org/officeDocument/2006/relationships/image" Target="../media/image22.jp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24.jpg"/><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jp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jp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hyperlink" Target="https://github.com/yashshah9/Infosys-AI-Internship-/blob/main/requirements.txt"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yashshah9/Infosys-AI-Internship-/blob/main/Reports%20and%20Flowchart/Datasets.pdf" TargetMode="External"/><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 TargetMode="External"/><Relationship Id="rId2" Type="http://schemas.openxmlformats.org/officeDocument/2006/relationships/hyperlink" Target="." TargetMode="Externa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github.com/yashshah9/Infosys-AI-Internship-/blob/main/Reports%20and%20Flowchart/Detailed%20Analysis%20Report%20on%20Handwritten%20Recognition%20Model%20(1).pdf"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yashshah9/Infosys-AI-Internship-/blob/main/model.py"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자유형: 도형 59">
            <a:extLst>
              <a:ext uri="{FF2B5EF4-FFF2-40B4-BE49-F238E27FC236}">
                <a16:creationId xmlns:a16="http://schemas.microsoft.com/office/drawing/2014/main" id="{E968E7C2-E29D-472D-BA31-2A2B330A2974}"/>
              </a:ext>
            </a:extLst>
          </p:cNvPr>
          <p:cNvSpPr/>
          <p:nvPr/>
        </p:nvSpPr>
        <p:spPr>
          <a:xfrm flipH="1">
            <a:off x="3424019"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2" name="그룹 1">
            <a:extLst>
              <a:ext uri="{FF2B5EF4-FFF2-40B4-BE49-F238E27FC236}">
                <a16:creationId xmlns:a16="http://schemas.microsoft.com/office/drawing/2014/main" id="{9C523825-1210-4C82-B515-C0A9E03C7379}"/>
              </a:ext>
            </a:extLst>
          </p:cNvPr>
          <p:cNvGrpSpPr/>
          <p:nvPr/>
        </p:nvGrpSpPr>
        <p:grpSpPr>
          <a:xfrm>
            <a:off x="0" y="0"/>
            <a:ext cx="12192000" cy="6857999"/>
            <a:chOff x="0" y="0"/>
            <a:chExt cx="12192000" cy="6857999"/>
          </a:xfrm>
        </p:grpSpPr>
        <p:sp>
          <p:nvSpPr>
            <p:cNvPr id="82" name="자유형: 도형 81">
              <a:extLst>
                <a:ext uri="{FF2B5EF4-FFF2-40B4-BE49-F238E27FC236}">
                  <a16:creationId xmlns:a16="http://schemas.microsoft.com/office/drawing/2014/main" id="{3106F59C-A520-4B10-8F74-2402111F7E95}"/>
                </a:ext>
              </a:extLst>
            </p:cNvPr>
            <p:cNvSpPr/>
            <p:nvPr/>
          </p:nvSpPr>
          <p:spPr>
            <a:xfrm flipH="1">
              <a:off x="0" y="0"/>
              <a:ext cx="12192000" cy="6857999"/>
            </a:xfrm>
            <a:custGeom>
              <a:avLst/>
              <a:gdLst>
                <a:gd name="connsiteX0" fmla="*/ 10813449 w 12192000"/>
                <a:gd name="connsiteY0" fmla="*/ 0 h 6857999"/>
                <a:gd name="connsiteX1" fmla="*/ 8833479 w 12192000"/>
                <a:gd name="connsiteY1" fmla="*/ 0 h 6857999"/>
                <a:gd name="connsiteX2" fmla="*/ 8616803 w 12192000"/>
                <a:gd name="connsiteY2" fmla="*/ 185195 h 6857999"/>
                <a:gd name="connsiteX3" fmla="*/ 8616803 w 12192000"/>
                <a:gd name="connsiteY3" fmla="*/ 277793 h 6857999"/>
                <a:gd name="connsiteX4" fmla="*/ 8469483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11177445 w 12192000"/>
                <a:gd name="connsiteY9" fmla="*/ 370390 h 6857999"/>
                <a:gd name="connsiteX10" fmla="*/ 11030125 w 12192000"/>
                <a:gd name="connsiteY10" fmla="*/ 277793 h 6857999"/>
                <a:gd name="connsiteX11" fmla="*/ 11030125 w 12192000"/>
                <a:gd name="connsiteY11" fmla="*/ 185195 h 6857999"/>
                <a:gd name="connsiteX12" fmla="*/ 10813449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10813449" y="0"/>
                  </a:moveTo>
                  <a:lnTo>
                    <a:pt x="8833479" y="0"/>
                  </a:lnTo>
                  <a:cubicBezTo>
                    <a:pt x="8713812" y="0"/>
                    <a:pt x="8616803" y="82915"/>
                    <a:pt x="8616803" y="185195"/>
                  </a:cubicBezTo>
                  <a:lnTo>
                    <a:pt x="8616803" y="277793"/>
                  </a:lnTo>
                  <a:cubicBezTo>
                    <a:pt x="8616803" y="328933"/>
                    <a:pt x="8550846" y="370390"/>
                    <a:pt x="8469483" y="370390"/>
                  </a:cubicBezTo>
                  <a:lnTo>
                    <a:pt x="0" y="370390"/>
                  </a:lnTo>
                  <a:lnTo>
                    <a:pt x="0" y="6857999"/>
                  </a:lnTo>
                  <a:lnTo>
                    <a:pt x="12192000" y="6857999"/>
                  </a:lnTo>
                  <a:lnTo>
                    <a:pt x="12192000" y="370390"/>
                  </a:lnTo>
                  <a:lnTo>
                    <a:pt x="11177445" y="370390"/>
                  </a:lnTo>
                  <a:cubicBezTo>
                    <a:pt x="11096082" y="370390"/>
                    <a:pt x="11030125" y="328933"/>
                    <a:pt x="11030125" y="277793"/>
                  </a:cubicBezTo>
                  <a:lnTo>
                    <a:pt x="11030125" y="185195"/>
                  </a:lnTo>
                  <a:cubicBezTo>
                    <a:pt x="11030125" y="82915"/>
                    <a:pt x="10933116" y="0"/>
                    <a:pt x="108134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 name="TextBox 3">
              <a:extLst>
                <a:ext uri="{FF2B5EF4-FFF2-40B4-BE49-F238E27FC236}">
                  <a16:creationId xmlns:a16="http://schemas.microsoft.com/office/drawing/2014/main" id="{E6829804-7E4C-4D85-952C-544C585B66D2}"/>
                </a:ext>
              </a:extLst>
            </p:cNvPr>
            <p:cNvSpPr txBox="1"/>
            <p:nvPr/>
          </p:nvSpPr>
          <p:spPr>
            <a:xfrm>
              <a:off x="4240590" y="2433856"/>
              <a:ext cx="3710819" cy="1107996"/>
            </a:xfrm>
            <a:prstGeom prst="rect">
              <a:avLst/>
            </a:prstGeom>
            <a:noFill/>
          </p:spPr>
          <p:txBody>
            <a:bodyPr wrap="square" rtlCol="0">
              <a:spAutoFit/>
            </a:bodyPr>
            <a:lstStyle/>
            <a:p>
              <a:pPr algn="ctr"/>
              <a:r>
                <a:rPr lang="en-US" altLang="ko-KR" sz="66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66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66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66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66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66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66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7" name="사각형: 둥근 모서리 6">
            <a:extLst>
              <a:ext uri="{FF2B5EF4-FFF2-40B4-BE49-F238E27FC236}">
                <a16:creationId xmlns:a16="http://schemas.microsoft.com/office/drawing/2014/main" id="{355D82F6-D5A2-4728-8938-C2355B3B580A}"/>
              </a:ext>
            </a:extLst>
          </p:cNvPr>
          <p:cNvSpPr/>
          <p:nvPr/>
        </p:nvSpPr>
        <p:spPr>
          <a:xfrm>
            <a:off x="3002280" y="3729941"/>
            <a:ext cx="6187440" cy="54356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20" name="그룹 19">
            <a:extLst>
              <a:ext uri="{FF2B5EF4-FFF2-40B4-BE49-F238E27FC236}">
                <a16:creationId xmlns:a16="http://schemas.microsoft.com/office/drawing/2014/main" id="{D3B38527-CC4C-47C5-A37B-1985CD598AC5}"/>
              </a:ext>
            </a:extLst>
          </p:cNvPr>
          <p:cNvGrpSpPr/>
          <p:nvPr/>
        </p:nvGrpSpPr>
        <p:grpSpPr>
          <a:xfrm>
            <a:off x="8735502" y="3882019"/>
            <a:ext cx="240858" cy="239404"/>
            <a:chOff x="4895022" y="4890052"/>
            <a:chExt cx="438978" cy="436328"/>
          </a:xfrm>
        </p:grpSpPr>
        <p:sp>
          <p:nvSpPr>
            <p:cNvPr id="8" name="타원 7">
              <a:extLst>
                <a:ext uri="{FF2B5EF4-FFF2-40B4-BE49-F238E27FC236}">
                  <a16:creationId xmlns:a16="http://schemas.microsoft.com/office/drawing/2014/main" id="{A2E1D656-330F-4F39-9B72-A3FDA4B77708}"/>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3" name="직선 연결선 12">
              <a:extLst>
                <a:ext uri="{FF2B5EF4-FFF2-40B4-BE49-F238E27FC236}">
                  <a16:creationId xmlns:a16="http://schemas.microsoft.com/office/drawing/2014/main" id="{FBC247A6-1B55-4C86-A210-01B4001CF6E9}"/>
                </a:ext>
              </a:extLst>
            </p:cNvPr>
            <p:cNvCxnSpPr>
              <a:cxnSpLocks/>
              <a:stCxn id="8"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3" name="자유형: 도형 82">
            <a:extLst>
              <a:ext uri="{FF2B5EF4-FFF2-40B4-BE49-F238E27FC236}">
                <a16:creationId xmlns:a16="http://schemas.microsoft.com/office/drawing/2014/main" id="{19280E35-FEE8-418F-805D-75F6B4ED71BF}"/>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 name="배지 2">
            <a:extLst>
              <a:ext uri="{FF2B5EF4-FFF2-40B4-BE49-F238E27FC236}">
                <a16:creationId xmlns:a16="http://schemas.microsoft.com/office/drawing/2014/main" id="{11B6C056-1FDB-413D-BB91-7294032CCA08}"/>
              </a:ext>
            </a:extLst>
          </p:cNvPr>
          <p:cNvSpPr/>
          <p:nvPr/>
        </p:nvSpPr>
        <p:spPr>
          <a:xfrm>
            <a:off x="9553089" y="2394850"/>
            <a:ext cx="338675" cy="338675"/>
          </a:xfrm>
          <a:prstGeom prst="plaqu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배지 32">
            <a:extLst>
              <a:ext uri="{FF2B5EF4-FFF2-40B4-BE49-F238E27FC236}">
                <a16:creationId xmlns:a16="http://schemas.microsoft.com/office/drawing/2014/main" id="{E1CDA72C-1794-45AA-BD3B-1D070227CF97}"/>
              </a:ext>
            </a:extLst>
          </p:cNvPr>
          <p:cNvSpPr/>
          <p:nvPr/>
        </p:nvSpPr>
        <p:spPr>
          <a:xfrm>
            <a:off x="9197010" y="1996322"/>
            <a:ext cx="525417" cy="525417"/>
          </a:xfrm>
          <a:prstGeom prst="plaque">
            <a:avLst>
              <a:gd name="adj" fmla="val 50000"/>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배지 34">
            <a:extLst>
              <a:ext uri="{FF2B5EF4-FFF2-40B4-BE49-F238E27FC236}">
                <a16:creationId xmlns:a16="http://schemas.microsoft.com/office/drawing/2014/main" id="{274C808B-331C-41A7-9896-7D012B3CC046}"/>
              </a:ext>
            </a:extLst>
          </p:cNvPr>
          <p:cNvSpPr/>
          <p:nvPr/>
        </p:nvSpPr>
        <p:spPr>
          <a:xfrm flipV="1">
            <a:off x="9313212" y="2574499"/>
            <a:ext cx="169438" cy="169438"/>
          </a:xfrm>
          <a:prstGeom prst="plaque">
            <a:avLst>
              <a:gd name="adj" fmla="val 50000"/>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배지 35">
            <a:extLst>
              <a:ext uri="{FF2B5EF4-FFF2-40B4-BE49-F238E27FC236}">
                <a16:creationId xmlns:a16="http://schemas.microsoft.com/office/drawing/2014/main" id="{A45FBA25-5BC9-4895-A8DD-D6BE910826D4}"/>
              </a:ext>
            </a:extLst>
          </p:cNvPr>
          <p:cNvSpPr/>
          <p:nvPr/>
        </p:nvSpPr>
        <p:spPr>
          <a:xfrm flipV="1">
            <a:off x="9488806" y="2796697"/>
            <a:ext cx="169438" cy="169438"/>
          </a:xfrm>
          <a:prstGeom prst="plaque">
            <a:avLst>
              <a:gd name="adj" fmla="val 50000"/>
            </a:avLst>
          </a:prstGeom>
          <a:solidFill>
            <a:srgbClr val="5C8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배지 37">
            <a:extLst>
              <a:ext uri="{FF2B5EF4-FFF2-40B4-BE49-F238E27FC236}">
                <a16:creationId xmlns:a16="http://schemas.microsoft.com/office/drawing/2014/main" id="{BD495029-EEB5-4C04-9750-AAD0C02F1442}"/>
              </a:ext>
            </a:extLst>
          </p:cNvPr>
          <p:cNvSpPr/>
          <p:nvPr/>
        </p:nvSpPr>
        <p:spPr>
          <a:xfrm>
            <a:off x="2378526" y="4803980"/>
            <a:ext cx="338675" cy="338675"/>
          </a:xfrm>
          <a:prstGeom prst="plaqu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배지 38">
            <a:extLst>
              <a:ext uri="{FF2B5EF4-FFF2-40B4-BE49-F238E27FC236}">
                <a16:creationId xmlns:a16="http://schemas.microsoft.com/office/drawing/2014/main" id="{93B5E075-3E31-4966-9DA4-94B207812594}"/>
              </a:ext>
            </a:extLst>
          </p:cNvPr>
          <p:cNvSpPr/>
          <p:nvPr/>
        </p:nvSpPr>
        <p:spPr>
          <a:xfrm>
            <a:off x="2022447" y="4405452"/>
            <a:ext cx="525417" cy="525417"/>
          </a:xfrm>
          <a:prstGeom prst="plaque">
            <a:avLst>
              <a:gd name="adj" fmla="val 50000"/>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배지 39">
            <a:extLst>
              <a:ext uri="{FF2B5EF4-FFF2-40B4-BE49-F238E27FC236}">
                <a16:creationId xmlns:a16="http://schemas.microsoft.com/office/drawing/2014/main" id="{671B53B5-CBAF-43FB-9292-2904011E653F}"/>
              </a:ext>
            </a:extLst>
          </p:cNvPr>
          <p:cNvSpPr/>
          <p:nvPr/>
        </p:nvSpPr>
        <p:spPr>
          <a:xfrm flipV="1">
            <a:off x="2138649" y="4983629"/>
            <a:ext cx="169438" cy="169438"/>
          </a:xfrm>
          <a:prstGeom prst="plaque">
            <a:avLst>
              <a:gd name="adj" fmla="val 50000"/>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배지 40">
            <a:extLst>
              <a:ext uri="{FF2B5EF4-FFF2-40B4-BE49-F238E27FC236}">
                <a16:creationId xmlns:a16="http://schemas.microsoft.com/office/drawing/2014/main" id="{C4AC3E7F-00F3-4779-A663-E5748B16732E}"/>
              </a:ext>
            </a:extLst>
          </p:cNvPr>
          <p:cNvSpPr/>
          <p:nvPr/>
        </p:nvSpPr>
        <p:spPr>
          <a:xfrm flipV="1">
            <a:off x="2314243" y="5205827"/>
            <a:ext cx="169438" cy="169438"/>
          </a:xfrm>
          <a:prstGeom prst="plaque">
            <a:avLst>
              <a:gd name="adj" fmla="val 50000"/>
            </a:avLst>
          </a:prstGeom>
          <a:solidFill>
            <a:srgbClr val="5C8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5AD2D719-6719-4F76-905D-36273DCA08F2}"/>
              </a:ext>
            </a:extLst>
          </p:cNvPr>
          <p:cNvSpPr txBox="1"/>
          <p:nvPr/>
        </p:nvSpPr>
        <p:spPr>
          <a:xfrm>
            <a:off x="3146232" y="3729941"/>
            <a:ext cx="5661419" cy="523220"/>
          </a:xfrm>
          <a:prstGeom prst="rect">
            <a:avLst/>
          </a:prstGeom>
          <a:noFill/>
        </p:spPr>
        <p:txBody>
          <a:bodyPr wrap="square" rtlCol="0">
            <a:spAutoFit/>
          </a:bodyPr>
          <a:lstStyle/>
          <a:p>
            <a:r>
              <a:rPr lang="en-GB" sz="1350" dirty="0">
                <a:ea typeface="티머니 둥근바람 Regular" panose="02050503000000000000"/>
              </a:rPr>
              <a:t>Infosys Springboard ( GROUP – V ) - Handwritten Digit Recognition </a:t>
            </a:r>
          </a:p>
          <a:p>
            <a:r>
              <a:rPr lang="en-GB" sz="1350" dirty="0">
                <a:ea typeface="티머니 둥근바람 Regular" panose="02050503000000000000"/>
              </a:rPr>
              <a:t>with Multiple Models in </a:t>
            </a:r>
            <a:r>
              <a:rPr lang="en-GB" sz="1350" dirty="0" err="1">
                <a:ea typeface="티머니 둥근바람 Regular" panose="02050503000000000000"/>
              </a:rPr>
              <a:t>PyTorch</a:t>
            </a:r>
            <a:r>
              <a:rPr lang="en-GB" sz="1350" dirty="0">
                <a:ea typeface="티머니 둥근바람 Regular" panose="02050503000000000000"/>
              </a:rPr>
              <a:t> </a:t>
            </a:r>
            <a:endParaRPr lang="ko-KR" altLang="en-US" sz="135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cxnSp>
        <p:nvCxnSpPr>
          <p:cNvPr id="15" name="직선 연결선 14">
            <a:extLst>
              <a:ext uri="{FF2B5EF4-FFF2-40B4-BE49-F238E27FC236}">
                <a16:creationId xmlns:a16="http://schemas.microsoft.com/office/drawing/2014/main" id="{691ECBBC-27F7-46B3-89D6-DC5D8D33A5E3}"/>
              </a:ext>
            </a:extLst>
          </p:cNvPr>
          <p:cNvCxnSpPr>
            <a:cxnSpLocks/>
          </p:cNvCxnSpPr>
          <p:nvPr/>
        </p:nvCxnSpPr>
        <p:spPr>
          <a:xfrm>
            <a:off x="3235816" y="3833646"/>
            <a:ext cx="0" cy="191851"/>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901E939F-DFCE-4D9F-9E97-7059D7E503E2}"/>
              </a:ext>
            </a:extLst>
          </p:cNvPr>
          <p:cNvCxnSpPr>
            <a:cxnSpLocks/>
          </p:cNvCxnSpPr>
          <p:nvPr/>
        </p:nvCxnSpPr>
        <p:spPr>
          <a:xfrm>
            <a:off x="5928254" y="4004411"/>
            <a:ext cx="0" cy="191851"/>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8" name="그림 17">
            <a:extLst>
              <a:ext uri="{FF2B5EF4-FFF2-40B4-BE49-F238E27FC236}">
                <a16:creationId xmlns:a16="http://schemas.microsoft.com/office/drawing/2014/main" id="{C5791E78-F197-4F22-9231-FA2906CCC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00000">
            <a:off x="9610542" y="5579183"/>
            <a:ext cx="283829" cy="366600"/>
          </a:xfrm>
          <a:prstGeom prst="rect">
            <a:avLst/>
          </a:prstGeom>
        </p:spPr>
      </p:pic>
    </p:spTree>
    <p:extLst>
      <p:ext uri="{BB962C8B-B14F-4D97-AF65-F5344CB8AC3E}">
        <p14:creationId xmlns:p14="http://schemas.microsoft.com/office/powerpoint/2010/main" val="126873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35" presetClass="emph" presetSubtype="0" repeatCount="5000" fill="remove" nodeType="withEffect">
                                  <p:stCondLst>
                                    <p:cond delay="0"/>
                                  </p:stCondLst>
                                  <p:childTnLst>
                                    <p:anim calcmode="discrete" valueType="str">
                                      <p:cBhvr>
                                        <p:cTn id="8" dur="500" fill="hold"/>
                                        <p:tgtEl>
                                          <p:spTgt spid="15"/>
                                        </p:tgtEl>
                                        <p:attrNameLst>
                                          <p:attrName>style.visibility</p:attrName>
                                        </p:attrNameLst>
                                      </p:cBhvr>
                                      <p:tavLst>
                                        <p:tav tm="0">
                                          <p:val>
                                            <p:strVal val="hidden"/>
                                          </p:val>
                                        </p:tav>
                                        <p:tav tm="50000">
                                          <p:val>
                                            <p:strVal val="visible"/>
                                          </p:val>
                                        </p:tav>
                                      </p:tavLst>
                                    </p:anim>
                                  </p:childTnLst>
                                </p:cTn>
                              </p:par>
                            </p:childTnLst>
                          </p:cTn>
                        </p:par>
                        <p:par>
                          <p:cTn id="9" fill="hold">
                            <p:stCondLst>
                              <p:cond delay="2500"/>
                            </p:stCondLst>
                            <p:childTnLst>
                              <p:par>
                                <p:cTn id="10" presetID="1" presetClass="exit" presetSubtype="0" fill="hold" nodeType="afterEffect">
                                  <p:stCondLst>
                                    <p:cond delay="0"/>
                                  </p:stCondLst>
                                  <p:childTnLst>
                                    <p:set>
                                      <p:cBhvr>
                                        <p:cTn id="11" dur="1" fill="hold">
                                          <p:stCondLst>
                                            <p:cond delay="0"/>
                                          </p:stCondLst>
                                        </p:cTn>
                                        <p:tgtEl>
                                          <p:spTgt spid="15"/>
                                        </p:tgtEl>
                                        <p:attrNameLst>
                                          <p:attrName>style.visibility</p:attrName>
                                        </p:attrNameLst>
                                      </p:cBhvr>
                                      <p:to>
                                        <p:strVal val="hidden"/>
                                      </p:to>
                                    </p:set>
                                  </p:childTnLst>
                                </p:cTn>
                              </p:par>
                              <p:par>
                                <p:cTn id="12" presetID="1" presetClass="entr" presetSubtype="0" fill="hold" grpId="0" nodeType="withEffect">
                                  <p:stCondLst>
                                    <p:cond delay="0"/>
                                  </p:stCondLst>
                                  <p:iterate type="lt">
                                    <p:tmAbs val="100"/>
                                  </p:iterate>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10601"/>
                            </p:stCondLst>
                            <p:childTnLst>
                              <p:par>
                                <p:cTn id="15" presetID="1"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par>
                          <p:cTn id="17" fill="hold">
                            <p:stCondLst>
                              <p:cond delay="10601"/>
                            </p:stCondLst>
                            <p:childTnLst>
                              <p:par>
                                <p:cTn id="18" presetID="35" presetClass="emph" presetSubtype="0" repeatCount="5000" fill="remove" nodeType="afterEffect">
                                  <p:stCondLst>
                                    <p:cond delay="0"/>
                                  </p:stCondLst>
                                  <p:childTnLst>
                                    <p:anim calcmode="discrete" valueType="str">
                                      <p:cBhvr>
                                        <p:cTn id="19" dur="500" fill="hold"/>
                                        <p:tgtEl>
                                          <p:spTgt spid="54"/>
                                        </p:tgtEl>
                                        <p:attrNameLst>
                                          <p:attrName>style.visibility</p:attrName>
                                        </p:attrNameLst>
                                      </p:cBhvr>
                                      <p:tavLst>
                                        <p:tav tm="0">
                                          <p:val>
                                            <p:strVal val="hidden"/>
                                          </p:val>
                                        </p:tav>
                                        <p:tav tm="50000">
                                          <p:val>
                                            <p:strVal val="visible"/>
                                          </p:val>
                                        </p:tav>
                                      </p:tavLst>
                                    </p:anim>
                                  </p:childTnLst>
                                </p:cTn>
                              </p:par>
                              <p:par>
                                <p:cTn id="20" presetID="1"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42" presetClass="path" presetSubtype="0" accel="50000" decel="50000" fill="hold" nodeType="withEffect">
                                  <p:stCondLst>
                                    <p:cond delay="0"/>
                                  </p:stCondLst>
                                  <p:childTnLst>
                                    <p:animMotion origin="layout" path="M 2.08333E-7 3.7037E-6 L -0.06563 -0.23519 " pathEditMode="relative" rAng="0" ptsTypes="AA">
                                      <p:cBhvr>
                                        <p:cTn id="23" dur="2000" fill="hold"/>
                                        <p:tgtEl>
                                          <p:spTgt spid="18"/>
                                        </p:tgtEl>
                                        <p:attrNameLst>
                                          <p:attrName>ppt_x</p:attrName>
                                          <p:attrName>ppt_y</p:attrName>
                                        </p:attrNameLst>
                                      </p:cBhvr>
                                      <p:rCtr x="-3281" y="-11759"/>
                                    </p:animMotion>
                                  </p:childTnLst>
                                </p:cTn>
                              </p:par>
                            </p:childTnLst>
                          </p:cTn>
                        </p:par>
                        <p:par>
                          <p:cTn id="24" fill="hold">
                            <p:stCondLst>
                              <p:cond delay="13101"/>
                            </p:stCondLst>
                            <p:childTnLst>
                              <p:par>
                                <p:cTn id="25" presetID="1" presetClass="exit" presetSubtype="0" fill="hold" nodeType="afterEffect">
                                  <p:stCondLst>
                                    <p:cond delay="0"/>
                                  </p:stCondLst>
                                  <p:childTnLst>
                                    <p:set>
                                      <p:cBhvr>
                                        <p:cTn id="26" dur="1" fill="hold">
                                          <p:stCondLst>
                                            <p:cond delay="0"/>
                                          </p:stCondLst>
                                        </p:cTn>
                                        <p:tgtEl>
                                          <p:spTgt spid="54"/>
                                        </p:tgtEl>
                                        <p:attrNameLst>
                                          <p:attrName>style.visibility</p:attrName>
                                        </p:attrNameLst>
                                      </p:cBhvr>
                                      <p:to>
                                        <p:strVal val="hidden"/>
                                      </p:to>
                                    </p:set>
                                  </p:childTnLst>
                                </p:cTn>
                              </p:par>
                              <p:par>
                                <p:cTn id="27" presetID="6" presetClass="emph" presetSubtype="0" accel="3333" decel="3333" fill="remove" nodeType="withEffect">
                                  <p:stCondLst>
                                    <p:cond delay="0"/>
                                  </p:stCondLst>
                                  <p:childTnLst>
                                    <p:animScale>
                                      <p:cBhvr>
                                        <p:cTn id="28" dur="300" fill="hold"/>
                                        <p:tgtEl>
                                          <p:spTgt spid="2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2"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LeNet-5 training and evaluation</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pic>
        <p:nvPicPr>
          <p:cNvPr id="4098" name="Picture 2" descr="javascript - ChartJS Line Charts - remove color underneath lines - Stack  Overflow">
            <a:extLst>
              <a:ext uri="{FF2B5EF4-FFF2-40B4-BE49-F238E27FC236}">
                <a16:creationId xmlns:a16="http://schemas.microsoft.com/office/drawing/2014/main" id="{8321C1D8-8981-AFD7-4BCB-888DBC3D73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 t="-917" r="11" b="7096"/>
          <a:stretch/>
        </p:blipFill>
        <p:spPr bwMode="auto">
          <a:xfrm>
            <a:off x="-744797" y="861545"/>
            <a:ext cx="12908197" cy="6495217"/>
          </a:xfrm>
          <a:prstGeom prst="rect">
            <a:avLst/>
          </a:prstGeom>
          <a:noFill/>
          <a:extLst>
            <a:ext uri="{909E8E84-426E-40DD-AFC4-6F175D3DCCD1}">
              <a14:hiddenFill xmlns:a14="http://schemas.microsoft.com/office/drawing/2010/main">
                <a:solidFill>
                  <a:srgbClr val="FFFFFF"/>
                </a:solidFill>
              </a14:hiddenFill>
            </a:ext>
          </a:extLst>
        </p:spPr>
      </p:pic>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2" name="TextBox 1">
            <a:extLst>
              <a:ext uri="{FF2B5EF4-FFF2-40B4-BE49-F238E27FC236}">
                <a16:creationId xmlns:a16="http://schemas.microsoft.com/office/drawing/2014/main" id="{24ED7667-09D8-FABF-2FD0-9CEB153C10A4}"/>
              </a:ext>
            </a:extLst>
          </p:cNvPr>
          <p:cNvSpPr txBox="1"/>
          <p:nvPr/>
        </p:nvSpPr>
        <p:spPr>
          <a:xfrm>
            <a:off x="474549" y="2063755"/>
            <a:ext cx="10272557" cy="369332"/>
          </a:xfrm>
          <a:prstGeom prst="rect">
            <a:avLst/>
          </a:prstGeom>
          <a:noFill/>
        </p:spPr>
        <p:txBody>
          <a:bodyPr wrap="square" rtlCol="0">
            <a:spAutoFit/>
          </a:bodyPr>
          <a:lstStyle/>
          <a:p>
            <a:r>
              <a:rPr lang="en-GB" b="1" dirty="0"/>
              <a:t>Training Process:</a:t>
            </a:r>
          </a:p>
        </p:txBody>
      </p:sp>
      <p:sp>
        <p:nvSpPr>
          <p:cNvPr id="4" name="TextBox 3">
            <a:extLst>
              <a:ext uri="{FF2B5EF4-FFF2-40B4-BE49-F238E27FC236}">
                <a16:creationId xmlns:a16="http://schemas.microsoft.com/office/drawing/2014/main" id="{D03849DD-D6CA-96EC-CC16-76701599E049}"/>
              </a:ext>
            </a:extLst>
          </p:cNvPr>
          <p:cNvSpPr txBox="1"/>
          <p:nvPr/>
        </p:nvSpPr>
        <p:spPr>
          <a:xfrm>
            <a:off x="1122809" y="2459243"/>
            <a:ext cx="3989517" cy="3683060"/>
          </a:xfrm>
          <a:prstGeom prst="rect">
            <a:avLst/>
          </a:prstGeom>
          <a:noFill/>
        </p:spPr>
        <p:txBody>
          <a:bodyPr wrap="square">
            <a:spAutoFit/>
          </a:bodyPr>
          <a:lstStyle/>
          <a:p>
            <a:pPr marL="342900" lvl="0" indent="-342900">
              <a:lnSpc>
                <a:spcPct val="150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Optimizer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Adam</a:t>
            </a:r>
          </a:p>
          <a:p>
            <a:pPr marL="342900" lvl="0" indent="-342900">
              <a:lnSpc>
                <a:spcPct val="150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Loss Function</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Categorical cross entropy</a:t>
            </a:r>
          </a:p>
          <a:p>
            <a:pPr marL="342900" lvl="0" indent="-342900">
              <a:lnSpc>
                <a:spcPct val="150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Metrics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Accuracy</a:t>
            </a:r>
          </a:p>
          <a:p>
            <a:pPr marL="342900" lvl="0" indent="-342900">
              <a:lnSpc>
                <a:spcPct val="150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Epochs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30</a:t>
            </a:r>
          </a:p>
          <a:p>
            <a:pPr marL="342900" lvl="0" indent="-342900">
              <a:lnSpc>
                <a:spcPct val="150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Batch Size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64</a:t>
            </a:r>
          </a:p>
          <a:p>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Training was performed for 10 epochs, with each epoch consisting of 938 iterations over the batch size of 64. The training process showed a steady decrease in loss and an increase in accuracy.</a:t>
            </a:r>
          </a:p>
        </p:txBody>
      </p:sp>
      <p:sp>
        <p:nvSpPr>
          <p:cNvPr id="10" name="TextBox 9">
            <a:extLst>
              <a:ext uri="{FF2B5EF4-FFF2-40B4-BE49-F238E27FC236}">
                <a16:creationId xmlns:a16="http://schemas.microsoft.com/office/drawing/2014/main" id="{DE097797-177B-3E83-E3E3-31DF661B1B24}"/>
              </a:ext>
            </a:extLst>
          </p:cNvPr>
          <p:cNvSpPr txBox="1"/>
          <p:nvPr/>
        </p:nvSpPr>
        <p:spPr>
          <a:xfrm>
            <a:off x="6874936" y="2037599"/>
            <a:ext cx="2347960" cy="369332"/>
          </a:xfrm>
          <a:prstGeom prst="rect">
            <a:avLst/>
          </a:prstGeom>
          <a:noFill/>
        </p:spPr>
        <p:txBody>
          <a:bodyPr wrap="square" rtlCol="0">
            <a:spAutoFit/>
          </a:bodyPr>
          <a:lstStyle/>
          <a:p>
            <a:r>
              <a:rPr lang="en-GB" b="1" dirty="0"/>
              <a:t>Evaluation Metrics:</a:t>
            </a:r>
          </a:p>
        </p:txBody>
      </p:sp>
      <p:sp>
        <p:nvSpPr>
          <p:cNvPr id="12" name="TextBox 11">
            <a:extLst>
              <a:ext uri="{FF2B5EF4-FFF2-40B4-BE49-F238E27FC236}">
                <a16:creationId xmlns:a16="http://schemas.microsoft.com/office/drawing/2014/main" id="{65FB197B-904C-6BAC-DDAA-D3A3C6BA2487}"/>
              </a:ext>
            </a:extLst>
          </p:cNvPr>
          <p:cNvSpPr txBox="1"/>
          <p:nvPr/>
        </p:nvSpPr>
        <p:spPr>
          <a:xfrm>
            <a:off x="7357688" y="2433087"/>
            <a:ext cx="4650807" cy="3766993"/>
          </a:xfrm>
          <a:prstGeom prst="rect">
            <a:avLst/>
          </a:prstGeom>
          <a:noFill/>
        </p:spPr>
        <p:txBody>
          <a:bodyPr wrap="square">
            <a:spAutoFit/>
          </a:bodyPr>
          <a:lstStyle/>
          <a:p>
            <a:pPr marL="342900" lvl="0" indent="-342900">
              <a:lnSpc>
                <a:spcPct val="150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Training Accuracy</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99.54%</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Validation Accuracy</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98.92%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Test Accuracy</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98.93%</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dirty="0">
                <a:effectLst/>
                <a:latin typeface="Times New Roman" panose="02020603050405020304" pitchFamily="18" charset="0"/>
                <a:ea typeface="Times New Roman" panose="02020603050405020304" pitchFamily="18" charset="0"/>
              </a:rPr>
              <a:t>The model's performance was evaluated using accuracy, where it achieved a high accuracy on both the training and test sets.</a:t>
            </a:r>
          </a:p>
          <a:p>
            <a:endParaRPr lang="en-IN" sz="1600" dirty="0">
              <a:effectLst/>
              <a:latin typeface="Times New Roman" panose="02020603050405020304" pitchFamily="18" charset="0"/>
              <a:ea typeface="Times New Roman" panose="02020603050405020304" pitchFamily="18" charset="0"/>
            </a:endParaRPr>
          </a:p>
          <a:p>
            <a:pPr>
              <a:lnSpc>
                <a:spcPct val="107000"/>
              </a:lnSpc>
              <a:spcBef>
                <a:spcPts val="200"/>
              </a:spcBef>
            </a:pPr>
            <a:r>
              <a:rPr lang="en-IN" sz="16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Inference Example</a:t>
            </a:r>
            <a:endParaRPr lang="en-IN" sz="16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600" dirty="0">
                <a:effectLst/>
                <a:latin typeface="Times New Roman" panose="02020603050405020304" pitchFamily="18" charset="0"/>
                <a:ea typeface="Times New Roman" panose="02020603050405020304" pitchFamily="18" charset="0"/>
              </a:rPr>
              <a:t>The trained model can predict the class of a single handwritten digit image. For example, given an input image of a digit '5', the model predicts with high confidence that the digit is '5'.</a:t>
            </a:r>
          </a:p>
        </p:txBody>
      </p:sp>
      <p:grpSp>
        <p:nvGrpSpPr>
          <p:cNvPr id="13" name="그룹 26">
            <a:extLst>
              <a:ext uri="{FF2B5EF4-FFF2-40B4-BE49-F238E27FC236}">
                <a16:creationId xmlns:a16="http://schemas.microsoft.com/office/drawing/2014/main" id="{3146B595-818D-CABE-2BCD-95CC8FBD6EB3}"/>
              </a:ext>
            </a:extLst>
          </p:cNvPr>
          <p:cNvGrpSpPr/>
          <p:nvPr/>
        </p:nvGrpSpPr>
        <p:grpSpPr>
          <a:xfrm>
            <a:off x="-611031" y="1180826"/>
            <a:ext cx="10209118" cy="523220"/>
            <a:chOff x="-897478" y="1168014"/>
            <a:chExt cx="10209118" cy="523220"/>
          </a:xfrm>
        </p:grpSpPr>
        <p:sp>
          <p:nvSpPr>
            <p:cNvPr id="14" name="TextBox 13">
              <a:extLst>
                <a:ext uri="{FF2B5EF4-FFF2-40B4-BE49-F238E27FC236}">
                  <a16:creationId xmlns:a16="http://schemas.microsoft.com/office/drawing/2014/main" id="{A3A7DCF2-E4DC-C76F-89E0-A4AC030EF102}"/>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15" name="그룹 25">
              <a:extLst>
                <a:ext uri="{FF2B5EF4-FFF2-40B4-BE49-F238E27FC236}">
                  <a16:creationId xmlns:a16="http://schemas.microsoft.com/office/drawing/2014/main" id="{A8C4DE57-C5F9-585D-55F8-02E2337ABABA}"/>
                </a:ext>
              </a:extLst>
            </p:cNvPr>
            <p:cNvGrpSpPr/>
            <p:nvPr/>
          </p:nvGrpSpPr>
          <p:grpSpPr>
            <a:xfrm>
              <a:off x="1931529" y="1193019"/>
              <a:ext cx="7380111" cy="482179"/>
              <a:chOff x="1931529" y="1193019"/>
              <a:chExt cx="7380111" cy="482179"/>
            </a:xfrm>
          </p:grpSpPr>
          <p:sp>
            <p:nvSpPr>
              <p:cNvPr id="17" name="사각형: 둥근 모서리 82">
                <a:extLst>
                  <a:ext uri="{FF2B5EF4-FFF2-40B4-BE49-F238E27FC236}">
                    <a16:creationId xmlns:a16="http://schemas.microsoft.com/office/drawing/2014/main" id="{E8DE82C2-E1F2-CB89-7244-FC34B9239CDB}"/>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LeNet-5 training and evaluation</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20" name="그룹 83">
                <a:extLst>
                  <a:ext uri="{FF2B5EF4-FFF2-40B4-BE49-F238E27FC236}">
                    <a16:creationId xmlns:a16="http://schemas.microsoft.com/office/drawing/2014/main" id="{F0897690-1710-CA6E-48AF-B4978E6E4B0A}"/>
                  </a:ext>
                </a:extLst>
              </p:cNvPr>
              <p:cNvGrpSpPr/>
              <p:nvPr/>
            </p:nvGrpSpPr>
            <p:grpSpPr>
              <a:xfrm>
                <a:off x="8800335" y="1314406"/>
                <a:ext cx="240858" cy="239404"/>
                <a:chOff x="4895022" y="4890052"/>
                <a:chExt cx="438978" cy="436328"/>
              </a:xfrm>
            </p:grpSpPr>
            <p:sp>
              <p:nvSpPr>
                <p:cNvPr id="23" name="타원 84">
                  <a:extLst>
                    <a:ext uri="{FF2B5EF4-FFF2-40B4-BE49-F238E27FC236}">
                      <a16:creationId xmlns:a16="http://schemas.microsoft.com/office/drawing/2014/main" id="{2869FCD0-6C82-605B-F60D-0ACBA3BCB21E}"/>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 name="직선 연결선 85">
                  <a:extLst>
                    <a:ext uri="{FF2B5EF4-FFF2-40B4-BE49-F238E27FC236}">
                      <a16:creationId xmlns:a16="http://schemas.microsoft.com/office/drawing/2014/main" id="{64A05A8E-25E6-EB41-C7C9-22F5ED5212F2}"/>
                    </a:ext>
                  </a:extLst>
                </p:cNvPr>
                <p:cNvCxnSpPr>
                  <a:cxnSpLocks/>
                  <a:stCxn id="23"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578680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LeNet 5 Conclusions</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 name="TextBox 5">
            <a:extLst>
              <a:ext uri="{FF2B5EF4-FFF2-40B4-BE49-F238E27FC236}">
                <a16:creationId xmlns:a16="http://schemas.microsoft.com/office/drawing/2014/main" id="{84B4202F-3675-16E0-002D-44C1D7F60814}"/>
              </a:ext>
            </a:extLst>
          </p:cNvPr>
          <p:cNvSpPr txBox="1"/>
          <p:nvPr/>
        </p:nvSpPr>
        <p:spPr>
          <a:xfrm>
            <a:off x="894736" y="2249494"/>
            <a:ext cx="9782710" cy="1077218"/>
          </a:xfrm>
          <a:prstGeom prst="rect">
            <a:avLst/>
          </a:prstGeom>
          <a:noFill/>
        </p:spPr>
        <p:txBody>
          <a:bodyPr wrap="square">
            <a:spAutoFit/>
          </a:bodyPr>
          <a:lstStyle/>
          <a:p>
            <a:pPr marL="342900" indent="-342900" algn="just">
              <a:buFont typeface="Arial" panose="020B0604020202020204" pitchFamily="34" charset="0"/>
              <a:buChar char="•"/>
            </a:pPr>
            <a:r>
              <a:rPr lang="en-IN" sz="1600" dirty="0">
                <a:effectLst/>
                <a:ea typeface="Times New Roman" panose="02020603050405020304" pitchFamily="18" charset="0"/>
              </a:rPr>
              <a:t>The model performs exceptionally well on the MNIST dataset, achieving high accuracy (99%) on the test set. For further improvements, consider increasing the number of epochs, experimenting     with different network architectures, or using techniques like data augmentation to enhance the model's robustness.</a:t>
            </a:r>
          </a:p>
        </p:txBody>
      </p:sp>
      <p:sp>
        <p:nvSpPr>
          <p:cNvPr id="7" name="TextBox 6">
            <a:extLst>
              <a:ext uri="{FF2B5EF4-FFF2-40B4-BE49-F238E27FC236}">
                <a16:creationId xmlns:a16="http://schemas.microsoft.com/office/drawing/2014/main" id="{238F34D5-5930-06C4-C003-D6B8999B7839}"/>
              </a:ext>
            </a:extLst>
          </p:cNvPr>
          <p:cNvSpPr txBox="1"/>
          <p:nvPr/>
        </p:nvSpPr>
        <p:spPr>
          <a:xfrm>
            <a:off x="890326" y="3346897"/>
            <a:ext cx="9613861" cy="584775"/>
          </a:xfrm>
          <a:prstGeom prst="rect">
            <a:avLst/>
          </a:prstGeom>
          <a:noFill/>
        </p:spPr>
        <p:txBody>
          <a:bodyPr wrap="square">
            <a:spAutoFit/>
          </a:bodyPr>
          <a:lstStyle/>
          <a:p>
            <a:pPr marL="342900" indent="-342900" algn="just">
              <a:buFont typeface="Arial" panose="020B0604020202020204" pitchFamily="34" charset="0"/>
              <a:buChar char="•"/>
            </a:pPr>
            <a:r>
              <a:rPr lang="en-IN" sz="1600" kern="0" dirty="0">
                <a:effectLst/>
                <a:ea typeface="Times New Roman" panose="02020603050405020304" pitchFamily="18" charset="0"/>
              </a:rPr>
              <a:t>The CNN model excels in accuracy and is robust to overfitting, making it suitable for more complex datasets</a:t>
            </a:r>
            <a:endParaRPr lang="en-IN" sz="1600" dirty="0"/>
          </a:p>
        </p:txBody>
      </p:sp>
      <p:sp>
        <p:nvSpPr>
          <p:cNvPr id="8" name="TextBox 7">
            <a:extLst>
              <a:ext uri="{FF2B5EF4-FFF2-40B4-BE49-F238E27FC236}">
                <a16:creationId xmlns:a16="http://schemas.microsoft.com/office/drawing/2014/main" id="{6E6608A0-ECF7-C576-FB15-A626BDBCD6C5}"/>
              </a:ext>
            </a:extLst>
          </p:cNvPr>
          <p:cNvSpPr txBox="1"/>
          <p:nvPr/>
        </p:nvSpPr>
        <p:spPr>
          <a:xfrm>
            <a:off x="890326" y="4040827"/>
            <a:ext cx="9787119" cy="338554"/>
          </a:xfrm>
          <a:prstGeom prst="rect">
            <a:avLst/>
          </a:prstGeom>
          <a:noFill/>
        </p:spPr>
        <p:txBody>
          <a:bodyPr wrap="square">
            <a:spAutoFit/>
          </a:bodyPr>
          <a:lstStyle/>
          <a:p>
            <a:pPr marL="285750" indent="-285750">
              <a:buFont typeface="Arial" panose="020B0604020202020204" pitchFamily="34" charset="0"/>
              <a:buChar char="•"/>
            </a:pPr>
            <a:r>
              <a:rPr lang="en-IN" sz="1600" kern="0" dirty="0">
                <a:effectLst/>
                <a:ea typeface="Times New Roman" panose="02020603050405020304" pitchFamily="18" charset="0"/>
              </a:rPr>
              <a:t>Consistent with training and validation accuracy, the CNN model also had the highest test accuracy</a:t>
            </a:r>
            <a:endParaRPr lang="en-IN" sz="1600" dirty="0"/>
          </a:p>
        </p:txBody>
      </p:sp>
      <p:pic>
        <p:nvPicPr>
          <p:cNvPr id="12" name="Picture 11">
            <a:extLst>
              <a:ext uri="{FF2B5EF4-FFF2-40B4-BE49-F238E27FC236}">
                <a16:creationId xmlns:a16="http://schemas.microsoft.com/office/drawing/2014/main" id="{52C027CE-A5AB-C009-9372-1E47C5A7F99B}"/>
              </a:ext>
            </a:extLst>
          </p:cNvPr>
          <p:cNvPicPr>
            <a:picLocks noChangeAspect="1"/>
          </p:cNvPicPr>
          <p:nvPr/>
        </p:nvPicPr>
        <p:blipFill>
          <a:blip r:embed="rId2"/>
          <a:stretch>
            <a:fillRect/>
          </a:stretch>
        </p:blipFill>
        <p:spPr>
          <a:xfrm>
            <a:off x="1561670" y="4982375"/>
            <a:ext cx="8862136" cy="11990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944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Logistic Regression </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2" name="TextBox 1">
            <a:extLst>
              <a:ext uri="{FF2B5EF4-FFF2-40B4-BE49-F238E27FC236}">
                <a16:creationId xmlns:a16="http://schemas.microsoft.com/office/drawing/2014/main" id="{CEA42E37-E9A5-4C0A-F7EE-FB27A75C4A64}"/>
              </a:ext>
            </a:extLst>
          </p:cNvPr>
          <p:cNvSpPr txBox="1"/>
          <p:nvPr/>
        </p:nvSpPr>
        <p:spPr>
          <a:xfrm>
            <a:off x="570071" y="1851506"/>
            <a:ext cx="10890379" cy="1815882"/>
          </a:xfrm>
          <a:prstGeom prst="rect">
            <a:avLst/>
          </a:prstGeom>
          <a:noFill/>
        </p:spPr>
        <p:txBody>
          <a:bodyPr wrap="square">
            <a:spAutoFit/>
          </a:bodyPr>
          <a:lstStyle/>
          <a:p>
            <a:pPr algn="just"/>
            <a:r>
              <a:rPr lang="en-US" sz="1600" i="0" dirty="0">
                <a:effectLst/>
                <a:latin typeface="source-serif-pro"/>
                <a:cs typeface="Times New Roman" panose="02020603050405020304" pitchFamily="18" charset="0"/>
              </a:rPr>
              <a:t>Logistic regression is a supervised machine learning algorithm used for classification tasks which </a:t>
            </a:r>
            <a:r>
              <a:rPr lang="en-GB" sz="1600" i="0" dirty="0">
                <a:solidFill>
                  <a:srgbClr val="4D5156"/>
                </a:solidFill>
                <a:effectLst/>
                <a:latin typeface="source-serif-pro"/>
              </a:rPr>
              <a:t>was originally developed and popularized primarily by </a:t>
            </a:r>
            <a:r>
              <a:rPr lang="en-GB" sz="1600" i="0" dirty="0">
                <a:solidFill>
                  <a:srgbClr val="5F6368"/>
                </a:solidFill>
                <a:effectLst/>
                <a:latin typeface="source-serif-pro"/>
              </a:rPr>
              <a:t>Joseph Berkson, </a:t>
            </a:r>
            <a:r>
              <a:rPr lang="en-US" sz="1600" i="0" dirty="0">
                <a:effectLst/>
                <a:latin typeface="source-serif-pro"/>
                <a:cs typeface="Times New Roman" panose="02020603050405020304" pitchFamily="18" charset="0"/>
              </a:rPr>
              <a:t>where the goal </a:t>
            </a:r>
            <a:r>
              <a:rPr lang="en-US" sz="1600" dirty="0">
                <a:latin typeface="source-serif-pro"/>
                <a:cs typeface="Times New Roman" panose="02020603050405020304" pitchFamily="18" charset="0"/>
              </a:rPr>
              <a:t>was</a:t>
            </a:r>
            <a:r>
              <a:rPr lang="en-US" sz="1600" i="0" dirty="0">
                <a:effectLst/>
                <a:latin typeface="source-serif-pro"/>
                <a:cs typeface="Times New Roman" panose="02020603050405020304" pitchFamily="18" charset="0"/>
              </a:rPr>
              <a:t> to predict the probability that an instance belongs   to a given class or not. Logistic regression is a statistical       algorithm which analyze the relationship between two data   factors. </a:t>
            </a:r>
            <a:r>
              <a:rPr lang="en-IN" sz="1600" dirty="0">
                <a:effectLst/>
                <a:latin typeface="source-serif-pro"/>
                <a:ea typeface="Calibri" panose="020F0502020204030204" pitchFamily="34" charset="0"/>
                <a:cs typeface="Times New Roman" panose="02020603050405020304" pitchFamily="18" charset="0"/>
              </a:rPr>
              <a:t>This report provides an in-depth analysis of a logistic regression model used for digit classification on the MNIST dataset. Logistic regression is a simple yet effective model for multi-class classification tasks</a:t>
            </a:r>
          </a:p>
          <a:p>
            <a:pPr algn="just"/>
            <a:endParaRPr lang="en-IN" sz="1600" b="1" dirty="0">
              <a:effectLst/>
              <a:latin typeface="source-serif-pro"/>
              <a:ea typeface="Calibri" panose="020F0502020204030204" pitchFamily="34" charset="0"/>
              <a:cs typeface="Times New Roman" panose="02020603050405020304" pitchFamily="18" charset="0"/>
            </a:endParaRPr>
          </a:p>
          <a:p>
            <a:pPr algn="just"/>
            <a:r>
              <a:rPr lang="en-IN" sz="1600" b="1" dirty="0">
                <a:latin typeface="source-serif-pro"/>
                <a:cs typeface="Times New Roman" panose="02020603050405020304" pitchFamily="18" charset="0"/>
              </a:rPr>
              <a:t>      Features of Logistic Regression:</a:t>
            </a:r>
          </a:p>
        </p:txBody>
      </p:sp>
      <p:sp>
        <p:nvSpPr>
          <p:cNvPr id="9" name="TextBox 8">
            <a:extLst>
              <a:ext uri="{FF2B5EF4-FFF2-40B4-BE49-F238E27FC236}">
                <a16:creationId xmlns:a16="http://schemas.microsoft.com/office/drawing/2014/main" id="{FD294128-5A84-4F3C-FBA6-BD8A6549C7A0}"/>
              </a:ext>
            </a:extLst>
          </p:cNvPr>
          <p:cNvSpPr txBox="1"/>
          <p:nvPr/>
        </p:nvSpPr>
        <p:spPr>
          <a:xfrm>
            <a:off x="3217065" y="10144367"/>
            <a:ext cx="8860910" cy="914400"/>
          </a:xfrm>
          <a:prstGeom prst="rect">
            <a:avLst/>
          </a:prstGeom>
          <a:noFill/>
        </p:spPr>
        <p:txBody>
          <a:bodyPr wrap="square" rtlCol="0">
            <a:spAutoFit/>
          </a:bodyPr>
          <a:lstStyle/>
          <a:p>
            <a:endParaRPr lang="en-GB" dirty="0"/>
          </a:p>
        </p:txBody>
      </p:sp>
      <p:sp>
        <p:nvSpPr>
          <p:cNvPr id="10" name="Rectangle 2">
            <a:extLst>
              <a:ext uri="{FF2B5EF4-FFF2-40B4-BE49-F238E27FC236}">
                <a16:creationId xmlns:a16="http://schemas.microsoft.com/office/drawing/2014/main" id="{A1BB7F9C-00E8-90AD-FF7F-C4A2980C5BC5}"/>
              </a:ext>
            </a:extLst>
          </p:cNvPr>
          <p:cNvSpPr>
            <a:spLocks noChangeArrowheads="1"/>
          </p:cNvSpPr>
          <p:nvPr/>
        </p:nvSpPr>
        <p:spPr bwMode="auto">
          <a:xfrm>
            <a:off x="1269632" y="3777521"/>
            <a:ext cx="764117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source-serif-pro"/>
              </a:rPr>
              <a:t>Binary Outcome:</a:t>
            </a:r>
            <a:r>
              <a:rPr kumimoji="0" lang="en-US" altLang="en-US" sz="1600" b="0" i="0" u="none" strike="noStrike" cap="none" normalizeH="0" baseline="0" dirty="0">
                <a:ln>
                  <a:noFill/>
                </a:ln>
                <a:solidFill>
                  <a:schemeClr val="tx1"/>
                </a:solidFill>
                <a:effectLst/>
                <a:latin typeface="source-serif-pro"/>
              </a:rPr>
              <a:t> Logistic regression is used when the outcome variable is binary, meaning it has two possible outcomes.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source-serif-pro"/>
              </a:rPr>
              <a:t>Log-Odds Transformation:</a:t>
            </a:r>
            <a:r>
              <a:rPr kumimoji="0" lang="en-US" altLang="en-US" sz="1600" b="0" i="0" u="none" strike="noStrike" cap="none" normalizeH="0" baseline="0" dirty="0">
                <a:ln>
                  <a:noFill/>
                </a:ln>
                <a:solidFill>
                  <a:schemeClr val="tx1"/>
                </a:solidFill>
                <a:effectLst/>
                <a:latin typeface="source-serif-pro"/>
              </a:rPr>
              <a:t> It models the relationship between predictor variables and the log-odds of the outcome, mapping probabilities onto the entire real number range.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source-serif-pro"/>
              </a:rPr>
              <a:t>Linear Relationship:</a:t>
            </a:r>
            <a:r>
              <a:rPr kumimoji="0" lang="en-US" altLang="en-US" sz="1600" b="0" i="0" u="none" strike="noStrike" cap="none" normalizeH="0" baseline="0" dirty="0">
                <a:ln>
                  <a:noFill/>
                </a:ln>
                <a:solidFill>
                  <a:schemeClr val="tx1"/>
                </a:solidFill>
                <a:effectLst/>
                <a:latin typeface="source-serif-pro"/>
              </a:rPr>
              <a:t> Despite being a regression model, logistic regression establishes a linear relationship between predictors and the log-odds of the outcome.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source-serif-pro"/>
              </a:rPr>
              <a:t>Probabilistic Predictions:</a:t>
            </a:r>
            <a:r>
              <a:rPr kumimoji="0" lang="en-US" altLang="en-US" sz="1600" b="0" i="0" u="none" strike="noStrike" cap="none" normalizeH="0" baseline="0" dirty="0">
                <a:ln>
                  <a:noFill/>
                </a:ln>
                <a:solidFill>
                  <a:schemeClr val="tx1"/>
                </a:solidFill>
                <a:effectLst/>
                <a:latin typeface="source-serif-pro"/>
              </a:rPr>
              <a:t> Instead of predicting a binary outcome directly, it predicts the probability that an instance belongs to a particular class.</a:t>
            </a:r>
          </a:p>
        </p:txBody>
      </p:sp>
      <p:cxnSp>
        <p:nvCxnSpPr>
          <p:cNvPr id="13" name="Connector: Elbow 12">
            <a:extLst>
              <a:ext uri="{FF2B5EF4-FFF2-40B4-BE49-F238E27FC236}">
                <a16:creationId xmlns:a16="http://schemas.microsoft.com/office/drawing/2014/main" id="{CF6499B1-3D52-5729-850B-65DFDDB1AA34}"/>
              </a:ext>
            </a:extLst>
          </p:cNvPr>
          <p:cNvCxnSpPr/>
          <p:nvPr/>
        </p:nvCxnSpPr>
        <p:spPr>
          <a:xfrm flipV="1">
            <a:off x="1184861" y="5979397"/>
            <a:ext cx="9048881" cy="440981"/>
          </a:xfrm>
          <a:prstGeom prst="bentConnector3">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5124" name="Picture 4" descr="Joseph (Joe) Berkson | Traded Profile">
            <a:extLst>
              <a:ext uri="{FF2B5EF4-FFF2-40B4-BE49-F238E27FC236}">
                <a16:creationId xmlns:a16="http://schemas.microsoft.com/office/drawing/2014/main" id="{68C65756-C62C-C15D-02B6-24BC2F2F7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4941" y="4606712"/>
            <a:ext cx="2133600" cy="21336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136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Logistic Regression Architecture</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 name="TextBox 3">
            <a:extLst>
              <a:ext uri="{FF2B5EF4-FFF2-40B4-BE49-F238E27FC236}">
                <a16:creationId xmlns:a16="http://schemas.microsoft.com/office/drawing/2014/main" id="{1EB1AB75-BAEB-AE3B-7837-E120A243AEDA}"/>
              </a:ext>
            </a:extLst>
          </p:cNvPr>
          <p:cNvSpPr txBox="1"/>
          <p:nvPr/>
        </p:nvSpPr>
        <p:spPr>
          <a:xfrm>
            <a:off x="429942" y="2156333"/>
            <a:ext cx="9704204" cy="369332"/>
          </a:xfrm>
          <a:prstGeom prst="rect">
            <a:avLst/>
          </a:prstGeom>
          <a:noFill/>
        </p:spPr>
        <p:txBody>
          <a:bodyPr wrap="square" rtlCol="0">
            <a:spAutoFit/>
          </a:bodyPr>
          <a:lstStyle/>
          <a:p>
            <a:r>
              <a:rPr lang="en-GB" dirty="0"/>
              <a:t>The generic architecture of Logistic Regression consists of single layer as described below:</a:t>
            </a:r>
          </a:p>
        </p:txBody>
      </p:sp>
      <p:sp>
        <p:nvSpPr>
          <p:cNvPr id="9" name="TextBox 8">
            <a:extLst>
              <a:ext uri="{FF2B5EF4-FFF2-40B4-BE49-F238E27FC236}">
                <a16:creationId xmlns:a16="http://schemas.microsoft.com/office/drawing/2014/main" id="{7AFBEFA7-9B5E-8D34-6785-A8CD0825F175}"/>
              </a:ext>
            </a:extLst>
          </p:cNvPr>
          <p:cNvSpPr txBox="1"/>
          <p:nvPr/>
        </p:nvSpPr>
        <p:spPr>
          <a:xfrm>
            <a:off x="3577595" y="6402066"/>
            <a:ext cx="9927700" cy="307777"/>
          </a:xfrm>
          <a:prstGeom prst="rect">
            <a:avLst/>
          </a:prstGeom>
          <a:noFill/>
        </p:spPr>
        <p:txBody>
          <a:bodyPr wrap="square" rtlCol="0">
            <a:spAutoFit/>
          </a:bodyPr>
          <a:lstStyle/>
          <a:p>
            <a:r>
              <a:rPr lang="en-GB" sz="1400" dirty="0"/>
              <a:t>Our Lenet-5 model can be found in </a:t>
            </a:r>
            <a:r>
              <a:rPr lang="en-GB" sz="1400" dirty="0">
                <a:hlinkClick r:id="rId2"/>
              </a:rPr>
              <a:t>model1.py </a:t>
            </a:r>
            <a:r>
              <a:rPr lang="en-GB" sz="1400" dirty="0"/>
              <a:t>file.</a:t>
            </a:r>
          </a:p>
        </p:txBody>
      </p:sp>
      <p:pic>
        <p:nvPicPr>
          <p:cNvPr id="7" name="Picture 2" descr="What is Logistic Regression? | Encord">
            <a:extLst>
              <a:ext uri="{FF2B5EF4-FFF2-40B4-BE49-F238E27FC236}">
                <a16:creationId xmlns:a16="http://schemas.microsoft.com/office/drawing/2014/main" id="{AA782CE3-7E19-5C69-8779-5FF0DA278E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774" b="6365"/>
          <a:stretch/>
        </p:blipFill>
        <p:spPr bwMode="auto">
          <a:xfrm>
            <a:off x="7723523" y="2932517"/>
            <a:ext cx="4161757" cy="242734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99A1B1E-25ED-1D05-D62B-BB0E9E2E0273}"/>
              </a:ext>
            </a:extLst>
          </p:cNvPr>
          <p:cNvSpPr txBox="1"/>
          <p:nvPr/>
        </p:nvSpPr>
        <p:spPr>
          <a:xfrm>
            <a:off x="448180" y="2493941"/>
            <a:ext cx="7018663" cy="3293209"/>
          </a:xfrm>
          <a:prstGeom prst="rect">
            <a:avLst/>
          </a:prstGeom>
          <a:noFill/>
        </p:spPr>
        <p:txBody>
          <a:bodyPr wrap="square">
            <a:spAutoFit/>
          </a:bodyPr>
          <a:lstStyle/>
          <a:p>
            <a:pPr algn="just"/>
            <a:r>
              <a:rPr lang="en-IN" sz="1600" dirty="0">
                <a:effectLst/>
                <a:ea typeface="Times New Roman" panose="02020603050405020304" pitchFamily="18" charset="0"/>
              </a:rPr>
              <a:t>The logistic regression model was implemented using TensorFlow's Keras API. The model consists of a single dense layer with a SoftMax activation function to output probabilities for each of the 10 classes.</a:t>
            </a:r>
          </a:p>
          <a:p>
            <a:pPr algn="just"/>
            <a:endParaRPr lang="en-IN" sz="1600" dirty="0"/>
          </a:p>
          <a:p>
            <a:pPr algn="just">
              <a:buFont typeface="Arial" panose="020B0604020202020204" pitchFamily="34" charset="0"/>
              <a:buChar char="•"/>
            </a:pPr>
            <a:r>
              <a:rPr lang="en-IN" sz="1600" b="1" dirty="0">
                <a:cs typeface="Times New Roman" panose="02020603050405020304" pitchFamily="18" charset="0"/>
              </a:rPr>
              <a:t>Single Layer</a:t>
            </a:r>
            <a:r>
              <a:rPr lang="en-IN" sz="1600" dirty="0">
                <a:cs typeface="Times New Roman" panose="02020603050405020304" pitchFamily="18" charset="0"/>
              </a:rPr>
              <a:t>:</a:t>
            </a:r>
          </a:p>
          <a:p>
            <a:pPr algn="just"/>
            <a:endParaRPr lang="en-IN" sz="1600" dirty="0">
              <a:cs typeface="Times New Roman" panose="02020603050405020304" pitchFamily="18" charset="0"/>
            </a:endParaRPr>
          </a:p>
          <a:p>
            <a:pPr marL="742950" lvl="1" indent="-285750" algn="just">
              <a:buFont typeface="Arial" panose="020B0604020202020204" pitchFamily="34" charset="0"/>
              <a:buChar char="•"/>
            </a:pPr>
            <a:r>
              <a:rPr lang="en-IN" sz="1600" dirty="0">
                <a:cs typeface="Times New Roman" panose="02020603050405020304" pitchFamily="18" charset="0"/>
              </a:rPr>
              <a:t>Dense layer with 10 units and SoftMax activation function.</a:t>
            </a:r>
          </a:p>
          <a:p>
            <a:pPr marL="742950" lvl="1" indent="-285750" algn="just">
              <a:buFont typeface="Arial" panose="020B0604020202020204" pitchFamily="34" charset="0"/>
              <a:buChar char="•"/>
            </a:pPr>
            <a:endParaRPr lang="en-IN" sz="1600" dirty="0">
              <a:cs typeface="Times New Roman" panose="02020603050405020304" pitchFamily="18" charset="0"/>
            </a:endParaRPr>
          </a:p>
          <a:p>
            <a:pPr algn="just">
              <a:buFont typeface="Arial" panose="020B0604020202020204" pitchFamily="34" charset="0"/>
              <a:buChar char="•"/>
            </a:pPr>
            <a:r>
              <a:rPr lang="en-IN" sz="1600" b="1" dirty="0">
                <a:cs typeface="Times New Roman" panose="02020603050405020304" pitchFamily="18" charset="0"/>
              </a:rPr>
              <a:t>Model Summary</a:t>
            </a:r>
            <a:r>
              <a:rPr lang="en-IN" sz="1600" dirty="0">
                <a:cs typeface="Times New Roman" panose="02020603050405020304" pitchFamily="18" charset="0"/>
              </a:rPr>
              <a:t>:</a:t>
            </a:r>
          </a:p>
          <a:p>
            <a:pPr algn="just"/>
            <a:endParaRPr lang="en-IN" sz="1600" dirty="0">
              <a:cs typeface="Times New Roman" panose="02020603050405020304" pitchFamily="18" charset="0"/>
            </a:endParaRPr>
          </a:p>
          <a:p>
            <a:pPr marL="742950" lvl="1" indent="-285750" algn="just">
              <a:buFont typeface="Arial" panose="020B0604020202020204" pitchFamily="34" charset="0"/>
              <a:buChar char="•"/>
            </a:pPr>
            <a:r>
              <a:rPr lang="en-IN" sz="1600" dirty="0">
                <a:cs typeface="Times New Roman" panose="02020603050405020304" pitchFamily="18" charset="0"/>
              </a:rPr>
              <a:t>Total parameters: 7,850</a:t>
            </a:r>
          </a:p>
          <a:p>
            <a:pPr marL="742950" lvl="1" indent="-285750" algn="just">
              <a:buFont typeface="Arial" panose="020B0604020202020204" pitchFamily="34" charset="0"/>
              <a:buChar char="•"/>
            </a:pPr>
            <a:r>
              <a:rPr lang="en-IN" sz="1600" dirty="0">
                <a:cs typeface="Times New Roman" panose="02020603050405020304" pitchFamily="18" charset="0"/>
              </a:rPr>
              <a:t>Trainable parameters: 7,850</a:t>
            </a:r>
          </a:p>
          <a:p>
            <a:pPr marL="742950" lvl="1" indent="-285750" algn="just">
              <a:buFont typeface="Arial" panose="020B0604020202020204" pitchFamily="34" charset="0"/>
              <a:buChar char="•"/>
            </a:pPr>
            <a:r>
              <a:rPr lang="en-IN" sz="1600" dirty="0">
                <a:cs typeface="Times New Roman" panose="02020603050405020304" pitchFamily="18" charset="0"/>
              </a:rPr>
              <a:t>Non-trainable parameters: 0</a:t>
            </a:r>
          </a:p>
        </p:txBody>
      </p:sp>
    </p:spTree>
    <p:extLst>
      <p:ext uri="{BB962C8B-B14F-4D97-AF65-F5344CB8AC3E}">
        <p14:creationId xmlns:p14="http://schemas.microsoft.com/office/powerpoint/2010/main" val="272229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2"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LeNet-5 training and evaluation</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pic>
        <p:nvPicPr>
          <p:cNvPr id="4098" name="Picture 2" descr="javascript - ChartJS Line Charts - remove color underneath lines - Stack  Overflow">
            <a:extLst>
              <a:ext uri="{FF2B5EF4-FFF2-40B4-BE49-F238E27FC236}">
                <a16:creationId xmlns:a16="http://schemas.microsoft.com/office/drawing/2014/main" id="{8321C1D8-8981-AFD7-4BCB-888DBC3D73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 t="-917" r="11" b="7096"/>
          <a:stretch/>
        </p:blipFill>
        <p:spPr bwMode="auto">
          <a:xfrm>
            <a:off x="-744797" y="861545"/>
            <a:ext cx="12908197" cy="6495217"/>
          </a:xfrm>
          <a:prstGeom prst="rect">
            <a:avLst/>
          </a:prstGeom>
          <a:noFill/>
          <a:extLst>
            <a:ext uri="{909E8E84-426E-40DD-AFC4-6F175D3DCCD1}">
              <a14:hiddenFill xmlns:a14="http://schemas.microsoft.com/office/drawing/2010/main">
                <a:solidFill>
                  <a:srgbClr val="FFFFFF"/>
                </a:solidFill>
              </a14:hiddenFill>
            </a:ext>
          </a:extLst>
        </p:spPr>
      </p:pic>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2" name="TextBox 1">
            <a:extLst>
              <a:ext uri="{FF2B5EF4-FFF2-40B4-BE49-F238E27FC236}">
                <a16:creationId xmlns:a16="http://schemas.microsoft.com/office/drawing/2014/main" id="{24ED7667-09D8-FABF-2FD0-9CEB153C10A4}"/>
              </a:ext>
            </a:extLst>
          </p:cNvPr>
          <p:cNvSpPr txBox="1"/>
          <p:nvPr/>
        </p:nvSpPr>
        <p:spPr>
          <a:xfrm>
            <a:off x="272044" y="2114941"/>
            <a:ext cx="10272557" cy="369332"/>
          </a:xfrm>
          <a:prstGeom prst="rect">
            <a:avLst/>
          </a:prstGeom>
          <a:noFill/>
        </p:spPr>
        <p:txBody>
          <a:bodyPr wrap="square" rtlCol="0">
            <a:spAutoFit/>
          </a:bodyPr>
          <a:lstStyle/>
          <a:p>
            <a:r>
              <a:rPr lang="en-GB" b="1" dirty="0"/>
              <a:t>Training Process:</a:t>
            </a:r>
          </a:p>
        </p:txBody>
      </p:sp>
      <p:sp>
        <p:nvSpPr>
          <p:cNvPr id="10" name="TextBox 9">
            <a:extLst>
              <a:ext uri="{FF2B5EF4-FFF2-40B4-BE49-F238E27FC236}">
                <a16:creationId xmlns:a16="http://schemas.microsoft.com/office/drawing/2014/main" id="{DE097797-177B-3E83-E3E3-31DF661B1B24}"/>
              </a:ext>
            </a:extLst>
          </p:cNvPr>
          <p:cNvSpPr txBox="1"/>
          <p:nvPr/>
        </p:nvSpPr>
        <p:spPr>
          <a:xfrm>
            <a:off x="6883120" y="2122853"/>
            <a:ext cx="2347960" cy="369332"/>
          </a:xfrm>
          <a:prstGeom prst="rect">
            <a:avLst/>
          </a:prstGeom>
          <a:noFill/>
        </p:spPr>
        <p:txBody>
          <a:bodyPr wrap="square" rtlCol="0">
            <a:spAutoFit/>
          </a:bodyPr>
          <a:lstStyle/>
          <a:p>
            <a:r>
              <a:rPr lang="en-GB" b="1" dirty="0"/>
              <a:t>Evaluation Metrics:</a:t>
            </a:r>
          </a:p>
        </p:txBody>
      </p:sp>
      <p:grpSp>
        <p:nvGrpSpPr>
          <p:cNvPr id="13" name="그룹 26">
            <a:extLst>
              <a:ext uri="{FF2B5EF4-FFF2-40B4-BE49-F238E27FC236}">
                <a16:creationId xmlns:a16="http://schemas.microsoft.com/office/drawing/2014/main" id="{3146B595-818D-CABE-2BCD-95CC8FBD6EB3}"/>
              </a:ext>
            </a:extLst>
          </p:cNvPr>
          <p:cNvGrpSpPr/>
          <p:nvPr/>
        </p:nvGrpSpPr>
        <p:grpSpPr>
          <a:xfrm>
            <a:off x="-611031" y="1180826"/>
            <a:ext cx="10209118" cy="523220"/>
            <a:chOff x="-897478" y="1168014"/>
            <a:chExt cx="10209118" cy="523220"/>
          </a:xfrm>
        </p:grpSpPr>
        <p:sp>
          <p:nvSpPr>
            <p:cNvPr id="14" name="TextBox 13">
              <a:extLst>
                <a:ext uri="{FF2B5EF4-FFF2-40B4-BE49-F238E27FC236}">
                  <a16:creationId xmlns:a16="http://schemas.microsoft.com/office/drawing/2014/main" id="{A3A7DCF2-E4DC-C76F-89E0-A4AC030EF102}"/>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15" name="그룹 25">
              <a:extLst>
                <a:ext uri="{FF2B5EF4-FFF2-40B4-BE49-F238E27FC236}">
                  <a16:creationId xmlns:a16="http://schemas.microsoft.com/office/drawing/2014/main" id="{A8C4DE57-C5F9-585D-55F8-02E2337ABABA}"/>
                </a:ext>
              </a:extLst>
            </p:cNvPr>
            <p:cNvGrpSpPr/>
            <p:nvPr/>
          </p:nvGrpSpPr>
          <p:grpSpPr>
            <a:xfrm>
              <a:off x="1931529" y="1193019"/>
              <a:ext cx="7380111" cy="482179"/>
              <a:chOff x="1931529" y="1193019"/>
              <a:chExt cx="7380111" cy="482179"/>
            </a:xfrm>
          </p:grpSpPr>
          <p:sp>
            <p:nvSpPr>
              <p:cNvPr id="17" name="사각형: 둥근 모서리 82">
                <a:extLst>
                  <a:ext uri="{FF2B5EF4-FFF2-40B4-BE49-F238E27FC236}">
                    <a16:creationId xmlns:a16="http://schemas.microsoft.com/office/drawing/2014/main" id="{E8DE82C2-E1F2-CB89-7244-FC34B9239CDB}"/>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Logistic Regression training and e</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20" name="그룹 83">
                <a:extLst>
                  <a:ext uri="{FF2B5EF4-FFF2-40B4-BE49-F238E27FC236}">
                    <a16:creationId xmlns:a16="http://schemas.microsoft.com/office/drawing/2014/main" id="{F0897690-1710-CA6E-48AF-B4978E6E4B0A}"/>
                  </a:ext>
                </a:extLst>
              </p:cNvPr>
              <p:cNvGrpSpPr/>
              <p:nvPr/>
            </p:nvGrpSpPr>
            <p:grpSpPr>
              <a:xfrm>
                <a:off x="8800335" y="1314406"/>
                <a:ext cx="240858" cy="239404"/>
                <a:chOff x="4895022" y="4890052"/>
                <a:chExt cx="438978" cy="436328"/>
              </a:xfrm>
            </p:grpSpPr>
            <p:sp>
              <p:nvSpPr>
                <p:cNvPr id="23" name="타원 84">
                  <a:extLst>
                    <a:ext uri="{FF2B5EF4-FFF2-40B4-BE49-F238E27FC236}">
                      <a16:creationId xmlns:a16="http://schemas.microsoft.com/office/drawing/2014/main" id="{2869FCD0-6C82-605B-F60D-0ACBA3BCB21E}"/>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 name="직선 연결선 85">
                  <a:extLst>
                    <a:ext uri="{FF2B5EF4-FFF2-40B4-BE49-F238E27FC236}">
                      <a16:creationId xmlns:a16="http://schemas.microsoft.com/office/drawing/2014/main" id="{64A05A8E-25E6-EB41-C7C9-22F5ED5212F2}"/>
                    </a:ext>
                  </a:extLst>
                </p:cNvPr>
                <p:cNvCxnSpPr>
                  <a:cxnSpLocks/>
                  <a:stCxn id="23"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6" name="TextBox 5">
            <a:extLst>
              <a:ext uri="{FF2B5EF4-FFF2-40B4-BE49-F238E27FC236}">
                <a16:creationId xmlns:a16="http://schemas.microsoft.com/office/drawing/2014/main" id="{3E40F93E-B22A-4F1D-657F-825EDF8D726A}"/>
              </a:ext>
            </a:extLst>
          </p:cNvPr>
          <p:cNvSpPr txBox="1"/>
          <p:nvPr/>
        </p:nvSpPr>
        <p:spPr>
          <a:xfrm>
            <a:off x="689888" y="2536736"/>
            <a:ext cx="4399661" cy="3939540"/>
          </a:xfrm>
          <a:prstGeom prst="rect">
            <a:avLst/>
          </a:prstGeom>
          <a:noFill/>
        </p:spPr>
        <p:txBody>
          <a:bodyPr wrap="square">
            <a:spAutoFit/>
          </a:bodyPr>
          <a:lstStyle/>
          <a:p>
            <a:pPr algn="just"/>
            <a:r>
              <a:rPr lang="en-IN" sz="1500" dirty="0">
                <a:effectLst/>
                <a:latin typeface="Times New Roman" panose="02020603050405020304" pitchFamily="18" charset="0"/>
                <a:ea typeface="Times New Roman" panose="02020603050405020304" pitchFamily="18" charset="0"/>
              </a:rPr>
              <a:t>The model was compiled with the categorical cross-entropy loss function and the Adam optimizer. The training process involved fitting the model on the training data for 30 epochs with a batch size of 64. The validation set was used to monitor the model's performance during training.</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Configurations:</a:t>
            </a:r>
          </a:p>
          <a:p>
            <a:pPr marL="742950" lvl="1"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Batch Size</a:t>
            </a:r>
            <a:r>
              <a:rPr lang="en-IN" sz="1600" dirty="0">
                <a:latin typeface="Times New Roman" panose="02020603050405020304" pitchFamily="18" charset="0"/>
                <a:cs typeface="Times New Roman" panose="02020603050405020304" pitchFamily="18" charset="0"/>
              </a:rPr>
              <a:t>: 64</a:t>
            </a:r>
          </a:p>
          <a:p>
            <a:pPr marL="742950" lvl="1"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Epochs</a:t>
            </a:r>
            <a:r>
              <a:rPr lang="en-IN" sz="1600" dirty="0">
                <a:latin typeface="Times New Roman" panose="02020603050405020304" pitchFamily="18" charset="0"/>
                <a:cs typeface="Times New Roman" panose="02020603050405020304" pitchFamily="18" charset="0"/>
              </a:rPr>
              <a:t>: 30</a:t>
            </a:r>
          </a:p>
          <a:p>
            <a:pPr marL="742950" lvl="1"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Optimizer</a:t>
            </a:r>
            <a:r>
              <a:rPr lang="en-IN" sz="1600" dirty="0">
                <a:latin typeface="Times New Roman" panose="02020603050405020304" pitchFamily="18" charset="0"/>
                <a:cs typeface="Times New Roman" panose="02020603050405020304" pitchFamily="18" charset="0"/>
              </a:rPr>
              <a:t>: Adam</a:t>
            </a:r>
          </a:p>
          <a:p>
            <a:pPr marL="285750" indent="-285750" algn="jus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 Accuracy and Loss Curves</a:t>
            </a:r>
            <a:r>
              <a:rPr lang="en-IN" sz="1600" dirty="0">
                <a:latin typeface="Times New Roman" panose="02020603050405020304" pitchFamily="18" charset="0"/>
                <a:cs typeface="Times New Roman" panose="02020603050405020304" pitchFamily="18" charset="0"/>
              </a:rPr>
              <a:t>:</a:t>
            </a:r>
            <a:r>
              <a:rPr lang="en-IN" sz="1600" b="1"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Plot showing training and validation accuracy over epochs.</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Plot showing training and validation loss over epochs.</a:t>
            </a:r>
          </a:p>
        </p:txBody>
      </p:sp>
      <p:sp>
        <p:nvSpPr>
          <p:cNvPr id="7" name="Rectangle 1">
            <a:extLst>
              <a:ext uri="{FF2B5EF4-FFF2-40B4-BE49-F238E27FC236}">
                <a16:creationId xmlns:a16="http://schemas.microsoft.com/office/drawing/2014/main" id="{8AA4B990-ADB1-318A-2E6F-0C79A8EFB87F}"/>
              </a:ext>
            </a:extLst>
          </p:cNvPr>
          <p:cNvSpPr>
            <a:spLocks noChangeArrowheads="1"/>
          </p:cNvSpPr>
          <p:nvPr/>
        </p:nvSpPr>
        <p:spPr bwMode="auto">
          <a:xfrm>
            <a:off x="7609392" y="2484273"/>
            <a:ext cx="417603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model's performance was evaluated on the test set using loss and accuracy metrics.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Accuracy</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0.9280</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Loss</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0.2666</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Confusion Matrix: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 representation of the performance across different classes.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Additional Metrics: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Precision, Recall, F1-Score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6949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Logistic Regression Conclusions</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 name="TextBox 3">
            <a:extLst>
              <a:ext uri="{FF2B5EF4-FFF2-40B4-BE49-F238E27FC236}">
                <a16:creationId xmlns:a16="http://schemas.microsoft.com/office/drawing/2014/main" id="{192B16C5-B8D4-FE30-E386-79E8977B8E8E}"/>
              </a:ext>
            </a:extLst>
          </p:cNvPr>
          <p:cNvSpPr txBox="1"/>
          <p:nvPr/>
        </p:nvSpPr>
        <p:spPr>
          <a:xfrm>
            <a:off x="622457" y="1914985"/>
            <a:ext cx="11001966" cy="3318794"/>
          </a:xfrm>
          <a:prstGeom prst="rect">
            <a:avLst/>
          </a:prstGeom>
          <a:noFill/>
        </p:spPr>
        <p:txBody>
          <a:bodyPr wrap="square">
            <a:spAutoFit/>
          </a:bodyPr>
          <a:lstStyle/>
          <a:p>
            <a:pPr algn="just"/>
            <a:r>
              <a:rPr lang="en-IN" sz="1500" dirty="0">
                <a:effectLst/>
                <a:ea typeface="Times New Roman" panose="02020603050405020304" pitchFamily="18" charset="0"/>
              </a:rPr>
              <a:t>The logistic regression model achieved a test accuracy of approximately 92.8% on the MNIST dataset. This demonstrates     that even a simple model like logistic regression can be effective for digit classification tasks. However, more complex models such as Convolutional Neural Networks (CNNs) may achieve higher accuracy and better performance on more complex   datasets.</a:t>
            </a:r>
          </a:p>
          <a:p>
            <a:pPr algn="just"/>
            <a:endParaRPr lang="en-IN" sz="1500" dirty="0">
              <a:effectLst/>
              <a:ea typeface="Times New Roman" panose="02020603050405020304" pitchFamily="18" charset="0"/>
            </a:endParaRPr>
          </a:p>
          <a:p>
            <a:pPr algn="just"/>
            <a:r>
              <a:rPr lang="en-IN" sz="1500" b="1" dirty="0">
                <a:effectLst/>
                <a:ea typeface="Times New Roman" panose="02020603050405020304" pitchFamily="18" charset="0"/>
              </a:rPr>
              <a:t>Recommendations:</a:t>
            </a:r>
          </a:p>
          <a:p>
            <a:pPr algn="just"/>
            <a:endParaRPr lang="en-IN" sz="1500" b="1" dirty="0">
              <a:effectLst/>
              <a:ea typeface="Times New Roman" panose="02020603050405020304" pitchFamily="18" charset="0"/>
            </a:endParaRPr>
          </a:p>
          <a:p>
            <a:pPr marL="342900" lvl="0" indent="-342900" algn="just">
              <a:lnSpc>
                <a:spcPct val="115000"/>
              </a:lnSpc>
              <a:spcAft>
                <a:spcPts val="800"/>
              </a:spcAft>
              <a:buFont typeface="Arial" panose="020B0604020202020204" pitchFamily="34" charset="0"/>
              <a:buChar char="•"/>
              <a:tabLst>
                <a:tab pos="457200" algn="l"/>
              </a:tabLst>
            </a:pPr>
            <a:r>
              <a:rPr lang="en-IN" sz="1500" b="1" kern="100" dirty="0">
                <a:effectLst/>
                <a:ea typeface="Calibri" panose="020F0502020204030204" pitchFamily="34" charset="0"/>
                <a:cs typeface="Times New Roman" panose="02020603050405020304" pitchFamily="18" charset="0"/>
              </a:rPr>
              <a:t>Model Complexity</a:t>
            </a:r>
            <a:r>
              <a:rPr lang="en-IN" sz="1500" kern="100" dirty="0">
                <a:effectLst/>
                <a:ea typeface="Calibri" panose="020F0502020204030204" pitchFamily="34" charset="0"/>
                <a:cs typeface="Times New Roman" panose="02020603050405020304" pitchFamily="18" charset="0"/>
              </a:rPr>
              <a:t>: For higher accuracy, consider using more complex models like CNNs.</a:t>
            </a:r>
          </a:p>
          <a:p>
            <a:pPr marL="342900" lvl="0" indent="-342900" algn="just">
              <a:lnSpc>
                <a:spcPct val="115000"/>
              </a:lnSpc>
              <a:spcAft>
                <a:spcPts val="800"/>
              </a:spcAft>
              <a:buFont typeface="Arial" panose="020B0604020202020204" pitchFamily="34" charset="0"/>
              <a:buChar char="•"/>
              <a:tabLst>
                <a:tab pos="457200" algn="l"/>
              </a:tabLst>
            </a:pPr>
            <a:r>
              <a:rPr lang="en-IN" sz="1500" b="1" kern="100" dirty="0">
                <a:effectLst/>
                <a:ea typeface="Calibri" panose="020F0502020204030204" pitchFamily="34" charset="0"/>
                <a:cs typeface="Times New Roman" panose="02020603050405020304" pitchFamily="18" charset="0"/>
              </a:rPr>
              <a:t>Data Augmentation</a:t>
            </a:r>
            <a:r>
              <a:rPr lang="en-IN" sz="1500" kern="100" dirty="0">
                <a:effectLst/>
                <a:ea typeface="Calibri" panose="020F0502020204030204" pitchFamily="34" charset="0"/>
                <a:cs typeface="Times New Roman" panose="02020603050405020304" pitchFamily="18" charset="0"/>
              </a:rPr>
              <a:t>: Use data augmentation techniques to artificially increase the size of the training set.</a:t>
            </a:r>
          </a:p>
          <a:p>
            <a:pPr marL="342900" lvl="0" indent="-342900" algn="just">
              <a:lnSpc>
                <a:spcPct val="115000"/>
              </a:lnSpc>
              <a:spcAft>
                <a:spcPts val="800"/>
              </a:spcAft>
              <a:buFont typeface="Arial" panose="020B0604020202020204" pitchFamily="34" charset="0"/>
              <a:buChar char="•"/>
              <a:tabLst>
                <a:tab pos="457200" algn="l"/>
              </a:tabLst>
            </a:pPr>
            <a:r>
              <a:rPr lang="en-IN" sz="1500" b="1" kern="100" dirty="0">
                <a:effectLst/>
                <a:ea typeface="Calibri" panose="020F0502020204030204" pitchFamily="34" charset="0"/>
                <a:cs typeface="Times New Roman" panose="02020603050405020304" pitchFamily="18" charset="0"/>
              </a:rPr>
              <a:t>Hyperparameter Tuning</a:t>
            </a:r>
            <a:r>
              <a:rPr lang="en-IN" sz="1500" kern="100" dirty="0">
                <a:effectLst/>
                <a:ea typeface="Calibri" panose="020F0502020204030204" pitchFamily="34" charset="0"/>
                <a:cs typeface="Times New Roman" panose="02020603050405020304" pitchFamily="18" charset="0"/>
              </a:rPr>
              <a:t>: Experiment with different optimizers, learning rates, and batch sizes to further improve         performance.</a:t>
            </a:r>
          </a:p>
          <a:p>
            <a:pPr marL="342900" lvl="0" indent="-342900" algn="just">
              <a:lnSpc>
                <a:spcPct val="115000"/>
              </a:lnSpc>
              <a:spcAft>
                <a:spcPts val="800"/>
              </a:spcAft>
              <a:buFont typeface="Arial" panose="020B0604020202020204" pitchFamily="34" charset="0"/>
              <a:buChar char="•"/>
              <a:tabLst>
                <a:tab pos="457200" algn="l"/>
              </a:tabLst>
            </a:pPr>
            <a:r>
              <a:rPr lang="en-IN" sz="1500" b="1" kern="100" dirty="0">
                <a:effectLst/>
                <a:ea typeface="Calibri" panose="020F0502020204030204" pitchFamily="34" charset="0"/>
                <a:cs typeface="Times New Roman" panose="02020603050405020304" pitchFamily="18" charset="0"/>
              </a:rPr>
              <a:t>Regularization</a:t>
            </a:r>
            <a:r>
              <a:rPr lang="en-IN" sz="1500" kern="100" dirty="0">
                <a:effectLst/>
                <a:ea typeface="Calibri" panose="020F0502020204030204" pitchFamily="34" charset="0"/>
                <a:cs typeface="Times New Roman" panose="02020603050405020304" pitchFamily="18" charset="0"/>
              </a:rPr>
              <a:t>: Implement regularization techniques like dropout or L2 regularization to prevent overfitting.</a:t>
            </a:r>
          </a:p>
        </p:txBody>
      </p:sp>
      <p:pic>
        <p:nvPicPr>
          <p:cNvPr id="10" name="Picture 9">
            <a:extLst>
              <a:ext uri="{FF2B5EF4-FFF2-40B4-BE49-F238E27FC236}">
                <a16:creationId xmlns:a16="http://schemas.microsoft.com/office/drawing/2014/main" id="{0BB10FAE-92C6-096D-950A-5D29614F5106}"/>
              </a:ext>
            </a:extLst>
          </p:cNvPr>
          <p:cNvPicPr>
            <a:picLocks noChangeAspect="1"/>
          </p:cNvPicPr>
          <p:nvPr/>
        </p:nvPicPr>
        <p:blipFill>
          <a:blip r:embed="rId2"/>
          <a:stretch>
            <a:fillRect/>
          </a:stretch>
        </p:blipFill>
        <p:spPr>
          <a:xfrm>
            <a:off x="1984805" y="5473566"/>
            <a:ext cx="8163198" cy="1071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5201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MLP (Multi-Layer Perceptron)</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2" name="TextBox 1">
            <a:extLst>
              <a:ext uri="{FF2B5EF4-FFF2-40B4-BE49-F238E27FC236}">
                <a16:creationId xmlns:a16="http://schemas.microsoft.com/office/drawing/2014/main" id="{CEA42E37-E9A5-4C0A-F7EE-FB27A75C4A64}"/>
              </a:ext>
            </a:extLst>
          </p:cNvPr>
          <p:cNvSpPr txBox="1"/>
          <p:nvPr/>
        </p:nvSpPr>
        <p:spPr>
          <a:xfrm>
            <a:off x="570071" y="1851506"/>
            <a:ext cx="10890379" cy="1815882"/>
          </a:xfrm>
          <a:prstGeom prst="rect">
            <a:avLst/>
          </a:prstGeom>
          <a:noFill/>
        </p:spPr>
        <p:txBody>
          <a:bodyPr wrap="square">
            <a:spAutoFit/>
          </a:bodyPr>
          <a:lstStyle/>
          <a:p>
            <a:pPr algn="just"/>
            <a:r>
              <a:rPr lang="en-US" sz="1600" b="0" i="0" dirty="0">
                <a:effectLst/>
                <a:latin typeface="Times New Roman" panose="02020603050405020304" pitchFamily="18" charset="0"/>
                <a:cs typeface="Times New Roman" panose="02020603050405020304" pitchFamily="18" charset="0"/>
              </a:rPr>
              <a:t>Multi-layer perceptron is also known as MLP discovered by Frank Rosenblatt. It is fully connected dense layers, which transform any input dimension to the desired dimension. A multi-layer perceptron is a neural network that has multiple layers. To create a       neural network we combine neurons together so that the outputs of some neurons are inputs of other neurons. A multi-layer            perceptron has one input layer and for each input, there is one neuron(or node), it has one output layer with a single node for each output and it can have any number of hidden layers and each hidden layer can have any number of nodes</a:t>
            </a:r>
            <a:endParaRPr lang="en-IN" sz="1600" dirty="0">
              <a:latin typeface="Times New Roman" panose="02020603050405020304" pitchFamily="18" charset="0"/>
              <a:cs typeface="Times New Roman" panose="02020603050405020304" pitchFamily="18" charset="0"/>
            </a:endParaRPr>
          </a:p>
          <a:p>
            <a:pPr algn="just"/>
            <a:endParaRPr lang="en-IN" sz="1600" b="1" dirty="0">
              <a:effectLst/>
              <a:latin typeface="source-serif-pro"/>
              <a:ea typeface="Calibri" panose="020F0502020204030204" pitchFamily="34" charset="0"/>
              <a:cs typeface="Times New Roman" panose="02020603050405020304" pitchFamily="18" charset="0"/>
            </a:endParaRPr>
          </a:p>
          <a:p>
            <a:pPr algn="just"/>
            <a:r>
              <a:rPr lang="en-IN" sz="1600" b="1" dirty="0">
                <a:latin typeface="source-serif-pro"/>
                <a:cs typeface="Times New Roman" panose="02020603050405020304" pitchFamily="18" charset="0"/>
              </a:rPr>
              <a:t>      Features of Multi-Layer Perceptron :</a:t>
            </a:r>
          </a:p>
        </p:txBody>
      </p:sp>
      <p:sp>
        <p:nvSpPr>
          <p:cNvPr id="9" name="TextBox 8">
            <a:extLst>
              <a:ext uri="{FF2B5EF4-FFF2-40B4-BE49-F238E27FC236}">
                <a16:creationId xmlns:a16="http://schemas.microsoft.com/office/drawing/2014/main" id="{FD294128-5A84-4F3C-FBA6-BD8A6549C7A0}"/>
              </a:ext>
            </a:extLst>
          </p:cNvPr>
          <p:cNvSpPr txBox="1"/>
          <p:nvPr/>
        </p:nvSpPr>
        <p:spPr>
          <a:xfrm>
            <a:off x="3217065" y="10144367"/>
            <a:ext cx="8860910" cy="914400"/>
          </a:xfrm>
          <a:prstGeom prst="rect">
            <a:avLst/>
          </a:prstGeom>
          <a:noFill/>
        </p:spPr>
        <p:txBody>
          <a:bodyPr wrap="square" rtlCol="0">
            <a:spAutoFit/>
          </a:bodyPr>
          <a:lstStyle/>
          <a:p>
            <a:endParaRPr lang="en-GB" dirty="0"/>
          </a:p>
        </p:txBody>
      </p:sp>
      <p:cxnSp>
        <p:nvCxnSpPr>
          <p:cNvPr id="13" name="Connector: Elbow 12">
            <a:extLst>
              <a:ext uri="{FF2B5EF4-FFF2-40B4-BE49-F238E27FC236}">
                <a16:creationId xmlns:a16="http://schemas.microsoft.com/office/drawing/2014/main" id="{CF6499B1-3D52-5729-850B-65DFDDB1AA34}"/>
              </a:ext>
            </a:extLst>
          </p:cNvPr>
          <p:cNvCxnSpPr/>
          <p:nvPr/>
        </p:nvCxnSpPr>
        <p:spPr>
          <a:xfrm flipV="1">
            <a:off x="1184861" y="5979397"/>
            <a:ext cx="9048881" cy="440981"/>
          </a:xfrm>
          <a:prstGeom prst="bentConnector3">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6146" name="Picture 2" descr="perceptron paved the way for AI ...">
            <a:extLst>
              <a:ext uri="{FF2B5EF4-FFF2-40B4-BE49-F238E27FC236}">
                <a16:creationId xmlns:a16="http://schemas.microsoft.com/office/drawing/2014/main" id="{389045E9-A163-8040-D486-CA8101C31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0839" y="4807386"/>
            <a:ext cx="2012599" cy="205061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6BE2F7C-BD01-9C13-90DC-B67F05E9BC01}"/>
              </a:ext>
            </a:extLst>
          </p:cNvPr>
          <p:cNvSpPr>
            <a:spLocks noChangeArrowheads="1"/>
          </p:cNvSpPr>
          <p:nvPr/>
        </p:nvSpPr>
        <p:spPr bwMode="auto">
          <a:xfrm>
            <a:off x="1002400" y="3719904"/>
            <a:ext cx="963657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Layered Structure: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MLPs consist of multiple layers of neurons, including input, hidden, and output layers.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Non-linear Activation: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Neurons use non-linear activation functions (e.g., sigmoid, tanh, ReLU) to enable complex learning and decision-making.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Backpropagation: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Trained using backpropagation, adjusting weights iteratively to minimize prediction errors based on known outcomes.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Universal Approximators: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Capable of approximating complex functions when sufficiently large and appropriately structured.</a:t>
            </a:r>
          </a:p>
        </p:txBody>
      </p:sp>
    </p:spTree>
    <p:extLst>
      <p:ext uri="{BB962C8B-B14F-4D97-AF65-F5344CB8AC3E}">
        <p14:creationId xmlns:p14="http://schemas.microsoft.com/office/powerpoint/2010/main" val="3404266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MLP Architecture</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 name="TextBox 3">
            <a:extLst>
              <a:ext uri="{FF2B5EF4-FFF2-40B4-BE49-F238E27FC236}">
                <a16:creationId xmlns:a16="http://schemas.microsoft.com/office/drawing/2014/main" id="{1EB1AB75-BAEB-AE3B-7837-E120A243AEDA}"/>
              </a:ext>
            </a:extLst>
          </p:cNvPr>
          <p:cNvSpPr txBox="1"/>
          <p:nvPr/>
        </p:nvSpPr>
        <p:spPr>
          <a:xfrm>
            <a:off x="429940" y="2156333"/>
            <a:ext cx="10325145" cy="369332"/>
          </a:xfrm>
          <a:prstGeom prst="rect">
            <a:avLst/>
          </a:prstGeom>
          <a:noFill/>
        </p:spPr>
        <p:txBody>
          <a:bodyPr wrap="square" rtlCol="0">
            <a:spAutoFit/>
          </a:bodyPr>
          <a:lstStyle/>
          <a:p>
            <a:r>
              <a:rPr lang="en-GB" dirty="0"/>
              <a:t>The generic architecture of Multi Layer Perceptron consists of multiple layers as described below:</a:t>
            </a:r>
          </a:p>
        </p:txBody>
      </p:sp>
      <p:sp>
        <p:nvSpPr>
          <p:cNvPr id="9" name="TextBox 8">
            <a:extLst>
              <a:ext uri="{FF2B5EF4-FFF2-40B4-BE49-F238E27FC236}">
                <a16:creationId xmlns:a16="http://schemas.microsoft.com/office/drawing/2014/main" id="{7AFBEFA7-9B5E-8D34-6785-A8CD0825F175}"/>
              </a:ext>
            </a:extLst>
          </p:cNvPr>
          <p:cNvSpPr txBox="1"/>
          <p:nvPr/>
        </p:nvSpPr>
        <p:spPr>
          <a:xfrm>
            <a:off x="3577595" y="6402066"/>
            <a:ext cx="9927700" cy="307777"/>
          </a:xfrm>
          <a:prstGeom prst="rect">
            <a:avLst/>
          </a:prstGeom>
          <a:noFill/>
        </p:spPr>
        <p:txBody>
          <a:bodyPr wrap="square" rtlCol="0">
            <a:spAutoFit/>
          </a:bodyPr>
          <a:lstStyle/>
          <a:p>
            <a:r>
              <a:rPr lang="en-GB" sz="1400" dirty="0"/>
              <a:t>Our Lenet-5 model can be found in </a:t>
            </a:r>
            <a:r>
              <a:rPr lang="en-GB" sz="1400" dirty="0">
                <a:hlinkClick r:id="rId2"/>
              </a:rPr>
              <a:t>model2.py </a:t>
            </a:r>
            <a:r>
              <a:rPr lang="en-GB" sz="1400" dirty="0"/>
              <a:t>file.</a:t>
            </a:r>
          </a:p>
        </p:txBody>
      </p:sp>
      <p:sp>
        <p:nvSpPr>
          <p:cNvPr id="2" name="Rectangle 1">
            <a:extLst>
              <a:ext uri="{FF2B5EF4-FFF2-40B4-BE49-F238E27FC236}">
                <a16:creationId xmlns:a16="http://schemas.microsoft.com/office/drawing/2014/main" id="{82A3C822-F96B-3F08-A9CD-0294641792F4}"/>
              </a:ext>
            </a:extLst>
          </p:cNvPr>
          <p:cNvSpPr>
            <a:spLocks noChangeArrowheads="1"/>
          </p:cNvSpPr>
          <p:nvPr/>
        </p:nvSpPr>
        <p:spPr bwMode="auto">
          <a:xfrm>
            <a:off x="660134" y="3051918"/>
            <a:ext cx="656798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Layers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lvl="1" indent="-342900" algn="just" eaLnBrk="0" fontAlgn="base" latinLnBrk="0"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Dense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Fully connected layers with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800100" lvl="1" indent="-342900" algn="just" eaLnBrk="0" fontAlgn="base" latinLnBrk="0"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Layer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Dense layer with 10 units and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softmax</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Summary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lvl="1" indent="-342900" algn="just" eaLnBrk="0" fontAlgn="base" latinLnBrk="0"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parameters: 399,210</a:t>
            </a:r>
          </a:p>
          <a:p>
            <a:pPr marL="800100" lvl="1" indent="-342900" algn="just" eaLnBrk="0" fontAlgn="base" latinLnBrk="0"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Trainable parameters: 399,210</a:t>
            </a:r>
          </a:p>
          <a:p>
            <a:pPr marL="800100" lvl="1" indent="-342900" algn="just" eaLnBrk="0" fontAlgn="base" latinLnBrk="0"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Non-trainable parameters: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2" descr="Multi layer Perceptron (MLP) Models on Real World Banking Data | by Awhan  Mohanty | Becoming Human: Artificial Intelligence Magazine">
            <a:extLst>
              <a:ext uri="{FF2B5EF4-FFF2-40B4-BE49-F238E27FC236}">
                <a16:creationId xmlns:a16="http://schemas.microsoft.com/office/drawing/2014/main" id="{EF531A99-689B-4612-410C-95760E001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3058" y="3006800"/>
            <a:ext cx="4332371" cy="28530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503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2"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LeNet-5 training and evaluation</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pic>
        <p:nvPicPr>
          <p:cNvPr id="4098" name="Picture 2" descr="javascript - ChartJS Line Charts - remove color underneath lines - Stack  Overflow">
            <a:extLst>
              <a:ext uri="{FF2B5EF4-FFF2-40B4-BE49-F238E27FC236}">
                <a16:creationId xmlns:a16="http://schemas.microsoft.com/office/drawing/2014/main" id="{8321C1D8-8981-AFD7-4BCB-888DBC3D73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 t="-917" r="11" b="7096"/>
          <a:stretch/>
        </p:blipFill>
        <p:spPr bwMode="auto">
          <a:xfrm>
            <a:off x="-744797" y="861545"/>
            <a:ext cx="12908197" cy="6495217"/>
          </a:xfrm>
          <a:prstGeom prst="rect">
            <a:avLst/>
          </a:prstGeom>
          <a:noFill/>
          <a:extLst>
            <a:ext uri="{909E8E84-426E-40DD-AFC4-6F175D3DCCD1}">
              <a14:hiddenFill xmlns:a14="http://schemas.microsoft.com/office/drawing/2010/main">
                <a:solidFill>
                  <a:srgbClr val="FFFFFF"/>
                </a:solidFill>
              </a14:hiddenFill>
            </a:ext>
          </a:extLst>
        </p:spPr>
      </p:pic>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2" name="TextBox 1">
            <a:extLst>
              <a:ext uri="{FF2B5EF4-FFF2-40B4-BE49-F238E27FC236}">
                <a16:creationId xmlns:a16="http://schemas.microsoft.com/office/drawing/2014/main" id="{24ED7667-09D8-FABF-2FD0-9CEB153C10A4}"/>
              </a:ext>
            </a:extLst>
          </p:cNvPr>
          <p:cNvSpPr txBox="1"/>
          <p:nvPr/>
        </p:nvSpPr>
        <p:spPr>
          <a:xfrm>
            <a:off x="272044" y="2114941"/>
            <a:ext cx="10272557" cy="369332"/>
          </a:xfrm>
          <a:prstGeom prst="rect">
            <a:avLst/>
          </a:prstGeom>
          <a:noFill/>
        </p:spPr>
        <p:txBody>
          <a:bodyPr wrap="square" rtlCol="0">
            <a:spAutoFit/>
          </a:bodyPr>
          <a:lstStyle/>
          <a:p>
            <a:r>
              <a:rPr lang="en-GB" b="1" dirty="0"/>
              <a:t>Training Process:</a:t>
            </a:r>
          </a:p>
        </p:txBody>
      </p:sp>
      <p:sp>
        <p:nvSpPr>
          <p:cNvPr id="10" name="TextBox 9">
            <a:extLst>
              <a:ext uri="{FF2B5EF4-FFF2-40B4-BE49-F238E27FC236}">
                <a16:creationId xmlns:a16="http://schemas.microsoft.com/office/drawing/2014/main" id="{DE097797-177B-3E83-E3E3-31DF661B1B24}"/>
              </a:ext>
            </a:extLst>
          </p:cNvPr>
          <p:cNvSpPr txBox="1"/>
          <p:nvPr/>
        </p:nvSpPr>
        <p:spPr>
          <a:xfrm>
            <a:off x="6883120" y="2122853"/>
            <a:ext cx="2347960" cy="369332"/>
          </a:xfrm>
          <a:prstGeom prst="rect">
            <a:avLst/>
          </a:prstGeom>
          <a:noFill/>
        </p:spPr>
        <p:txBody>
          <a:bodyPr wrap="square" rtlCol="0">
            <a:spAutoFit/>
          </a:bodyPr>
          <a:lstStyle/>
          <a:p>
            <a:r>
              <a:rPr lang="en-GB" b="1" dirty="0"/>
              <a:t>Evaluation Metrics:</a:t>
            </a:r>
          </a:p>
        </p:txBody>
      </p:sp>
      <p:grpSp>
        <p:nvGrpSpPr>
          <p:cNvPr id="13" name="그룹 26">
            <a:extLst>
              <a:ext uri="{FF2B5EF4-FFF2-40B4-BE49-F238E27FC236}">
                <a16:creationId xmlns:a16="http://schemas.microsoft.com/office/drawing/2014/main" id="{3146B595-818D-CABE-2BCD-95CC8FBD6EB3}"/>
              </a:ext>
            </a:extLst>
          </p:cNvPr>
          <p:cNvGrpSpPr/>
          <p:nvPr/>
        </p:nvGrpSpPr>
        <p:grpSpPr>
          <a:xfrm>
            <a:off x="-611031" y="1180826"/>
            <a:ext cx="10209118" cy="523220"/>
            <a:chOff x="-897478" y="1168014"/>
            <a:chExt cx="10209118" cy="523220"/>
          </a:xfrm>
        </p:grpSpPr>
        <p:sp>
          <p:nvSpPr>
            <p:cNvPr id="14" name="TextBox 13">
              <a:extLst>
                <a:ext uri="{FF2B5EF4-FFF2-40B4-BE49-F238E27FC236}">
                  <a16:creationId xmlns:a16="http://schemas.microsoft.com/office/drawing/2014/main" id="{A3A7DCF2-E4DC-C76F-89E0-A4AC030EF102}"/>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15" name="그룹 25">
              <a:extLst>
                <a:ext uri="{FF2B5EF4-FFF2-40B4-BE49-F238E27FC236}">
                  <a16:creationId xmlns:a16="http://schemas.microsoft.com/office/drawing/2014/main" id="{A8C4DE57-C5F9-585D-55F8-02E2337ABABA}"/>
                </a:ext>
              </a:extLst>
            </p:cNvPr>
            <p:cNvGrpSpPr/>
            <p:nvPr/>
          </p:nvGrpSpPr>
          <p:grpSpPr>
            <a:xfrm>
              <a:off x="1931529" y="1193019"/>
              <a:ext cx="7380111" cy="482179"/>
              <a:chOff x="1931529" y="1193019"/>
              <a:chExt cx="7380111" cy="482179"/>
            </a:xfrm>
          </p:grpSpPr>
          <p:sp>
            <p:nvSpPr>
              <p:cNvPr id="17" name="사각형: 둥근 모서리 82">
                <a:extLst>
                  <a:ext uri="{FF2B5EF4-FFF2-40B4-BE49-F238E27FC236}">
                    <a16:creationId xmlns:a16="http://schemas.microsoft.com/office/drawing/2014/main" id="{E8DE82C2-E1F2-CB89-7244-FC34B9239CDB}"/>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MLP training and evaluation</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20" name="그룹 83">
                <a:extLst>
                  <a:ext uri="{FF2B5EF4-FFF2-40B4-BE49-F238E27FC236}">
                    <a16:creationId xmlns:a16="http://schemas.microsoft.com/office/drawing/2014/main" id="{F0897690-1710-CA6E-48AF-B4978E6E4B0A}"/>
                  </a:ext>
                </a:extLst>
              </p:cNvPr>
              <p:cNvGrpSpPr/>
              <p:nvPr/>
            </p:nvGrpSpPr>
            <p:grpSpPr>
              <a:xfrm>
                <a:off x="8800335" y="1314406"/>
                <a:ext cx="240858" cy="239404"/>
                <a:chOff x="4895022" y="4890052"/>
                <a:chExt cx="438978" cy="436328"/>
              </a:xfrm>
            </p:grpSpPr>
            <p:sp>
              <p:nvSpPr>
                <p:cNvPr id="23" name="타원 84">
                  <a:extLst>
                    <a:ext uri="{FF2B5EF4-FFF2-40B4-BE49-F238E27FC236}">
                      <a16:creationId xmlns:a16="http://schemas.microsoft.com/office/drawing/2014/main" id="{2869FCD0-6C82-605B-F60D-0ACBA3BCB21E}"/>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 name="직선 연결선 85">
                  <a:extLst>
                    <a:ext uri="{FF2B5EF4-FFF2-40B4-BE49-F238E27FC236}">
                      <a16:creationId xmlns:a16="http://schemas.microsoft.com/office/drawing/2014/main" id="{64A05A8E-25E6-EB41-C7C9-22F5ED5212F2}"/>
                    </a:ext>
                  </a:extLst>
                </p:cNvPr>
                <p:cNvCxnSpPr>
                  <a:cxnSpLocks/>
                  <a:stCxn id="23"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4" name="Rectangle 2">
            <a:extLst>
              <a:ext uri="{FF2B5EF4-FFF2-40B4-BE49-F238E27FC236}">
                <a16:creationId xmlns:a16="http://schemas.microsoft.com/office/drawing/2014/main" id="{B3D15E46-6844-0E19-BADF-2E51A75A5CA0}"/>
              </a:ext>
            </a:extLst>
          </p:cNvPr>
          <p:cNvSpPr>
            <a:spLocks noChangeArrowheads="1"/>
          </p:cNvSpPr>
          <p:nvPr/>
        </p:nvSpPr>
        <p:spPr bwMode="auto">
          <a:xfrm>
            <a:off x="1014555" y="2484273"/>
            <a:ext cx="4792224"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Training was performed for 30 epochs, with each epoch consisting of 938 iterations over the batch size of 64. The training process showed a significant reduction in loss and increase in accuracy over epochs.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Configurations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Batch Size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128</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Epochs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30</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Adam</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 and Loss Curves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lvl="1" indent="-285750" algn="just" eaLnBrk="0" fontAlgn="base" latinLnBrk="0" hangingPunct="0">
              <a:spcBef>
                <a:spcPct val="0"/>
              </a:spcBef>
              <a:spcAft>
                <a:spcPct val="0"/>
              </a:spcAft>
              <a:buFont typeface="Courier New" panose="02070309020205020404" pitchFamily="49" charset="0"/>
              <a:buChar char="o"/>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 showing training and validation accuracy over epochs.</a:t>
            </a:r>
          </a:p>
          <a:p>
            <a:pPr marL="742950" lvl="1" indent="-285750" algn="just" eaLnBrk="0" fontAlgn="base" latinLnBrk="0" hangingPunct="0">
              <a:spcBef>
                <a:spcPct val="0"/>
              </a:spcBef>
              <a:spcAft>
                <a:spcPct val="0"/>
              </a:spcAft>
              <a:buFont typeface="Courier New" panose="02070309020205020404" pitchFamily="49" charset="0"/>
              <a:buChar char="o"/>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 showing training and validation loss over epochs.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8296E0A-8DDF-C69B-F8D4-F61E0DBB08A0}"/>
              </a:ext>
            </a:extLst>
          </p:cNvPr>
          <p:cNvSpPr txBox="1"/>
          <p:nvPr/>
        </p:nvSpPr>
        <p:spPr>
          <a:xfrm>
            <a:off x="7296162" y="2415354"/>
            <a:ext cx="4512126" cy="4074770"/>
          </a:xfrm>
          <a:prstGeom prst="rect">
            <a:avLst/>
          </a:prstGeom>
          <a:noFill/>
        </p:spPr>
        <p:txBody>
          <a:bodyPr wrap="square">
            <a:spAutoFit/>
          </a:bodyPr>
          <a:lstStyle/>
          <a:p>
            <a:pPr marL="342900" lvl="0" indent="-342900" algn="just">
              <a:lnSpc>
                <a:spcPct val="150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Training Accuracy</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99.80%</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Validation Accuracy</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97.67%</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Test Accuracy</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97.67%</a:t>
            </a:r>
          </a:p>
          <a:p>
            <a:pPr algn="just"/>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model's performance was evaluated using accuracy, where it achieved high accuracy on both the training and test sets.</a:t>
            </a:r>
          </a:p>
          <a:p>
            <a:pPr algn="just"/>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Bef>
                <a:spcPts val="200"/>
              </a:spcBef>
            </a:pPr>
            <a:r>
              <a:rPr lang="en-IN" sz="16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Inference Example :</a:t>
            </a:r>
          </a:p>
          <a:p>
            <a:pPr algn="just"/>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trained model can predict the class of a single handwritten digit image. For example, given an input image of a digit '3', the model predicts with high confidence that the digit is '3'.</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656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MLP Conclusions</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2" name="TextBox 1">
            <a:extLst>
              <a:ext uri="{FF2B5EF4-FFF2-40B4-BE49-F238E27FC236}">
                <a16:creationId xmlns:a16="http://schemas.microsoft.com/office/drawing/2014/main" id="{029DC90F-C5D2-8567-15CF-AA0BE9B0FB22}"/>
              </a:ext>
            </a:extLst>
          </p:cNvPr>
          <p:cNvSpPr txBox="1"/>
          <p:nvPr/>
        </p:nvSpPr>
        <p:spPr>
          <a:xfrm>
            <a:off x="1053023" y="2177912"/>
            <a:ext cx="9693648" cy="2308324"/>
          </a:xfrm>
          <a:prstGeom prst="rect">
            <a:avLst/>
          </a:prstGeom>
          <a:noFill/>
        </p:spPr>
        <p:txBody>
          <a:bodyPr wrap="square">
            <a:spAutoFit/>
          </a:bodyPr>
          <a:lstStyle/>
          <a:p>
            <a:pPr algn="just">
              <a:buFont typeface="Arial" panose="020B0604020202020204" pitchFamily="34" charset="0"/>
              <a:buChar char="•"/>
            </a:pPr>
            <a:r>
              <a:rPr lang="en-US" b="1" dirty="0"/>
              <a:t>Summary</a:t>
            </a:r>
            <a:r>
              <a:rPr lang="en-US" dirty="0"/>
              <a:t>:</a:t>
            </a:r>
          </a:p>
          <a:p>
            <a:pPr marL="742950" lvl="1" indent="-285750" algn="just">
              <a:buFont typeface="Arial" panose="020B0604020202020204" pitchFamily="34" charset="0"/>
              <a:buChar char="•"/>
            </a:pPr>
            <a:r>
              <a:rPr lang="en-US" dirty="0"/>
              <a:t>MLP achieved high accuracy but is slightly less effective than CNN.</a:t>
            </a:r>
          </a:p>
          <a:p>
            <a:pPr algn="just">
              <a:buFont typeface="Arial" panose="020B0604020202020204" pitchFamily="34" charset="0"/>
              <a:buChar char="•"/>
            </a:pPr>
            <a:r>
              <a:rPr lang="en-US" b="1" dirty="0"/>
              <a:t>Strengths</a:t>
            </a:r>
            <a:r>
              <a:rPr lang="en-US" dirty="0"/>
              <a:t>:</a:t>
            </a:r>
          </a:p>
          <a:p>
            <a:pPr marL="742950" lvl="1" indent="-285750" algn="just">
              <a:buFont typeface="Arial" panose="020B0604020202020204" pitchFamily="34" charset="0"/>
              <a:buChar char="•"/>
            </a:pPr>
            <a:r>
              <a:rPr lang="en-US" dirty="0"/>
              <a:t>Good at capturing non-linear patterns.</a:t>
            </a:r>
          </a:p>
          <a:p>
            <a:pPr algn="just">
              <a:buFont typeface="Arial" panose="020B0604020202020204" pitchFamily="34" charset="0"/>
              <a:buChar char="•"/>
            </a:pPr>
            <a:r>
              <a:rPr lang="en-US" b="1" dirty="0"/>
              <a:t>Weaknesses</a:t>
            </a:r>
            <a:r>
              <a:rPr lang="en-US" dirty="0"/>
              <a:t>:</a:t>
            </a:r>
          </a:p>
          <a:p>
            <a:pPr marL="742950" lvl="1" indent="-285750" algn="just">
              <a:buFont typeface="Arial" panose="020B0604020202020204" pitchFamily="34" charset="0"/>
              <a:buChar char="•"/>
            </a:pPr>
            <a:r>
              <a:rPr lang="en-US" dirty="0"/>
              <a:t>Requires careful tuning of hyperparameters and architecture.</a:t>
            </a:r>
          </a:p>
          <a:p>
            <a:pPr algn="just">
              <a:buFont typeface="Arial" panose="020B0604020202020204" pitchFamily="34" charset="0"/>
              <a:buChar char="•"/>
            </a:pPr>
            <a:r>
              <a:rPr lang="en-US" b="1" dirty="0"/>
              <a:t>Improvements</a:t>
            </a:r>
            <a:r>
              <a:rPr lang="en-US" dirty="0"/>
              <a:t>:</a:t>
            </a:r>
          </a:p>
          <a:p>
            <a:pPr marL="742950" lvl="1" indent="-285750" algn="just">
              <a:buFont typeface="Arial" panose="020B0604020202020204" pitchFamily="34" charset="0"/>
              <a:buChar char="•"/>
            </a:pPr>
            <a:r>
              <a:rPr lang="en-US" dirty="0"/>
              <a:t>Experiment with deeper networks and different activation functions.</a:t>
            </a:r>
          </a:p>
        </p:txBody>
      </p:sp>
      <p:pic>
        <p:nvPicPr>
          <p:cNvPr id="7" name="Picture 6">
            <a:extLst>
              <a:ext uri="{FF2B5EF4-FFF2-40B4-BE49-F238E27FC236}">
                <a16:creationId xmlns:a16="http://schemas.microsoft.com/office/drawing/2014/main" id="{B0BD0CCA-CAEE-8AB3-35F6-50BE0B2B4164}"/>
              </a:ext>
            </a:extLst>
          </p:cNvPr>
          <p:cNvPicPr>
            <a:picLocks noChangeAspect="1"/>
          </p:cNvPicPr>
          <p:nvPr/>
        </p:nvPicPr>
        <p:blipFill>
          <a:blip r:embed="rId2"/>
          <a:stretch>
            <a:fillRect/>
          </a:stretch>
        </p:blipFill>
        <p:spPr>
          <a:xfrm>
            <a:off x="1812905" y="5108928"/>
            <a:ext cx="8109742" cy="11816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36807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4" name="그룹 3">
            <a:extLst>
              <a:ext uri="{FF2B5EF4-FFF2-40B4-BE49-F238E27FC236}">
                <a16:creationId xmlns:a16="http://schemas.microsoft.com/office/drawing/2014/main" id="{72DE35AB-7C87-4F24-86E8-B97850B76807}"/>
              </a:ext>
            </a:extLst>
          </p:cNvPr>
          <p:cNvGrpSpPr/>
          <p:nvPr/>
        </p:nvGrpSpPr>
        <p:grpSpPr>
          <a:xfrm>
            <a:off x="2209793" y="2176182"/>
            <a:ext cx="8319596" cy="845209"/>
            <a:chOff x="2209793" y="2176182"/>
            <a:chExt cx="8319596" cy="845209"/>
          </a:xfrm>
        </p:grpSpPr>
        <p:sp>
          <p:nvSpPr>
            <p:cNvPr id="23" name="TextBox 22">
              <a:hlinkClick r:id="rId2" action="ppaction://hlinksldjump"/>
              <a:extLst>
                <a:ext uri="{FF2B5EF4-FFF2-40B4-BE49-F238E27FC236}">
                  <a16:creationId xmlns:a16="http://schemas.microsoft.com/office/drawing/2014/main" id="{CC9BDEE8-6731-49F4-9AD0-9B199768F951}"/>
                </a:ext>
              </a:extLst>
            </p:cNvPr>
            <p:cNvSpPr txBox="1"/>
            <p:nvPr/>
          </p:nvSpPr>
          <p:spPr>
            <a:xfrm>
              <a:off x="2231889" y="2176182"/>
              <a:ext cx="7809017" cy="338554"/>
            </a:xfrm>
            <a:prstGeom prst="rect">
              <a:avLst/>
            </a:prstGeom>
            <a:noFill/>
          </p:spPr>
          <p:txBody>
            <a:bodyPr wrap="square" rtlCol="0">
              <a:spAutoFit/>
            </a:bodyPr>
            <a:lstStyle/>
            <a:p>
              <a:r>
                <a:rPr lang="en-US" altLang="ko-KR" sz="1600" dirty="0">
                  <a:solidFill>
                    <a:srgbClr val="D04F40"/>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Technologies </a:t>
              </a:r>
            </a:p>
          </p:txBody>
        </p:sp>
        <p:sp>
          <p:nvSpPr>
            <p:cNvPr id="76" name="TextBox 75">
              <a:hlinkClick r:id="rId2" action="ppaction://hlinksldjump"/>
              <a:extLst>
                <a:ext uri="{FF2B5EF4-FFF2-40B4-BE49-F238E27FC236}">
                  <a16:creationId xmlns:a16="http://schemas.microsoft.com/office/drawing/2014/main" id="{4C2AC4DC-006F-4DD7-89BF-0DF46E0DD4C2}"/>
                </a:ext>
              </a:extLst>
            </p:cNvPr>
            <p:cNvSpPr txBox="1"/>
            <p:nvPr/>
          </p:nvSpPr>
          <p:spPr>
            <a:xfrm>
              <a:off x="2209793" y="2498171"/>
              <a:ext cx="8319596" cy="523220"/>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The project employs Python with Flask as the web framework, utilizing TensorFlow, Scikit-learn, matplotlib, and NumPy for machine learning and data visualization. Frontend technologies include.</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grpSp>
        <p:nvGrpSpPr>
          <p:cNvPr id="6" name="그룹 5">
            <a:extLst>
              <a:ext uri="{FF2B5EF4-FFF2-40B4-BE49-F238E27FC236}">
                <a16:creationId xmlns:a16="http://schemas.microsoft.com/office/drawing/2014/main" id="{472AFAA6-75E0-4F36-A088-E4C691C26085}"/>
              </a:ext>
            </a:extLst>
          </p:cNvPr>
          <p:cNvGrpSpPr/>
          <p:nvPr/>
        </p:nvGrpSpPr>
        <p:grpSpPr>
          <a:xfrm>
            <a:off x="2209793" y="3174103"/>
            <a:ext cx="8341692" cy="2841051"/>
            <a:chOff x="2209793" y="3174103"/>
            <a:chExt cx="8341692" cy="2841051"/>
          </a:xfrm>
        </p:grpSpPr>
        <p:sp>
          <p:nvSpPr>
            <p:cNvPr id="77" name="TextBox 76">
              <a:extLst>
                <a:ext uri="{FF2B5EF4-FFF2-40B4-BE49-F238E27FC236}">
                  <a16:creationId xmlns:a16="http://schemas.microsoft.com/office/drawing/2014/main" id="{5E6DD87F-071B-4693-9BDE-33EAE07ACC07}"/>
                </a:ext>
              </a:extLst>
            </p:cNvPr>
            <p:cNvSpPr txBox="1"/>
            <p:nvPr/>
          </p:nvSpPr>
          <p:spPr>
            <a:xfrm>
              <a:off x="2231889" y="3174103"/>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Dataset</a:t>
              </a:r>
            </a:p>
          </p:txBody>
        </p:sp>
        <p:sp>
          <p:nvSpPr>
            <p:cNvPr id="78" name="TextBox 77">
              <a:extLst>
                <a:ext uri="{FF2B5EF4-FFF2-40B4-BE49-F238E27FC236}">
                  <a16:creationId xmlns:a16="http://schemas.microsoft.com/office/drawing/2014/main" id="{B1C308D2-3733-4A34-BCAF-46AC01E236A5}"/>
                </a:ext>
              </a:extLst>
            </p:cNvPr>
            <p:cNvSpPr txBox="1"/>
            <p:nvPr/>
          </p:nvSpPr>
          <p:spPr>
            <a:xfrm>
              <a:off x="2209793" y="3496092"/>
              <a:ext cx="8319596" cy="523220"/>
            </a:xfrm>
            <a:prstGeom prst="rect">
              <a:avLst/>
            </a:prstGeom>
            <a:noFill/>
          </p:spPr>
          <p:txBody>
            <a:bodyPr wrap="square">
              <a:spAutoFit/>
            </a:bodyPr>
            <a:lstStyle/>
            <a:p>
              <a:r>
                <a:rPr lang="en-GB" sz="1400" dirty="0">
                  <a:latin typeface="Open Sans" panose="020B0606030504020204" pitchFamily="34" charset="0"/>
                  <a:ea typeface="Open Sans" panose="020B0606030504020204" pitchFamily="34" charset="0"/>
                  <a:cs typeface="Open Sans" panose="020B0606030504020204" pitchFamily="34" charset="0"/>
                </a:rPr>
                <a:t>The MNIST dataset (Modified National Institute of Standards and Technology) is a large collection </a:t>
              </a:r>
            </a:p>
            <a:p>
              <a:r>
                <a:rPr lang="en-GB" sz="1400" dirty="0">
                  <a:latin typeface="Open Sans" panose="020B0606030504020204" pitchFamily="34" charset="0"/>
                  <a:ea typeface="Open Sans" panose="020B0606030504020204" pitchFamily="34" charset="0"/>
                  <a:cs typeface="Open Sans" panose="020B0606030504020204" pitchFamily="34" charset="0"/>
                </a:rPr>
                <a:t>of handwritten digits that is commonly used for training various image processing systems.</a:t>
              </a:r>
            </a:p>
          </p:txBody>
        </p:sp>
        <p:grpSp>
          <p:nvGrpSpPr>
            <p:cNvPr id="7" name="그룹 6">
              <a:extLst>
                <a:ext uri="{FF2B5EF4-FFF2-40B4-BE49-F238E27FC236}">
                  <a16:creationId xmlns:a16="http://schemas.microsoft.com/office/drawing/2014/main" id="{CDA7D270-4622-4325-A220-0D44E2554D12}"/>
                </a:ext>
              </a:extLst>
            </p:cNvPr>
            <p:cNvGrpSpPr/>
            <p:nvPr/>
          </p:nvGrpSpPr>
          <p:grpSpPr>
            <a:xfrm>
              <a:off x="2209793" y="4172024"/>
              <a:ext cx="8319596" cy="845209"/>
              <a:chOff x="2209793" y="4172024"/>
              <a:chExt cx="8319596" cy="845209"/>
            </a:xfrm>
          </p:grpSpPr>
          <p:sp>
            <p:nvSpPr>
              <p:cNvPr id="79" name="TextBox 78">
                <a:extLst>
                  <a:ext uri="{FF2B5EF4-FFF2-40B4-BE49-F238E27FC236}">
                    <a16:creationId xmlns:a16="http://schemas.microsoft.com/office/drawing/2014/main" id="{BD5BA312-4246-4A9C-881F-CB1F13E2BB9D}"/>
                  </a:ext>
                </a:extLst>
              </p:cNvPr>
              <p:cNvSpPr txBox="1"/>
              <p:nvPr/>
            </p:nvSpPr>
            <p:spPr>
              <a:xfrm>
                <a:off x="2231889" y="4172024"/>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Models</a:t>
                </a:r>
              </a:p>
            </p:txBody>
          </p:sp>
          <p:sp>
            <p:nvSpPr>
              <p:cNvPr id="80" name="TextBox 79">
                <a:extLst>
                  <a:ext uri="{FF2B5EF4-FFF2-40B4-BE49-F238E27FC236}">
                    <a16:creationId xmlns:a16="http://schemas.microsoft.com/office/drawing/2014/main" id="{6126753C-E1A0-41D8-8218-C90FB8C5D4A3}"/>
                  </a:ext>
                </a:extLst>
              </p:cNvPr>
              <p:cNvSpPr txBox="1"/>
              <p:nvPr/>
            </p:nvSpPr>
            <p:spPr>
              <a:xfrm>
                <a:off x="2209793" y="4494013"/>
                <a:ext cx="8319596" cy="523220"/>
              </a:xfrm>
              <a:prstGeom prst="rect">
                <a:avLst/>
              </a:prstGeom>
              <a:noFill/>
            </p:spPr>
            <p:txBody>
              <a:bodyPr wrap="square">
                <a:spAutoFit/>
              </a:bodyPr>
              <a:lstStyle/>
              <a:p>
                <a:r>
                  <a:rPr lang="en-GB" sz="1400" dirty="0">
                    <a:latin typeface="Open Sans" panose="020B0606030504020204" pitchFamily="34" charset="0"/>
                    <a:ea typeface="Open Sans" panose="020B0606030504020204" pitchFamily="34" charset="0"/>
                    <a:cs typeface="Open Sans" panose="020B0606030504020204" pitchFamily="34" charset="0"/>
                  </a:rPr>
                  <a:t>In order to create and test the accuracy and validation percentage , Group- V has implemented 3   different models for predicting the precise handwritten digits.</a:t>
                </a:r>
              </a:p>
            </p:txBody>
          </p:sp>
        </p:grpSp>
        <p:grpSp>
          <p:nvGrpSpPr>
            <p:cNvPr id="8" name="그룹 7">
              <a:extLst>
                <a:ext uri="{FF2B5EF4-FFF2-40B4-BE49-F238E27FC236}">
                  <a16:creationId xmlns:a16="http://schemas.microsoft.com/office/drawing/2014/main" id="{E2781272-5D6A-4F42-98DD-232D7B8FA315}"/>
                </a:ext>
              </a:extLst>
            </p:cNvPr>
            <p:cNvGrpSpPr/>
            <p:nvPr/>
          </p:nvGrpSpPr>
          <p:grpSpPr>
            <a:xfrm>
              <a:off x="2231888" y="5167254"/>
              <a:ext cx="8319597" cy="847900"/>
              <a:chOff x="2231888" y="5167254"/>
              <a:chExt cx="8319597" cy="847900"/>
            </a:xfrm>
          </p:grpSpPr>
          <p:sp>
            <p:nvSpPr>
              <p:cNvPr id="60" name="TextBox 59">
                <a:extLst>
                  <a:ext uri="{FF2B5EF4-FFF2-40B4-BE49-F238E27FC236}">
                    <a16:creationId xmlns:a16="http://schemas.microsoft.com/office/drawing/2014/main" id="{D6BDDDBD-C87A-46B9-8AA3-FEEF5B0C3B35}"/>
                  </a:ext>
                </a:extLst>
              </p:cNvPr>
              <p:cNvSpPr txBox="1"/>
              <p:nvPr/>
            </p:nvSpPr>
            <p:spPr>
              <a:xfrm>
                <a:off x="2231888" y="5167254"/>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Workflow</a:t>
                </a:r>
              </a:p>
            </p:txBody>
          </p:sp>
          <p:sp>
            <p:nvSpPr>
              <p:cNvPr id="70" name="TextBox 69">
                <a:extLst>
                  <a:ext uri="{FF2B5EF4-FFF2-40B4-BE49-F238E27FC236}">
                    <a16:creationId xmlns:a16="http://schemas.microsoft.com/office/drawing/2014/main" id="{B3D72C64-8D26-4D30-80BC-860D34EFABB0}"/>
                  </a:ext>
                </a:extLst>
              </p:cNvPr>
              <p:cNvSpPr txBox="1"/>
              <p:nvPr/>
            </p:nvSpPr>
            <p:spPr>
              <a:xfrm>
                <a:off x="2231889" y="5491934"/>
                <a:ext cx="8319596" cy="523220"/>
              </a:xfrm>
              <a:prstGeom prst="rect">
                <a:avLst/>
              </a:prstGeom>
              <a:noFill/>
            </p:spPr>
            <p:txBody>
              <a:bodyPr wrap="square">
                <a:spAutoFit/>
              </a:bodyPr>
              <a:lstStyle/>
              <a:p>
                <a:r>
                  <a:rPr lang="en-GB" sz="1400" b="0" i="0" dirty="0">
                    <a:effectLst/>
                    <a:latin typeface="Open Sans" panose="020B0606030504020204" pitchFamily="34" charset="0"/>
                    <a:ea typeface="Open Sans" panose="020B0606030504020204" pitchFamily="34" charset="0"/>
                    <a:cs typeface="Open Sans" panose="020B0606030504020204" pitchFamily="34" charset="0"/>
                  </a:rPr>
                  <a:t>The user draws a digit on the canvas using the mouse or touch input. The user then selects a         model from the dropdown and clicks the "Predict" button. Canvas Image Data:</a:t>
                </a:r>
              </a:p>
            </p:txBody>
          </p:sp>
        </p:grpSp>
      </p:grpSp>
      <p:grpSp>
        <p:nvGrpSpPr>
          <p:cNvPr id="2" name="그룹 1">
            <a:extLst>
              <a:ext uri="{FF2B5EF4-FFF2-40B4-BE49-F238E27FC236}">
                <a16:creationId xmlns:a16="http://schemas.microsoft.com/office/drawing/2014/main" id="{ABE328C5-427A-482E-B27F-885F3E9D6A50}"/>
              </a:ext>
            </a:extLst>
          </p:cNvPr>
          <p:cNvGrpSpPr/>
          <p:nvPr/>
        </p:nvGrpSpPr>
        <p:grpSpPr>
          <a:xfrm>
            <a:off x="1014555" y="2118209"/>
            <a:ext cx="694754" cy="969813"/>
            <a:chOff x="1014555" y="2118209"/>
            <a:chExt cx="694754" cy="969813"/>
          </a:xfrm>
        </p:grpSpPr>
        <p:sp>
          <p:nvSpPr>
            <p:cNvPr id="98" name="배지 97">
              <a:extLst>
                <a:ext uri="{FF2B5EF4-FFF2-40B4-BE49-F238E27FC236}">
                  <a16:creationId xmlns:a16="http://schemas.microsoft.com/office/drawing/2014/main" id="{A4FD0568-EBAF-43B3-98FA-493442072EE7}"/>
                </a:ext>
              </a:extLst>
            </p:cNvPr>
            <p:cNvSpPr/>
            <p:nvPr/>
          </p:nvSpPr>
          <p:spPr>
            <a:xfrm>
              <a:off x="1370634" y="2516737"/>
              <a:ext cx="338675" cy="338675"/>
            </a:xfrm>
            <a:prstGeom prst="plaqu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배지 98">
              <a:extLst>
                <a:ext uri="{FF2B5EF4-FFF2-40B4-BE49-F238E27FC236}">
                  <a16:creationId xmlns:a16="http://schemas.microsoft.com/office/drawing/2014/main" id="{D1784B97-8544-467C-9430-79560CCE6952}"/>
                </a:ext>
              </a:extLst>
            </p:cNvPr>
            <p:cNvSpPr/>
            <p:nvPr/>
          </p:nvSpPr>
          <p:spPr>
            <a:xfrm>
              <a:off x="1014555" y="2118209"/>
              <a:ext cx="525417" cy="525417"/>
            </a:xfrm>
            <a:prstGeom prst="plaque">
              <a:avLst>
                <a:gd name="adj" fmla="val 50000"/>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배지 99">
              <a:extLst>
                <a:ext uri="{FF2B5EF4-FFF2-40B4-BE49-F238E27FC236}">
                  <a16:creationId xmlns:a16="http://schemas.microsoft.com/office/drawing/2014/main" id="{3C388DDF-BF30-4C3C-A0D6-EEE83AE43957}"/>
                </a:ext>
              </a:extLst>
            </p:cNvPr>
            <p:cNvSpPr/>
            <p:nvPr/>
          </p:nvSpPr>
          <p:spPr>
            <a:xfrm flipV="1">
              <a:off x="1130757" y="2696386"/>
              <a:ext cx="169438" cy="169438"/>
            </a:xfrm>
            <a:prstGeom prst="plaque">
              <a:avLst>
                <a:gd name="adj" fmla="val 50000"/>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배지 100">
              <a:extLst>
                <a:ext uri="{FF2B5EF4-FFF2-40B4-BE49-F238E27FC236}">
                  <a16:creationId xmlns:a16="http://schemas.microsoft.com/office/drawing/2014/main" id="{241E0289-F75B-48D4-8940-590F6329F4CB}"/>
                </a:ext>
              </a:extLst>
            </p:cNvPr>
            <p:cNvSpPr/>
            <p:nvPr/>
          </p:nvSpPr>
          <p:spPr>
            <a:xfrm flipV="1">
              <a:off x="1306351" y="2918584"/>
              <a:ext cx="169438" cy="169438"/>
            </a:xfrm>
            <a:prstGeom prst="plaque">
              <a:avLst>
                <a:gd name="adj" fmla="val 50000"/>
              </a:avLst>
            </a:prstGeom>
            <a:solidFill>
              <a:srgbClr val="5C8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570567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a:p>
            <a:pPr algn="just"/>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 name="그룹 5">
            <a:extLst>
              <a:ext uri="{FF2B5EF4-FFF2-40B4-BE49-F238E27FC236}">
                <a16:creationId xmlns:a16="http://schemas.microsoft.com/office/drawing/2014/main" id="{035FDAEC-525F-4722-A0AD-DFC0486D1359}"/>
              </a:ext>
            </a:extLst>
          </p:cNvPr>
          <p:cNvGrpSpPr/>
          <p:nvPr/>
        </p:nvGrpSpPr>
        <p:grpSpPr>
          <a:xfrm>
            <a:off x="2209793" y="2176182"/>
            <a:ext cx="8319596" cy="845209"/>
            <a:chOff x="2209793" y="2176182"/>
            <a:chExt cx="8319596" cy="845209"/>
          </a:xfrm>
        </p:grpSpPr>
        <p:sp>
          <p:nvSpPr>
            <p:cNvPr id="23" name="TextBox 22">
              <a:extLst>
                <a:ext uri="{FF2B5EF4-FFF2-40B4-BE49-F238E27FC236}">
                  <a16:creationId xmlns:a16="http://schemas.microsoft.com/office/drawing/2014/main" id="{CC9BDEE8-6731-49F4-9AD0-9B199768F951}"/>
                </a:ext>
              </a:extLst>
            </p:cNvPr>
            <p:cNvSpPr txBox="1"/>
            <p:nvPr/>
          </p:nvSpPr>
          <p:spPr>
            <a:xfrm>
              <a:off x="2231889" y="2176182"/>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Technologies</a:t>
              </a:r>
            </a:p>
          </p:txBody>
        </p:sp>
        <p:sp>
          <p:nvSpPr>
            <p:cNvPr id="76" name="TextBox 75">
              <a:extLst>
                <a:ext uri="{FF2B5EF4-FFF2-40B4-BE49-F238E27FC236}">
                  <a16:creationId xmlns:a16="http://schemas.microsoft.com/office/drawing/2014/main" id="{4C2AC4DC-006F-4DD7-89BF-0DF46E0DD4C2}"/>
                </a:ext>
              </a:extLst>
            </p:cNvPr>
            <p:cNvSpPr txBox="1"/>
            <p:nvPr/>
          </p:nvSpPr>
          <p:spPr>
            <a:xfrm>
              <a:off x="2209793" y="2498171"/>
              <a:ext cx="8319596" cy="523220"/>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The project employs Python with Flask as the web framework, utilizing TensorFlow, Scikit-learn, matplotlib, and NumPy for machine learning and data visualization. Frontend technologies include.</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sp>
        <p:nvSpPr>
          <p:cNvPr id="4" name="사각형: 둥근 모서리 3">
            <a:extLst>
              <a:ext uri="{FF2B5EF4-FFF2-40B4-BE49-F238E27FC236}">
                <a16:creationId xmlns:a16="http://schemas.microsoft.com/office/drawing/2014/main" id="{1DFA0815-40D9-4391-8F85-1F9253DF7873}"/>
              </a:ext>
            </a:extLst>
          </p:cNvPr>
          <p:cNvSpPr/>
          <p:nvPr/>
        </p:nvSpPr>
        <p:spPr>
          <a:xfrm>
            <a:off x="2174489" y="5045340"/>
            <a:ext cx="8376996" cy="1132905"/>
          </a:xfrm>
          <a:prstGeom prst="roundRect">
            <a:avLst>
              <a:gd name="adj" fmla="val 92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ABE328C5-427A-482E-B27F-885F3E9D6A50}"/>
              </a:ext>
            </a:extLst>
          </p:cNvPr>
          <p:cNvGrpSpPr/>
          <p:nvPr/>
        </p:nvGrpSpPr>
        <p:grpSpPr>
          <a:xfrm>
            <a:off x="1014555" y="5045341"/>
            <a:ext cx="694754" cy="969813"/>
            <a:chOff x="1014555" y="2118209"/>
            <a:chExt cx="694754" cy="969813"/>
          </a:xfrm>
        </p:grpSpPr>
        <p:sp>
          <p:nvSpPr>
            <p:cNvPr id="98" name="배지 97">
              <a:extLst>
                <a:ext uri="{FF2B5EF4-FFF2-40B4-BE49-F238E27FC236}">
                  <a16:creationId xmlns:a16="http://schemas.microsoft.com/office/drawing/2014/main" id="{A4FD0568-EBAF-43B3-98FA-493442072EE7}"/>
                </a:ext>
              </a:extLst>
            </p:cNvPr>
            <p:cNvSpPr/>
            <p:nvPr/>
          </p:nvSpPr>
          <p:spPr>
            <a:xfrm>
              <a:off x="1370634" y="2516737"/>
              <a:ext cx="338675" cy="338675"/>
            </a:xfrm>
            <a:prstGeom prst="plaqu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배지 98">
              <a:extLst>
                <a:ext uri="{FF2B5EF4-FFF2-40B4-BE49-F238E27FC236}">
                  <a16:creationId xmlns:a16="http://schemas.microsoft.com/office/drawing/2014/main" id="{D1784B97-8544-467C-9430-79560CCE6952}"/>
                </a:ext>
              </a:extLst>
            </p:cNvPr>
            <p:cNvSpPr/>
            <p:nvPr/>
          </p:nvSpPr>
          <p:spPr>
            <a:xfrm>
              <a:off x="1014555" y="2118209"/>
              <a:ext cx="525417" cy="525417"/>
            </a:xfrm>
            <a:prstGeom prst="plaque">
              <a:avLst>
                <a:gd name="adj" fmla="val 50000"/>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배지 99">
              <a:extLst>
                <a:ext uri="{FF2B5EF4-FFF2-40B4-BE49-F238E27FC236}">
                  <a16:creationId xmlns:a16="http://schemas.microsoft.com/office/drawing/2014/main" id="{3C388DDF-BF30-4C3C-A0D6-EEE83AE43957}"/>
                </a:ext>
              </a:extLst>
            </p:cNvPr>
            <p:cNvSpPr/>
            <p:nvPr/>
          </p:nvSpPr>
          <p:spPr>
            <a:xfrm flipV="1">
              <a:off x="1130757" y="2696386"/>
              <a:ext cx="169438" cy="169438"/>
            </a:xfrm>
            <a:prstGeom prst="plaque">
              <a:avLst>
                <a:gd name="adj" fmla="val 50000"/>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배지 100">
              <a:extLst>
                <a:ext uri="{FF2B5EF4-FFF2-40B4-BE49-F238E27FC236}">
                  <a16:creationId xmlns:a16="http://schemas.microsoft.com/office/drawing/2014/main" id="{241E0289-F75B-48D4-8940-590F6329F4CB}"/>
                </a:ext>
              </a:extLst>
            </p:cNvPr>
            <p:cNvSpPr/>
            <p:nvPr/>
          </p:nvSpPr>
          <p:spPr>
            <a:xfrm flipV="1">
              <a:off x="1306351" y="2918584"/>
              <a:ext cx="169438" cy="169438"/>
            </a:xfrm>
            <a:prstGeom prst="plaque">
              <a:avLst>
                <a:gd name="adj" fmla="val 50000"/>
              </a:avLst>
            </a:prstGeom>
            <a:solidFill>
              <a:srgbClr val="5C8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72" name="그림 71">
            <a:extLst>
              <a:ext uri="{FF2B5EF4-FFF2-40B4-BE49-F238E27FC236}">
                <a16:creationId xmlns:a16="http://schemas.microsoft.com/office/drawing/2014/main" id="{1DA89514-2A07-4349-A341-E334A7CDA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00000">
            <a:off x="11779461" y="7039334"/>
            <a:ext cx="377749" cy="487909"/>
          </a:xfrm>
          <a:prstGeom prst="rect">
            <a:avLst/>
          </a:prstGeom>
        </p:spPr>
      </p:pic>
      <p:grpSp>
        <p:nvGrpSpPr>
          <p:cNvPr id="71" name="그룹 70">
            <a:extLst>
              <a:ext uri="{FF2B5EF4-FFF2-40B4-BE49-F238E27FC236}">
                <a16:creationId xmlns:a16="http://schemas.microsoft.com/office/drawing/2014/main" id="{9245878A-A987-45BD-B4E6-FE4098C3E800}"/>
              </a:ext>
            </a:extLst>
          </p:cNvPr>
          <p:cNvGrpSpPr/>
          <p:nvPr/>
        </p:nvGrpSpPr>
        <p:grpSpPr>
          <a:xfrm>
            <a:off x="2209793" y="3174103"/>
            <a:ext cx="8341692" cy="2841051"/>
            <a:chOff x="2209793" y="3174103"/>
            <a:chExt cx="8341692" cy="2841051"/>
          </a:xfrm>
        </p:grpSpPr>
        <p:sp>
          <p:nvSpPr>
            <p:cNvPr id="73" name="TextBox 72">
              <a:extLst>
                <a:ext uri="{FF2B5EF4-FFF2-40B4-BE49-F238E27FC236}">
                  <a16:creationId xmlns:a16="http://schemas.microsoft.com/office/drawing/2014/main" id="{A0665158-7BCB-4791-8390-9B7CD3F41601}"/>
                </a:ext>
              </a:extLst>
            </p:cNvPr>
            <p:cNvSpPr txBox="1"/>
            <p:nvPr/>
          </p:nvSpPr>
          <p:spPr>
            <a:xfrm>
              <a:off x="2231889" y="3174103"/>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Dataset</a:t>
              </a:r>
            </a:p>
          </p:txBody>
        </p:sp>
        <p:sp>
          <p:nvSpPr>
            <p:cNvPr id="74" name="TextBox 73">
              <a:extLst>
                <a:ext uri="{FF2B5EF4-FFF2-40B4-BE49-F238E27FC236}">
                  <a16:creationId xmlns:a16="http://schemas.microsoft.com/office/drawing/2014/main" id="{CB5513AF-71D8-4B48-B94B-1D8832AAA9E7}"/>
                </a:ext>
              </a:extLst>
            </p:cNvPr>
            <p:cNvSpPr txBox="1"/>
            <p:nvPr/>
          </p:nvSpPr>
          <p:spPr>
            <a:xfrm>
              <a:off x="2209793" y="3496092"/>
              <a:ext cx="8319596" cy="523220"/>
            </a:xfrm>
            <a:prstGeom prst="rect">
              <a:avLst/>
            </a:prstGeom>
            <a:noFill/>
          </p:spPr>
          <p:txBody>
            <a:bodyPr wrap="square">
              <a:spAutoFit/>
            </a:bodyPr>
            <a:lstStyle/>
            <a:p>
              <a:r>
                <a:rPr lang="en-GB" sz="1400" dirty="0">
                  <a:latin typeface="Open Sans" panose="020B0606030504020204" pitchFamily="34" charset="0"/>
                  <a:ea typeface="Open Sans" panose="020B0606030504020204" pitchFamily="34" charset="0"/>
                  <a:cs typeface="Open Sans" panose="020B0606030504020204" pitchFamily="34" charset="0"/>
                </a:rPr>
                <a:t>The MNIST dataset (Modified National Institute of Standards and Technology) is a large collection </a:t>
              </a:r>
            </a:p>
            <a:p>
              <a:r>
                <a:rPr lang="en-GB" sz="1400" dirty="0">
                  <a:latin typeface="Open Sans" panose="020B0606030504020204" pitchFamily="34" charset="0"/>
                  <a:ea typeface="Open Sans" panose="020B0606030504020204" pitchFamily="34" charset="0"/>
                  <a:cs typeface="Open Sans" panose="020B0606030504020204" pitchFamily="34" charset="0"/>
                </a:rPr>
                <a:t>of handwritten digits that is commonly used for training various image processing systems.</a:t>
              </a:r>
            </a:p>
          </p:txBody>
        </p:sp>
        <p:grpSp>
          <p:nvGrpSpPr>
            <p:cNvPr id="75" name="그룹 74">
              <a:extLst>
                <a:ext uri="{FF2B5EF4-FFF2-40B4-BE49-F238E27FC236}">
                  <a16:creationId xmlns:a16="http://schemas.microsoft.com/office/drawing/2014/main" id="{BCE9C380-16D8-45E1-A733-E070C74F47F7}"/>
                </a:ext>
              </a:extLst>
            </p:cNvPr>
            <p:cNvGrpSpPr/>
            <p:nvPr/>
          </p:nvGrpSpPr>
          <p:grpSpPr>
            <a:xfrm>
              <a:off x="2209793" y="4172024"/>
              <a:ext cx="8319596" cy="845209"/>
              <a:chOff x="2209793" y="4172024"/>
              <a:chExt cx="8319596" cy="845209"/>
            </a:xfrm>
          </p:grpSpPr>
          <p:sp>
            <p:nvSpPr>
              <p:cNvPr id="94" name="TextBox 93">
                <a:extLst>
                  <a:ext uri="{FF2B5EF4-FFF2-40B4-BE49-F238E27FC236}">
                    <a16:creationId xmlns:a16="http://schemas.microsoft.com/office/drawing/2014/main" id="{D5EE3FFB-3C0E-449D-B1AC-637B16189D08}"/>
                  </a:ext>
                </a:extLst>
              </p:cNvPr>
              <p:cNvSpPr txBox="1"/>
              <p:nvPr/>
            </p:nvSpPr>
            <p:spPr>
              <a:xfrm>
                <a:off x="2231889" y="4172024"/>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Models</a:t>
                </a:r>
              </a:p>
            </p:txBody>
          </p:sp>
          <p:sp>
            <p:nvSpPr>
              <p:cNvPr id="95" name="TextBox 94">
                <a:extLst>
                  <a:ext uri="{FF2B5EF4-FFF2-40B4-BE49-F238E27FC236}">
                    <a16:creationId xmlns:a16="http://schemas.microsoft.com/office/drawing/2014/main" id="{7AC90989-35FD-47CB-9190-2DAC506AD84F}"/>
                  </a:ext>
                </a:extLst>
              </p:cNvPr>
              <p:cNvSpPr txBox="1"/>
              <p:nvPr/>
            </p:nvSpPr>
            <p:spPr>
              <a:xfrm>
                <a:off x="2209793" y="4494013"/>
                <a:ext cx="8319596" cy="523220"/>
              </a:xfrm>
              <a:prstGeom prst="rect">
                <a:avLst/>
              </a:prstGeom>
              <a:noFill/>
            </p:spPr>
            <p:txBody>
              <a:bodyPr wrap="square">
                <a:spAutoFit/>
              </a:bodyPr>
              <a:lstStyle/>
              <a:p>
                <a:r>
                  <a:rPr lang="en-GB" sz="1400" dirty="0">
                    <a:latin typeface="Open Sans" panose="020B0606030504020204" pitchFamily="34" charset="0"/>
                    <a:ea typeface="Open Sans" panose="020B0606030504020204" pitchFamily="34" charset="0"/>
                    <a:cs typeface="Open Sans" panose="020B0606030504020204" pitchFamily="34" charset="0"/>
                  </a:rPr>
                  <a:t>In order to create and test the accuracy and validation percentage , Group- V has implemented 3   different models for predicting the precise handwritten digits.</a:t>
                </a:r>
              </a:p>
            </p:txBody>
          </p:sp>
        </p:grpSp>
        <p:grpSp>
          <p:nvGrpSpPr>
            <p:cNvPr id="81" name="그룹 80">
              <a:extLst>
                <a:ext uri="{FF2B5EF4-FFF2-40B4-BE49-F238E27FC236}">
                  <a16:creationId xmlns:a16="http://schemas.microsoft.com/office/drawing/2014/main" id="{1183343B-549E-4957-8CB4-CF888066C55D}"/>
                </a:ext>
              </a:extLst>
            </p:cNvPr>
            <p:cNvGrpSpPr/>
            <p:nvPr/>
          </p:nvGrpSpPr>
          <p:grpSpPr>
            <a:xfrm>
              <a:off x="2231889" y="5169945"/>
              <a:ext cx="8319596" cy="845209"/>
              <a:chOff x="2231889" y="5169945"/>
              <a:chExt cx="8319596" cy="845209"/>
            </a:xfrm>
          </p:grpSpPr>
          <p:sp>
            <p:nvSpPr>
              <p:cNvPr id="92" name="TextBox 91">
                <a:extLst>
                  <a:ext uri="{FF2B5EF4-FFF2-40B4-BE49-F238E27FC236}">
                    <a16:creationId xmlns:a16="http://schemas.microsoft.com/office/drawing/2014/main" id="{068810C2-4539-4C8B-9E92-A8FF75FFDD34}"/>
                  </a:ext>
                </a:extLst>
              </p:cNvPr>
              <p:cNvSpPr txBox="1"/>
              <p:nvPr/>
            </p:nvSpPr>
            <p:spPr>
              <a:xfrm>
                <a:off x="2253985" y="5169945"/>
                <a:ext cx="7809017" cy="338554"/>
              </a:xfrm>
              <a:prstGeom prst="rect">
                <a:avLst/>
              </a:prstGeom>
              <a:noFill/>
            </p:spPr>
            <p:txBody>
              <a:bodyPr wrap="square" rtlCol="0">
                <a:spAutoFit/>
              </a:bodyPr>
              <a:lstStyle/>
              <a:p>
                <a:r>
                  <a:rPr lang="en-US" altLang="ko-KR" sz="1600" dirty="0">
                    <a:solidFill>
                      <a:srgbClr val="5C89EC"/>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Workflow</a:t>
                </a:r>
              </a:p>
            </p:txBody>
          </p:sp>
          <p:sp>
            <p:nvSpPr>
              <p:cNvPr id="93" name="TextBox 92">
                <a:extLst>
                  <a:ext uri="{FF2B5EF4-FFF2-40B4-BE49-F238E27FC236}">
                    <a16:creationId xmlns:a16="http://schemas.microsoft.com/office/drawing/2014/main" id="{54053766-5DAB-4074-8D9F-766A672DEDC5}"/>
                  </a:ext>
                </a:extLst>
              </p:cNvPr>
              <p:cNvSpPr txBox="1"/>
              <p:nvPr/>
            </p:nvSpPr>
            <p:spPr>
              <a:xfrm>
                <a:off x="2231889" y="5491934"/>
                <a:ext cx="8319596" cy="523220"/>
              </a:xfrm>
              <a:prstGeom prst="rect">
                <a:avLst/>
              </a:prstGeom>
              <a:noFill/>
            </p:spPr>
            <p:txBody>
              <a:bodyPr wrap="square">
                <a:spAutoFit/>
              </a:bodyPr>
              <a:lstStyle/>
              <a:p>
                <a:r>
                  <a:rPr lang="en-GB" sz="1400" b="0" i="0" dirty="0">
                    <a:effectLst/>
                    <a:latin typeface="Open Sans" panose="020B0606030504020204" pitchFamily="34" charset="0"/>
                    <a:ea typeface="Open Sans" panose="020B0606030504020204" pitchFamily="34" charset="0"/>
                    <a:cs typeface="Open Sans" panose="020B0606030504020204" pitchFamily="34" charset="0"/>
                  </a:rPr>
                  <a:t>The user draws a digit on the canvas using the mouse or touch input. The user then selects a         model from the dropdown and clicks the "Predict" button. Canvas Image Data:</a:t>
                </a:r>
              </a:p>
            </p:txBody>
          </p:sp>
        </p:grpSp>
      </p:grpSp>
    </p:spTree>
    <p:extLst>
      <p:ext uri="{BB962C8B-B14F-4D97-AF65-F5344CB8AC3E}">
        <p14:creationId xmlns:p14="http://schemas.microsoft.com/office/powerpoint/2010/main" val="23755291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6.25E-7 2.96296E-6 L -0.15039 -0.20973 " pathEditMode="relative" rAng="0" ptsTypes="AA">
                                      <p:cBhvr>
                                        <p:cTn id="8" dur="2000" fill="hold"/>
                                        <p:tgtEl>
                                          <p:spTgt spid="72"/>
                                        </p:tgtEl>
                                        <p:attrNameLst>
                                          <p:attrName>ppt_x</p:attrName>
                                          <p:attrName>ppt_y</p:attrName>
                                        </p:attrNameLst>
                                      </p:cBhvr>
                                      <p:rCtr x="-7526" y="-10486"/>
                                    </p:animMotion>
                                  </p:childTnLst>
                                </p:cTn>
                              </p:par>
                            </p:childTnLst>
                          </p:cTn>
                        </p:par>
                        <p:par>
                          <p:cTn id="9" fill="hold">
                            <p:stCondLst>
                              <p:cond delay="2000"/>
                            </p:stCondLst>
                            <p:childTnLst>
                              <p:par>
                                <p:cTn id="10" presetID="24" presetClass="emph" presetSubtype="0" fill="hold" grpId="0" nodeType="afterEffect">
                                  <p:stCondLst>
                                    <p:cond delay="0"/>
                                  </p:stCondLst>
                                  <p:childTnLst>
                                    <p:animClr clrSpc="hsl" dir="cw">
                                      <p:cBhvr override="childStyle">
                                        <p:cTn id="11" dur="300" fill="hold"/>
                                        <p:tgtEl>
                                          <p:spTgt spid="4"/>
                                        </p:tgtEl>
                                        <p:attrNameLst>
                                          <p:attrName>style.color</p:attrName>
                                        </p:attrNameLst>
                                      </p:cBhvr>
                                      <p:by>
                                        <p:hsl h="0" s="-12549" l="-25098"/>
                                      </p:by>
                                    </p:animClr>
                                    <p:animClr clrSpc="hsl" dir="cw">
                                      <p:cBhvr>
                                        <p:cTn id="12" dur="300" fill="hold"/>
                                        <p:tgtEl>
                                          <p:spTgt spid="4"/>
                                        </p:tgtEl>
                                        <p:attrNameLst>
                                          <p:attrName>fillcolor</p:attrName>
                                        </p:attrNameLst>
                                      </p:cBhvr>
                                      <p:by>
                                        <p:hsl h="0" s="-12549" l="-25098"/>
                                      </p:by>
                                    </p:animClr>
                                    <p:animClr clrSpc="hsl" dir="cw">
                                      <p:cBhvr>
                                        <p:cTn id="13" dur="300" fill="hold"/>
                                        <p:tgtEl>
                                          <p:spTgt spid="4"/>
                                        </p:tgtEl>
                                        <p:attrNameLst>
                                          <p:attrName>stroke.color</p:attrName>
                                        </p:attrNameLst>
                                      </p:cBhvr>
                                      <p:by>
                                        <p:hsl h="0" s="-12549" l="-25098"/>
                                      </p:by>
                                    </p:animClr>
                                    <p:set>
                                      <p:cBhvr>
                                        <p:cTn id="14" dur="300" fill="hold"/>
                                        <p:tgtEl>
                                          <p:spTgt spid="4"/>
                                        </p:tgtEl>
                                        <p:attrNameLst>
                                          <p:attrName>fill.type</p:attrName>
                                        </p:attrNameLst>
                                      </p:cBhvr>
                                      <p:to>
                                        <p:strVal val="solid"/>
                                      </p:to>
                                    </p:set>
                                  </p:childTnLst>
                                </p:cTn>
                              </p:par>
                            </p:childTnLst>
                          </p:cTn>
                        </p:par>
                        <p:par>
                          <p:cTn id="15" fill="hold">
                            <p:stCondLst>
                              <p:cond delay="2300"/>
                            </p:stCondLst>
                            <p:childTnLst>
                              <p:par>
                                <p:cTn id="16" presetID="30" presetClass="emph" presetSubtype="0" fill="hold" grpId="1" nodeType="afterEffect">
                                  <p:stCondLst>
                                    <p:cond delay="0"/>
                                  </p:stCondLst>
                                  <p:childTnLst>
                                    <p:animClr clrSpc="hsl" dir="cw">
                                      <p:cBhvr override="childStyle">
                                        <p:cTn id="17" dur="300" fill="hold"/>
                                        <p:tgtEl>
                                          <p:spTgt spid="4"/>
                                        </p:tgtEl>
                                        <p:attrNameLst>
                                          <p:attrName>style.color</p:attrName>
                                        </p:attrNameLst>
                                      </p:cBhvr>
                                      <p:by>
                                        <p:hsl h="0" s="12549" l="25098"/>
                                      </p:by>
                                    </p:animClr>
                                    <p:animClr clrSpc="hsl" dir="cw">
                                      <p:cBhvr>
                                        <p:cTn id="18" dur="300" fill="hold"/>
                                        <p:tgtEl>
                                          <p:spTgt spid="4"/>
                                        </p:tgtEl>
                                        <p:attrNameLst>
                                          <p:attrName>fillcolor</p:attrName>
                                        </p:attrNameLst>
                                      </p:cBhvr>
                                      <p:by>
                                        <p:hsl h="0" s="12549" l="25098"/>
                                      </p:by>
                                    </p:animClr>
                                    <p:animClr clrSpc="hsl" dir="cw">
                                      <p:cBhvr>
                                        <p:cTn id="19" dur="300" fill="hold"/>
                                        <p:tgtEl>
                                          <p:spTgt spid="4"/>
                                        </p:tgtEl>
                                        <p:attrNameLst>
                                          <p:attrName>stroke.color</p:attrName>
                                        </p:attrNameLst>
                                      </p:cBhvr>
                                      <p:by>
                                        <p:hsl h="0" s="12549" l="25098"/>
                                      </p:by>
                                    </p:animClr>
                                    <p:set>
                                      <p:cBhvr>
                                        <p:cTn id="20" dur="3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1C1BE885-DCC0-0629-A93D-7AA26FB59AE9}"/>
              </a:ext>
            </a:extLst>
          </p:cNvPr>
          <p:cNvSpPr/>
          <p:nvPr/>
        </p:nvSpPr>
        <p:spPr>
          <a:xfrm>
            <a:off x="-7373" y="889626"/>
            <a:ext cx="13353143" cy="637177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a:p>
            <a:pPr algn="just"/>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GB" altLang="ko-KR" sz="1600" dirty="0">
                    <a:solidFill>
                      <a:srgbClr val="5C89EC"/>
                    </a:solidFill>
                    <a:latin typeface="티머니 둥근바람 Regular" panose="02050503000000000000" pitchFamily="18" charset="-127"/>
                    <a:ea typeface="티머니 둥근바람 Regular" panose="02050503000000000000" pitchFamily="18" charset="-127"/>
                  </a:rPr>
                  <a:t>Workflow</a:t>
                </a:r>
                <a:endParaRPr lang="ko-KR" altLang="en-US" sz="1600" dirty="0">
                  <a:solidFill>
                    <a:srgbClr val="5C89EC"/>
                  </a:solidFill>
                  <a:latin typeface="티머니 둥근바람 Regular" panose="02050503000000000000" pitchFamily="18" charset="-127"/>
                  <a:ea typeface="티머니 둥근바람 Regular" panose="02050503000000000000" pitchFamily="18" charset="-127"/>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72" name="그림 71">
            <a:extLst>
              <a:ext uri="{FF2B5EF4-FFF2-40B4-BE49-F238E27FC236}">
                <a16:creationId xmlns:a16="http://schemas.microsoft.com/office/drawing/2014/main" id="{1DA89514-2A07-4349-A341-E334A7CDA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00000">
            <a:off x="11779461" y="7039334"/>
            <a:ext cx="377749" cy="487909"/>
          </a:xfrm>
          <a:prstGeom prst="rect">
            <a:avLst/>
          </a:prstGeom>
        </p:spPr>
      </p:pic>
      <p:sp>
        <p:nvSpPr>
          <p:cNvPr id="15" name="Flowchart: Alternate Process 14">
            <a:extLst>
              <a:ext uri="{FF2B5EF4-FFF2-40B4-BE49-F238E27FC236}">
                <a16:creationId xmlns:a16="http://schemas.microsoft.com/office/drawing/2014/main" id="{A1F7B208-F621-9981-3933-E1840E94FC0F}"/>
              </a:ext>
            </a:extLst>
          </p:cNvPr>
          <p:cNvSpPr/>
          <p:nvPr/>
        </p:nvSpPr>
        <p:spPr>
          <a:xfrm>
            <a:off x="877648" y="2972821"/>
            <a:ext cx="915454" cy="430781"/>
          </a:xfrm>
          <a:prstGeom prst="flowChartAlternateProcess">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i="1" dirty="0"/>
              <a:t>Start</a:t>
            </a:r>
          </a:p>
        </p:txBody>
      </p:sp>
      <p:sp>
        <p:nvSpPr>
          <p:cNvPr id="17" name="Flowchart: Terminator 16">
            <a:extLst>
              <a:ext uri="{FF2B5EF4-FFF2-40B4-BE49-F238E27FC236}">
                <a16:creationId xmlns:a16="http://schemas.microsoft.com/office/drawing/2014/main" id="{27EB1FD4-AE16-776A-CE6E-920BECDB885F}"/>
              </a:ext>
            </a:extLst>
          </p:cNvPr>
          <p:cNvSpPr/>
          <p:nvPr/>
        </p:nvSpPr>
        <p:spPr>
          <a:xfrm>
            <a:off x="537728" y="3887588"/>
            <a:ext cx="1595294" cy="446849"/>
          </a:xfrm>
          <a:prstGeom prst="flowChartTerminator">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i="1" dirty="0"/>
              <a:t>Draw 0-9 on </a:t>
            </a:r>
          </a:p>
          <a:p>
            <a:pPr algn="ctr"/>
            <a:r>
              <a:rPr lang="en-GB" sz="1400" i="1" dirty="0"/>
              <a:t>canvas</a:t>
            </a:r>
          </a:p>
        </p:txBody>
      </p:sp>
      <p:cxnSp>
        <p:nvCxnSpPr>
          <p:cNvPr id="28" name="Straight Connector 27">
            <a:extLst>
              <a:ext uri="{FF2B5EF4-FFF2-40B4-BE49-F238E27FC236}">
                <a16:creationId xmlns:a16="http://schemas.microsoft.com/office/drawing/2014/main" id="{33516D2B-E34C-ECAE-3548-0D73D628B197}"/>
              </a:ext>
            </a:extLst>
          </p:cNvPr>
          <p:cNvCxnSpPr>
            <a:cxnSpLocks/>
            <a:stCxn id="15" idx="2"/>
            <a:endCxn id="17" idx="0"/>
          </p:cNvCxnSpPr>
          <p:nvPr/>
        </p:nvCxnSpPr>
        <p:spPr>
          <a:xfrm>
            <a:off x="1335375" y="3403602"/>
            <a:ext cx="0" cy="483986"/>
          </a:xfrm>
          <a:prstGeom prst="line">
            <a:avLst/>
          </a:prstGeom>
        </p:spPr>
        <p:style>
          <a:lnRef idx="1">
            <a:schemeClr val="accent1"/>
          </a:lnRef>
          <a:fillRef idx="0">
            <a:schemeClr val="accent1"/>
          </a:fillRef>
          <a:effectRef idx="0">
            <a:schemeClr val="accent1"/>
          </a:effectRef>
          <a:fontRef idx="minor">
            <a:schemeClr val="tx1"/>
          </a:fontRef>
        </p:style>
      </p:cxnSp>
      <p:sp>
        <p:nvSpPr>
          <p:cNvPr id="116" name="Flowchart: Terminator 115">
            <a:extLst>
              <a:ext uri="{FF2B5EF4-FFF2-40B4-BE49-F238E27FC236}">
                <a16:creationId xmlns:a16="http://schemas.microsoft.com/office/drawing/2014/main" id="{A3D69AB7-AD42-E8E8-FA2A-3C739600B51F}"/>
              </a:ext>
            </a:extLst>
          </p:cNvPr>
          <p:cNvSpPr/>
          <p:nvPr/>
        </p:nvSpPr>
        <p:spPr>
          <a:xfrm>
            <a:off x="2931130" y="3422170"/>
            <a:ext cx="1388053" cy="446849"/>
          </a:xfrm>
          <a:prstGeom prst="flowChartTerminator">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i="1" dirty="0"/>
              <a:t>Select Model</a:t>
            </a:r>
          </a:p>
        </p:txBody>
      </p:sp>
      <p:sp>
        <p:nvSpPr>
          <p:cNvPr id="117" name="Flowchart: Terminator 116">
            <a:extLst>
              <a:ext uri="{FF2B5EF4-FFF2-40B4-BE49-F238E27FC236}">
                <a16:creationId xmlns:a16="http://schemas.microsoft.com/office/drawing/2014/main" id="{2A9082DE-7427-BC65-D20A-8CF3551FABFC}"/>
              </a:ext>
            </a:extLst>
          </p:cNvPr>
          <p:cNvSpPr/>
          <p:nvPr/>
        </p:nvSpPr>
        <p:spPr>
          <a:xfrm>
            <a:off x="2931130" y="4372745"/>
            <a:ext cx="1388053" cy="446849"/>
          </a:xfrm>
          <a:prstGeom prst="flowChartTerminator">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i="1" dirty="0"/>
              <a:t>Predict all</a:t>
            </a:r>
          </a:p>
        </p:txBody>
      </p:sp>
      <p:cxnSp>
        <p:nvCxnSpPr>
          <p:cNvPr id="120" name="Connector: Elbow 119">
            <a:extLst>
              <a:ext uri="{FF2B5EF4-FFF2-40B4-BE49-F238E27FC236}">
                <a16:creationId xmlns:a16="http://schemas.microsoft.com/office/drawing/2014/main" id="{5965FE20-AFB9-6CD5-7F94-7AABC75E5A87}"/>
              </a:ext>
            </a:extLst>
          </p:cNvPr>
          <p:cNvCxnSpPr>
            <a:cxnSpLocks/>
            <a:stCxn id="17" idx="3"/>
            <a:endCxn id="116" idx="1"/>
          </p:cNvCxnSpPr>
          <p:nvPr/>
        </p:nvCxnSpPr>
        <p:spPr>
          <a:xfrm flipV="1">
            <a:off x="2133022" y="3645595"/>
            <a:ext cx="798108" cy="46541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3" name="Flowchart: Terminator 122">
            <a:extLst>
              <a:ext uri="{FF2B5EF4-FFF2-40B4-BE49-F238E27FC236}">
                <a16:creationId xmlns:a16="http://schemas.microsoft.com/office/drawing/2014/main" id="{BBCD27DC-6ECC-42DB-1EC5-78AA8580C39B}"/>
              </a:ext>
            </a:extLst>
          </p:cNvPr>
          <p:cNvSpPr/>
          <p:nvPr/>
        </p:nvSpPr>
        <p:spPr>
          <a:xfrm>
            <a:off x="4998384" y="3422169"/>
            <a:ext cx="1388053" cy="446849"/>
          </a:xfrm>
          <a:prstGeom prst="flowChartTerminator">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i="1" dirty="0"/>
              <a:t>Predict</a:t>
            </a:r>
          </a:p>
        </p:txBody>
      </p:sp>
      <p:sp>
        <p:nvSpPr>
          <p:cNvPr id="126" name="TextBox 125">
            <a:extLst>
              <a:ext uri="{FF2B5EF4-FFF2-40B4-BE49-F238E27FC236}">
                <a16:creationId xmlns:a16="http://schemas.microsoft.com/office/drawing/2014/main" id="{20434114-39F5-E8A4-8ABC-AE16D2278B11}"/>
              </a:ext>
            </a:extLst>
          </p:cNvPr>
          <p:cNvSpPr txBox="1"/>
          <p:nvPr/>
        </p:nvSpPr>
        <p:spPr>
          <a:xfrm>
            <a:off x="2516170" y="4576431"/>
            <a:ext cx="798108" cy="276999"/>
          </a:xfrm>
          <a:prstGeom prst="rect">
            <a:avLst/>
          </a:prstGeom>
          <a:noFill/>
        </p:spPr>
        <p:txBody>
          <a:bodyPr wrap="square" rtlCol="0">
            <a:spAutoFit/>
          </a:bodyPr>
          <a:lstStyle/>
          <a:p>
            <a:r>
              <a:rPr lang="en-GB" sz="1200" dirty="0"/>
              <a:t>click</a:t>
            </a:r>
          </a:p>
        </p:txBody>
      </p:sp>
      <p:cxnSp>
        <p:nvCxnSpPr>
          <p:cNvPr id="128" name="Straight Connector 127">
            <a:extLst>
              <a:ext uri="{FF2B5EF4-FFF2-40B4-BE49-F238E27FC236}">
                <a16:creationId xmlns:a16="http://schemas.microsoft.com/office/drawing/2014/main" id="{37EB2BBF-DB62-D901-47D7-3972194F9CA1}"/>
              </a:ext>
            </a:extLst>
          </p:cNvPr>
          <p:cNvCxnSpPr>
            <a:stCxn id="116" idx="3"/>
            <a:endCxn id="123" idx="1"/>
          </p:cNvCxnSpPr>
          <p:nvPr/>
        </p:nvCxnSpPr>
        <p:spPr>
          <a:xfrm flipV="1">
            <a:off x="4319183" y="3645594"/>
            <a:ext cx="679201" cy="1"/>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6EEBFC0D-61BF-D9C2-C4C8-EFF13F6BE29D}"/>
              </a:ext>
            </a:extLst>
          </p:cNvPr>
          <p:cNvSpPr txBox="1"/>
          <p:nvPr/>
        </p:nvSpPr>
        <p:spPr>
          <a:xfrm>
            <a:off x="4398895" y="3398926"/>
            <a:ext cx="798108" cy="276999"/>
          </a:xfrm>
          <a:prstGeom prst="rect">
            <a:avLst/>
          </a:prstGeom>
          <a:noFill/>
        </p:spPr>
        <p:txBody>
          <a:bodyPr wrap="square" rtlCol="0">
            <a:spAutoFit/>
          </a:bodyPr>
          <a:lstStyle/>
          <a:p>
            <a:r>
              <a:rPr lang="en-GB" sz="1200" dirty="0"/>
              <a:t>click</a:t>
            </a:r>
          </a:p>
        </p:txBody>
      </p:sp>
      <p:sp>
        <p:nvSpPr>
          <p:cNvPr id="131" name="Flowchart: Alternate Process 130">
            <a:extLst>
              <a:ext uri="{FF2B5EF4-FFF2-40B4-BE49-F238E27FC236}">
                <a16:creationId xmlns:a16="http://schemas.microsoft.com/office/drawing/2014/main" id="{368659C6-824B-BF50-5E2E-8B5B6253EB50}"/>
              </a:ext>
            </a:extLst>
          </p:cNvPr>
          <p:cNvSpPr/>
          <p:nvPr/>
        </p:nvSpPr>
        <p:spPr>
          <a:xfrm>
            <a:off x="5766049" y="4322415"/>
            <a:ext cx="1939639" cy="547509"/>
          </a:xfrm>
          <a:prstGeom prst="flowChartAlternateProcess">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i="1" dirty="0"/>
              <a:t>Pre-process Image</a:t>
            </a:r>
          </a:p>
          <a:p>
            <a:pPr algn="ctr"/>
            <a:r>
              <a:rPr lang="en-GB" sz="1400" i="1" dirty="0"/>
              <a:t>(App,py)</a:t>
            </a:r>
          </a:p>
        </p:txBody>
      </p:sp>
      <p:cxnSp>
        <p:nvCxnSpPr>
          <p:cNvPr id="133" name="Straight Connector 132">
            <a:extLst>
              <a:ext uri="{FF2B5EF4-FFF2-40B4-BE49-F238E27FC236}">
                <a16:creationId xmlns:a16="http://schemas.microsoft.com/office/drawing/2014/main" id="{3B8E95AD-7F44-0EA1-D368-CCFAB4F355C1}"/>
              </a:ext>
            </a:extLst>
          </p:cNvPr>
          <p:cNvCxnSpPr>
            <a:stCxn id="117" idx="3"/>
            <a:endCxn id="131" idx="1"/>
          </p:cNvCxnSpPr>
          <p:nvPr/>
        </p:nvCxnSpPr>
        <p:spPr>
          <a:xfrm>
            <a:off x="4319183" y="4596170"/>
            <a:ext cx="14468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F627BA51-80CD-8D00-90B4-4AF861573C77}"/>
              </a:ext>
            </a:extLst>
          </p:cNvPr>
          <p:cNvCxnSpPr>
            <a:stCxn id="123" idx="3"/>
            <a:endCxn id="131" idx="0"/>
          </p:cNvCxnSpPr>
          <p:nvPr/>
        </p:nvCxnSpPr>
        <p:spPr>
          <a:xfrm>
            <a:off x="6386437" y="3645594"/>
            <a:ext cx="349432" cy="67682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1D1E7D3B-1819-7CCF-D5C5-F3C9353CF8BA}"/>
              </a:ext>
            </a:extLst>
          </p:cNvPr>
          <p:cNvSpPr txBox="1"/>
          <p:nvPr/>
        </p:nvSpPr>
        <p:spPr>
          <a:xfrm>
            <a:off x="4319183" y="4570237"/>
            <a:ext cx="1543120" cy="276999"/>
          </a:xfrm>
          <a:prstGeom prst="rect">
            <a:avLst/>
          </a:prstGeom>
          <a:noFill/>
        </p:spPr>
        <p:txBody>
          <a:bodyPr wrap="square" rtlCol="0">
            <a:spAutoFit/>
          </a:bodyPr>
          <a:lstStyle/>
          <a:p>
            <a:r>
              <a:rPr lang="en-GB" sz="1200" dirty="0"/>
              <a:t>Image 64-bit URL</a:t>
            </a:r>
          </a:p>
        </p:txBody>
      </p:sp>
      <p:sp>
        <p:nvSpPr>
          <p:cNvPr id="143" name="TextBox 142">
            <a:extLst>
              <a:ext uri="{FF2B5EF4-FFF2-40B4-BE49-F238E27FC236}">
                <a16:creationId xmlns:a16="http://schemas.microsoft.com/office/drawing/2014/main" id="{CABCAF10-4E8A-3634-0B9C-DE3008F88DA9}"/>
              </a:ext>
            </a:extLst>
          </p:cNvPr>
          <p:cNvSpPr txBox="1"/>
          <p:nvPr/>
        </p:nvSpPr>
        <p:spPr>
          <a:xfrm>
            <a:off x="5324413" y="3960492"/>
            <a:ext cx="1543120" cy="276999"/>
          </a:xfrm>
          <a:prstGeom prst="rect">
            <a:avLst/>
          </a:prstGeom>
          <a:noFill/>
        </p:spPr>
        <p:txBody>
          <a:bodyPr wrap="square" rtlCol="0">
            <a:spAutoFit/>
          </a:bodyPr>
          <a:lstStyle/>
          <a:p>
            <a:r>
              <a:rPr lang="en-GB" sz="1200" dirty="0"/>
              <a:t>Image 64-bit URL</a:t>
            </a:r>
          </a:p>
        </p:txBody>
      </p:sp>
      <p:sp>
        <p:nvSpPr>
          <p:cNvPr id="144" name="Flowchart: Alternate Process 143">
            <a:extLst>
              <a:ext uri="{FF2B5EF4-FFF2-40B4-BE49-F238E27FC236}">
                <a16:creationId xmlns:a16="http://schemas.microsoft.com/office/drawing/2014/main" id="{1816729D-7CF0-ECFD-D891-747B1174DCD8}"/>
              </a:ext>
            </a:extLst>
          </p:cNvPr>
          <p:cNvSpPr/>
          <p:nvPr/>
        </p:nvSpPr>
        <p:spPr>
          <a:xfrm>
            <a:off x="8207836" y="4321770"/>
            <a:ext cx="1939639" cy="547509"/>
          </a:xfrm>
          <a:prstGeom prst="flowChartAlternateProcess">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r>
              <a:rPr lang="en-GB" sz="1400" i="1" dirty="0">
                <a:solidFill>
                  <a:schemeClr val="tx1"/>
                </a:solidFill>
              </a:rPr>
              <a:t>P</a:t>
            </a:r>
            <a:r>
              <a:rPr lang="en-GB" sz="1400" i="1" dirty="0">
                <a:solidFill>
                  <a:schemeClr val="tx1"/>
                </a:solidFill>
                <a:effectLst/>
              </a:rPr>
              <a:t>redict_with_model</a:t>
            </a:r>
          </a:p>
          <a:p>
            <a:pPr algn="ctr"/>
            <a:r>
              <a:rPr lang="en-GB" sz="1400" i="1" dirty="0"/>
              <a:t>(App,py)</a:t>
            </a:r>
          </a:p>
        </p:txBody>
      </p:sp>
      <p:cxnSp>
        <p:nvCxnSpPr>
          <p:cNvPr id="146" name="Straight Connector 145">
            <a:extLst>
              <a:ext uri="{FF2B5EF4-FFF2-40B4-BE49-F238E27FC236}">
                <a16:creationId xmlns:a16="http://schemas.microsoft.com/office/drawing/2014/main" id="{189C0C9E-9F72-DBF6-6B79-6EF0A0821C39}"/>
              </a:ext>
            </a:extLst>
          </p:cNvPr>
          <p:cNvCxnSpPr>
            <a:stCxn id="131" idx="3"/>
            <a:endCxn id="144" idx="1"/>
          </p:cNvCxnSpPr>
          <p:nvPr/>
        </p:nvCxnSpPr>
        <p:spPr>
          <a:xfrm flipV="1">
            <a:off x="7705688" y="4595525"/>
            <a:ext cx="502148" cy="645"/>
          </a:xfrm>
          <a:prstGeom prst="line">
            <a:avLst/>
          </a:prstGeom>
        </p:spPr>
        <p:style>
          <a:lnRef idx="1">
            <a:schemeClr val="accent1"/>
          </a:lnRef>
          <a:fillRef idx="0">
            <a:schemeClr val="accent1"/>
          </a:fillRef>
          <a:effectRef idx="0">
            <a:schemeClr val="accent1"/>
          </a:effectRef>
          <a:fontRef idx="minor">
            <a:schemeClr val="tx1"/>
          </a:fontRef>
        </p:style>
      </p:cxnSp>
      <p:sp>
        <p:nvSpPr>
          <p:cNvPr id="149" name="Flowchart: Connector 148">
            <a:extLst>
              <a:ext uri="{FF2B5EF4-FFF2-40B4-BE49-F238E27FC236}">
                <a16:creationId xmlns:a16="http://schemas.microsoft.com/office/drawing/2014/main" id="{3BF77464-CC26-0695-B3E1-3B6C7B05A498}"/>
              </a:ext>
            </a:extLst>
          </p:cNvPr>
          <p:cNvSpPr/>
          <p:nvPr/>
        </p:nvSpPr>
        <p:spPr>
          <a:xfrm>
            <a:off x="9128281" y="3215329"/>
            <a:ext cx="2239468" cy="498901"/>
          </a:xfrm>
          <a:prstGeom prst="flowChartConnector">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GB" sz="1400" i="1" dirty="0">
                <a:solidFill>
                  <a:schemeClr val="tx1"/>
                </a:solidFill>
                <a:effectLst/>
              </a:rPr>
              <a:t>prediction-result</a:t>
            </a:r>
          </a:p>
        </p:txBody>
      </p:sp>
      <p:sp>
        <p:nvSpPr>
          <p:cNvPr id="150" name="Flowchart: Connector 149">
            <a:extLst>
              <a:ext uri="{FF2B5EF4-FFF2-40B4-BE49-F238E27FC236}">
                <a16:creationId xmlns:a16="http://schemas.microsoft.com/office/drawing/2014/main" id="{99A12619-F8EF-762C-9A35-3A2FBDC85A53}"/>
              </a:ext>
            </a:extLst>
          </p:cNvPr>
          <p:cNvSpPr/>
          <p:nvPr/>
        </p:nvSpPr>
        <p:spPr>
          <a:xfrm>
            <a:off x="9163291" y="5635428"/>
            <a:ext cx="2318713" cy="498901"/>
          </a:xfrm>
          <a:prstGeom prst="flowChartConnector">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GB" sz="1400" b="0" i="1" dirty="0">
                <a:solidFill>
                  <a:schemeClr val="tx1"/>
                </a:solidFill>
                <a:effectLst/>
              </a:rPr>
              <a:t>prediction-results</a:t>
            </a:r>
          </a:p>
        </p:txBody>
      </p:sp>
      <p:cxnSp>
        <p:nvCxnSpPr>
          <p:cNvPr id="152" name="Connector: Elbow 151">
            <a:extLst>
              <a:ext uri="{FF2B5EF4-FFF2-40B4-BE49-F238E27FC236}">
                <a16:creationId xmlns:a16="http://schemas.microsoft.com/office/drawing/2014/main" id="{A129AA78-638E-2AC8-8204-262095DA0E9E}"/>
              </a:ext>
            </a:extLst>
          </p:cNvPr>
          <p:cNvCxnSpPr>
            <a:cxnSpLocks/>
            <a:stCxn id="144" idx="0"/>
            <a:endCxn id="149" idx="4"/>
          </p:cNvCxnSpPr>
          <p:nvPr/>
        </p:nvCxnSpPr>
        <p:spPr>
          <a:xfrm rot="5400000" flipH="1" flipV="1">
            <a:off x="9409065" y="3482821"/>
            <a:ext cx="607540" cy="107035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E937BB06-620F-A526-E360-55C4A64D1C04}"/>
              </a:ext>
            </a:extLst>
          </p:cNvPr>
          <p:cNvCxnSpPr>
            <a:cxnSpLocks/>
            <a:stCxn id="144" idx="2"/>
            <a:endCxn id="150" idx="0"/>
          </p:cNvCxnSpPr>
          <p:nvPr/>
        </p:nvCxnSpPr>
        <p:spPr>
          <a:xfrm rot="16200000" flipH="1">
            <a:off x="9367078" y="4679857"/>
            <a:ext cx="766149" cy="11449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C3974B89-7501-29D5-D100-DB447B042898}"/>
              </a:ext>
            </a:extLst>
          </p:cNvPr>
          <p:cNvCxnSpPr>
            <a:cxnSpLocks/>
            <a:stCxn id="117" idx="2"/>
            <a:endCxn id="150" idx="2"/>
          </p:cNvCxnSpPr>
          <p:nvPr/>
        </p:nvCxnSpPr>
        <p:spPr>
          <a:xfrm rot="16200000" flipH="1">
            <a:off x="5861582" y="2583169"/>
            <a:ext cx="1065285" cy="5538134"/>
          </a:xfrm>
          <a:prstGeom prst="bentConnector2">
            <a:avLst/>
          </a:prstGeom>
        </p:spPr>
        <p:style>
          <a:lnRef idx="1">
            <a:schemeClr val="accent3"/>
          </a:lnRef>
          <a:fillRef idx="0">
            <a:schemeClr val="accent3"/>
          </a:fillRef>
          <a:effectRef idx="0">
            <a:schemeClr val="accent3"/>
          </a:effectRef>
          <a:fontRef idx="minor">
            <a:schemeClr val="tx1"/>
          </a:fontRef>
        </p:style>
      </p:cxnSp>
      <p:cxnSp>
        <p:nvCxnSpPr>
          <p:cNvPr id="158" name="Connector: Elbow 157">
            <a:extLst>
              <a:ext uri="{FF2B5EF4-FFF2-40B4-BE49-F238E27FC236}">
                <a16:creationId xmlns:a16="http://schemas.microsoft.com/office/drawing/2014/main" id="{0D23083B-21C6-56C2-C981-3B2F44BEE90E}"/>
              </a:ext>
            </a:extLst>
          </p:cNvPr>
          <p:cNvCxnSpPr>
            <a:cxnSpLocks/>
            <a:stCxn id="116" idx="0"/>
            <a:endCxn id="149" idx="0"/>
          </p:cNvCxnSpPr>
          <p:nvPr/>
        </p:nvCxnSpPr>
        <p:spPr>
          <a:xfrm rot="5400000" flipH="1" flipV="1">
            <a:off x="6833166" y="7321"/>
            <a:ext cx="206841" cy="6622858"/>
          </a:xfrm>
          <a:prstGeom prst="bentConnector3">
            <a:avLst>
              <a:gd name="adj1" fmla="val 210520"/>
            </a:avLst>
          </a:prstGeom>
        </p:spPr>
        <p:style>
          <a:lnRef idx="1">
            <a:schemeClr val="accent3"/>
          </a:lnRef>
          <a:fillRef idx="0">
            <a:schemeClr val="accent3"/>
          </a:fillRef>
          <a:effectRef idx="0">
            <a:schemeClr val="accent3"/>
          </a:effectRef>
          <a:fontRef idx="minor">
            <a:schemeClr val="tx1"/>
          </a:fontRef>
        </p:style>
      </p:cxnSp>
      <p:cxnSp>
        <p:nvCxnSpPr>
          <p:cNvPr id="160" name="Straight Arrow Connector 159">
            <a:extLst>
              <a:ext uri="{FF2B5EF4-FFF2-40B4-BE49-F238E27FC236}">
                <a16:creationId xmlns:a16="http://schemas.microsoft.com/office/drawing/2014/main" id="{2CC0D2DE-97B6-AF4B-93EE-4D6E243ECE97}"/>
              </a:ext>
            </a:extLst>
          </p:cNvPr>
          <p:cNvCxnSpPr>
            <a:cxnSpLocks/>
            <a:stCxn id="15" idx="2"/>
            <a:endCxn id="17" idx="0"/>
          </p:cNvCxnSpPr>
          <p:nvPr/>
        </p:nvCxnSpPr>
        <p:spPr>
          <a:xfrm>
            <a:off x="1335375" y="3403602"/>
            <a:ext cx="0" cy="483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Connector: Elbow 161">
            <a:extLst>
              <a:ext uri="{FF2B5EF4-FFF2-40B4-BE49-F238E27FC236}">
                <a16:creationId xmlns:a16="http://schemas.microsoft.com/office/drawing/2014/main" id="{8FA128A6-33DD-4DEE-3914-97838C3C0658}"/>
              </a:ext>
            </a:extLst>
          </p:cNvPr>
          <p:cNvCxnSpPr>
            <a:cxnSpLocks/>
            <a:stCxn id="17" idx="3"/>
            <a:endCxn id="116" idx="1"/>
          </p:cNvCxnSpPr>
          <p:nvPr/>
        </p:nvCxnSpPr>
        <p:spPr>
          <a:xfrm flipV="1">
            <a:off x="2133022" y="3645595"/>
            <a:ext cx="798108" cy="46541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71" name="Connector: Elbow 170">
            <a:extLst>
              <a:ext uri="{FF2B5EF4-FFF2-40B4-BE49-F238E27FC236}">
                <a16:creationId xmlns:a16="http://schemas.microsoft.com/office/drawing/2014/main" id="{07142553-AB6A-B71D-BFB2-51CD7D3D265E}"/>
              </a:ext>
            </a:extLst>
          </p:cNvPr>
          <p:cNvCxnSpPr>
            <a:cxnSpLocks/>
            <a:stCxn id="17" idx="3"/>
            <a:endCxn id="117" idx="1"/>
          </p:cNvCxnSpPr>
          <p:nvPr/>
        </p:nvCxnSpPr>
        <p:spPr>
          <a:xfrm>
            <a:off x="2133022" y="4111013"/>
            <a:ext cx="798108" cy="48515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a:extLst>
              <a:ext uri="{FF2B5EF4-FFF2-40B4-BE49-F238E27FC236}">
                <a16:creationId xmlns:a16="http://schemas.microsoft.com/office/drawing/2014/main" id="{1D90E779-DA32-DCBB-9943-358EB211FF85}"/>
              </a:ext>
            </a:extLst>
          </p:cNvPr>
          <p:cNvCxnSpPr>
            <a:stCxn id="116" idx="3"/>
            <a:endCxn id="123" idx="1"/>
          </p:cNvCxnSpPr>
          <p:nvPr/>
        </p:nvCxnSpPr>
        <p:spPr>
          <a:xfrm flipV="1">
            <a:off x="4319183" y="3645594"/>
            <a:ext cx="67920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a:extLst>
              <a:ext uri="{FF2B5EF4-FFF2-40B4-BE49-F238E27FC236}">
                <a16:creationId xmlns:a16="http://schemas.microsoft.com/office/drawing/2014/main" id="{B56C0B4D-55BE-5173-9608-6E52E57E2787}"/>
              </a:ext>
            </a:extLst>
          </p:cNvPr>
          <p:cNvCxnSpPr>
            <a:stCxn id="117" idx="3"/>
            <a:endCxn id="131" idx="1"/>
          </p:cNvCxnSpPr>
          <p:nvPr/>
        </p:nvCxnSpPr>
        <p:spPr>
          <a:xfrm>
            <a:off x="4319183" y="4596170"/>
            <a:ext cx="14468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a:extLst>
              <a:ext uri="{FF2B5EF4-FFF2-40B4-BE49-F238E27FC236}">
                <a16:creationId xmlns:a16="http://schemas.microsoft.com/office/drawing/2014/main" id="{A1C7F9D0-0618-4DEE-85D3-FA0118CC070D}"/>
              </a:ext>
            </a:extLst>
          </p:cNvPr>
          <p:cNvCxnSpPr>
            <a:stCxn id="131" idx="3"/>
            <a:endCxn id="144" idx="1"/>
          </p:cNvCxnSpPr>
          <p:nvPr/>
        </p:nvCxnSpPr>
        <p:spPr>
          <a:xfrm flipV="1">
            <a:off x="7705688" y="4595525"/>
            <a:ext cx="502148" cy="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0" name="Connector: Elbow 179">
            <a:extLst>
              <a:ext uri="{FF2B5EF4-FFF2-40B4-BE49-F238E27FC236}">
                <a16:creationId xmlns:a16="http://schemas.microsoft.com/office/drawing/2014/main" id="{26917219-7B7E-08E5-7B71-218D4DC44100}"/>
              </a:ext>
            </a:extLst>
          </p:cNvPr>
          <p:cNvCxnSpPr>
            <a:stCxn id="123" idx="3"/>
            <a:endCxn id="131" idx="0"/>
          </p:cNvCxnSpPr>
          <p:nvPr/>
        </p:nvCxnSpPr>
        <p:spPr>
          <a:xfrm>
            <a:off x="6386437" y="3645594"/>
            <a:ext cx="349432" cy="67682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2" name="Connector: Elbow 181">
            <a:extLst>
              <a:ext uri="{FF2B5EF4-FFF2-40B4-BE49-F238E27FC236}">
                <a16:creationId xmlns:a16="http://schemas.microsoft.com/office/drawing/2014/main" id="{5038160C-7EEB-2726-97B5-3F9A37A3B524}"/>
              </a:ext>
            </a:extLst>
          </p:cNvPr>
          <p:cNvCxnSpPr>
            <a:stCxn id="144" idx="0"/>
            <a:endCxn id="149" idx="4"/>
          </p:cNvCxnSpPr>
          <p:nvPr/>
        </p:nvCxnSpPr>
        <p:spPr>
          <a:xfrm rot="5400000" flipH="1" flipV="1">
            <a:off x="9409065" y="3482821"/>
            <a:ext cx="607540" cy="107035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84" name="Connector: Elbow 183">
            <a:extLst>
              <a:ext uri="{FF2B5EF4-FFF2-40B4-BE49-F238E27FC236}">
                <a16:creationId xmlns:a16="http://schemas.microsoft.com/office/drawing/2014/main" id="{40953F71-2389-9FB3-63D4-B0C27517F262}"/>
              </a:ext>
            </a:extLst>
          </p:cNvPr>
          <p:cNvCxnSpPr>
            <a:stCxn id="144" idx="2"/>
            <a:endCxn id="150" idx="0"/>
          </p:cNvCxnSpPr>
          <p:nvPr/>
        </p:nvCxnSpPr>
        <p:spPr>
          <a:xfrm rot="16200000" flipH="1">
            <a:off x="9367078" y="4679857"/>
            <a:ext cx="766149" cy="114499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85" name="Flowchart: Connector 184">
            <a:extLst>
              <a:ext uri="{FF2B5EF4-FFF2-40B4-BE49-F238E27FC236}">
                <a16:creationId xmlns:a16="http://schemas.microsoft.com/office/drawing/2014/main" id="{A8E62AC5-B131-910F-82CC-DE5A389AE50C}"/>
              </a:ext>
            </a:extLst>
          </p:cNvPr>
          <p:cNvSpPr/>
          <p:nvPr/>
        </p:nvSpPr>
        <p:spPr>
          <a:xfrm>
            <a:off x="10758784" y="4344614"/>
            <a:ext cx="767303" cy="607539"/>
          </a:xfrm>
          <a:prstGeom prst="flowChartConnector">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050" i="1" dirty="0"/>
              <a:t>Chart.js</a:t>
            </a:r>
          </a:p>
        </p:txBody>
      </p:sp>
      <p:cxnSp>
        <p:nvCxnSpPr>
          <p:cNvPr id="187" name="Connector: Elbow 186">
            <a:extLst>
              <a:ext uri="{FF2B5EF4-FFF2-40B4-BE49-F238E27FC236}">
                <a16:creationId xmlns:a16="http://schemas.microsoft.com/office/drawing/2014/main" id="{84D67C9D-BD70-272E-72A8-D838B3C7FFC7}"/>
              </a:ext>
            </a:extLst>
          </p:cNvPr>
          <p:cNvCxnSpPr>
            <a:cxnSpLocks/>
          </p:cNvCxnSpPr>
          <p:nvPr/>
        </p:nvCxnSpPr>
        <p:spPr>
          <a:xfrm rot="16200000" flipH="1">
            <a:off x="10774152" y="3990532"/>
            <a:ext cx="731577" cy="4989"/>
          </a:xfrm>
          <a:prstGeom prst="bentConnector3">
            <a:avLst>
              <a:gd name="adj1" fmla="val 48106"/>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89" name="Straight Arrow Connector 188">
            <a:extLst>
              <a:ext uri="{FF2B5EF4-FFF2-40B4-BE49-F238E27FC236}">
                <a16:creationId xmlns:a16="http://schemas.microsoft.com/office/drawing/2014/main" id="{23F7570D-9DA6-3960-6D3D-5C8C2768F0FE}"/>
              </a:ext>
            </a:extLst>
          </p:cNvPr>
          <p:cNvCxnSpPr>
            <a:stCxn id="150" idx="7"/>
            <a:endCxn id="185" idx="4"/>
          </p:cNvCxnSpPr>
          <p:nvPr/>
        </p:nvCxnSpPr>
        <p:spPr>
          <a:xfrm flipV="1">
            <a:off x="11142436" y="4952153"/>
            <a:ext cx="0" cy="75633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94" name="TextBox 193">
            <a:extLst>
              <a:ext uri="{FF2B5EF4-FFF2-40B4-BE49-F238E27FC236}">
                <a16:creationId xmlns:a16="http://schemas.microsoft.com/office/drawing/2014/main" id="{99965E81-40B7-70B8-04D2-406877C37A75}"/>
              </a:ext>
            </a:extLst>
          </p:cNvPr>
          <p:cNvSpPr txBox="1"/>
          <p:nvPr/>
        </p:nvSpPr>
        <p:spPr>
          <a:xfrm>
            <a:off x="3577595" y="6402066"/>
            <a:ext cx="9927700" cy="307777"/>
          </a:xfrm>
          <a:prstGeom prst="rect">
            <a:avLst/>
          </a:prstGeom>
          <a:noFill/>
        </p:spPr>
        <p:txBody>
          <a:bodyPr wrap="square" rtlCol="0">
            <a:spAutoFit/>
          </a:bodyPr>
          <a:lstStyle/>
          <a:p>
            <a:r>
              <a:rPr lang="en-GB" sz="1400" dirty="0"/>
              <a:t>For More Detailed Workflow please visit </a:t>
            </a:r>
            <a:r>
              <a:rPr lang="en-GB" sz="1400" dirty="0">
                <a:hlinkClick r:id="rId3"/>
              </a:rPr>
              <a:t>here</a:t>
            </a:r>
            <a:r>
              <a:rPr lang="en-GB" sz="1400" dirty="0"/>
              <a:t>.</a:t>
            </a:r>
          </a:p>
        </p:txBody>
      </p:sp>
      <p:sp>
        <p:nvSpPr>
          <p:cNvPr id="195" name="TextBox 194">
            <a:extLst>
              <a:ext uri="{FF2B5EF4-FFF2-40B4-BE49-F238E27FC236}">
                <a16:creationId xmlns:a16="http://schemas.microsoft.com/office/drawing/2014/main" id="{BBE42A7C-20CA-FD65-FF03-4EB4B73FA599}"/>
              </a:ext>
            </a:extLst>
          </p:cNvPr>
          <p:cNvSpPr txBox="1"/>
          <p:nvPr/>
        </p:nvSpPr>
        <p:spPr>
          <a:xfrm>
            <a:off x="732428" y="2225574"/>
            <a:ext cx="7109664" cy="369332"/>
          </a:xfrm>
          <a:prstGeom prst="rect">
            <a:avLst/>
          </a:prstGeom>
          <a:noFill/>
        </p:spPr>
        <p:txBody>
          <a:bodyPr wrap="square" rtlCol="0">
            <a:spAutoFit/>
          </a:bodyPr>
          <a:lstStyle/>
          <a:p>
            <a:r>
              <a:rPr lang="en-GB" b="1" i="1" dirty="0"/>
              <a:t>Data Flow Diagram – Handwritten Digit Recognition:</a:t>
            </a:r>
          </a:p>
        </p:txBody>
      </p:sp>
    </p:spTree>
    <p:extLst>
      <p:ext uri="{BB962C8B-B14F-4D97-AF65-F5344CB8AC3E}">
        <p14:creationId xmlns:p14="http://schemas.microsoft.com/office/powerpoint/2010/main" val="1803938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0" name="TextBox 59">
            <a:extLst>
              <a:ext uri="{FF2B5EF4-FFF2-40B4-BE49-F238E27FC236}">
                <a16:creationId xmlns:a16="http://schemas.microsoft.com/office/drawing/2014/main" id="{D6BDDDBD-C87A-46B9-8AA3-FEEF5B0C3B35}"/>
              </a:ext>
            </a:extLst>
          </p:cNvPr>
          <p:cNvSpPr txBox="1"/>
          <p:nvPr/>
        </p:nvSpPr>
        <p:spPr>
          <a:xfrm>
            <a:off x="1931530" y="1245133"/>
            <a:ext cx="7809017" cy="461665"/>
          </a:xfrm>
          <a:prstGeom prst="rect">
            <a:avLst/>
          </a:prstGeom>
          <a:noFill/>
        </p:spPr>
        <p:txBody>
          <a:bodyPr wrap="square" rtlCol="0">
            <a:spAutoFit/>
          </a:bodyPr>
          <a:lstStyle/>
          <a:p>
            <a:r>
              <a:rPr lang="en-US" altLang="ko-KR" sz="2400" b="1"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About Us</a:t>
            </a:r>
            <a:r>
              <a:rPr lang="en-US" altLang="ko-KR" sz="2000" b="1"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a:t>
            </a:r>
          </a:p>
        </p:txBody>
      </p:sp>
      <p:graphicFrame>
        <p:nvGraphicFramePr>
          <p:cNvPr id="81" name="표 7">
            <a:extLst>
              <a:ext uri="{FF2B5EF4-FFF2-40B4-BE49-F238E27FC236}">
                <a16:creationId xmlns:a16="http://schemas.microsoft.com/office/drawing/2014/main" id="{B3D92A25-E05C-4CC5-87F4-F0B59109D726}"/>
              </a:ext>
            </a:extLst>
          </p:cNvPr>
          <p:cNvGraphicFramePr>
            <a:graphicFrameLocks noGrp="1"/>
          </p:cNvGraphicFramePr>
          <p:nvPr>
            <p:extLst>
              <p:ext uri="{D42A27DB-BD31-4B8C-83A1-F6EECF244321}">
                <p14:modId xmlns:p14="http://schemas.microsoft.com/office/powerpoint/2010/main" val="3163742369"/>
              </p:ext>
            </p:extLst>
          </p:nvPr>
        </p:nvGraphicFramePr>
        <p:xfrm>
          <a:off x="2721755" y="3037585"/>
          <a:ext cx="2001524" cy="3108960"/>
        </p:xfrm>
        <a:graphic>
          <a:graphicData uri="http://schemas.openxmlformats.org/drawingml/2006/table">
            <a:tbl>
              <a:tblPr firstRow="1" bandRow="1">
                <a:tableStyleId>{5C22544A-7EE6-4342-B048-85BDC9FD1C3A}</a:tableStyleId>
              </a:tblPr>
              <a:tblGrid>
                <a:gridCol w="2001524">
                  <a:extLst>
                    <a:ext uri="{9D8B030D-6E8A-4147-A177-3AD203B41FA5}">
                      <a16:colId xmlns:a16="http://schemas.microsoft.com/office/drawing/2014/main" val="3607533410"/>
                    </a:ext>
                  </a:extLst>
                </a:gridCol>
              </a:tblGrid>
              <a:tr h="312965">
                <a:tc>
                  <a:txBody>
                    <a:bodyPr/>
                    <a:lstStyle/>
                    <a:p>
                      <a:pPr marL="0" algn="ctr" defTabSz="914400" rtl="0" eaLnBrk="1" latinLnBrk="1" hangingPunct="1"/>
                      <a:r>
                        <a:rPr lang="en-US" altLang="ko-KR" sz="18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Rudraksh </a:t>
                      </a:r>
                    </a:p>
                    <a:p>
                      <a:pPr marL="0" algn="ctr" defTabSz="914400" rtl="0" eaLnBrk="1" latinLnBrk="1" hangingPunct="1"/>
                      <a:r>
                        <a:rPr lang="en-US" altLang="ko-KR" sz="18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Gupta</a:t>
                      </a:r>
                      <a:endParaRPr lang="ko-KR" altLang="en-US"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a:txBody>
                  <a:tcPr>
                    <a:solidFill>
                      <a:srgbClr val="EDBC43"/>
                    </a:solidFill>
                  </a:tcPr>
                </a:tc>
                <a:extLst>
                  <a:ext uri="{0D108BD9-81ED-4DB2-BD59-A6C34878D82A}">
                    <a16:rowId xmlns:a16="http://schemas.microsoft.com/office/drawing/2014/main" val="2003348727"/>
                  </a:ext>
                </a:extLst>
              </a:tr>
              <a:tr h="1739356">
                <a:tc>
                  <a:txBody>
                    <a:bodyPr/>
                    <a:lstStyle/>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Created whole user interface using flask and JavaScript.</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Contribution in programming all three models</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Maintenance of GitHub.</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Beautified whole code.</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Contributed in development of ppt.</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Attended group meetings regularly.</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txBody>
                  <a:tcPr>
                    <a:solidFill>
                      <a:schemeClr val="bg1"/>
                    </a:solidFill>
                  </a:tcPr>
                </a:tc>
                <a:extLst>
                  <a:ext uri="{0D108BD9-81ED-4DB2-BD59-A6C34878D82A}">
                    <a16:rowId xmlns:a16="http://schemas.microsoft.com/office/drawing/2014/main" val="2655501909"/>
                  </a:ext>
                </a:extLst>
              </a:tr>
            </a:tbl>
          </a:graphicData>
        </a:graphic>
      </p:graphicFrame>
      <p:graphicFrame>
        <p:nvGraphicFramePr>
          <p:cNvPr id="92" name="표 7">
            <a:extLst>
              <a:ext uri="{FF2B5EF4-FFF2-40B4-BE49-F238E27FC236}">
                <a16:creationId xmlns:a16="http://schemas.microsoft.com/office/drawing/2014/main" id="{46783546-94A8-4E3C-876B-5508B3D48372}"/>
              </a:ext>
            </a:extLst>
          </p:cNvPr>
          <p:cNvGraphicFramePr>
            <a:graphicFrameLocks noGrp="1"/>
          </p:cNvGraphicFramePr>
          <p:nvPr>
            <p:extLst>
              <p:ext uri="{D42A27DB-BD31-4B8C-83A1-F6EECF244321}">
                <p14:modId xmlns:p14="http://schemas.microsoft.com/office/powerpoint/2010/main" val="1740224983"/>
              </p:ext>
            </p:extLst>
          </p:nvPr>
        </p:nvGraphicFramePr>
        <p:xfrm>
          <a:off x="4795522" y="3037585"/>
          <a:ext cx="2001524" cy="3108960"/>
        </p:xfrm>
        <a:graphic>
          <a:graphicData uri="http://schemas.openxmlformats.org/drawingml/2006/table">
            <a:tbl>
              <a:tblPr firstRow="1" bandRow="1">
                <a:tableStyleId>{5C22544A-7EE6-4342-B048-85BDC9FD1C3A}</a:tableStyleId>
              </a:tblPr>
              <a:tblGrid>
                <a:gridCol w="2001524">
                  <a:extLst>
                    <a:ext uri="{9D8B030D-6E8A-4147-A177-3AD203B41FA5}">
                      <a16:colId xmlns:a16="http://schemas.microsoft.com/office/drawing/2014/main" val="3607533410"/>
                    </a:ext>
                  </a:extLst>
                </a:gridCol>
              </a:tblGrid>
              <a:tr h="312965">
                <a:tc>
                  <a:txBody>
                    <a:bodyPr/>
                    <a:lstStyle/>
                    <a:p>
                      <a:pPr marL="0" algn="ctr" defTabSz="914400" rtl="0" eaLnBrk="1" latinLnBrk="1" hangingPunct="1"/>
                      <a:r>
                        <a:rPr lang="en-US" altLang="ko-KR" sz="18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Sneha Kushwaha</a:t>
                      </a:r>
                      <a:endParaRPr lang="ko-KR" altLang="en-US"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a:txBody>
                  <a:tcPr>
                    <a:solidFill>
                      <a:srgbClr val="61A45D"/>
                    </a:solidFill>
                  </a:tcPr>
                </a:tc>
                <a:extLst>
                  <a:ext uri="{0D108BD9-81ED-4DB2-BD59-A6C34878D82A}">
                    <a16:rowId xmlns:a16="http://schemas.microsoft.com/office/drawing/2014/main" val="2003348727"/>
                  </a:ext>
                </a:extLst>
              </a:tr>
              <a:tr h="1739356">
                <a:tc>
                  <a:txBody>
                    <a:bodyPr/>
                    <a:lstStyle/>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Contribution in programming all three models.</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Created detailed Model comparison report.</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Contributed in development of ppt.</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Attended group meetings regularly.</a:t>
                      </a:r>
                    </a:p>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txBody>
                  <a:tcPr>
                    <a:solidFill>
                      <a:schemeClr val="bg1"/>
                    </a:solidFill>
                  </a:tcPr>
                </a:tc>
                <a:extLst>
                  <a:ext uri="{0D108BD9-81ED-4DB2-BD59-A6C34878D82A}">
                    <a16:rowId xmlns:a16="http://schemas.microsoft.com/office/drawing/2014/main" val="2655501909"/>
                  </a:ext>
                </a:extLst>
              </a:tr>
            </a:tbl>
          </a:graphicData>
        </a:graphic>
      </p:graphicFrame>
      <p:graphicFrame>
        <p:nvGraphicFramePr>
          <p:cNvPr id="93" name="표 7">
            <a:extLst>
              <a:ext uri="{FF2B5EF4-FFF2-40B4-BE49-F238E27FC236}">
                <a16:creationId xmlns:a16="http://schemas.microsoft.com/office/drawing/2014/main" id="{A58E9531-0F50-45ED-9666-9E8FF7DD2D3E}"/>
              </a:ext>
            </a:extLst>
          </p:cNvPr>
          <p:cNvGraphicFramePr>
            <a:graphicFrameLocks noGrp="1"/>
          </p:cNvGraphicFramePr>
          <p:nvPr>
            <p:extLst>
              <p:ext uri="{D42A27DB-BD31-4B8C-83A1-F6EECF244321}">
                <p14:modId xmlns:p14="http://schemas.microsoft.com/office/powerpoint/2010/main" val="3798003926"/>
              </p:ext>
            </p:extLst>
          </p:nvPr>
        </p:nvGraphicFramePr>
        <p:xfrm>
          <a:off x="6869289" y="3037585"/>
          <a:ext cx="2001524" cy="2379436"/>
        </p:xfrm>
        <a:graphic>
          <a:graphicData uri="http://schemas.openxmlformats.org/drawingml/2006/table">
            <a:tbl>
              <a:tblPr firstRow="1" bandRow="1">
                <a:tableStyleId>{5C22544A-7EE6-4342-B048-85BDC9FD1C3A}</a:tableStyleId>
              </a:tblPr>
              <a:tblGrid>
                <a:gridCol w="2001524">
                  <a:extLst>
                    <a:ext uri="{9D8B030D-6E8A-4147-A177-3AD203B41FA5}">
                      <a16:colId xmlns:a16="http://schemas.microsoft.com/office/drawing/2014/main" val="3607533410"/>
                    </a:ext>
                  </a:extLst>
                </a:gridCol>
              </a:tblGrid>
              <a:tr h="312965">
                <a:tc>
                  <a:txBody>
                    <a:bodyPr/>
                    <a:lstStyle/>
                    <a:p>
                      <a:pPr marL="0" algn="ctr" defTabSz="914400" rtl="0" eaLnBrk="1" latinLnBrk="1" hangingPunct="1"/>
                      <a:r>
                        <a:rPr lang="en-US" altLang="ko-KR" sz="18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Yash Nilesh Shah</a:t>
                      </a:r>
                      <a:endParaRPr lang="ko-KR" altLang="en-US"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a:txBody>
                  <a:tcPr>
                    <a:solidFill>
                      <a:srgbClr val="5C89EC"/>
                    </a:solidFill>
                  </a:tcPr>
                </a:tc>
                <a:extLst>
                  <a:ext uri="{0D108BD9-81ED-4DB2-BD59-A6C34878D82A}">
                    <a16:rowId xmlns:a16="http://schemas.microsoft.com/office/drawing/2014/main" val="2003348727"/>
                  </a:ext>
                </a:extLst>
              </a:tr>
              <a:tr h="1739356">
                <a:tc>
                  <a:txBody>
                    <a:bodyPr/>
                    <a:lstStyle/>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Contribution in the creation of GitHub repository.</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Added all of us as collaborators.</a:t>
                      </a:r>
                    </a:p>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txBody>
                  <a:tcPr>
                    <a:solidFill>
                      <a:schemeClr val="bg1"/>
                    </a:solidFill>
                  </a:tcPr>
                </a:tc>
                <a:extLst>
                  <a:ext uri="{0D108BD9-81ED-4DB2-BD59-A6C34878D82A}">
                    <a16:rowId xmlns:a16="http://schemas.microsoft.com/office/drawing/2014/main" val="2655501909"/>
                  </a:ext>
                </a:extLst>
              </a:tr>
            </a:tbl>
          </a:graphicData>
        </a:graphic>
      </p:graphicFrame>
      <p:sp>
        <p:nvSpPr>
          <p:cNvPr id="70" name="TextBox 69">
            <a:extLst>
              <a:ext uri="{FF2B5EF4-FFF2-40B4-BE49-F238E27FC236}">
                <a16:creationId xmlns:a16="http://schemas.microsoft.com/office/drawing/2014/main" id="{991830EB-1E59-449A-AD1D-F4D0046F6D72}"/>
              </a:ext>
            </a:extLst>
          </p:cNvPr>
          <p:cNvSpPr txBox="1"/>
          <p:nvPr/>
        </p:nvSpPr>
        <p:spPr>
          <a:xfrm>
            <a:off x="1931530" y="1870710"/>
            <a:ext cx="8319596" cy="523220"/>
          </a:xfrm>
          <a:prstGeom prst="rect">
            <a:avLst/>
          </a:prstGeom>
          <a:noFill/>
        </p:spPr>
        <p:txBody>
          <a:bodyPr wrap="square">
            <a:spAutoFit/>
          </a:bodyPr>
          <a:lstStyle/>
          <a:p>
            <a:r>
              <a:rPr lang="en-US" altLang="ko-KR" sz="1400" i="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This Project has been a collaborative effort from each member. Without any of us It would not been possible to complete the tasks on time</a:t>
            </a:r>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2" name="TextBox 1">
            <a:extLst>
              <a:ext uri="{FF2B5EF4-FFF2-40B4-BE49-F238E27FC236}">
                <a16:creationId xmlns:a16="http://schemas.microsoft.com/office/drawing/2014/main" id="{E185432F-F20D-5466-A59F-816154795B9B}"/>
              </a:ext>
            </a:extLst>
          </p:cNvPr>
          <p:cNvSpPr txBox="1"/>
          <p:nvPr/>
        </p:nvSpPr>
        <p:spPr>
          <a:xfrm>
            <a:off x="1931530" y="2314242"/>
            <a:ext cx="8319596" cy="523220"/>
          </a:xfrm>
          <a:prstGeom prst="rect">
            <a:avLst/>
          </a:prstGeom>
          <a:noFill/>
        </p:spPr>
        <p:txBody>
          <a:bodyPr wrap="square">
            <a:spAutoFit/>
          </a:bodyPr>
          <a:lstStyle/>
          <a:p>
            <a:r>
              <a:rPr lang="en-US" altLang="ko-KR" sz="1400" i="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We divided the tasks in between every team members. So the approach was quite simple to do everything as a team. The tasks done by each of us is listed below:</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6" name="Rectangle 5">
            <a:extLst>
              <a:ext uri="{FF2B5EF4-FFF2-40B4-BE49-F238E27FC236}">
                <a16:creationId xmlns:a16="http://schemas.microsoft.com/office/drawing/2014/main" id="{85E82718-5407-B97B-4D4E-353F06B59936}"/>
              </a:ext>
            </a:extLst>
          </p:cNvPr>
          <p:cNvSpPr/>
          <p:nvPr/>
        </p:nvSpPr>
        <p:spPr>
          <a:xfrm>
            <a:off x="4309433" y="6320685"/>
            <a:ext cx="3560618" cy="363175"/>
          </a:xfrm>
          <a:prstGeom prst="rect">
            <a:avLst/>
          </a:prstGeom>
          <a:gradFill flip="none" rotWithShape="1">
            <a:gsLst>
              <a:gs pos="0">
                <a:srgbClr val="D04F40">
                  <a:shade val="30000"/>
                  <a:satMod val="115000"/>
                </a:srgbClr>
              </a:gs>
              <a:gs pos="50000">
                <a:srgbClr val="D04F40">
                  <a:shade val="67500"/>
                  <a:satMod val="115000"/>
                </a:srgbClr>
              </a:gs>
              <a:gs pos="100000">
                <a:srgbClr val="D04F40">
                  <a:shade val="100000"/>
                  <a:satMod val="115000"/>
                </a:srgbClr>
              </a:gs>
            </a:gsLst>
            <a:path path="circle">
              <a:fillToRect l="50000" t="50000" r="50000" b="50000"/>
            </a:path>
            <a:tileRect/>
          </a:gradFill>
          <a:ln w="19050">
            <a:solidFill>
              <a:srgbClr val="DFE1E5"/>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Move Forward to User Interface</a:t>
            </a:r>
          </a:p>
        </p:txBody>
      </p:sp>
      <p:pic>
        <p:nvPicPr>
          <p:cNvPr id="8" name="그림 17">
            <a:extLst>
              <a:ext uri="{FF2B5EF4-FFF2-40B4-BE49-F238E27FC236}">
                <a16:creationId xmlns:a16="http://schemas.microsoft.com/office/drawing/2014/main" id="{02DBB055-50BD-B105-B464-2EE64A21F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00000">
            <a:off x="10546203" y="7347932"/>
            <a:ext cx="283829" cy="366600"/>
          </a:xfrm>
          <a:prstGeom prst="rect">
            <a:avLst/>
          </a:prstGeom>
        </p:spPr>
      </p:pic>
    </p:spTree>
    <p:extLst>
      <p:ext uri="{BB962C8B-B14F-4D97-AF65-F5344CB8AC3E}">
        <p14:creationId xmlns:p14="http://schemas.microsoft.com/office/powerpoint/2010/main" val="3118775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2.5E-6 1.85185E-6 L -0.29205 -0.14653 " pathEditMode="relative" rAng="0" ptsTypes="AA">
                                      <p:cBhvr>
                                        <p:cTn id="8" dur="2000" fill="hold"/>
                                        <p:tgtEl>
                                          <p:spTgt spid="8"/>
                                        </p:tgtEl>
                                        <p:attrNameLst>
                                          <p:attrName>ppt_x</p:attrName>
                                          <p:attrName>ppt_y</p:attrName>
                                        </p:attrNameLst>
                                      </p:cBhvr>
                                      <p:rCtr x="-14609" y="-7338"/>
                                    </p:animMotion>
                                  </p:childTnLst>
                                </p:cTn>
                              </p:par>
                              <p:par>
                                <p:cTn id="9" presetID="24" presetClass="emph" presetSubtype="0" fill="hold" grpId="0" nodeType="withEffect">
                                  <p:stCondLst>
                                    <p:cond delay="1500"/>
                                  </p:stCondLst>
                                  <p:childTnLst>
                                    <p:animClr clrSpc="hsl" dir="cw">
                                      <p:cBhvr override="childStyle">
                                        <p:cTn id="10" dur="59000" fill="hold"/>
                                        <p:tgtEl>
                                          <p:spTgt spid="6"/>
                                        </p:tgtEl>
                                        <p:attrNameLst>
                                          <p:attrName>style.color</p:attrName>
                                        </p:attrNameLst>
                                      </p:cBhvr>
                                      <p:by>
                                        <p:hsl h="0" s="-12549" l="-25098"/>
                                      </p:by>
                                    </p:animClr>
                                    <p:animClr clrSpc="hsl" dir="cw">
                                      <p:cBhvr>
                                        <p:cTn id="11" dur="59000" fill="hold"/>
                                        <p:tgtEl>
                                          <p:spTgt spid="6"/>
                                        </p:tgtEl>
                                        <p:attrNameLst>
                                          <p:attrName>fillcolor</p:attrName>
                                        </p:attrNameLst>
                                      </p:cBhvr>
                                      <p:by>
                                        <p:hsl h="0" s="-12549" l="-25098"/>
                                      </p:by>
                                    </p:animClr>
                                    <p:animClr clrSpc="hsl" dir="cw">
                                      <p:cBhvr>
                                        <p:cTn id="12" dur="59000" fill="hold"/>
                                        <p:tgtEl>
                                          <p:spTgt spid="6"/>
                                        </p:tgtEl>
                                        <p:attrNameLst>
                                          <p:attrName>stroke.color</p:attrName>
                                        </p:attrNameLst>
                                      </p:cBhvr>
                                      <p:by>
                                        <p:hsl h="0" s="-12549" l="-25098"/>
                                      </p:by>
                                    </p:animClr>
                                    <p:set>
                                      <p:cBhvr>
                                        <p:cTn id="13" dur="59000" fill="hold"/>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09" name="자유형: 도형 108">
            <a:extLst>
              <a:ext uri="{FF2B5EF4-FFF2-40B4-BE49-F238E27FC236}">
                <a16:creationId xmlns:a16="http://schemas.microsoft.com/office/drawing/2014/main" id="{69DBF525-B923-479E-804C-FF38CF01DD3F}"/>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0" name="자유형: 도형 59">
            <a:extLst>
              <a:ext uri="{FF2B5EF4-FFF2-40B4-BE49-F238E27FC236}">
                <a16:creationId xmlns:a16="http://schemas.microsoft.com/office/drawing/2014/main" id="{C2926105-AF72-4608-9171-9FE5B316B501}"/>
              </a:ext>
            </a:extLst>
          </p:cNvPr>
          <p:cNvSpPr/>
          <p:nvPr/>
        </p:nvSpPr>
        <p:spPr>
          <a:xfrm flipH="1">
            <a:off x="0" y="1"/>
            <a:ext cx="12192000" cy="6857998"/>
          </a:xfrm>
          <a:custGeom>
            <a:avLst/>
            <a:gdLst>
              <a:gd name="connsiteX0" fmla="*/ 12192000 w 12192000"/>
              <a:gd name="connsiteY0" fmla="*/ 383245 h 6857998"/>
              <a:gd name="connsiteX1" fmla="*/ 0 w 12192000"/>
              <a:gd name="connsiteY1" fmla="*/ 383245 h 6857998"/>
              <a:gd name="connsiteX2" fmla="*/ 0 w 12192000"/>
              <a:gd name="connsiteY2" fmla="*/ 6857998 h 6857998"/>
              <a:gd name="connsiteX3" fmla="*/ 12192000 w 12192000"/>
              <a:gd name="connsiteY3" fmla="*/ 6857998 h 6857998"/>
              <a:gd name="connsiteX4" fmla="*/ 5994521 w 12192000"/>
              <a:gd name="connsiteY4" fmla="*/ 0 h 6857998"/>
              <a:gd name="connsiteX5" fmla="*/ 4014551 w 12192000"/>
              <a:gd name="connsiteY5" fmla="*/ 0 h 6857998"/>
              <a:gd name="connsiteX6" fmla="*/ 3797875 w 12192000"/>
              <a:gd name="connsiteY6" fmla="*/ 185195 h 6857998"/>
              <a:gd name="connsiteX7" fmla="*/ 3797875 w 12192000"/>
              <a:gd name="connsiteY7" fmla="*/ 277793 h 6857998"/>
              <a:gd name="connsiteX8" fmla="*/ 3650555 w 12192000"/>
              <a:gd name="connsiteY8" fmla="*/ 370390 h 6857998"/>
              <a:gd name="connsiteX9" fmla="*/ 3797875 w 12192000"/>
              <a:gd name="connsiteY9" fmla="*/ 370390 h 6857998"/>
              <a:gd name="connsiteX10" fmla="*/ 4014551 w 12192000"/>
              <a:gd name="connsiteY10" fmla="*/ 370390 h 6857998"/>
              <a:gd name="connsiteX11" fmla="*/ 5994521 w 12192000"/>
              <a:gd name="connsiteY11" fmla="*/ 370390 h 6857998"/>
              <a:gd name="connsiteX12" fmla="*/ 6211197 w 12192000"/>
              <a:gd name="connsiteY12" fmla="*/ 370390 h 6857998"/>
              <a:gd name="connsiteX13" fmla="*/ 6358517 w 12192000"/>
              <a:gd name="connsiteY13" fmla="*/ 370390 h 6857998"/>
              <a:gd name="connsiteX14" fmla="*/ 6211197 w 12192000"/>
              <a:gd name="connsiteY14" fmla="*/ 277793 h 6857998"/>
              <a:gd name="connsiteX15" fmla="*/ 6211197 w 12192000"/>
              <a:gd name="connsiteY15" fmla="*/ 185195 h 6857998"/>
              <a:gd name="connsiteX16" fmla="*/ 5994521 w 12192000"/>
              <a:gd name="connsiteY16"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7998">
                <a:moveTo>
                  <a:pt x="12192000" y="383245"/>
                </a:moveTo>
                <a:lnTo>
                  <a:pt x="0" y="383245"/>
                </a:lnTo>
                <a:lnTo>
                  <a:pt x="0" y="6857998"/>
                </a:lnTo>
                <a:lnTo>
                  <a:pt x="12192000" y="6857998"/>
                </a:lnTo>
                <a:close/>
                <a:moveTo>
                  <a:pt x="5994521" y="0"/>
                </a:moveTo>
                <a:lnTo>
                  <a:pt x="4014551" y="0"/>
                </a:lnTo>
                <a:cubicBezTo>
                  <a:pt x="3894884" y="0"/>
                  <a:pt x="3797875" y="82915"/>
                  <a:pt x="3797875" y="185195"/>
                </a:cubicBezTo>
                <a:lnTo>
                  <a:pt x="3797875" y="277793"/>
                </a:lnTo>
                <a:cubicBezTo>
                  <a:pt x="3797875" y="328933"/>
                  <a:pt x="3731918" y="370390"/>
                  <a:pt x="3650555" y="370390"/>
                </a:cubicBezTo>
                <a:lnTo>
                  <a:pt x="3797875" y="370390"/>
                </a:lnTo>
                <a:lnTo>
                  <a:pt x="4014551" y="370390"/>
                </a:lnTo>
                <a:lnTo>
                  <a:pt x="5994521" y="370390"/>
                </a:lnTo>
                <a:lnTo>
                  <a:pt x="6211197" y="370390"/>
                </a:lnTo>
                <a:lnTo>
                  <a:pt x="6358517" y="370390"/>
                </a:lnTo>
                <a:cubicBezTo>
                  <a:pt x="6277154" y="370390"/>
                  <a:pt x="6211197" y="328933"/>
                  <a:pt x="6211197" y="277793"/>
                </a:cubicBezTo>
                <a:lnTo>
                  <a:pt x="6211197" y="185195"/>
                </a:lnTo>
                <a:cubicBezTo>
                  <a:pt x="6211197" y="82915"/>
                  <a:pt x="6114188" y="0"/>
                  <a:pt x="599452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B2F35339-1BAC-40E2-AF0C-B1D66C4BA465}"/>
              </a:ext>
            </a:extLst>
          </p:cNvPr>
          <p:cNvSpPr txBox="1"/>
          <p:nvPr/>
        </p:nvSpPr>
        <p:spPr>
          <a:xfrm>
            <a:off x="6511300"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UI</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7" name="그룹 66">
            <a:extLst>
              <a:ext uri="{FF2B5EF4-FFF2-40B4-BE49-F238E27FC236}">
                <a16:creationId xmlns:a16="http://schemas.microsoft.com/office/drawing/2014/main" id="{BC123050-09FE-4CD5-85E3-37576E5FC013}"/>
              </a:ext>
            </a:extLst>
          </p:cNvPr>
          <p:cNvGrpSpPr/>
          <p:nvPr/>
        </p:nvGrpSpPr>
        <p:grpSpPr>
          <a:xfrm>
            <a:off x="8054744" y="148157"/>
            <a:ext cx="64022" cy="71762"/>
            <a:chOff x="2644815" y="1394749"/>
            <a:chExt cx="231494" cy="231494"/>
          </a:xfrm>
        </p:grpSpPr>
        <p:cxnSp>
          <p:nvCxnSpPr>
            <p:cNvPr id="68" name="직선 연결선 67">
              <a:extLst>
                <a:ext uri="{FF2B5EF4-FFF2-40B4-BE49-F238E27FC236}">
                  <a16:creationId xmlns:a16="http://schemas.microsoft.com/office/drawing/2014/main" id="{80CC2E3D-3159-4B70-B5E0-B9524D7D7DF8}"/>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EB199E1C-7C10-4602-AF4F-E1FEED346DC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400" dirty="0">
                <a:solidFill>
                  <a:schemeClr val="bg2">
                    <a:lumMod val="25000"/>
                  </a:schemeClr>
                </a:solidFill>
                <a:latin typeface="Open Sans" panose="020B0606030504020204" pitchFamily="34" charset="0"/>
                <a:cs typeface="Open Sans" panose="020B0606030504020204" pitchFamily="34" charset="0"/>
              </a:rPr>
              <a:t>https://www.google.com/search?q=Handwritten+digit+Recognition+user+interface&amp;rlz=1C1CHBF_enIN1</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 name="그룹 1">
            <a:extLst>
              <a:ext uri="{FF2B5EF4-FFF2-40B4-BE49-F238E27FC236}">
                <a16:creationId xmlns:a16="http://schemas.microsoft.com/office/drawing/2014/main" id="{38D778A3-7226-4BEF-8FED-4501264294BF}"/>
              </a:ext>
            </a:extLst>
          </p:cNvPr>
          <p:cNvGrpSpPr/>
          <p:nvPr/>
        </p:nvGrpSpPr>
        <p:grpSpPr>
          <a:xfrm>
            <a:off x="342324" y="2416789"/>
            <a:ext cx="2783576" cy="3103919"/>
            <a:chOff x="342324" y="2416789"/>
            <a:chExt cx="2783576" cy="3103919"/>
          </a:xfrm>
        </p:grpSpPr>
        <p:pic>
          <p:nvPicPr>
            <p:cNvPr id="65" name="그림 64">
              <a:extLst>
                <a:ext uri="{FF2B5EF4-FFF2-40B4-BE49-F238E27FC236}">
                  <a16:creationId xmlns:a16="http://schemas.microsoft.com/office/drawing/2014/main" id="{EA6FC618-EAE5-4F7E-A0AB-E0618D21E246}"/>
                </a:ext>
              </a:extLst>
            </p:cNvPr>
            <p:cNvPicPr>
              <a:picLocks noChangeAspect="1"/>
            </p:cNvPicPr>
            <p:nvPr/>
          </p:nvPicPr>
          <p:blipFill>
            <a:blip r:embed="rId2">
              <a:extLst>
                <a:ext uri="{28A0092B-C50C-407E-A947-70E740481C1C}">
                  <a14:useLocalDpi xmlns:a14="http://schemas.microsoft.com/office/drawing/2010/main" val="0"/>
                </a:ext>
              </a:extLst>
            </a:blip>
            <a:srcRect l="8500" r="6785"/>
            <a:stretch>
              <a:fillRect/>
            </a:stretch>
          </p:blipFill>
          <p:spPr>
            <a:xfrm>
              <a:off x="342902" y="2416789"/>
              <a:ext cx="2712719" cy="2001356"/>
            </a:xfrm>
            <a:custGeom>
              <a:avLst/>
              <a:gdLst>
                <a:gd name="connsiteX0" fmla="*/ 0 w 2712719"/>
                <a:gd name="connsiteY0" fmla="*/ 0 h 2001356"/>
                <a:gd name="connsiteX1" fmla="*/ 2712719 w 2712719"/>
                <a:gd name="connsiteY1" fmla="*/ 0 h 2001356"/>
                <a:gd name="connsiteX2" fmla="*/ 2712719 w 2712719"/>
                <a:gd name="connsiteY2" fmla="*/ 2001356 h 2001356"/>
                <a:gd name="connsiteX3" fmla="*/ 0 w 2712719"/>
                <a:gd name="connsiteY3" fmla="*/ 2001356 h 2001356"/>
              </a:gdLst>
              <a:ahLst/>
              <a:cxnLst>
                <a:cxn ang="0">
                  <a:pos x="connsiteX0" y="connsiteY0"/>
                </a:cxn>
                <a:cxn ang="0">
                  <a:pos x="connsiteX1" y="connsiteY1"/>
                </a:cxn>
                <a:cxn ang="0">
                  <a:pos x="connsiteX2" y="connsiteY2"/>
                </a:cxn>
                <a:cxn ang="0">
                  <a:pos x="connsiteX3" y="connsiteY3"/>
                </a:cxn>
              </a:cxnLst>
              <a:rect l="l" t="t" r="r" b="b"/>
              <a:pathLst>
                <a:path w="2712719" h="2001356">
                  <a:moveTo>
                    <a:pt x="0" y="0"/>
                  </a:moveTo>
                  <a:lnTo>
                    <a:pt x="2712719" y="0"/>
                  </a:lnTo>
                  <a:lnTo>
                    <a:pt x="2712719" y="2001356"/>
                  </a:lnTo>
                  <a:lnTo>
                    <a:pt x="0" y="2001356"/>
                  </a:lnTo>
                  <a:close/>
                </a:path>
              </a:pathLst>
            </a:custGeom>
          </p:spPr>
        </p:pic>
        <p:sp>
          <p:nvSpPr>
            <p:cNvPr id="85" name="TextBox 84">
              <a:extLst>
                <a:ext uri="{FF2B5EF4-FFF2-40B4-BE49-F238E27FC236}">
                  <a16:creationId xmlns:a16="http://schemas.microsoft.com/office/drawing/2014/main" id="{BD329928-E759-4B6D-B1BC-E4D4DC04377B}"/>
                </a:ext>
              </a:extLst>
            </p:cNvPr>
            <p:cNvSpPr txBox="1"/>
            <p:nvPr/>
          </p:nvSpPr>
          <p:spPr>
            <a:xfrm>
              <a:off x="342324" y="4751267"/>
              <a:ext cx="2783576" cy="769441"/>
            </a:xfrm>
            <a:prstGeom prst="rect">
              <a:avLst/>
            </a:prstGeom>
            <a:noFill/>
          </p:spPr>
          <p:txBody>
            <a:bodyPr wrap="square">
              <a:spAutoFit/>
            </a:bodyPr>
            <a:lstStyle/>
            <a:p>
              <a:r>
                <a:rPr lang="en-GB" altLang="ko-KR"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We start our project using flask virtual environment (project is yet to be deployed on the web). The above stated UI is seen</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86" name="TextBox 85">
              <a:extLst>
                <a:ext uri="{FF2B5EF4-FFF2-40B4-BE49-F238E27FC236}">
                  <a16:creationId xmlns:a16="http://schemas.microsoft.com/office/drawing/2014/main" id="{BD6BCC13-C46C-42C9-A027-E1144430F702}"/>
                </a:ext>
              </a:extLst>
            </p:cNvPr>
            <p:cNvSpPr txBox="1"/>
            <p:nvPr/>
          </p:nvSpPr>
          <p:spPr>
            <a:xfrm>
              <a:off x="342324" y="4505510"/>
              <a:ext cx="2783576" cy="307777"/>
            </a:xfrm>
            <a:prstGeom prst="rect">
              <a:avLst/>
            </a:prstGeom>
            <a:noFill/>
          </p:spPr>
          <p:txBody>
            <a:bodyPr wrap="square">
              <a:spAutoFit/>
            </a:bodyPr>
            <a:lstStyle/>
            <a:p>
              <a:r>
                <a:rPr lang="en-US" altLang="ko-KR"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Index Page</a:t>
              </a:r>
              <a:endParaRPr lang="ko-KR" altLang="en-US"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grpSp>
        <p:nvGrpSpPr>
          <p:cNvPr id="4" name="그룹 3">
            <a:extLst>
              <a:ext uri="{FF2B5EF4-FFF2-40B4-BE49-F238E27FC236}">
                <a16:creationId xmlns:a16="http://schemas.microsoft.com/office/drawing/2014/main" id="{7B635D2F-D745-46FC-BCF4-DAF75E9DDE91}"/>
              </a:ext>
            </a:extLst>
          </p:cNvPr>
          <p:cNvGrpSpPr/>
          <p:nvPr/>
        </p:nvGrpSpPr>
        <p:grpSpPr>
          <a:xfrm>
            <a:off x="3274061" y="2416790"/>
            <a:ext cx="2783576" cy="2934641"/>
            <a:chOff x="3274061" y="2416790"/>
            <a:chExt cx="2783576" cy="2934641"/>
          </a:xfrm>
        </p:grpSpPr>
        <p:pic>
          <p:nvPicPr>
            <p:cNvPr id="70" name="그림 69" descr="대합조개, 연체동물, 패브릭이(가) 표시된 사진&#10;&#10;자동 생성된 설명">
              <a:extLst>
                <a:ext uri="{FF2B5EF4-FFF2-40B4-BE49-F238E27FC236}">
                  <a16:creationId xmlns:a16="http://schemas.microsoft.com/office/drawing/2014/main" id="{96BE0155-7536-4BE3-B263-E968EC20479A}"/>
                </a:ext>
              </a:extLst>
            </p:cNvPr>
            <p:cNvPicPr>
              <a:picLocks noChangeAspect="1"/>
            </p:cNvPicPr>
            <p:nvPr/>
          </p:nvPicPr>
          <p:blipFill>
            <a:blip r:embed="rId3">
              <a:extLst>
                <a:ext uri="{28A0092B-C50C-407E-A947-70E740481C1C}">
                  <a14:useLocalDpi xmlns:a14="http://schemas.microsoft.com/office/drawing/2010/main" val="0"/>
                </a:ext>
              </a:extLst>
            </a:blip>
            <a:srcRect l="10991" t="1822" r="8311" b="2920"/>
            <a:stretch>
              <a:fillRect/>
            </a:stretch>
          </p:blipFill>
          <p:spPr>
            <a:xfrm>
              <a:off x="3274061" y="2416790"/>
              <a:ext cx="2712719" cy="2001357"/>
            </a:xfrm>
            <a:custGeom>
              <a:avLst/>
              <a:gdLst>
                <a:gd name="connsiteX0" fmla="*/ 0 w 2712719"/>
                <a:gd name="connsiteY0" fmla="*/ 0 h 2001357"/>
                <a:gd name="connsiteX1" fmla="*/ 2712719 w 2712719"/>
                <a:gd name="connsiteY1" fmla="*/ 0 h 2001357"/>
                <a:gd name="connsiteX2" fmla="*/ 2712719 w 2712719"/>
                <a:gd name="connsiteY2" fmla="*/ 2001357 h 2001357"/>
                <a:gd name="connsiteX3" fmla="*/ 0 w 2712719"/>
                <a:gd name="connsiteY3" fmla="*/ 2001357 h 2001357"/>
              </a:gdLst>
              <a:ahLst/>
              <a:cxnLst>
                <a:cxn ang="0">
                  <a:pos x="connsiteX0" y="connsiteY0"/>
                </a:cxn>
                <a:cxn ang="0">
                  <a:pos x="connsiteX1" y="connsiteY1"/>
                </a:cxn>
                <a:cxn ang="0">
                  <a:pos x="connsiteX2" y="connsiteY2"/>
                </a:cxn>
                <a:cxn ang="0">
                  <a:pos x="connsiteX3" y="connsiteY3"/>
                </a:cxn>
              </a:cxnLst>
              <a:rect l="l" t="t" r="r" b="b"/>
              <a:pathLst>
                <a:path w="2712719" h="2001357">
                  <a:moveTo>
                    <a:pt x="0" y="0"/>
                  </a:moveTo>
                  <a:lnTo>
                    <a:pt x="2712719" y="0"/>
                  </a:lnTo>
                  <a:lnTo>
                    <a:pt x="2712719" y="2001357"/>
                  </a:lnTo>
                  <a:lnTo>
                    <a:pt x="0" y="2001357"/>
                  </a:lnTo>
                  <a:close/>
                </a:path>
              </a:pathLst>
            </a:custGeom>
          </p:spPr>
        </p:pic>
        <p:sp>
          <p:nvSpPr>
            <p:cNvPr id="89" name="TextBox 88">
              <a:extLst>
                <a:ext uri="{FF2B5EF4-FFF2-40B4-BE49-F238E27FC236}">
                  <a16:creationId xmlns:a16="http://schemas.microsoft.com/office/drawing/2014/main" id="{48ABBB4A-D304-4C3C-8F98-D79E7F56A911}"/>
                </a:ext>
              </a:extLst>
            </p:cNvPr>
            <p:cNvSpPr txBox="1"/>
            <p:nvPr/>
          </p:nvSpPr>
          <p:spPr>
            <a:xfrm>
              <a:off x="3274061" y="4751267"/>
              <a:ext cx="2783576" cy="600164"/>
            </a:xfrm>
            <a:prstGeom prst="rect">
              <a:avLst/>
            </a:prstGeom>
            <a:noFill/>
          </p:spPr>
          <p:txBody>
            <a:bodyPr wrap="square">
              <a:spAutoFit/>
            </a:bodyPr>
            <a:lstStyle/>
            <a:p>
              <a:r>
                <a:rPr lang="en-GB" altLang="ko-KR"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In our UI, there is an option of selecting any model out of three for predicting the hand drawn digit.</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90" name="TextBox 89">
              <a:extLst>
                <a:ext uri="{FF2B5EF4-FFF2-40B4-BE49-F238E27FC236}">
                  <a16:creationId xmlns:a16="http://schemas.microsoft.com/office/drawing/2014/main" id="{983F04EB-0168-4747-928F-1E370547D61E}"/>
                </a:ext>
              </a:extLst>
            </p:cNvPr>
            <p:cNvSpPr txBox="1"/>
            <p:nvPr/>
          </p:nvSpPr>
          <p:spPr>
            <a:xfrm>
              <a:off x="3274061" y="4505510"/>
              <a:ext cx="2783576" cy="307777"/>
            </a:xfrm>
            <a:prstGeom prst="rect">
              <a:avLst/>
            </a:prstGeom>
            <a:noFill/>
          </p:spPr>
          <p:txBody>
            <a:bodyPr wrap="square">
              <a:spAutoFit/>
            </a:bodyPr>
            <a:lstStyle/>
            <a:p>
              <a:r>
                <a:rPr lang="en-US" altLang="ko-KR"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Prediction of Selected Model</a:t>
              </a:r>
              <a:endParaRPr lang="ko-KR" altLang="en-US"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grpSp>
        <p:nvGrpSpPr>
          <p:cNvPr id="6" name="그룹 5">
            <a:extLst>
              <a:ext uri="{FF2B5EF4-FFF2-40B4-BE49-F238E27FC236}">
                <a16:creationId xmlns:a16="http://schemas.microsoft.com/office/drawing/2014/main" id="{C838D180-D7F2-4CD9-B296-9EC34490C5B5}"/>
              </a:ext>
            </a:extLst>
          </p:cNvPr>
          <p:cNvGrpSpPr/>
          <p:nvPr/>
        </p:nvGrpSpPr>
        <p:grpSpPr>
          <a:xfrm>
            <a:off x="6205222" y="2416789"/>
            <a:ext cx="2783576" cy="3103919"/>
            <a:chOff x="6205222" y="2416789"/>
            <a:chExt cx="2783576" cy="3103919"/>
          </a:xfrm>
        </p:grpSpPr>
        <p:pic>
          <p:nvPicPr>
            <p:cNvPr id="105" name="그림 104" descr="식물, 잔디이(가) 표시된 사진&#10;&#10;자동 생성된 설명">
              <a:extLst>
                <a:ext uri="{FF2B5EF4-FFF2-40B4-BE49-F238E27FC236}">
                  <a16:creationId xmlns:a16="http://schemas.microsoft.com/office/drawing/2014/main" id="{405EE6E4-0FD7-4329-8924-BFC87153FFE8}"/>
                </a:ext>
              </a:extLst>
            </p:cNvPr>
            <p:cNvPicPr>
              <a:picLocks noChangeAspect="1"/>
            </p:cNvPicPr>
            <p:nvPr/>
          </p:nvPicPr>
          <p:blipFill>
            <a:blip r:embed="rId4">
              <a:extLst>
                <a:ext uri="{28A0092B-C50C-407E-A947-70E740481C1C}">
                  <a14:useLocalDpi xmlns:a14="http://schemas.microsoft.com/office/drawing/2010/main" val="0"/>
                </a:ext>
              </a:extLst>
            </a:blip>
            <a:srcRect l="4792" t="2193" r="7133" b="338"/>
            <a:stretch>
              <a:fillRect/>
            </a:stretch>
          </p:blipFill>
          <p:spPr>
            <a:xfrm>
              <a:off x="6205222" y="2416789"/>
              <a:ext cx="2712719" cy="2001357"/>
            </a:xfrm>
            <a:custGeom>
              <a:avLst/>
              <a:gdLst>
                <a:gd name="connsiteX0" fmla="*/ 0 w 2712719"/>
                <a:gd name="connsiteY0" fmla="*/ 0 h 2001357"/>
                <a:gd name="connsiteX1" fmla="*/ 2712719 w 2712719"/>
                <a:gd name="connsiteY1" fmla="*/ 0 h 2001357"/>
                <a:gd name="connsiteX2" fmla="*/ 2712719 w 2712719"/>
                <a:gd name="connsiteY2" fmla="*/ 2001357 h 2001357"/>
                <a:gd name="connsiteX3" fmla="*/ 0 w 2712719"/>
                <a:gd name="connsiteY3" fmla="*/ 2001357 h 2001357"/>
              </a:gdLst>
              <a:ahLst/>
              <a:cxnLst>
                <a:cxn ang="0">
                  <a:pos x="connsiteX0" y="connsiteY0"/>
                </a:cxn>
                <a:cxn ang="0">
                  <a:pos x="connsiteX1" y="connsiteY1"/>
                </a:cxn>
                <a:cxn ang="0">
                  <a:pos x="connsiteX2" y="connsiteY2"/>
                </a:cxn>
                <a:cxn ang="0">
                  <a:pos x="connsiteX3" y="connsiteY3"/>
                </a:cxn>
              </a:cxnLst>
              <a:rect l="l" t="t" r="r" b="b"/>
              <a:pathLst>
                <a:path w="2712719" h="2001357">
                  <a:moveTo>
                    <a:pt x="0" y="0"/>
                  </a:moveTo>
                  <a:lnTo>
                    <a:pt x="2712719" y="0"/>
                  </a:lnTo>
                  <a:lnTo>
                    <a:pt x="2712719" y="2001357"/>
                  </a:lnTo>
                  <a:lnTo>
                    <a:pt x="0" y="2001357"/>
                  </a:lnTo>
                  <a:close/>
                </a:path>
              </a:pathLst>
            </a:custGeom>
          </p:spPr>
        </p:pic>
        <p:sp>
          <p:nvSpPr>
            <p:cNvPr id="91" name="TextBox 90">
              <a:extLst>
                <a:ext uri="{FF2B5EF4-FFF2-40B4-BE49-F238E27FC236}">
                  <a16:creationId xmlns:a16="http://schemas.microsoft.com/office/drawing/2014/main" id="{7F5A3828-7E46-454A-B001-A0CBBF623734}"/>
                </a:ext>
              </a:extLst>
            </p:cNvPr>
            <p:cNvSpPr txBox="1"/>
            <p:nvPr/>
          </p:nvSpPr>
          <p:spPr>
            <a:xfrm>
              <a:off x="6205222" y="4751267"/>
              <a:ext cx="2783576" cy="769441"/>
            </a:xfrm>
            <a:prstGeom prst="rect">
              <a:avLst/>
            </a:prstGeom>
            <a:noFill/>
          </p:spPr>
          <p:txBody>
            <a:bodyPr wrap="square">
              <a:spAutoFit/>
            </a:bodyPr>
            <a:lstStyle/>
            <a:p>
              <a:r>
                <a:rPr lang="en-US" altLang="ko-KR" sz="11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Moreover, users can all check the predictions of all models (lenet5, logistic regression and MLP) by a single click on “predict all” button.</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92" name="TextBox 91">
              <a:extLst>
                <a:ext uri="{FF2B5EF4-FFF2-40B4-BE49-F238E27FC236}">
                  <a16:creationId xmlns:a16="http://schemas.microsoft.com/office/drawing/2014/main" id="{D0B7E8B7-8A68-4C4F-A153-2160464862D3}"/>
                </a:ext>
              </a:extLst>
            </p:cNvPr>
            <p:cNvSpPr txBox="1"/>
            <p:nvPr/>
          </p:nvSpPr>
          <p:spPr>
            <a:xfrm>
              <a:off x="6205222" y="4505510"/>
              <a:ext cx="2783576" cy="307777"/>
            </a:xfrm>
            <a:prstGeom prst="rect">
              <a:avLst/>
            </a:prstGeom>
            <a:noFill/>
          </p:spPr>
          <p:txBody>
            <a:bodyPr wrap="square">
              <a:spAutoFit/>
            </a:bodyPr>
            <a:lstStyle/>
            <a:p>
              <a:r>
                <a:rPr lang="en-US" altLang="ko-KR"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Prediction of all Models</a:t>
              </a:r>
              <a:endParaRPr lang="ko-KR" altLang="en-US"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grpSp>
        <p:nvGrpSpPr>
          <p:cNvPr id="7" name="그룹 6">
            <a:extLst>
              <a:ext uri="{FF2B5EF4-FFF2-40B4-BE49-F238E27FC236}">
                <a16:creationId xmlns:a16="http://schemas.microsoft.com/office/drawing/2014/main" id="{B6DA43D4-8A3E-42ED-918A-54E76634AF53}"/>
              </a:ext>
            </a:extLst>
          </p:cNvPr>
          <p:cNvGrpSpPr/>
          <p:nvPr/>
        </p:nvGrpSpPr>
        <p:grpSpPr>
          <a:xfrm>
            <a:off x="9136381" y="2416789"/>
            <a:ext cx="2783576" cy="3442474"/>
            <a:chOff x="9136381" y="2416789"/>
            <a:chExt cx="2783576" cy="3442474"/>
          </a:xfrm>
        </p:grpSpPr>
        <p:pic>
          <p:nvPicPr>
            <p:cNvPr id="104" name="그림 103" descr="실내, 꽃, 식물이(가) 표시된 사진&#10;&#10;자동 생성된 설명">
              <a:extLst>
                <a:ext uri="{FF2B5EF4-FFF2-40B4-BE49-F238E27FC236}">
                  <a16:creationId xmlns:a16="http://schemas.microsoft.com/office/drawing/2014/main" id="{14B4D953-6673-45B5-9BFA-97D3AA6B31E2}"/>
                </a:ext>
              </a:extLst>
            </p:cNvPr>
            <p:cNvPicPr>
              <a:picLocks noChangeAspect="1"/>
            </p:cNvPicPr>
            <p:nvPr/>
          </p:nvPicPr>
          <p:blipFill>
            <a:blip r:embed="rId5">
              <a:extLst>
                <a:ext uri="{28A0092B-C50C-407E-A947-70E740481C1C}">
                  <a14:useLocalDpi xmlns:a14="http://schemas.microsoft.com/office/drawing/2010/main" val="0"/>
                </a:ext>
              </a:extLst>
            </a:blip>
            <a:srcRect l="17742" t="1054" r="7811" b="1030"/>
            <a:stretch>
              <a:fillRect/>
            </a:stretch>
          </p:blipFill>
          <p:spPr>
            <a:xfrm>
              <a:off x="9136381" y="2416789"/>
              <a:ext cx="2712719" cy="2001357"/>
            </a:xfrm>
            <a:custGeom>
              <a:avLst/>
              <a:gdLst>
                <a:gd name="connsiteX0" fmla="*/ 0 w 2712719"/>
                <a:gd name="connsiteY0" fmla="*/ 0 h 2001357"/>
                <a:gd name="connsiteX1" fmla="*/ 2712719 w 2712719"/>
                <a:gd name="connsiteY1" fmla="*/ 0 h 2001357"/>
                <a:gd name="connsiteX2" fmla="*/ 2712719 w 2712719"/>
                <a:gd name="connsiteY2" fmla="*/ 2001357 h 2001357"/>
                <a:gd name="connsiteX3" fmla="*/ 0 w 2712719"/>
                <a:gd name="connsiteY3" fmla="*/ 2001357 h 2001357"/>
              </a:gdLst>
              <a:ahLst/>
              <a:cxnLst>
                <a:cxn ang="0">
                  <a:pos x="connsiteX0" y="connsiteY0"/>
                </a:cxn>
                <a:cxn ang="0">
                  <a:pos x="connsiteX1" y="connsiteY1"/>
                </a:cxn>
                <a:cxn ang="0">
                  <a:pos x="connsiteX2" y="connsiteY2"/>
                </a:cxn>
                <a:cxn ang="0">
                  <a:pos x="connsiteX3" y="connsiteY3"/>
                </a:cxn>
              </a:cxnLst>
              <a:rect l="l" t="t" r="r" b="b"/>
              <a:pathLst>
                <a:path w="2712719" h="2001357">
                  <a:moveTo>
                    <a:pt x="0" y="0"/>
                  </a:moveTo>
                  <a:lnTo>
                    <a:pt x="2712719" y="0"/>
                  </a:lnTo>
                  <a:lnTo>
                    <a:pt x="2712719" y="2001357"/>
                  </a:lnTo>
                  <a:lnTo>
                    <a:pt x="0" y="2001357"/>
                  </a:lnTo>
                  <a:close/>
                </a:path>
              </a:pathLst>
            </a:custGeom>
          </p:spPr>
        </p:pic>
        <p:sp>
          <p:nvSpPr>
            <p:cNvPr id="93" name="TextBox 92">
              <a:extLst>
                <a:ext uri="{FF2B5EF4-FFF2-40B4-BE49-F238E27FC236}">
                  <a16:creationId xmlns:a16="http://schemas.microsoft.com/office/drawing/2014/main" id="{81CB0B3D-FFD3-4019-A6FC-977FFAAF7469}"/>
                </a:ext>
              </a:extLst>
            </p:cNvPr>
            <p:cNvSpPr txBox="1"/>
            <p:nvPr/>
          </p:nvSpPr>
          <p:spPr>
            <a:xfrm>
              <a:off x="9136381" y="4751267"/>
              <a:ext cx="2783576" cy="1107996"/>
            </a:xfrm>
            <a:prstGeom prst="rect">
              <a:avLst/>
            </a:prstGeom>
            <a:noFill/>
          </p:spPr>
          <p:txBody>
            <a:bodyPr wrap="square">
              <a:spAutoFit/>
            </a:bodyPr>
            <a:lstStyle/>
            <a:p>
              <a:r>
                <a:rPr lang="en-US" altLang="ko-KR" sz="11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Every time the user clicks on predict button for predicting the digit. Confidence percentages are shown , which states that how much percent does the model has the confidence that result is correct.</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94" name="TextBox 93">
              <a:extLst>
                <a:ext uri="{FF2B5EF4-FFF2-40B4-BE49-F238E27FC236}">
                  <a16:creationId xmlns:a16="http://schemas.microsoft.com/office/drawing/2014/main" id="{62E36147-61CB-47DD-ACD4-269A6074DD08}"/>
                </a:ext>
              </a:extLst>
            </p:cNvPr>
            <p:cNvSpPr txBox="1"/>
            <p:nvPr/>
          </p:nvSpPr>
          <p:spPr>
            <a:xfrm>
              <a:off x="9136381" y="4505510"/>
              <a:ext cx="2783576" cy="307777"/>
            </a:xfrm>
            <a:prstGeom prst="rect">
              <a:avLst/>
            </a:prstGeom>
            <a:noFill/>
          </p:spPr>
          <p:txBody>
            <a:bodyPr wrap="square">
              <a:spAutoFit/>
            </a:bodyPr>
            <a:lstStyle/>
            <a:p>
              <a:r>
                <a:rPr lang="en-GB" altLang="ko-KR"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Confidence Percentage</a:t>
              </a:r>
              <a:endParaRPr lang="ko-KR" altLang="en-US"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sp>
        <p:nvSpPr>
          <p:cNvPr id="116" name="TextBox 115">
            <a:extLst>
              <a:ext uri="{FF2B5EF4-FFF2-40B4-BE49-F238E27FC236}">
                <a16:creationId xmlns:a16="http://schemas.microsoft.com/office/drawing/2014/main" id="{6FE9C3EA-50C3-4E52-A9D8-12DFB8C65D29}"/>
              </a:ext>
            </a:extLst>
          </p:cNvPr>
          <p:cNvSpPr txBox="1"/>
          <p:nvPr/>
        </p:nvSpPr>
        <p:spPr>
          <a:xfrm>
            <a:off x="-619215"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117" name="그룹 116">
            <a:extLst>
              <a:ext uri="{FF2B5EF4-FFF2-40B4-BE49-F238E27FC236}">
                <a16:creationId xmlns:a16="http://schemas.microsoft.com/office/drawing/2014/main" id="{F3ACF530-CAEF-4629-8A5C-E8D2E19160D1}"/>
              </a:ext>
            </a:extLst>
          </p:cNvPr>
          <p:cNvGrpSpPr/>
          <p:nvPr/>
        </p:nvGrpSpPr>
        <p:grpSpPr>
          <a:xfrm>
            <a:off x="2209792" y="1193019"/>
            <a:ext cx="7380111" cy="482179"/>
            <a:chOff x="1931529" y="1193019"/>
            <a:chExt cx="7380111" cy="482179"/>
          </a:xfrm>
        </p:grpSpPr>
        <p:sp>
          <p:nvSpPr>
            <p:cNvPr id="118" name="사각형: 둥근 모서리 117">
              <a:extLst>
                <a:ext uri="{FF2B5EF4-FFF2-40B4-BE49-F238E27FC236}">
                  <a16:creationId xmlns:a16="http://schemas.microsoft.com/office/drawing/2014/main" id="{68ACCE9C-6FD8-4A02-8C31-567838BF3B0D}"/>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User Interface</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119" name="그룹 118">
              <a:extLst>
                <a:ext uri="{FF2B5EF4-FFF2-40B4-BE49-F238E27FC236}">
                  <a16:creationId xmlns:a16="http://schemas.microsoft.com/office/drawing/2014/main" id="{E34A9DD8-3E0F-4BB2-8FB9-AA97A8E802A9}"/>
                </a:ext>
              </a:extLst>
            </p:cNvPr>
            <p:cNvGrpSpPr/>
            <p:nvPr/>
          </p:nvGrpSpPr>
          <p:grpSpPr>
            <a:xfrm>
              <a:off x="8800335" y="1314406"/>
              <a:ext cx="240858" cy="239404"/>
              <a:chOff x="4895022" y="4890052"/>
              <a:chExt cx="438978" cy="436328"/>
            </a:xfrm>
          </p:grpSpPr>
          <p:sp>
            <p:nvSpPr>
              <p:cNvPr id="120" name="타원 119">
                <a:extLst>
                  <a:ext uri="{FF2B5EF4-FFF2-40B4-BE49-F238E27FC236}">
                    <a16:creationId xmlns:a16="http://schemas.microsoft.com/office/drawing/2014/main" id="{38B3A451-9FA2-4611-8D51-648826D96ECD}"/>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1" name="직선 연결선 120">
                <a:extLst>
                  <a:ext uri="{FF2B5EF4-FFF2-40B4-BE49-F238E27FC236}">
                    <a16:creationId xmlns:a16="http://schemas.microsoft.com/office/drawing/2014/main" id="{0F2D1EFA-135B-49BA-85EC-23F751D96D7D}"/>
                  </a:ext>
                </a:extLst>
              </p:cNvPr>
              <p:cNvCxnSpPr>
                <a:cxnSpLocks/>
                <a:stCxn id="120"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pic>
        <p:nvPicPr>
          <p:cNvPr id="13" name="Picture 12">
            <a:extLst>
              <a:ext uri="{FF2B5EF4-FFF2-40B4-BE49-F238E27FC236}">
                <a16:creationId xmlns:a16="http://schemas.microsoft.com/office/drawing/2014/main" id="{A60A79D6-DA4B-7C59-EF83-AF0BC7C8C9E5}"/>
              </a:ext>
            </a:extLst>
          </p:cNvPr>
          <p:cNvPicPr>
            <a:picLocks noChangeAspect="1"/>
          </p:cNvPicPr>
          <p:nvPr/>
        </p:nvPicPr>
        <p:blipFill rotWithShape="1">
          <a:blip r:embed="rId6"/>
          <a:srcRect l="1522" t="1922" r="1096"/>
          <a:stretch/>
        </p:blipFill>
        <p:spPr>
          <a:xfrm>
            <a:off x="350992" y="2417385"/>
            <a:ext cx="2712719" cy="2000760"/>
          </a:xfrm>
          <a:prstGeom prst="rect">
            <a:avLst/>
          </a:prstGeom>
          <a:ln>
            <a:solidFill>
              <a:schemeClr val="tx1"/>
            </a:solidFill>
          </a:ln>
        </p:spPr>
      </p:pic>
      <p:pic>
        <p:nvPicPr>
          <p:cNvPr id="15" name="Picture 14">
            <a:extLst>
              <a:ext uri="{FF2B5EF4-FFF2-40B4-BE49-F238E27FC236}">
                <a16:creationId xmlns:a16="http://schemas.microsoft.com/office/drawing/2014/main" id="{66AFE9A2-03D0-DA38-BAA9-9D9013932913}"/>
              </a:ext>
            </a:extLst>
          </p:cNvPr>
          <p:cNvPicPr>
            <a:picLocks noChangeAspect="1"/>
          </p:cNvPicPr>
          <p:nvPr/>
        </p:nvPicPr>
        <p:blipFill rotWithShape="1">
          <a:blip r:embed="rId7"/>
          <a:srcRect l="3560" t="-21" r="1215" b="3921"/>
          <a:stretch/>
        </p:blipFill>
        <p:spPr>
          <a:xfrm>
            <a:off x="3265971" y="2418488"/>
            <a:ext cx="2720808" cy="1999657"/>
          </a:xfrm>
          <a:prstGeom prst="rect">
            <a:avLst/>
          </a:prstGeom>
          <a:ln>
            <a:solidFill>
              <a:schemeClr val="tx1"/>
            </a:solidFill>
          </a:ln>
        </p:spPr>
      </p:pic>
      <p:pic>
        <p:nvPicPr>
          <p:cNvPr id="20" name="Picture 19">
            <a:extLst>
              <a:ext uri="{FF2B5EF4-FFF2-40B4-BE49-F238E27FC236}">
                <a16:creationId xmlns:a16="http://schemas.microsoft.com/office/drawing/2014/main" id="{0AD38317-C167-6FA9-B2E8-17A1643ADD9F}"/>
              </a:ext>
            </a:extLst>
          </p:cNvPr>
          <p:cNvPicPr>
            <a:picLocks noChangeAspect="1"/>
          </p:cNvPicPr>
          <p:nvPr/>
        </p:nvPicPr>
        <p:blipFill rotWithShape="1">
          <a:blip r:embed="rId8"/>
          <a:srcRect l="2417" t="2502" r="2100" b="-365"/>
          <a:stretch/>
        </p:blipFill>
        <p:spPr>
          <a:xfrm>
            <a:off x="6197130" y="2409131"/>
            <a:ext cx="2712719" cy="2009013"/>
          </a:xfrm>
          <a:prstGeom prst="rect">
            <a:avLst/>
          </a:prstGeom>
          <a:ln>
            <a:solidFill>
              <a:schemeClr val="tx1"/>
            </a:solidFill>
          </a:ln>
        </p:spPr>
      </p:pic>
      <p:pic>
        <p:nvPicPr>
          <p:cNvPr id="26" name="Picture 25">
            <a:extLst>
              <a:ext uri="{FF2B5EF4-FFF2-40B4-BE49-F238E27FC236}">
                <a16:creationId xmlns:a16="http://schemas.microsoft.com/office/drawing/2014/main" id="{96C50384-D5D5-7E1E-05C4-25AD6B211CA8}"/>
              </a:ext>
            </a:extLst>
          </p:cNvPr>
          <p:cNvPicPr>
            <a:picLocks noChangeAspect="1"/>
          </p:cNvPicPr>
          <p:nvPr/>
        </p:nvPicPr>
        <p:blipFill rotWithShape="1">
          <a:blip r:embed="rId9"/>
          <a:srcRect l="50315" t="20146" r="10360" b="10073"/>
          <a:stretch/>
        </p:blipFill>
        <p:spPr>
          <a:xfrm>
            <a:off x="9148450" y="2409131"/>
            <a:ext cx="2700648" cy="2009013"/>
          </a:xfrm>
          <a:prstGeom prst="rect">
            <a:avLst/>
          </a:prstGeom>
          <a:ln>
            <a:solidFill>
              <a:schemeClr val="tx1"/>
            </a:solidFill>
          </a:ln>
        </p:spPr>
      </p:pic>
    </p:spTree>
    <p:extLst>
      <p:ext uri="{BB962C8B-B14F-4D97-AF65-F5344CB8AC3E}">
        <p14:creationId xmlns:p14="http://schemas.microsoft.com/office/powerpoint/2010/main" val="3850282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09" name="자유형: 도형 108">
            <a:extLst>
              <a:ext uri="{FF2B5EF4-FFF2-40B4-BE49-F238E27FC236}">
                <a16:creationId xmlns:a16="http://schemas.microsoft.com/office/drawing/2014/main" id="{69DBF525-B923-479E-804C-FF38CF01DD3F}"/>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110" name="TextBox 109">
            <a:extLst>
              <a:ext uri="{FF2B5EF4-FFF2-40B4-BE49-F238E27FC236}">
                <a16:creationId xmlns:a16="http://schemas.microsoft.com/office/drawing/2014/main" id="{1C02D331-4807-475C-89E2-06C77A11A93A}"/>
              </a:ext>
            </a:extLst>
          </p:cNvPr>
          <p:cNvSpPr txBox="1"/>
          <p:nvPr/>
        </p:nvSpPr>
        <p:spPr>
          <a:xfrm>
            <a:off x="8800092" y="61397"/>
            <a:ext cx="1494797"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Acknowledgement</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111" name="그룹 110">
            <a:extLst>
              <a:ext uri="{FF2B5EF4-FFF2-40B4-BE49-F238E27FC236}">
                <a16:creationId xmlns:a16="http://schemas.microsoft.com/office/drawing/2014/main" id="{36C4AC3D-CFF9-4BF8-8BDB-6AE2C6C2D6B2}"/>
              </a:ext>
            </a:extLst>
          </p:cNvPr>
          <p:cNvGrpSpPr/>
          <p:nvPr/>
        </p:nvGrpSpPr>
        <p:grpSpPr>
          <a:xfrm>
            <a:off x="10465367" y="148157"/>
            <a:ext cx="64022" cy="71762"/>
            <a:chOff x="2644815" y="1394749"/>
            <a:chExt cx="231494" cy="231494"/>
          </a:xfrm>
        </p:grpSpPr>
        <p:cxnSp>
          <p:nvCxnSpPr>
            <p:cNvPr id="112" name="직선 연결선 111">
              <a:extLst>
                <a:ext uri="{FF2B5EF4-FFF2-40B4-BE49-F238E27FC236}">
                  <a16:creationId xmlns:a16="http://schemas.microsoft.com/office/drawing/2014/main" id="{F885C9B1-AC2B-4DD1-8957-ED8B7B9258A7}"/>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3" name="직선 연결선 112">
              <a:extLst>
                <a:ext uri="{FF2B5EF4-FFF2-40B4-BE49-F238E27FC236}">
                  <a16:creationId xmlns:a16="http://schemas.microsoft.com/office/drawing/2014/main" id="{25CE6E6E-E3CF-461E-810F-8F7CCF514605}"/>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B2F35339-1BAC-40E2-AF0C-B1D66C4BA465}"/>
              </a:ext>
            </a:extLst>
          </p:cNvPr>
          <p:cNvSpPr txBox="1"/>
          <p:nvPr/>
        </p:nvSpPr>
        <p:spPr>
          <a:xfrm>
            <a:off x="6511300"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UI</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7" name="그룹 66">
            <a:extLst>
              <a:ext uri="{FF2B5EF4-FFF2-40B4-BE49-F238E27FC236}">
                <a16:creationId xmlns:a16="http://schemas.microsoft.com/office/drawing/2014/main" id="{BC123050-09FE-4CD5-85E3-37576E5FC013}"/>
              </a:ext>
            </a:extLst>
          </p:cNvPr>
          <p:cNvGrpSpPr/>
          <p:nvPr/>
        </p:nvGrpSpPr>
        <p:grpSpPr>
          <a:xfrm>
            <a:off x="8054744" y="148157"/>
            <a:ext cx="64022" cy="71762"/>
            <a:chOff x="2644815" y="1394749"/>
            <a:chExt cx="231494" cy="231494"/>
          </a:xfrm>
        </p:grpSpPr>
        <p:cxnSp>
          <p:nvCxnSpPr>
            <p:cNvPr id="68" name="직선 연결선 67">
              <a:extLst>
                <a:ext uri="{FF2B5EF4-FFF2-40B4-BE49-F238E27FC236}">
                  <a16:creationId xmlns:a16="http://schemas.microsoft.com/office/drawing/2014/main" id="{80CC2E3D-3159-4B70-B5E0-B9524D7D7DF8}"/>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EB199E1C-7C10-4602-AF4F-E1FEED346DC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400" dirty="0">
                <a:solidFill>
                  <a:schemeClr val="bg2">
                    <a:lumMod val="25000"/>
                  </a:schemeClr>
                </a:solidFill>
                <a:latin typeface="Open Sans" panose="020B0606030504020204" pitchFamily="34" charset="0"/>
                <a:cs typeface="Open Sans" panose="020B0606030504020204" pitchFamily="34" charset="0"/>
              </a:rPr>
              <a:t>https://www.google.com/search?q=Handwritten+digit+Recognition+user+interface&amp;rlz=1C1CHBF_enIN1</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3" name="그룹 122">
            <a:extLst>
              <a:ext uri="{FF2B5EF4-FFF2-40B4-BE49-F238E27FC236}">
                <a16:creationId xmlns:a16="http://schemas.microsoft.com/office/drawing/2014/main" id="{E4AC66D6-2DCE-4DFB-BB8F-A6ED381AB02E}"/>
              </a:ext>
            </a:extLst>
          </p:cNvPr>
          <p:cNvGrpSpPr/>
          <p:nvPr/>
        </p:nvGrpSpPr>
        <p:grpSpPr>
          <a:xfrm>
            <a:off x="-619215" y="1168014"/>
            <a:ext cx="10209118" cy="523220"/>
            <a:chOff x="-897478" y="1168014"/>
            <a:chExt cx="10209118" cy="523220"/>
          </a:xfrm>
        </p:grpSpPr>
        <p:sp>
          <p:nvSpPr>
            <p:cNvPr id="124" name="TextBox 123">
              <a:extLst>
                <a:ext uri="{FF2B5EF4-FFF2-40B4-BE49-F238E27FC236}">
                  <a16:creationId xmlns:a16="http://schemas.microsoft.com/office/drawing/2014/main" id="{E1524755-8FF0-40C8-987D-5B581DC903DD}"/>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125" name="그룹 124">
              <a:extLst>
                <a:ext uri="{FF2B5EF4-FFF2-40B4-BE49-F238E27FC236}">
                  <a16:creationId xmlns:a16="http://schemas.microsoft.com/office/drawing/2014/main" id="{8E405364-78FA-43D5-9CF7-8EE36F6E365F}"/>
                </a:ext>
              </a:extLst>
            </p:cNvPr>
            <p:cNvGrpSpPr/>
            <p:nvPr/>
          </p:nvGrpSpPr>
          <p:grpSpPr>
            <a:xfrm>
              <a:off x="1931529" y="1193019"/>
              <a:ext cx="7380111" cy="482179"/>
              <a:chOff x="1931529" y="1193019"/>
              <a:chExt cx="7380111" cy="482179"/>
            </a:xfrm>
          </p:grpSpPr>
          <p:sp>
            <p:nvSpPr>
              <p:cNvPr id="126" name="사각형: 둥근 모서리 125">
                <a:extLst>
                  <a:ext uri="{FF2B5EF4-FFF2-40B4-BE49-F238E27FC236}">
                    <a16:creationId xmlns:a16="http://schemas.microsoft.com/office/drawing/2014/main" id="{0A5A70F7-FDDE-43A7-B2F9-F8B4EDF77B71}"/>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Thanks</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127" name="그룹 126">
                <a:extLst>
                  <a:ext uri="{FF2B5EF4-FFF2-40B4-BE49-F238E27FC236}">
                    <a16:creationId xmlns:a16="http://schemas.microsoft.com/office/drawing/2014/main" id="{17C0E0F9-9A57-455E-921F-0688D624094A}"/>
                  </a:ext>
                </a:extLst>
              </p:cNvPr>
              <p:cNvGrpSpPr/>
              <p:nvPr/>
            </p:nvGrpSpPr>
            <p:grpSpPr>
              <a:xfrm>
                <a:off x="8800335" y="1314406"/>
                <a:ext cx="240858" cy="239404"/>
                <a:chOff x="4895022" y="4890052"/>
                <a:chExt cx="438978" cy="436328"/>
              </a:xfrm>
            </p:grpSpPr>
            <p:sp>
              <p:nvSpPr>
                <p:cNvPr id="128" name="타원 127">
                  <a:extLst>
                    <a:ext uri="{FF2B5EF4-FFF2-40B4-BE49-F238E27FC236}">
                      <a16:creationId xmlns:a16="http://schemas.microsoft.com/office/drawing/2014/main" id="{4BD0A962-ACAE-445D-84D3-D05F6226037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9" name="직선 연결선 128">
                  <a:extLst>
                    <a:ext uri="{FF2B5EF4-FFF2-40B4-BE49-F238E27FC236}">
                      <a16:creationId xmlns:a16="http://schemas.microsoft.com/office/drawing/2014/main" id="{B67A8060-49F5-47A9-B43F-DE4AB582337D}"/>
                    </a:ext>
                  </a:extLst>
                </p:cNvPr>
                <p:cNvCxnSpPr>
                  <a:cxnSpLocks/>
                  <a:stCxn id="128"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75" name="사각형: 둥근 모서리 74">
            <a:extLst>
              <a:ext uri="{FF2B5EF4-FFF2-40B4-BE49-F238E27FC236}">
                <a16:creationId xmlns:a16="http://schemas.microsoft.com/office/drawing/2014/main" id="{16AA6AAD-CA13-4D2D-AD2B-5B6FEFEA1270}"/>
              </a:ext>
            </a:extLst>
          </p:cNvPr>
          <p:cNvSpPr/>
          <p:nvPr/>
        </p:nvSpPr>
        <p:spPr>
          <a:xfrm>
            <a:off x="2390022" y="2610072"/>
            <a:ext cx="7411960" cy="3094429"/>
          </a:xfrm>
          <a:prstGeom prst="roundRect">
            <a:avLst>
              <a:gd name="adj" fmla="val 9497"/>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grpSp>
        <p:nvGrpSpPr>
          <p:cNvPr id="2" name="그룹 1">
            <a:extLst>
              <a:ext uri="{FF2B5EF4-FFF2-40B4-BE49-F238E27FC236}">
                <a16:creationId xmlns:a16="http://schemas.microsoft.com/office/drawing/2014/main" id="{A195A5CE-90DB-4818-8918-EA7F3FC4E934}"/>
              </a:ext>
            </a:extLst>
          </p:cNvPr>
          <p:cNvGrpSpPr/>
          <p:nvPr/>
        </p:nvGrpSpPr>
        <p:grpSpPr>
          <a:xfrm>
            <a:off x="2837090" y="2860856"/>
            <a:ext cx="6710401" cy="2598545"/>
            <a:chOff x="2837090" y="2860856"/>
            <a:chExt cx="6710401" cy="2598545"/>
          </a:xfrm>
        </p:grpSpPr>
        <p:pic>
          <p:nvPicPr>
            <p:cNvPr id="76" name="그림 75" descr="실내, 꽃, 식물이(가) 표시된 사진&#10;&#10;자동 생성된 설명">
              <a:extLst>
                <a:ext uri="{FF2B5EF4-FFF2-40B4-BE49-F238E27FC236}">
                  <a16:creationId xmlns:a16="http://schemas.microsoft.com/office/drawing/2014/main" id="{A44F8BF8-A8E3-46FF-8391-B329B521B643}"/>
                </a:ext>
              </a:extLst>
            </p:cNvPr>
            <p:cNvPicPr>
              <a:picLocks noChangeAspect="1"/>
            </p:cNvPicPr>
            <p:nvPr/>
          </p:nvPicPr>
          <p:blipFill>
            <a:blip r:embed="rId2">
              <a:extLst>
                <a:ext uri="{28A0092B-C50C-407E-A947-70E740481C1C}">
                  <a14:useLocalDpi xmlns:a14="http://schemas.microsoft.com/office/drawing/2010/main" val="0"/>
                </a:ext>
              </a:extLst>
            </a:blip>
            <a:srcRect l="21542" t="9437" r="11431" b="5632"/>
            <a:stretch>
              <a:fillRect/>
            </a:stretch>
          </p:blipFill>
          <p:spPr>
            <a:xfrm>
              <a:off x="5899555" y="2860856"/>
              <a:ext cx="3647936" cy="2592859"/>
            </a:xfrm>
            <a:custGeom>
              <a:avLst/>
              <a:gdLst>
                <a:gd name="connsiteX0" fmla="*/ 140504 w 2016905"/>
                <a:gd name="connsiteY0" fmla="*/ 0 h 1433564"/>
                <a:gd name="connsiteX1" fmla="*/ 1876401 w 2016905"/>
                <a:gd name="connsiteY1" fmla="*/ 0 h 1433564"/>
                <a:gd name="connsiteX2" fmla="*/ 2016905 w 2016905"/>
                <a:gd name="connsiteY2" fmla="*/ 140504 h 1433564"/>
                <a:gd name="connsiteX3" fmla="*/ 2016905 w 2016905"/>
                <a:gd name="connsiteY3" fmla="*/ 1293060 h 1433564"/>
                <a:gd name="connsiteX4" fmla="*/ 1876401 w 2016905"/>
                <a:gd name="connsiteY4" fmla="*/ 1433564 h 1433564"/>
                <a:gd name="connsiteX5" fmla="*/ 140504 w 2016905"/>
                <a:gd name="connsiteY5" fmla="*/ 1433564 h 1433564"/>
                <a:gd name="connsiteX6" fmla="*/ 0 w 2016905"/>
                <a:gd name="connsiteY6" fmla="*/ 1293060 h 1433564"/>
                <a:gd name="connsiteX7" fmla="*/ 0 w 2016905"/>
                <a:gd name="connsiteY7" fmla="*/ 140504 h 1433564"/>
                <a:gd name="connsiteX8" fmla="*/ 140504 w 2016905"/>
                <a:gd name="connsiteY8" fmla="*/ 0 h 1433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905" h="1433564">
                  <a:moveTo>
                    <a:pt x="140504" y="0"/>
                  </a:moveTo>
                  <a:lnTo>
                    <a:pt x="1876401" y="0"/>
                  </a:lnTo>
                  <a:cubicBezTo>
                    <a:pt x="1953999" y="0"/>
                    <a:pt x="2016905" y="62906"/>
                    <a:pt x="2016905" y="140504"/>
                  </a:cubicBezTo>
                  <a:lnTo>
                    <a:pt x="2016905" y="1293060"/>
                  </a:lnTo>
                  <a:cubicBezTo>
                    <a:pt x="2016905" y="1370658"/>
                    <a:pt x="1953999" y="1433564"/>
                    <a:pt x="1876401" y="1433564"/>
                  </a:cubicBezTo>
                  <a:lnTo>
                    <a:pt x="140504" y="1433564"/>
                  </a:lnTo>
                  <a:cubicBezTo>
                    <a:pt x="62906" y="1433564"/>
                    <a:pt x="0" y="1370658"/>
                    <a:pt x="0" y="1293060"/>
                  </a:cubicBezTo>
                  <a:lnTo>
                    <a:pt x="0" y="140504"/>
                  </a:lnTo>
                  <a:cubicBezTo>
                    <a:pt x="0" y="62906"/>
                    <a:pt x="62906" y="0"/>
                    <a:pt x="140504" y="0"/>
                  </a:cubicBezTo>
                  <a:close/>
                </a:path>
              </a:pathLst>
            </a:custGeom>
          </p:spPr>
        </p:pic>
        <p:sp>
          <p:nvSpPr>
            <p:cNvPr id="77" name="TextBox 76">
              <a:extLst>
                <a:ext uri="{FF2B5EF4-FFF2-40B4-BE49-F238E27FC236}">
                  <a16:creationId xmlns:a16="http://schemas.microsoft.com/office/drawing/2014/main" id="{72E81D17-6FDF-4431-AC66-84C796DE98E5}"/>
                </a:ext>
              </a:extLst>
            </p:cNvPr>
            <p:cNvSpPr txBox="1"/>
            <p:nvPr/>
          </p:nvSpPr>
          <p:spPr>
            <a:xfrm>
              <a:off x="2837090" y="3505020"/>
              <a:ext cx="2556276" cy="1954381"/>
            </a:xfrm>
            <a:prstGeom prst="rect">
              <a:avLst/>
            </a:prstGeom>
            <a:noFill/>
          </p:spPr>
          <p:txBody>
            <a:bodyPr wrap="square">
              <a:spAutoFit/>
            </a:bodyPr>
            <a:lstStyle/>
            <a:p>
              <a:r>
                <a:rPr lang="en-US" altLang="ko-KR" sz="11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Members of Group V are extremely delighted to work with our mentors Mr. Narendra Kumar and Mr. Nishant. The guidance provided by them were truly valuable. Our knowledge of artificial intelligence has surely been broaden by their Valuable insights. We would also like to oblige Infosys springboard for their impressive internship experience.</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78" name="TextBox 77">
              <a:extLst>
                <a:ext uri="{FF2B5EF4-FFF2-40B4-BE49-F238E27FC236}">
                  <a16:creationId xmlns:a16="http://schemas.microsoft.com/office/drawing/2014/main" id="{CDC5F389-1F01-415B-B5D4-567894C7D93D}"/>
                </a:ext>
              </a:extLst>
            </p:cNvPr>
            <p:cNvSpPr txBox="1"/>
            <p:nvPr/>
          </p:nvSpPr>
          <p:spPr>
            <a:xfrm>
              <a:off x="2837090" y="3121471"/>
              <a:ext cx="5034599" cy="307777"/>
            </a:xfrm>
            <a:prstGeom prst="rect">
              <a:avLst/>
            </a:prstGeom>
            <a:noFill/>
          </p:spPr>
          <p:txBody>
            <a:bodyPr wrap="square">
              <a:spAutoFit/>
            </a:bodyPr>
            <a:lstStyle/>
            <a:p>
              <a:r>
                <a:rPr lang="en-GB" altLang="ko-KR" sz="1400" b="1" dirty="0">
                  <a:latin typeface="티머니 둥근바람 ExtraBold" panose="02050903000000000000" pitchFamily="18" charset="-127"/>
                  <a:ea typeface="티머니 둥근바람 ExtraBold" panose="02050903000000000000" pitchFamily="18" charset="-127"/>
                  <a:cs typeface="Open Sans" panose="020B0606030504020204" pitchFamily="34" charset="0"/>
                </a:rPr>
                <a:t>Acknowledgement</a:t>
              </a:r>
              <a:r>
                <a:rPr lang="en-GB" altLang="ko-KR" sz="1400" dirty="0">
                  <a:latin typeface="티머니 둥근바람 ExtraBold" panose="02050903000000000000" pitchFamily="18" charset="-127"/>
                  <a:ea typeface="티머니 둥근바람 ExtraBold" panose="02050903000000000000" pitchFamily="18" charset="-127"/>
                  <a:cs typeface="Open Sans" panose="020B0606030504020204" pitchFamily="34" charset="0"/>
                </a:rPr>
                <a:t> </a:t>
              </a:r>
              <a:endParaRPr lang="ko-KR" altLang="en-US" sz="1400" dirty="0">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sp>
        <p:nvSpPr>
          <p:cNvPr id="4" name="AutoShape 2" descr="Infosys Springboard: Digital Learning and Reskilling Programs">
            <a:extLst>
              <a:ext uri="{FF2B5EF4-FFF2-40B4-BE49-F238E27FC236}">
                <a16:creationId xmlns:a16="http://schemas.microsoft.com/office/drawing/2014/main" id="{7AB74A91-15C8-DA43-E877-41C452E233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174" name="Picture 6" descr="Infosys Springboard | Bangalore">
            <a:extLst>
              <a:ext uri="{FF2B5EF4-FFF2-40B4-BE49-F238E27FC236}">
                <a16:creationId xmlns:a16="http://schemas.microsoft.com/office/drawing/2014/main" id="{83B16001-7C54-C4E8-C229-73404F99A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072" y="2848267"/>
            <a:ext cx="3880902" cy="2695327"/>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7182" name="Picture 14" descr="Celebration Png Free Images With Transparent Background - (70">
            <a:extLst>
              <a:ext uri="{FF2B5EF4-FFF2-40B4-BE49-F238E27FC236}">
                <a16:creationId xmlns:a16="http://schemas.microsoft.com/office/drawing/2014/main" id="{175F593F-E964-3DEC-C692-3699F6A367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5325" y="262610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Celebration Png Free Images With Transparent Background - (70">
            <a:extLst>
              <a:ext uri="{FF2B5EF4-FFF2-40B4-BE49-F238E27FC236}">
                <a16:creationId xmlns:a16="http://schemas.microsoft.com/office/drawing/2014/main" id="{281196DB-B83A-F7C6-39CD-B174BC5D7F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1889" y="263704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8" descr="Celebration Png Free Images With Transparent Background - (70">
            <a:extLst>
              <a:ext uri="{FF2B5EF4-FFF2-40B4-BE49-F238E27FC236}">
                <a16:creationId xmlns:a16="http://schemas.microsoft.com/office/drawing/2014/main" id="{4528E3FD-558C-2C9C-5BEB-3C823B2A1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62610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88" name="Picture 20" descr="Celebration Png Free Images With Transparent Background - (70">
            <a:extLst>
              <a:ext uri="{FF2B5EF4-FFF2-40B4-BE49-F238E27FC236}">
                <a16:creationId xmlns:a16="http://schemas.microsoft.com/office/drawing/2014/main" id="{D23CCB2E-AF5C-97CF-A7E0-39C97FE5FF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4744" y="2642793"/>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5CB7757-2B14-6BC5-2A3F-5E3B693984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3467" y="4956897"/>
            <a:ext cx="1147834" cy="1173393"/>
          </a:xfrm>
          <a:prstGeom prst="rect">
            <a:avLst/>
          </a:prstGeom>
        </p:spPr>
      </p:pic>
      <p:pic>
        <p:nvPicPr>
          <p:cNvPr id="9" name="Picture 8">
            <a:extLst>
              <a:ext uri="{FF2B5EF4-FFF2-40B4-BE49-F238E27FC236}">
                <a16:creationId xmlns:a16="http://schemas.microsoft.com/office/drawing/2014/main" id="{E55D7C4C-F54B-928D-B5D0-DBE01767E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160116" y="4956897"/>
            <a:ext cx="1088933" cy="1113180"/>
          </a:xfrm>
          <a:prstGeom prst="rect">
            <a:avLst/>
          </a:prstGeom>
        </p:spPr>
      </p:pic>
    </p:spTree>
    <p:extLst>
      <p:ext uri="{BB962C8B-B14F-4D97-AF65-F5344CB8AC3E}">
        <p14:creationId xmlns:p14="http://schemas.microsoft.com/office/powerpoint/2010/main" val="3720682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09" name="자유형: 도형 108">
            <a:extLst>
              <a:ext uri="{FF2B5EF4-FFF2-40B4-BE49-F238E27FC236}">
                <a16:creationId xmlns:a16="http://schemas.microsoft.com/office/drawing/2014/main" id="{69DBF525-B923-479E-804C-FF38CF01DD3F}"/>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111" name="그룹 110">
            <a:extLst>
              <a:ext uri="{FF2B5EF4-FFF2-40B4-BE49-F238E27FC236}">
                <a16:creationId xmlns:a16="http://schemas.microsoft.com/office/drawing/2014/main" id="{36C4AC3D-CFF9-4BF8-8BDB-6AE2C6C2D6B2}"/>
              </a:ext>
            </a:extLst>
          </p:cNvPr>
          <p:cNvGrpSpPr/>
          <p:nvPr/>
        </p:nvGrpSpPr>
        <p:grpSpPr>
          <a:xfrm>
            <a:off x="10465367" y="148157"/>
            <a:ext cx="64022" cy="71762"/>
            <a:chOff x="2644815" y="1394749"/>
            <a:chExt cx="231494" cy="231494"/>
          </a:xfrm>
        </p:grpSpPr>
        <p:cxnSp>
          <p:nvCxnSpPr>
            <p:cNvPr id="112" name="직선 연결선 111">
              <a:extLst>
                <a:ext uri="{FF2B5EF4-FFF2-40B4-BE49-F238E27FC236}">
                  <a16:creationId xmlns:a16="http://schemas.microsoft.com/office/drawing/2014/main" id="{F885C9B1-AC2B-4DD1-8957-ED8B7B9258A7}"/>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3" name="직선 연결선 112">
              <a:extLst>
                <a:ext uri="{FF2B5EF4-FFF2-40B4-BE49-F238E27FC236}">
                  <a16:creationId xmlns:a16="http://schemas.microsoft.com/office/drawing/2014/main" id="{25CE6E6E-E3CF-461E-810F-8F7CCF514605}"/>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B2F35339-1BAC-40E2-AF0C-B1D66C4BA465}"/>
              </a:ext>
            </a:extLst>
          </p:cNvPr>
          <p:cNvSpPr txBox="1"/>
          <p:nvPr/>
        </p:nvSpPr>
        <p:spPr>
          <a:xfrm>
            <a:off x="6511300"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UI</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7" name="그룹 66">
            <a:extLst>
              <a:ext uri="{FF2B5EF4-FFF2-40B4-BE49-F238E27FC236}">
                <a16:creationId xmlns:a16="http://schemas.microsoft.com/office/drawing/2014/main" id="{BC123050-09FE-4CD5-85E3-37576E5FC013}"/>
              </a:ext>
            </a:extLst>
          </p:cNvPr>
          <p:cNvGrpSpPr/>
          <p:nvPr/>
        </p:nvGrpSpPr>
        <p:grpSpPr>
          <a:xfrm>
            <a:off x="8054744" y="148157"/>
            <a:ext cx="64022" cy="71762"/>
            <a:chOff x="2644815" y="1394749"/>
            <a:chExt cx="231494" cy="231494"/>
          </a:xfrm>
        </p:grpSpPr>
        <p:cxnSp>
          <p:nvCxnSpPr>
            <p:cNvPr id="68" name="직선 연결선 67">
              <a:extLst>
                <a:ext uri="{FF2B5EF4-FFF2-40B4-BE49-F238E27FC236}">
                  <a16:creationId xmlns:a16="http://schemas.microsoft.com/office/drawing/2014/main" id="{80CC2E3D-3159-4B70-B5E0-B9524D7D7DF8}"/>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EB199E1C-7C10-4602-AF4F-E1FEED346DC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400" dirty="0">
                <a:solidFill>
                  <a:schemeClr val="bg2">
                    <a:lumMod val="25000"/>
                  </a:schemeClr>
                </a:solidFill>
                <a:latin typeface="Open Sans" panose="020B0606030504020204" pitchFamily="34" charset="0"/>
                <a:cs typeface="Open Sans" panose="020B0606030504020204" pitchFamily="34" charset="0"/>
              </a:rPr>
              <a:t>https://www.google.com/search?q=Handwritten+digit+Recognition+user+interface&amp;rlz=1C1CHBF_enIN1</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3" name="그룹 122">
            <a:extLst>
              <a:ext uri="{FF2B5EF4-FFF2-40B4-BE49-F238E27FC236}">
                <a16:creationId xmlns:a16="http://schemas.microsoft.com/office/drawing/2014/main" id="{E4AC66D6-2DCE-4DFB-BB8F-A6ED381AB02E}"/>
              </a:ext>
            </a:extLst>
          </p:cNvPr>
          <p:cNvGrpSpPr/>
          <p:nvPr/>
        </p:nvGrpSpPr>
        <p:grpSpPr>
          <a:xfrm>
            <a:off x="-619215" y="1168014"/>
            <a:ext cx="10209118" cy="523220"/>
            <a:chOff x="-897478" y="1168014"/>
            <a:chExt cx="10209118" cy="523220"/>
          </a:xfrm>
        </p:grpSpPr>
        <p:sp>
          <p:nvSpPr>
            <p:cNvPr id="124" name="TextBox 123">
              <a:extLst>
                <a:ext uri="{FF2B5EF4-FFF2-40B4-BE49-F238E27FC236}">
                  <a16:creationId xmlns:a16="http://schemas.microsoft.com/office/drawing/2014/main" id="{E1524755-8FF0-40C8-987D-5B581DC903DD}"/>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125" name="그룹 124">
              <a:extLst>
                <a:ext uri="{FF2B5EF4-FFF2-40B4-BE49-F238E27FC236}">
                  <a16:creationId xmlns:a16="http://schemas.microsoft.com/office/drawing/2014/main" id="{8E405364-78FA-43D5-9CF7-8EE36F6E365F}"/>
                </a:ext>
              </a:extLst>
            </p:cNvPr>
            <p:cNvGrpSpPr/>
            <p:nvPr/>
          </p:nvGrpSpPr>
          <p:grpSpPr>
            <a:xfrm>
              <a:off x="1931529" y="1193019"/>
              <a:ext cx="7380111" cy="482179"/>
              <a:chOff x="1931529" y="1193019"/>
              <a:chExt cx="7380111" cy="482179"/>
            </a:xfrm>
          </p:grpSpPr>
          <p:sp>
            <p:nvSpPr>
              <p:cNvPr id="126" name="사각형: 둥근 모서리 125">
                <a:extLst>
                  <a:ext uri="{FF2B5EF4-FFF2-40B4-BE49-F238E27FC236}">
                    <a16:creationId xmlns:a16="http://schemas.microsoft.com/office/drawing/2014/main" id="{0A5A70F7-FDDE-43A7-B2F9-F8B4EDF77B71}"/>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Thanks</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127" name="그룹 126">
                <a:extLst>
                  <a:ext uri="{FF2B5EF4-FFF2-40B4-BE49-F238E27FC236}">
                    <a16:creationId xmlns:a16="http://schemas.microsoft.com/office/drawing/2014/main" id="{17C0E0F9-9A57-455E-921F-0688D624094A}"/>
                  </a:ext>
                </a:extLst>
              </p:cNvPr>
              <p:cNvGrpSpPr/>
              <p:nvPr/>
            </p:nvGrpSpPr>
            <p:grpSpPr>
              <a:xfrm>
                <a:off x="8800335" y="1314406"/>
                <a:ext cx="240858" cy="239404"/>
                <a:chOff x="4895022" y="4890052"/>
                <a:chExt cx="438978" cy="436328"/>
              </a:xfrm>
            </p:grpSpPr>
            <p:sp>
              <p:nvSpPr>
                <p:cNvPr id="128" name="타원 127">
                  <a:extLst>
                    <a:ext uri="{FF2B5EF4-FFF2-40B4-BE49-F238E27FC236}">
                      <a16:creationId xmlns:a16="http://schemas.microsoft.com/office/drawing/2014/main" id="{4BD0A962-ACAE-445D-84D3-D05F6226037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9" name="직선 연결선 128">
                  <a:extLst>
                    <a:ext uri="{FF2B5EF4-FFF2-40B4-BE49-F238E27FC236}">
                      <a16:creationId xmlns:a16="http://schemas.microsoft.com/office/drawing/2014/main" id="{B67A8060-49F5-47A9-B43F-DE4AB582337D}"/>
                    </a:ext>
                  </a:extLst>
                </p:cNvPr>
                <p:cNvCxnSpPr>
                  <a:cxnSpLocks/>
                  <a:stCxn id="128"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75" name="사각형: 둥근 모서리 74">
            <a:extLst>
              <a:ext uri="{FF2B5EF4-FFF2-40B4-BE49-F238E27FC236}">
                <a16:creationId xmlns:a16="http://schemas.microsoft.com/office/drawing/2014/main" id="{16AA6AAD-CA13-4D2D-AD2B-5B6FEFEA1270}"/>
              </a:ext>
            </a:extLst>
          </p:cNvPr>
          <p:cNvSpPr/>
          <p:nvPr/>
        </p:nvSpPr>
        <p:spPr>
          <a:xfrm>
            <a:off x="2390022" y="2610072"/>
            <a:ext cx="7411960" cy="3094429"/>
          </a:xfrm>
          <a:prstGeom prst="roundRect">
            <a:avLst>
              <a:gd name="adj" fmla="val 9497"/>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grpSp>
        <p:nvGrpSpPr>
          <p:cNvPr id="2" name="그룹 1">
            <a:extLst>
              <a:ext uri="{FF2B5EF4-FFF2-40B4-BE49-F238E27FC236}">
                <a16:creationId xmlns:a16="http://schemas.microsoft.com/office/drawing/2014/main" id="{A195A5CE-90DB-4818-8918-EA7F3FC4E934}"/>
              </a:ext>
            </a:extLst>
          </p:cNvPr>
          <p:cNvGrpSpPr/>
          <p:nvPr/>
        </p:nvGrpSpPr>
        <p:grpSpPr>
          <a:xfrm>
            <a:off x="2837090" y="2860856"/>
            <a:ext cx="6710401" cy="2598545"/>
            <a:chOff x="2837090" y="2860856"/>
            <a:chExt cx="6710401" cy="2598545"/>
          </a:xfrm>
        </p:grpSpPr>
        <p:pic>
          <p:nvPicPr>
            <p:cNvPr id="76" name="그림 75" descr="실내, 꽃, 식물이(가) 표시된 사진&#10;&#10;자동 생성된 설명">
              <a:extLst>
                <a:ext uri="{FF2B5EF4-FFF2-40B4-BE49-F238E27FC236}">
                  <a16:creationId xmlns:a16="http://schemas.microsoft.com/office/drawing/2014/main" id="{A44F8BF8-A8E3-46FF-8391-B329B521B643}"/>
                </a:ext>
              </a:extLst>
            </p:cNvPr>
            <p:cNvPicPr>
              <a:picLocks noChangeAspect="1"/>
            </p:cNvPicPr>
            <p:nvPr/>
          </p:nvPicPr>
          <p:blipFill>
            <a:blip r:embed="rId2">
              <a:extLst>
                <a:ext uri="{28A0092B-C50C-407E-A947-70E740481C1C}">
                  <a14:useLocalDpi xmlns:a14="http://schemas.microsoft.com/office/drawing/2010/main" val="0"/>
                </a:ext>
              </a:extLst>
            </a:blip>
            <a:srcRect l="21542" t="9437" r="11431" b="5632"/>
            <a:stretch>
              <a:fillRect/>
            </a:stretch>
          </p:blipFill>
          <p:spPr>
            <a:xfrm>
              <a:off x="5899555" y="2860856"/>
              <a:ext cx="3647936" cy="2592859"/>
            </a:xfrm>
            <a:custGeom>
              <a:avLst/>
              <a:gdLst>
                <a:gd name="connsiteX0" fmla="*/ 140504 w 2016905"/>
                <a:gd name="connsiteY0" fmla="*/ 0 h 1433564"/>
                <a:gd name="connsiteX1" fmla="*/ 1876401 w 2016905"/>
                <a:gd name="connsiteY1" fmla="*/ 0 h 1433564"/>
                <a:gd name="connsiteX2" fmla="*/ 2016905 w 2016905"/>
                <a:gd name="connsiteY2" fmla="*/ 140504 h 1433564"/>
                <a:gd name="connsiteX3" fmla="*/ 2016905 w 2016905"/>
                <a:gd name="connsiteY3" fmla="*/ 1293060 h 1433564"/>
                <a:gd name="connsiteX4" fmla="*/ 1876401 w 2016905"/>
                <a:gd name="connsiteY4" fmla="*/ 1433564 h 1433564"/>
                <a:gd name="connsiteX5" fmla="*/ 140504 w 2016905"/>
                <a:gd name="connsiteY5" fmla="*/ 1433564 h 1433564"/>
                <a:gd name="connsiteX6" fmla="*/ 0 w 2016905"/>
                <a:gd name="connsiteY6" fmla="*/ 1293060 h 1433564"/>
                <a:gd name="connsiteX7" fmla="*/ 0 w 2016905"/>
                <a:gd name="connsiteY7" fmla="*/ 140504 h 1433564"/>
                <a:gd name="connsiteX8" fmla="*/ 140504 w 2016905"/>
                <a:gd name="connsiteY8" fmla="*/ 0 h 1433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905" h="1433564">
                  <a:moveTo>
                    <a:pt x="140504" y="0"/>
                  </a:moveTo>
                  <a:lnTo>
                    <a:pt x="1876401" y="0"/>
                  </a:lnTo>
                  <a:cubicBezTo>
                    <a:pt x="1953999" y="0"/>
                    <a:pt x="2016905" y="62906"/>
                    <a:pt x="2016905" y="140504"/>
                  </a:cubicBezTo>
                  <a:lnTo>
                    <a:pt x="2016905" y="1293060"/>
                  </a:lnTo>
                  <a:cubicBezTo>
                    <a:pt x="2016905" y="1370658"/>
                    <a:pt x="1953999" y="1433564"/>
                    <a:pt x="1876401" y="1433564"/>
                  </a:cubicBezTo>
                  <a:lnTo>
                    <a:pt x="140504" y="1433564"/>
                  </a:lnTo>
                  <a:cubicBezTo>
                    <a:pt x="62906" y="1433564"/>
                    <a:pt x="0" y="1370658"/>
                    <a:pt x="0" y="1293060"/>
                  </a:cubicBezTo>
                  <a:lnTo>
                    <a:pt x="0" y="140504"/>
                  </a:lnTo>
                  <a:cubicBezTo>
                    <a:pt x="0" y="62906"/>
                    <a:pt x="62906" y="0"/>
                    <a:pt x="140504" y="0"/>
                  </a:cubicBezTo>
                  <a:close/>
                </a:path>
              </a:pathLst>
            </a:custGeom>
          </p:spPr>
        </p:pic>
        <p:sp>
          <p:nvSpPr>
            <p:cNvPr id="77" name="TextBox 76">
              <a:extLst>
                <a:ext uri="{FF2B5EF4-FFF2-40B4-BE49-F238E27FC236}">
                  <a16:creationId xmlns:a16="http://schemas.microsoft.com/office/drawing/2014/main" id="{72E81D17-6FDF-4431-AC66-84C796DE98E5}"/>
                </a:ext>
              </a:extLst>
            </p:cNvPr>
            <p:cNvSpPr txBox="1"/>
            <p:nvPr/>
          </p:nvSpPr>
          <p:spPr>
            <a:xfrm>
              <a:off x="2837090" y="3505020"/>
              <a:ext cx="2556276" cy="1954381"/>
            </a:xfrm>
            <a:prstGeom prst="rect">
              <a:avLst/>
            </a:prstGeom>
            <a:noFill/>
          </p:spPr>
          <p:txBody>
            <a:bodyPr wrap="square">
              <a:spAutoFit/>
            </a:bodyPr>
            <a:lstStyle/>
            <a:p>
              <a:r>
                <a:rPr lang="en-US" altLang="ko-KR" sz="11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Members of Group V are extremely delighted to work with our mentors Mr. Narendra Kumar and Mr. Nishant. The guidance provided by them were truly valuable. Our knowledge of artificial intelligence has surely been broaden by their Valuable insights. We would also like to oblige Infosys springboard for their impressive internship experience.</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78" name="TextBox 77">
              <a:extLst>
                <a:ext uri="{FF2B5EF4-FFF2-40B4-BE49-F238E27FC236}">
                  <a16:creationId xmlns:a16="http://schemas.microsoft.com/office/drawing/2014/main" id="{CDC5F389-1F01-415B-B5D4-567894C7D93D}"/>
                </a:ext>
              </a:extLst>
            </p:cNvPr>
            <p:cNvSpPr txBox="1"/>
            <p:nvPr/>
          </p:nvSpPr>
          <p:spPr>
            <a:xfrm>
              <a:off x="2837090" y="3121471"/>
              <a:ext cx="5034599" cy="307777"/>
            </a:xfrm>
            <a:prstGeom prst="rect">
              <a:avLst/>
            </a:prstGeom>
            <a:noFill/>
          </p:spPr>
          <p:txBody>
            <a:bodyPr wrap="square">
              <a:spAutoFit/>
            </a:bodyPr>
            <a:lstStyle/>
            <a:p>
              <a:r>
                <a:rPr lang="en-GB" altLang="ko-KR" sz="1400" b="1" dirty="0">
                  <a:latin typeface="티머니 둥근바람 ExtraBold" panose="02050903000000000000" pitchFamily="18" charset="-127"/>
                  <a:ea typeface="티머니 둥근바람 ExtraBold" panose="02050903000000000000" pitchFamily="18" charset="-127"/>
                  <a:cs typeface="Open Sans" panose="020B0606030504020204" pitchFamily="34" charset="0"/>
                </a:rPr>
                <a:t>Acknowledgement</a:t>
              </a:r>
              <a:r>
                <a:rPr lang="en-GB" altLang="ko-KR" sz="1400" dirty="0">
                  <a:latin typeface="티머니 둥근바람 ExtraBold" panose="02050903000000000000" pitchFamily="18" charset="-127"/>
                  <a:ea typeface="티머니 둥근바람 ExtraBold" panose="02050903000000000000" pitchFamily="18" charset="-127"/>
                  <a:cs typeface="Open Sans" panose="020B0606030504020204" pitchFamily="34" charset="0"/>
                </a:rPr>
                <a:t> </a:t>
              </a:r>
              <a:endParaRPr lang="ko-KR" altLang="en-US" sz="1400" dirty="0">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sp>
        <p:nvSpPr>
          <p:cNvPr id="4" name="AutoShape 2" descr="Infosys Springboard: Digital Learning and Reskilling Programs">
            <a:extLst>
              <a:ext uri="{FF2B5EF4-FFF2-40B4-BE49-F238E27FC236}">
                <a16:creationId xmlns:a16="http://schemas.microsoft.com/office/drawing/2014/main" id="{7AB74A91-15C8-DA43-E877-41C452E233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174" name="Picture 6" descr="Infosys Springboard | Bangalore">
            <a:extLst>
              <a:ext uri="{FF2B5EF4-FFF2-40B4-BE49-F238E27FC236}">
                <a16:creationId xmlns:a16="http://schemas.microsoft.com/office/drawing/2014/main" id="{83B16001-7C54-C4E8-C229-73404F99A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072" y="2848267"/>
            <a:ext cx="3880902" cy="2695327"/>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7182" name="Picture 14" descr="Celebration Png Free Images With Transparent Background - (70">
            <a:extLst>
              <a:ext uri="{FF2B5EF4-FFF2-40B4-BE49-F238E27FC236}">
                <a16:creationId xmlns:a16="http://schemas.microsoft.com/office/drawing/2014/main" id="{175F593F-E964-3DEC-C692-3699F6A367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5325" y="262610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Celebration Png Free Images With Transparent Background - (70">
            <a:extLst>
              <a:ext uri="{FF2B5EF4-FFF2-40B4-BE49-F238E27FC236}">
                <a16:creationId xmlns:a16="http://schemas.microsoft.com/office/drawing/2014/main" id="{281196DB-B83A-F7C6-39CD-B174BC5D7F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1889" y="263704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8" descr="Celebration Png Free Images With Transparent Background - (70">
            <a:extLst>
              <a:ext uri="{FF2B5EF4-FFF2-40B4-BE49-F238E27FC236}">
                <a16:creationId xmlns:a16="http://schemas.microsoft.com/office/drawing/2014/main" id="{4528E3FD-558C-2C9C-5BEB-3C823B2A1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62610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88" name="Picture 20" descr="Celebration Png Free Images With Transparent Background - (70">
            <a:extLst>
              <a:ext uri="{FF2B5EF4-FFF2-40B4-BE49-F238E27FC236}">
                <a16:creationId xmlns:a16="http://schemas.microsoft.com/office/drawing/2014/main" id="{D23CCB2E-AF5C-97CF-A7E0-39C97FE5FF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4744" y="2642793"/>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5CB7757-2B14-6BC5-2A3F-5E3B693984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3467" y="4956897"/>
            <a:ext cx="1147834" cy="1173393"/>
          </a:xfrm>
          <a:prstGeom prst="rect">
            <a:avLst/>
          </a:prstGeom>
        </p:spPr>
      </p:pic>
      <p:pic>
        <p:nvPicPr>
          <p:cNvPr id="9" name="Picture 8">
            <a:extLst>
              <a:ext uri="{FF2B5EF4-FFF2-40B4-BE49-F238E27FC236}">
                <a16:creationId xmlns:a16="http://schemas.microsoft.com/office/drawing/2014/main" id="{E55D7C4C-F54B-928D-B5D0-DBE01767E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160116" y="4956897"/>
            <a:ext cx="1088933" cy="1113180"/>
          </a:xfrm>
          <a:prstGeom prst="rect">
            <a:avLst/>
          </a:prstGeom>
        </p:spPr>
      </p:pic>
      <p:sp>
        <p:nvSpPr>
          <p:cNvPr id="6" name="직사각형 59">
            <a:extLst>
              <a:ext uri="{FF2B5EF4-FFF2-40B4-BE49-F238E27FC236}">
                <a16:creationId xmlns:a16="http://schemas.microsoft.com/office/drawing/2014/main" id="{F35A4205-D900-B91A-D3D5-59FE288747EA}"/>
              </a:ext>
            </a:extLst>
          </p:cNvPr>
          <p:cNvSpPr/>
          <p:nvPr/>
        </p:nvSpPr>
        <p:spPr>
          <a:xfrm>
            <a:off x="0" y="900464"/>
            <a:ext cx="12192000" cy="5972537"/>
          </a:xfrm>
          <a:prstGeom prst="rect">
            <a:avLst/>
          </a:prstGeom>
          <a:solidFill>
            <a:srgbClr val="595959">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7" name="그룹 64">
            <a:extLst>
              <a:ext uri="{FF2B5EF4-FFF2-40B4-BE49-F238E27FC236}">
                <a16:creationId xmlns:a16="http://schemas.microsoft.com/office/drawing/2014/main" id="{09CEF815-25A8-354B-D604-BB1B69DBD382}"/>
              </a:ext>
            </a:extLst>
          </p:cNvPr>
          <p:cNvGrpSpPr/>
          <p:nvPr/>
        </p:nvGrpSpPr>
        <p:grpSpPr>
          <a:xfrm>
            <a:off x="3722517" y="2110827"/>
            <a:ext cx="4715594" cy="2842601"/>
            <a:chOff x="3235815" y="1705584"/>
            <a:chExt cx="5686108" cy="3427635"/>
          </a:xfrm>
          <a:effectLst>
            <a:outerShdw blurRad="50800" dist="38100" dir="5400000" algn="t" rotWithShape="0">
              <a:prstClr val="black">
                <a:alpha val="22000"/>
              </a:prstClr>
            </a:outerShdw>
          </a:effectLst>
        </p:grpSpPr>
        <p:grpSp>
          <p:nvGrpSpPr>
            <p:cNvPr id="10" name="그룹 69">
              <a:extLst>
                <a:ext uri="{FF2B5EF4-FFF2-40B4-BE49-F238E27FC236}">
                  <a16:creationId xmlns:a16="http://schemas.microsoft.com/office/drawing/2014/main" id="{CC30A8A3-9816-C9A7-8C91-0147206BE712}"/>
                </a:ext>
              </a:extLst>
            </p:cNvPr>
            <p:cNvGrpSpPr/>
            <p:nvPr/>
          </p:nvGrpSpPr>
          <p:grpSpPr>
            <a:xfrm>
              <a:off x="3235815" y="1705584"/>
              <a:ext cx="5686108" cy="3427635"/>
              <a:chOff x="3235815" y="1705584"/>
              <a:chExt cx="5686108" cy="3427635"/>
            </a:xfrm>
          </p:grpSpPr>
          <p:sp>
            <p:nvSpPr>
              <p:cNvPr id="15" name="직사각형 73">
                <a:extLst>
                  <a:ext uri="{FF2B5EF4-FFF2-40B4-BE49-F238E27FC236}">
                    <a16:creationId xmlns:a16="http://schemas.microsoft.com/office/drawing/2014/main" id="{A2410F35-8658-0F57-2149-9D5C0232CF42}"/>
                  </a:ext>
                </a:extLst>
              </p:cNvPr>
              <p:cNvSpPr/>
              <p:nvPr/>
            </p:nvSpPr>
            <p:spPr>
              <a:xfrm>
                <a:off x="3235816" y="1930400"/>
                <a:ext cx="5686107" cy="3202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78">
                <a:extLst>
                  <a:ext uri="{FF2B5EF4-FFF2-40B4-BE49-F238E27FC236}">
                    <a16:creationId xmlns:a16="http://schemas.microsoft.com/office/drawing/2014/main" id="{C5938A97-09B4-2354-A65E-2D35E096884A}"/>
                  </a:ext>
                </a:extLst>
              </p:cNvPr>
              <p:cNvSpPr/>
              <p:nvPr/>
            </p:nvSpPr>
            <p:spPr>
              <a:xfrm>
                <a:off x="3235815" y="1705584"/>
                <a:ext cx="5686107" cy="218682"/>
              </a:xfrm>
              <a:custGeom>
                <a:avLst/>
                <a:gdLst>
                  <a:gd name="connsiteX0" fmla="*/ 89061 w 5686107"/>
                  <a:gd name="connsiteY0" fmla="*/ 0 h 218682"/>
                  <a:gd name="connsiteX1" fmla="*/ 5597046 w 5686107"/>
                  <a:gd name="connsiteY1" fmla="*/ 0 h 218682"/>
                  <a:gd name="connsiteX2" fmla="*/ 5679108 w 5686107"/>
                  <a:gd name="connsiteY2" fmla="*/ 54395 h 218682"/>
                  <a:gd name="connsiteX3" fmla="*/ 5685059 w 5686107"/>
                  <a:gd name="connsiteY3" fmla="*/ 83871 h 218682"/>
                  <a:gd name="connsiteX4" fmla="*/ 5686107 w 5686107"/>
                  <a:gd name="connsiteY4" fmla="*/ 83871 h 218682"/>
                  <a:gd name="connsiteX5" fmla="*/ 5686107 w 5686107"/>
                  <a:gd name="connsiteY5" fmla="*/ 89061 h 218682"/>
                  <a:gd name="connsiteX6" fmla="*/ 5686107 w 5686107"/>
                  <a:gd name="connsiteY6" fmla="*/ 218682 h 218682"/>
                  <a:gd name="connsiteX7" fmla="*/ 0 w 5686107"/>
                  <a:gd name="connsiteY7" fmla="*/ 218682 h 218682"/>
                  <a:gd name="connsiteX8" fmla="*/ 0 w 5686107"/>
                  <a:gd name="connsiteY8" fmla="*/ 89061 h 218682"/>
                  <a:gd name="connsiteX9" fmla="*/ 0 w 5686107"/>
                  <a:gd name="connsiteY9" fmla="*/ 83871 h 218682"/>
                  <a:gd name="connsiteX10" fmla="*/ 1048 w 5686107"/>
                  <a:gd name="connsiteY10" fmla="*/ 83871 h 218682"/>
                  <a:gd name="connsiteX11" fmla="*/ 6999 w 5686107"/>
                  <a:gd name="connsiteY11" fmla="*/ 54395 h 218682"/>
                  <a:gd name="connsiteX12" fmla="*/ 89061 w 5686107"/>
                  <a:gd name="connsiteY12" fmla="*/ 0 h 21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86107" h="218682">
                    <a:moveTo>
                      <a:pt x="89061" y="0"/>
                    </a:moveTo>
                    <a:lnTo>
                      <a:pt x="5597046" y="0"/>
                    </a:lnTo>
                    <a:cubicBezTo>
                      <a:pt x="5633936" y="0"/>
                      <a:pt x="5665588" y="22429"/>
                      <a:pt x="5679108" y="54395"/>
                    </a:cubicBezTo>
                    <a:lnTo>
                      <a:pt x="5685059" y="83871"/>
                    </a:lnTo>
                    <a:lnTo>
                      <a:pt x="5686107" y="83871"/>
                    </a:lnTo>
                    <a:lnTo>
                      <a:pt x="5686107" y="89061"/>
                    </a:lnTo>
                    <a:lnTo>
                      <a:pt x="5686107" y="218682"/>
                    </a:lnTo>
                    <a:lnTo>
                      <a:pt x="0" y="218682"/>
                    </a:lnTo>
                    <a:lnTo>
                      <a:pt x="0" y="89061"/>
                    </a:lnTo>
                    <a:lnTo>
                      <a:pt x="0" y="83871"/>
                    </a:lnTo>
                    <a:lnTo>
                      <a:pt x="1048" y="83871"/>
                    </a:lnTo>
                    <a:lnTo>
                      <a:pt x="6999" y="54395"/>
                    </a:lnTo>
                    <a:cubicBezTo>
                      <a:pt x="20519" y="22429"/>
                      <a:pt x="52171" y="0"/>
                      <a:pt x="89061"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20" name="타원 79">
                <a:extLst>
                  <a:ext uri="{FF2B5EF4-FFF2-40B4-BE49-F238E27FC236}">
                    <a16:creationId xmlns:a16="http://schemas.microsoft.com/office/drawing/2014/main" id="{2F7CCF03-02D2-A1A6-A870-592C7DC0855A}"/>
                  </a:ext>
                </a:extLst>
              </p:cNvPr>
              <p:cNvSpPr/>
              <p:nvPr/>
            </p:nvSpPr>
            <p:spPr>
              <a:xfrm>
                <a:off x="3366006" y="1774557"/>
                <a:ext cx="92467" cy="92467"/>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80">
                <a:extLst>
                  <a:ext uri="{FF2B5EF4-FFF2-40B4-BE49-F238E27FC236}">
                    <a16:creationId xmlns:a16="http://schemas.microsoft.com/office/drawing/2014/main" id="{92459590-CE7D-96E7-F4A1-ADD216A5569B}"/>
                  </a:ext>
                </a:extLst>
              </p:cNvPr>
              <p:cNvSpPr/>
              <p:nvPr/>
            </p:nvSpPr>
            <p:spPr>
              <a:xfrm>
                <a:off x="3504218" y="1774557"/>
                <a:ext cx="92467" cy="92467"/>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타원 81">
                <a:extLst>
                  <a:ext uri="{FF2B5EF4-FFF2-40B4-BE49-F238E27FC236}">
                    <a16:creationId xmlns:a16="http://schemas.microsoft.com/office/drawing/2014/main" id="{CB9DD0B8-9BED-826B-0C3C-A16CD080829B}"/>
                  </a:ext>
                </a:extLst>
              </p:cNvPr>
              <p:cNvSpPr/>
              <p:nvPr/>
            </p:nvSpPr>
            <p:spPr>
              <a:xfrm>
                <a:off x="3642431" y="1774557"/>
                <a:ext cx="92467" cy="92467"/>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 name="그룹 70">
              <a:extLst>
                <a:ext uri="{FF2B5EF4-FFF2-40B4-BE49-F238E27FC236}">
                  <a16:creationId xmlns:a16="http://schemas.microsoft.com/office/drawing/2014/main" id="{82EC8D6F-1298-5998-BFFF-73C707ACE43A}"/>
                </a:ext>
              </a:extLst>
            </p:cNvPr>
            <p:cNvGrpSpPr/>
            <p:nvPr/>
          </p:nvGrpSpPr>
          <p:grpSpPr>
            <a:xfrm>
              <a:off x="8733529" y="1779044"/>
              <a:ext cx="64022" cy="71762"/>
              <a:chOff x="2644815" y="1394749"/>
              <a:chExt cx="231494" cy="231494"/>
            </a:xfrm>
          </p:grpSpPr>
          <p:cxnSp>
            <p:nvCxnSpPr>
              <p:cNvPr id="13" name="직선 연결선 71">
                <a:extLst>
                  <a:ext uri="{FF2B5EF4-FFF2-40B4-BE49-F238E27FC236}">
                    <a16:creationId xmlns:a16="http://schemas.microsoft.com/office/drawing/2014/main" id="{BF023DE9-D2D3-1F4F-A4C6-51DBA64BAC1E}"/>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72">
                <a:extLst>
                  <a:ext uri="{FF2B5EF4-FFF2-40B4-BE49-F238E27FC236}">
                    <a16:creationId xmlns:a16="http://schemas.microsoft.com/office/drawing/2014/main" id="{7797EBE4-BC8E-82FE-6872-02ACD2F7374D}"/>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sp>
        <p:nvSpPr>
          <p:cNvPr id="25" name="TextBox 24">
            <a:extLst>
              <a:ext uri="{FF2B5EF4-FFF2-40B4-BE49-F238E27FC236}">
                <a16:creationId xmlns:a16="http://schemas.microsoft.com/office/drawing/2014/main" id="{A0273A26-EC38-D9A9-803D-06E09D029502}"/>
              </a:ext>
            </a:extLst>
          </p:cNvPr>
          <p:cNvSpPr txBox="1"/>
          <p:nvPr/>
        </p:nvSpPr>
        <p:spPr>
          <a:xfrm>
            <a:off x="4224905" y="3070462"/>
            <a:ext cx="3710819" cy="923330"/>
          </a:xfrm>
          <a:prstGeom prst="rect">
            <a:avLst/>
          </a:prstGeom>
          <a:noFill/>
        </p:spPr>
        <p:txBody>
          <a:bodyPr wrap="square" rtlCol="0">
            <a:spAutoFit/>
          </a:bodyPr>
          <a:lstStyle/>
          <a:p>
            <a:pPr algn="ctr"/>
            <a:r>
              <a:rPr lang="en-US" altLang="ko-KR" sz="5400" dirty="0">
                <a:solidFill>
                  <a:srgbClr val="5C89EC"/>
                </a:solidFill>
                <a:latin typeface="티머니 둥근바람 ExtraBold" panose="02050903000000000000" pitchFamily="18" charset="-127"/>
                <a:ea typeface="티머니 둥근바람 ExtraBold" panose="02050903000000000000" pitchFamily="18" charset="-127"/>
              </a:rPr>
              <a:t>T</a:t>
            </a:r>
            <a:r>
              <a:rPr lang="en-US" altLang="ko-KR" sz="5400" dirty="0">
                <a:solidFill>
                  <a:srgbClr val="D04F40"/>
                </a:solidFill>
                <a:latin typeface="티머니 둥근바람 ExtraBold" panose="02050903000000000000" pitchFamily="18" charset="-127"/>
                <a:ea typeface="티머니 둥근바람 ExtraBold" panose="02050903000000000000" pitchFamily="18" charset="-127"/>
              </a:rPr>
              <a:t>h</a:t>
            </a:r>
            <a:r>
              <a:rPr lang="en-US" altLang="ko-KR" sz="5400" dirty="0">
                <a:solidFill>
                  <a:srgbClr val="EDBC43"/>
                </a:solidFill>
                <a:latin typeface="티머니 둥근바람 ExtraBold" panose="02050903000000000000" pitchFamily="18" charset="-127"/>
                <a:ea typeface="티머니 둥근바람 ExtraBold" panose="02050903000000000000" pitchFamily="18" charset="-127"/>
              </a:rPr>
              <a:t>a</a:t>
            </a:r>
            <a:r>
              <a:rPr lang="en-US" altLang="ko-KR" sz="5400" dirty="0">
                <a:solidFill>
                  <a:srgbClr val="5C89EC"/>
                </a:solidFill>
                <a:latin typeface="티머니 둥근바람 ExtraBold" panose="02050903000000000000" pitchFamily="18" charset="-127"/>
                <a:ea typeface="티머니 둥근바람 ExtraBold" panose="02050903000000000000" pitchFamily="18" charset="-127"/>
              </a:rPr>
              <a:t>n</a:t>
            </a:r>
            <a:r>
              <a:rPr lang="en-US" altLang="ko-KR" sz="5400" dirty="0">
                <a:solidFill>
                  <a:srgbClr val="00B050"/>
                </a:solidFill>
                <a:latin typeface="티머니 둥근바람 ExtraBold" panose="02050903000000000000" pitchFamily="18" charset="-127"/>
                <a:ea typeface="티머니 둥근바람 ExtraBold" panose="02050903000000000000" pitchFamily="18" charset="-127"/>
              </a:rPr>
              <a:t>k</a:t>
            </a:r>
            <a:r>
              <a:rPr lang="en-US" altLang="ko-KR" sz="5400" dirty="0">
                <a:solidFill>
                  <a:srgbClr val="D04F40"/>
                </a:solidFill>
                <a:latin typeface="티머니 둥근바람 ExtraBold" panose="02050903000000000000" pitchFamily="18" charset="-127"/>
                <a:ea typeface="티머니 둥근바람 ExtraBold" panose="02050903000000000000" pitchFamily="18" charset="-127"/>
              </a:rPr>
              <a:t> </a:t>
            </a:r>
            <a:r>
              <a:rPr lang="en-US" altLang="ko-KR" sz="5400" dirty="0">
                <a:solidFill>
                  <a:srgbClr val="5C89EC"/>
                </a:solidFill>
                <a:latin typeface="티머니 둥근바람 ExtraBold" panose="02050903000000000000" pitchFamily="18" charset="-127"/>
                <a:ea typeface="티머니 둥근바람 ExtraBold" panose="02050903000000000000" pitchFamily="18" charset="-127"/>
              </a:rPr>
              <a:t>y</a:t>
            </a:r>
            <a:r>
              <a:rPr lang="en-US" altLang="ko-KR" sz="54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5400" dirty="0">
                <a:solidFill>
                  <a:srgbClr val="D04F40"/>
                </a:solidFill>
                <a:latin typeface="티머니 둥근바람 ExtraBold" panose="02050903000000000000" pitchFamily="18" charset="-127"/>
                <a:ea typeface="티머니 둥근바람 ExtraBold" panose="02050903000000000000" pitchFamily="18" charset="-127"/>
              </a:rPr>
              <a:t>u</a:t>
            </a:r>
            <a:endParaRPr lang="ko-KR" altLang="en-US" sz="5400" dirty="0">
              <a:solidFill>
                <a:srgbClr val="D04F40"/>
              </a:solidFill>
              <a:latin typeface="티머니 둥근바람 ExtraBold" panose="02050903000000000000" pitchFamily="18" charset="-127"/>
              <a:ea typeface="티머니 둥근바람 ExtraBold" panose="02050903000000000000" pitchFamily="18" charset="-127"/>
            </a:endParaRPr>
          </a:p>
        </p:txBody>
      </p:sp>
      <p:sp>
        <p:nvSpPr>
          <p:cNvPr id="26" name="TextBox 25">
            <a:extLst>
              <a:ext uri="{FF2B5EF4-FFF2-40B4-BE49-F238E27FC236}">
                <a16:creationId xmlns:a16="http://schemas.microsoft.com/office/drawing/2014/main" id="{B7D570DD-C680-40B1-7A1C-47E807FAD232}"/>
              </a:ext>
            </a:extLst>
          </p:cNvPr>
          <p:cNvSpPr txBox="1"/>
          <p:nvPr/>
        </p:nvSpPr>
        <p:spPr>
          <a:xfrm>
            <a:off x="8800092" y="61397"/>
            <a:ext cx="1494797"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Acknowledgement</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Tree>
    <p:extLst>
      <p:ext uri="{BB962C8B-B14F-4D97-AF65-F5344CB8AC3E}">
        <p14:creationId xmlns:p14="http://schemas.microsoft.com/office/powerpoint/2010/main" val="4189671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D04F40"/>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Technologies </a:t>
                </a: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9" name="TextBox 8">
            <a:extLst>
              <a:ext uri="{FF2B5EF4-FFF2-40B4-BE49-F238E27FC236}">
                <a16:creationId xmlns:a16="http://schemas.microsoft.com/office/drawing/2014/main" id="{C8F7D8BA-7494-03FD-D3E2-1DA0DB818272}"/>
              </a:ext>
            </a:extLst>
          </p:cNvPr>
          <p:cNvSpPr txBox="1"/>
          <p:nvPr/>
        </p:nvSpPr>
        <p:spPr>
          <a:xfrm>
            <a:off x="1014555" y="2974031"/>
            <a:ext cx="8853400" cy="338554"/>
          </a:xfrm>
          <a:prstGeom prst="rect">
            <a:avLst/>
          </a:prstGeom>
          <a:noFill/>
        </p:spPr>
        <p:txBody>
          <a:bodyPr wrap="square" rtlCol="0">
            <a:spAutoFit/>
          </a:bodyPr>
          <a:lstStyle/>
          <a:p>
            <a:pPr marL="285750" indent="-285750">
              <a:buFont typeface="Arial" panose="020B0604020202020204" pitchFamily="34" charset="0"/>
              <a:buChar char="•"/>
            </a:pPr>
            <a:r>
              <a:rPr lang="en-GB" sz="1600" b="1" dirty="0"/>
              <a:t>Languages Used</a:t>
            </a:r>
            <a:r>
              <a:rPr lang="en-GB" sz="1600" dirty="0"/>
              <a:t>: Python, Html, CSS, JavaScript</a:t>
            </a:r>
          </a:p>
        </p:txBody>
      </p:sp>
      <p:sp>
        <p:nvSpPr>
          <p:cNvPr id="10" name="TextBox 9">
            <a:extLst>
              <a:ext uri="{FF2B5EF4-FFF2-40B4-BE49-F238E27FC236}">
                <a16:creationId xmlns:a16="http://schemas.microsoft.com/office/drawing/2014/main" id="{BA3ABF67-760E-3320-C6B3-37C11418DB0C}"/>
              </a:ext>
            </a:extLst>
          </p:cNvPr>
          <p:cNvSpPr txBox="1"/>
          <p:nvPr/>
        </p:nvSpPr>
        <p:spPr>
          <a:xfrm>
            <a:off x="1021474" y="3553564"/>
            <a:ext cx="5211433" cy="338554"/>
          </a:xfrm>
          <a:prstGeom prst="rect">
            <a:avLst/>
          </a:prstGeom>
          <a:noFill/>
        </p:spPr>
        <p:txBody>
          <a:bodyPr wrap="square" rtlCol="0">
            <a:spAutoFit/>
          </a:bodyPr>
          <a:lstStyle/>
          <a:p>
            <a:pPr marL="285750" indent="-285750">
              <a:buFont typeface="Arial" panose="020B0604020202020204" pitchFamily="34" charset="0"/>
              <a:buChar char="•"/>
            </a:pPr>
            <a:r>
              <a:rPr lang="en-GB" sz="1600" b="1" dirty="0"/>
              <a:t>Framework: </a:t>
            </a:r>
            <a:r>
              <a:rPr lang="en-GB" sz="1600" dirty="0"/>
              <a:t>Flask</a:t>
            </a:r>
          </a:p>
        </p:txBody>
      </p:sp>
      <p:sp>
        <p:nvSpPr>
          <p:cNvPr id="12" name="TextBox 11">
            <a:extLst>
              <a:ext uri="{FF2B5EF4-FFF2-40B4-BE49-F238E27FC236}">
                <a16:creationId xmlns:a16="http://schemas.microsoft.com/office/drawing/2014/main" id="{01A4D118-5A54-69E1-E066-B923A56B4212}"/>
              </a:ext>
            </a:extLst>
          </p:cNvPr>
          <p:cNvSpPr txBox="1"/>
          <p:nvPr/>
        </p:nvSpPr>
        <p:spPr>
          <a:xfrm>
            <a:off x="1033268" y="4078587"/>
            <a:ext cx="7010510" cy="338554"/>
          </a:xfrm>
          <a:prstGeom prst="rect">
            <a:avLst/>
          </a:prstGeom>
          <a:noFill/>
        </p:spPr>
        <p:txBody>
          <a:bodyPr wrap="square" rtlCol="0">
            <a:spAutoFit/>
          </a:bodyPr>
          <a:lstStyle/>
          <a:p>
            <a:pPr marL="285750" indent="-285750">
              <a:buFont typeface="Arial" panose="020B0604020202020204" pitchFamily="34" charset="0"/>
              <a:buChar char="•"/>
            </a:pPr>
            <a:r>
              <a:rPr lang="en-GB" sz="1600" b="1" dirty="0"/>
              <a:t>Code Editors and Compilers: </a:t>
            </a:r>
            <a:r>
              <a:rPr lang="en-GB" sz="1600" dirty="0"/>
              <a:t>Visual Studio Code, Jupyter Notebook</a:t>
            </a:r>
          </a:p>
        </p:txBody>
      </p:sp>
      <p:sp>
        <p:nvSpPr>
          <p:cNvPr id="13" name="TextBox 12">
            <a:extLst>
              <a:ext uri="{FF2B5EF4-FFF2-40B4-BE49-F238E27FC236}">
                <a16:creationId xmlns:a16="http://schemas.microsoft.com/office/drawing/2014/main" id="{58B68C4A-6E12-D9AE-FB12-C3D57379A724}"/>
              </a:ext>
            </a:extLst>
          </p:cNvPr>
          <p:cNvSpPr txBox="1"/>
          <p:nvPr/>
        </p:nvSpPr>
        <p:spPr>
          <a:xfrm>
            <a:off x="1478389" y="6447094"/>
            <a:ext cx="10065821" cy="307777"/>
          </a:xfrm>
          <a:prstGeom prst="rect">
            <a:avLst/>
          </a:prstGeom>
          <a:noFill/>
        </p:spPr>
        <p:txBody>
          <a:bodyPr wrap="square" rtlCol="0">
            <a:spAutoFit/>
          </a:bodyPr>
          <a:lstStyle/>
          <a:p>
            <a:r>
              <a:rPr lang="en-GB" sz="1400" dirty="0"/>
              <a:t>For extensive details and versions of all the required libraries </a:t>
            </a:r>
            <a:r>
              <a:rPr lang="en-GB" sz="1400" dirty="0">
                <a:solidFill>
                  <a:schemeClr val="accent1"/>
                </a:solidFill>
                <a:hlinkClick r:id="rId2"/>
              </a:rPr>
              <a:t>requirements.txt </a:t>
            </a:r>
            <a:r>
              <a:rPr lang="en-GB" sz="1400" dirty="0"/>
              <a:t>file is given with the project</a:t>
            </a:r>
          </a:p>
        </p:txBody>
      </p:sp>
      <p:sp>
        <p:nvSpPr>
          <p:cNvPr id="14" name="TextBox 13">
            <a:extLst>
              <a:ext uri="{FF2B5EF4-FFF2-40B4-BE49-F238E27FC236}">
                <a16:creationId xmlns:a16="http://schemas.microsoft.com/office/drawing/2014/main" id="{5F3DA748-1613-7B55-442F-AF3A2BE08717}"/>
              </a:ext>
            </a:extLst>
          </p:cNvPr>
          <p:cNvSpPr txBox="1"/>
          <p:nvPr/>
        </p:nvSpPr>
        <p:spPr>
          <a:xfrm>
            <a:off x="1033268" y="4680328"/>
            <a:ext cx="7149410" cy="584775"/>
          </a:xfrm>
          <a:prstGeom prst="rect">
            <a:avLst/>
          </a:prstGeom>
          <a:noFill/>
        </p:spPr>
        <p:txBody>
          <a:bodyPr wrap="square" rtlCol="0">
            <a:spAutoFit/>
          </a:bodyPr>
          <a:lstStyle/>
          <a:p>
            <a:pPr marL="285750" indent="-285750">
              <a:buFont typeface="Arial" panose="020B0604020202020204" pitchFamily="34" charset="0"/>
              <a:buChar char="•"/>
            </a:pPr>
            <a:r>
              <a:rPr lang="en-GB" sz="1600" b="1" dirty="0"/>
              <a:t>Libraries and API’s: Python</a:t>
            </a:r>
            <a:r>
              <a:rPr lang="en-GB" sz="1600" dirty="0"/>
              <a:t> – </a:t>
            </a:r>
            <a:r>
              <a:rPr lang="en-GB" sz="1500" dirty="0"/>
              <a:t>TensorFlow, Scikit-learn, matplotlib, NumPy</a:t>
            </a:r>
          </a:p>
          <a:p>
            <a:pPr algn="just"/>
            <a:r>
              <a:rPr lang="en-GB" sz="1600" dirty="0"/>
              <a:t>                               </a:t>
            </a:r>
            <a:r>
              <a:rPr lang="en-GB" sz="1600" b="1" dirty="0"/>
              <a:t>JavaScript</a:t>
            </a:r>
            <a:r>
              <a:rPr lang="en-GB" sz="1600" dirty="0"/>
              <a:t> – </a:t>
            </a:r>
            <a:r>
              <a:rPr lang="en-GB" sz="1500" dirty="0"/>
              <a:t>HTML5 Canvas API, Fetch API, Chart.js             </a:t>
            </a:r>
          </a:p>
        </p:txBody>
      </p:sp>
      <p:pic>
        <p:nvPicPr>
          <p:cNvPr id="15" name="Picture 4" descr="Python (programming language) - Wikipedia">
            <a:extLst>
              <a:ext uri="{FF2B5EF4-FFF2-40B4-BE49-F238E27FC236}">
                <a16:creationId xmlns:a16="http://schemas.microsoft.com/office/drawing/2014/main" id="{1ABED156-1E0E-9A73-6861-0DBEBEA71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072" y="5501347"/>
            <a:ext cx="663936" cy="86134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P92 IT Solutions - HTML, CSS and JavaScript">
            <a:extLst>
              <a:ext uri="{FF2B5EF4-FFF2-40B4-BE49-F238E27FC236}">
                <a16:creationId xmlns:a16="http://schemas.microsoft.com/office/drawing/2014/main" id="{807E57F7-C95F-8276-05E8-14D57CBB2C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1536" y="5266348"/>
            <a:ext cx="1123059" cy="123795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Flask 3 Release &amp; Free Samples ...">
            <a:extLst>
              <a:ext uri="{FF2B5EF4-FFF2-40B4-BE49-F238E27FC236}">
                <a16:creationId xmlns:a16="http://schemas.microsoft.com/office/drawing/2014/main" id="{6C2DACD4-6BC6-71CF-4D83-F49ADFC2E9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1708" y="5314494"/>
            <a:ext cx="1441618" cy="107982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4834F7D8-FB16-F080-C852-EB6C3EB30337}"/>
              </a:ext>
            </a:extLst>
          </p:cNvPr>
          <p:cNvPicPr>
            <a:picLocks noChangeAspect="1"/>
          </p:cNvPicPr>
          <p:nvPr/>
        </p:nvPicPr>
        <p:blipFill>
          <a:blip r:embed="rId6"/>
          <a:stretch>
            <a:fillRect/>
          </a:stretch>
        </p:blipFill>
        <p:spPr>
          <a:xfrm>
            <a:off x="3964548" y="5486714"/>
            <a:ext cx="1801388" cy="653837"/>
          </a:xfrm>
          <a:prstGeom prst="rect">
            <a:avLst/>
          </a:prstGeom>
        </p:spPr>
      </p:pic>
      <p:pic>
        <p:nvPicPr>
          <p:cNvPr id="25" name="Picture 14" descr="Visual Studio Code - YouTube">
            <a:extLst>
              <a:ext uri="{FF2B5EF4-FFF2-40B4-BE49-F238E27FC236}">
                <a16:creationId xmlns:a16="http://schemas.microsoft.com/office/drawing/2014/main" id="{54FD091F-92BF-5569-17CF-7AA61A3EDE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9680" y="5372013"/>
            <a:ext cx="883237" cy="88323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6" descr="Project Jupyter - Wikipedia">
            <a:extLst>
              <a:ext uri="{FF2B5EF4-FFF2-40B4-BE49-F238E27FC236}">
                <a16:creationId xmlns:a16="http://schemas.microsoft.com/office/drawing/2014/main" id="{65EF6BB4-7643-BA7A-36A9-748755197B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4401" y="5520747"/>
            <a:ext cx="577543" cy="671949"/>
          </a:xfrm>
          <a:prstGeom prst="rect">
            <a:avLst/>
          </a:prstGeom>
          <a:noFill/>
          <a:extLst>
            <a:ext uri="{909E8E84-426E-40DD-AFC4-6F175D3DCCD1}">
              <a14:hiddenFill xmlns:a14="http://schemas.microsoft.com/office/drawing/2010/main">
                <a:solidFill>
                  <a:srgbClr val="FFFFFF"/>
                </a:solidFill>
              </a14:hiddenFill>
            </a:ext>
          </a:extLst>
        </p:spPr>
      </p:pic>
      <p:sp>
        <p:nvSpPr>
          <p:cNvPr id="29" name="Freeform 34">
            <a:extLst>
              <a:ext uri="{FF2B5EF4-FFF2-40B4-BE49-F238E27FC236}">
                <a16:creationId xmlns:a16="http://schemas.microsoft.com/office/drawing/2014/main" id="{280218C8-0C7F-A97B-7C01-7D8E38482A3F}"/>
              </a:ext>
            </a:extLst>
          </p:cNvPr>
          <p:cNvSpPr/>
          <p:nvPr/>
        </p:nvSpPr>
        <p:spPr>
          <a:xfrm>
            <a:off x="9144788" y="2611274"/>
            <a:ext cx="2663500" cy="2703220"/>
          </a:xfrm>
          <a:custGeom>
            <a:avLst/>
            <a:gdLst/>
            <a:ahLst/>
            <a:cxnLst/>
            <a:rect l="l" t="t" r="r" b="b"/>
            <a:pathLst>
              <a:path w="7643094" h="6636754">
                <a:moveTo>
                  <a:pt x="0" y="0"/>
                </a:moveTo>
                <a:lnTo>
                  <a:pt x="7643095" y="0"/>
                </a:lnTo>
                <a:lnTo>
                  <a:pt x="7643095" y="6636753"/>
                </a:lnTo>
                <a:lnTo>
                  <a:pt x="0" y="6636753"/>
                </a:lnTo>
                <a:lnTo>
                  <a:pt x="0" y="0"/>
                </a:lnTo>
                <a:close/>
              </a:path>
            </a:pathLst>
          </a:custGeom>
          <a:blipFill>
            <a:blip r:embed="rId9"/>
            <a:stretch>
              <a:fillRect/>
            </a:stretch>
          </a:blipFill>
        </p:spPr>
        <p:txBody>
          <a:bodyPr/>
          <a:lstStyle/>
          <a:p>
            <a:endParaRPr lang="en-US" dirty="0"/>
          </a:p>
        </p:txBody>
      </p:sp>
      <p:sp>
        <p:nvSpPr>
          <p:cNvPr id="30" name="TextBox 29">
            <a:extLst>
              <a:ext uri="{FF2B5EF4-FFF2-40B4-BE49-F238E27FC236}">
                <a16:creationId xmlns:a16="http://schemas.microsoft.com/office/drawing/2014/main" id="{62139275-FC0E-F933-679B-92BB54A59C95}"/>
              </a:ext>
            </a:extLst>
          </p:cNvPr>
          <p:cNvSpPr txBox="1"/>
          <p:nvPr/>
        </p:nvSpPr>
        <p:spPr>
          <a:xfrm>
            <a:off x="797224" y="1942489"/>
            <a:ext cx="7806353" cy="954107"/>
          </a:xfrm>
          <a:prstGeom prst="rect">
            <a:avLst/>
          </a:prstGeom>
          <a:noFill/>
        </p:spPr>
        <p:txBody>
          <a:bodyPr wrap="square" rtlCol="0">
            <a:spAutoFit/>
          </a:bodyPr>
          <a:lstStyle/>
          <a:p>
            <a:r>
              <a:rPr lang="en-GB" sz="1400" dirty="0"/>
              <a:t>The project employs Python with Flask as the web framework, utilizing TensorFlow, Scikit-learn, matplotlib, and NumPy for machine learning and data visualization. Frontend technologies include HTML, CSS, and JavaScript, with HTML5 Canvas API, Fetch API, and Chart.js for dynamic data representation. Code is developed using Visual Studio Code and Jupyter Notebook.</a:t>
            </a:r>
          </a:p>
        </p:txBody>
      </p:sp>
      <p:pic>
        <p:nvPicPr>
          <p:cNvPr id="31" name="Picture 18" descr="Github Logo - Free social media icons">
            <a:extLst>
              <a:ext uri="{FF2B5EF4-FFF2-40B4-BE49-F238E27FC236}">
                <a16:creationId xmlns:a16="http://schemas.microsoft.com/office/drawing/2014/main" id="{473D3DE4-4A89-9B1E-7B2E-BCEDAFC8F9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43019" y="5428232"/>
            <a:ext cx="680504" cy="680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08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 name="그룹 5">
            <a:extLst>
              <a:ext uri="{FF2B5EF4-FFF2-40B4-BE49-F238E27FC236}">
                <a16:creationId xmlns:a16="http://schemas.microsoft.com/office/drawing/2014/main" id="{DE934460-2074-4F04-91A8-0CAC5BEB119E}"/>
              </a:ext>
            </a:extLst>
          </p:cNvPr>
          <p:cNvGrpSpPr/>
          <p:nvPr/>
        </p:nvGrpSpPr>
        <p:grpSpPr>
          <a:xfrm>
            <a:off x="2209793" y="2176182"/>
            <a:ext cx="8319596" cy="845209"/>
            <a:chOff x="2209793" y="2176182"/>
            <a:chExt cx="8319596" cy="845209"/>
          </a:xfrm>
        </p:grpSpPr>
        <p:sp>
          <p:nvSpPr>
            <p:cNvPr id="23" name="TextBox 22">
              <a:extLst>
                <a:ext uri="{FF2B5EF4-FFF2-40B4-BE49-F238E27FC236}">
                  <a16:creationId xmlns:a16="http://schemas.microsoft.com/office/drawing/2014/main" id="{CC9BDEE8-6731-49F4-9AD0-9B199768F951}"/>
                </a:ext>
              </a:extLst>
            </p:cNvPr>
            <p:cNvSpPr txBox="1"/>
            <p:nvPr/>
          </p:nvSpPr>
          <p:spPr>
            <a:xfrm>
              <a:off x="2231889" y="2176182"/>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Technologies</a:t>
              </a:r>
            </a:p>
          </p:txBody>
        </p:sp>
        <p:sp>
          <p:nvSpPr>
            <p:cNvPr id="76" name="TextBox 75">
              <a:extLst>
                <a:ext uri="{FF2B5EF4-FFF2-40B4-BE49-F238E27FC236}">
                  <a16:creationId xmlns:a16="http://schemas.microsoft.com/office/drawing/2014/main" id="{4C2AC4DC-006F-4DD7-89BF-0DF46E0DD4C2}"/>
                </a:ext>
              </a:extLst>
            </p:cNvPr>
            <p:cNvSpPr txBox="1"/>
            <p:nvPr/>
          </p:nvSpPr>
          <p:spPr>
            <a:xfrm>
              <a:off x="2209793" y="2498171"/>
              <a:ext cx="8319596" cy="523220"/>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The project employs Python with Flask as the web framework, utilizing TensorFlow, Scikit-learn, matplotlib, and NumPy for machine learning and data visualization. Frontend technologies include.</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grpSp>
        <p:nvGrpSpPr>
          <p:cNvPr id="10" name="그룹 9">
            <a:extLst>
              <a:ext uri="{FF2B5EF4-FFF2-40B4-BE49-F238E27FC236}">
                <a16:creationId xmlns:a16="http://schemas.microsoft.com/office/drawing/2014/main" id="{A8DAD259-8765-4A9E-84D0-0920BF2DC47C}"/>
              </a:ext>
            </a:extLst>
          </p:cNvPr>
          <p:cNvGrpSpPr/>
          <p:nvPr/>
        </p:nvGrpSpPr>
        <p:grpSpPr>
          <a:xfrm>
            <a:off x="2209793" y="3174103"/>
            <a:ext cx="8341692" cy="2841051"/>
            <a:chOff x="2209793" y="3174103"/>
            <a:chExt cx="8341692" cy="2841051"/>
          </a:xfrm>
        </p:grpSpPr>
        <p:sp>
          <p:nvSpPr>
            <p:cNvPr id="77" name="TextBox 76">
              <a:extLst>
                <a:ext uri="{FF2B5EF4-FFF2-40B4-BE49-F238E27FC236}">
                  <a16:creationId xmlns:a16="http://schemas.microsoft.com/office/drawing/2014/main" id="{5E6DD87F-071B-4693-9BDE-33EAE07ACC07}"/>
                </a:ext>
              </a:extLst>
            </p:cNvPr>
            <p:cNvSpPr txBox="1"/>
            <p:nvPr/>
          </p:nvSpPr>
          <p:spPr>
            <a:xfrm>
              <a:off x="2231889" y="3174103"/>
              <a:ext cx="7809017" cy="338554"/>
            </a:xfrm>
            <a:prstGeom prst="rect">
              <a:avLst/>
            </a:prstGeom>
            <a:noFill/>
          </p:spPr>
          <p:txBody>
            <a:bodyPr wrap="square" rtlCol="0">
              <a:spAutoFit/>
            </a:bodyPr>
            <a:lstStyle/>
            <a:p>
              <a:r>
                <a:rPr lang="en-US" altLang="ko-KR" sz="1600" dirty="0">
                  <a:solidFill>
                    <a:srgbClr val="EDBC43"/>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Dataset</a:t>
              </a:r>
            </a:p>
          </p:txBody>
        </p:sp>
        <p:sp>
          <p:nvSpPr>
            <p:cNvPr id="78" name="TextBox 77">
              <a:extLst>
                <a:ext uri="{FF2B5EF4-FFF2-40B4-BE49-F238E27FC236}">
                  <a16:creationId xmlns:a16="http://schemas.microsoft.com/office/drawing/2014/main" id="{B1C308D2-3733-4A34-BCAF-46AC01E236A5}"/>
                </a:ext>
              </a:extLst>
            </p:cNvPr>
            <p:cNvSpPr txBox="1"/>
            <p:nvPr/>
          </p:nvSpPr>
          <p:spPr>
            <a:xfrm>
              <a:off x="2209793" y="3496092"/>
              <a:ext cx="8319596" cy="523220"/>
            </a:xfrm>
            <a:prstGeom prst="rect">
              <a:avLst/>
            </a:prstGeom>
            <a:noFill/>
          </p:spPr>
          <p:txBody>
            <a:bodyPr wrap="square">
              <a:spAutoFit/>
            </a:bodyPr>
            <a:lstStyle/>
            <a:p>
              <a:r>
                <a:rPr lang="en-GB" sz="1400" dirty="0">
                  <a:latin typeface="Open Sans" panose="020B0606030504020204" pitchFamily="34" charset="0"/>
                  <a:ea typeface="Open Sans" panose="020B0606030504020204" pitchFamily="34" charset="0"/>
                  <a:cs typeface="Open Sans" panose="020B0606030504020204" pitchFamily="34" charset="0"/>
                </a:rPr>
                <a:t>The MNIST dataset (Modified National Institute of Standards and Technology) is a large collection </a:t>
              </a:r>
            </a:p>
            <a:p>
              <a:r>
                <a:rPr lang="en-GB" sz="1400" dirty="0">
                  <a:latin typeface="Open Sans" panose="020B0606030504020204" pitchFamily="34" charset="0"/>
                  <a:ea typeface="Open Sans" panose="020B0606030504020204" pitchFamily="34" charset="0"/>
                  <a:cs typeface="Open Sans" panose="020B0606030504020204" pitchFamily="34" charset="0"/>
                </a:rPr>
                <a:t>of handwritten digits that is commonly used for training various image processing systems.</a:t>
              </a:r>
            </a:p>
          </p:txBody>
        </p:sp>
        <p:grpSp>
          <p:nvGrpSpPr>
            <p:cNvPr id="8" name="그룹 7">
              <a:extLst>
                <a:ext uri="{FF2B5EF4-FFF2-40B4-BE49-F238E27FC236}">
                  <a16:creationId xmlns:a16="http://schemas.microsoft.com/office/drawing/2014/main" id="{3A3A1B16-9D6D-4390-9C1E-517B5122FBA1}"/>
                </a:ext>
              </a:extLst>
            </p:cNvPr>
            <p:cNvGrpSpPr/>
            <p:nvPr/>
          </p:nvGrpSpPr>
          <p:grpSpPr>
            <a:xfrm>
              <a:off x="2209793" y="4172024"/>
              <a:ext cx="8319596" cy="845209"/>
              <a:chOff x="2209793" y="4172024"/>
              <a:chExt cx="8319596" cy="845209"/>
            </a:xfrm>
          </p:grpSpPr>
          <p:sp>
            <p:nvSpPr>
              <p:cNvPr id="79" name="TextBox 78">
                <a:extLst>
                  <a:ext uri="{FF2B5EF4-FFF2-40B4-BE49-F238E27FC236}">
                    <a16:creationId xmlns:a16="http://schemas.microsoft.com/office/drawing/2014/main" id="{BD5BA312-4246-4A9C-881F-CB1F13E2BB9D}"/>
                  </a:ext>
                </a:extLst>
              </p:cNvPr>
              <p:cNvSpPr txBox="1"/>
              <p:nvPr/>
            </p:nvSpPr>
            <p:spPr>
              <a:xfrm>
                <a:off x="2231889" y="4172024"/>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Models</a:t>
                </a:r>
              </a:p>
            </p:txBody>
          </p:sp>
          <p:sp>
            <p:nvSpPr>
              <p:cNvPr id="80" name="TextBox 79">
                <a:extLst>
                  <a:ext uri="{FF2B5EF4-FFF2-40B4-BE49-F238E27FC236}">
                    <a16:creationId xmlns:a16="http://schemas.microsoft.com/office/drawing/2014/main" id="{6126753C-E1A0-41D8-8218-C90FB8C5D4A3}"/>
                  </a:ext>
                </a:extLst>
              </p:cNvPr>
              <p:cNvSpPr txBox="1"/>
              <p:nvPr/>
            </p:nvSpPr>
            <p:spPr>
              <a:xfrm>
                <a:off x="2209793" y="4494013"/>
                <a:ext cx="8319596" cy="523220"/>
              </a:xfrm>
              <a:prstGeom prst="rect">
                <a:avLst/>
              </a:prstGeom>
              <a:noFill/>
            </p:spPr>
            <p:txBody>
              <a:bodyPr wrap="square">
                <a:spAutoFit/>
              </a:bodyPr>
              <a:lstStyle/>
              <a:p>
                <a:r>
                  <a:rPr lang="en-GB" sz="1400" dirty="0">
                    <a:latin typeface="Open Sans" panose="020B0606030504020204" pitchFamily="34" charset="0"/>
                    <a:ea typeface="Open Sans" panose="020B0606030504020204" pitchFamily="34" charset="0"/>
                    <a:cs typeface="Open Sans" panose="020B0606030504020204" pitchFamily="34" charset="0"/>
                  </a:rPr>
                  <a:t>In order to create and test the accuracy and validation percentage , Group- V has implemented 3   different models for predicting the precise handwritten digits.</a:t>
                </a:r>
              </a:p>
            </p:txBody>
          </p:sp>
        </p:grpSp>
        <p:grpSp>
          <p:nvGrpSpPr>
            <p:cNvPr id="9" name="그룹 8">
              <a:extLst>
                <a:ext uri="{FF2B5EF4-FFF2-40B4-BE49-F238E27FC236}">
                  <a16:creationId xmlns:a16="http://schemas.microsoft.com/office/drawing/2014/main" id="{77223815-B77E-491B-9893-1FC2C0BBC8ED}"/>
                </a:ext>
              </a:extLst>
            </p:cNvPr>
            <p:cNvGrpSpPr/>
            <p:nvPr/>
          </p:nvGrpSpPr>
          <p:grpSpPr>
            <a:xfrm>
              <a:off x="2231889" y="5169945"/>
              <a:ext cx="8319596" cy="845209"/>
              <a:chOff x="2231889" y="5169945"/>
              <a:chExt cx="8319596" cy="845209"/>
            </a:xfrm>
          </p:grpSpPr>
          <p:sp>
            <p:nvSpPr>
              <p:cNvPr id="60" name="TextBox 59">
                <a:extLst>
                  <a:ext uri="{FF2B5EF4-FFF2-40B4-BE49-F238E27FC236}">
                    <a16:creationId xmlns:a16="http://schemas.microsoft.com/office/drawing/2014/main" id="{D6BDDDBD-C87A-46B9-8AA3-FEEF5B0C3B35}"/>
                  </a:ext>
                </a:extLst>
              </p:cNvPr>
              <p:cNvSpPr txBox="1"/>
              <p:nvPr/>
            </p:nvSpPr>
            <p:spPr>
              <a:xfrm>
                <a:off x="2253985" y="5169945"/>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Workflow</a:t>
                </a:r>
              </a:p>
            </p:txBody>
          </p:sp>
          <p:sp>
            <p:nvSpPr>
              <p:cNvPr id="70" name="TextBox 69">
                <a:extLst>
                  <a:ext uri="{FF2B5EF4-FFF2-40B4-BE49-F238E27FC236}">
                    <a16:creationId xmlns:a16="http://schemas.microsoft.com/office/drawing/2014/main" id="{B3D72C64-8D26-4D30-80BC-860D34EFABB0}"/>
                  </a:ext>
                </a:extLst>
              </p:cNvPr>
              <p:cNvSpPr txBox="1"/>
              <p:nvPr/>
            </p:nvSpPr>
            <p:spPr>
              <a:xfrm>
                <a:off x="2231889" y="5491934"/>
                <a:ext cx="8319596" cy="523220"/>
              </a:xfrm>
              <a:prstGeom prst="rect">
                <a:avLst/>
              </a:prstGeom>
              <a:noFill/>
            </p:spPr>
            <p:txBody>
              <a:bodyPr wrap="square">
                <a:spAutoFit/>
              </a:bodyPr>
              <a:lstStyle/>
              <a:p>
                <a:r>
                  <a:rPr lang="en-GB" sz="1400" b="0" i="0" dirty="0">
                    <a:effectLst/>
                    <a:latin typeface="Open Sans" panose="020B0606030504020204" pitchFamily="34" charset="0"/>
                    <a:ea typeface="Open Sans" panose="020B0606030504020204" pitchFamily="34" charset="0"/>
                    <a:cs typeface="Open Sans" panose="020B0606030504020204" pitchFamily="34" charset="0"/>
                  </a:rPr>
                  <a:t>The user draws a digit on the canvas using the mouse or touch input. The user then selects a         model from the dropdown and clicks the "Predict" button. Canvas Image Data:</a:t>
                </a:r>
              </a:p>
            </p:txBody>
          </p:sp>
        </p:grpSp>
      </p:grpSp>
      <p:grpSp>
        <p:nvGrpSpPr>
          <p:cNvPr id="2" name="그룹 1">
            <a:extLst>
              <a:ext uri="{FF2B5EF4-FFF2-40B4-BE49-F238E27FC236}">
                <a16:creationId xmlns:a16="http://schemas.microsoft.com/office/drawing/2014/main" id="{ABE328C5-427A-482E-B27F-885F3E9D6A50}"/>
              </a:ext>
            </a:extLst>
          </p:cNvPr>
          <p:cNvGrpSpPr/>
          <p:nvPr/>
        </p:nvGrpSpPr>
        <p:grpSpPr>
          <a:xfrm>
            <a:off x="1014555" y="3096269"/>
            <a:ext cx="694754" cy="969813"/>
            <a:chOff x="1014555" y="2118209"/>
            <a:chExt cx="694754" cy="969813"/>
          </a:xfrm>
        </p:grpSpPr>
        <p:sp>
          <p:nvSpPr>
            <p:cNvPr id="98" name="배지 97">
              <a:extLst>
                <a:ext uri="{FF2B5EF4-FFF2-40B4-BE49-F238E27FC236}">
                  <a16:creationId xmlns:a16="http://schemas.microsoft.com/office/drawing/2014/main" id="{A4FD0568-EBAF-43B3-98FA-493442072EE7}"/>
                </a:ext>
              </a:extLst>
            </p:cNvPr>
            <p:cNvSpPr/>
            <p:nvPr/>
          </p:nvSpPr>
          <p:spPr>
            <a:xfrm>
              <a:off x="1370634" y="2516737"/>
              <a:ext cx="338675" cy="338675"/>
            </a:xfrm>
            <a:prstGeom prst="plaqu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배지 98">
              <a:extLst>
                <a:ext uri="{FF2B5EF4-FFF2-40B4-BE49-F238E27FC236}">
                  <a16:creationId xmlns:a16="http://schemas.microsoft.com/office/drawing/2014/main" id="{D1784B97-8544-467C-9430-79560CCE6952}"/>
                </a:ext>
              </a:extLst>
            </p:cNvPr>
            <p:cNvSpPr/>
            <p:nvPr/>
          </p:nvSpPr>
          <p:spPr>
            <a:xfrm>
              <a:off x="1014555" y="2118209"/>
              <a:ext cx="525417" cy="525417"/>
            </a:xfrm>
            <a:prstGeom prst="plaque">
              <a:avLst>
                <a:gd name="adj" fmla="val 50000"/>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배지 99">
              <a:extLst>
                <a:ext uri="{FF2B5EF4-FFF2-40B4-BE49-F238E27FC236}">
                  <a16:creationId xmlns:a16="http://schemas.microsoft.com/office/drawing/2014/main" id="{3C388DDF-BF30-4C3C-A0D6-EEE83AE43957}"/>
                </a:ext>
              </a:extLst>
            </p:cNvPr>
            <p:cNvSpPr/>
            <p:nvPr/>
          </p:nvSpPr>
          <p:spPr>
            <a:xfrm flipV="1">
              <a:off x="1130757" y="2696386"/>
              <a:ext cx="169438" cy="169438"/>
            </a:xfrm>
            <a:prstGeom prst="plaque">
              <a:avLst>
                <a:gd name="adj" fmla="val 50000"/>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배지 100">
              <a:extLst>
                <a:ext uri="{FF2B5EF4-FFF2-40B4-BE49-F238E27FC236}">
                  <a16:creationId xmlns:a16="http://schemas.microsoft.com/office/drawing/2014/main" id="{241E0289-F75B-48D4-8940-590F6329F4CB}"/>
                </a:ext>
              </a:extLst>
            </p:cNvPr>
            <p:cNvSpPr/>
            <p:nvPr/>
          </p:nvSpPr>
          <p:spPr>
            <a:xfrm flipV="1">
              <a:off x="1306351" y="2918584"/>
              <a:ext cx="169438" cy="169438"/>
            </a:xfrm>
            <a:prstGeom prst="plaque">
              <a:avLst>
                <a:gd name="adj" fmla="val 50000"/>
              </a:avLst>
            </a:prstGeom>
            <a:solidFill>
              <a:srgbClr val="5C8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631197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3" name="자유형: 도형 32">
            <a:extLst>
              <a:ext uri="{FF2B5EF4-FFF2-40B4-BE49-F238E27FC236}">
                <a16:creationId xmlns:a16="http://schemas.microsoft.com/office/drawing/2014/main" id="{3360F918-40A2-4425-8D51-A2484067F24A}"/>
              </a:ext>
            </a:extLst>
          </p:cNvPr>
          <p:cNvSpPr/>
          <p:nvPr/>
        </p:nvSpPr>
        <p:spPr>
          <a:xfrm flipH="1">
            <a:off x="0" y="46697"/>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Dataset</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4" name="그룹 26">
            <a:extLst>
              <a:ext uri="{FF2B5EF4-FFF2-40B4-BE49-F238E27FC236}">
                <a16:creationId xmlns:a16="http://schemas.microsoft.com/office/drawing/2014/main" id="{E10226B8-CDC9-BDD5-41CA-0186A5F5A533}"/>
              </a:ext>
            </a:extLst>
          </p:cNvPr>
          <p:cNvGrpSpPr/>
          <p:nvPr/>
        </p:nvGrpSpPr>
        <p:grpSpPr>
          <a:xfrm>
            <a:off x="-619215" y="1168014"/>
            <a:ext cx="10209118" cy="523220"/>
            <a:chOff x="-897478" y="1168014"/>
            <a:chExt cx="10209118" cy="523220"/>
          </a:xfrm>
        </p:grpSpPr>
        <p:sp>
          <p:nvSpPr>
            <p:cNvPr id="7" name="TextBox 6">
              <a:extLst>
                <a:ext uri="{FF2B5EF4-FFF2-40B4-BE49-F238E27FC236}">
                  <a16:creationId xmlns:a16="http://schemas.microsoft.com/office/drawing/2014/main" id="{32CE982E-C5FB-AC9F-3A31-EC5CB84E3A5E}"/>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12" name="그룹 25">
              <a:extLst>
                <a:ext uri="{FF2B5EF4-FFF2-40B4-BE49-F238E27FC236}">
                  <a16:creationId xmlns:a16="http://schemas.microsoft.com/office/drawing/2014/main" id="{6A8DCD2E-55A2-CA98-A6B1-E31615D5A271}"/>
                </a:ext>
              </a:extLst>
            </p:cNvPr>
            <p:cNvGrpSpPr/>
            <p:nvPr/>
          </p:nvGrpSpPr>
          <p:grpSpPr>
            <a:xfrm>
              <a:off x="1931529" y="1193019"/>
              <a:ext cx="7380111" cy="482179"/>
              <a:chOff x="1931529" y="1193019"/>
              <a:chExt cx="7380111" cy="482179"/>
            </a:xfrm>
          </p:grpSpPr>
          <p:sp>
            <p:nvSpPr>
              <p:cNvPr id="13" name="사각형: 둥근 모서리 82">
                <a:extLst>
                  <a:ext uri="{FF2B5EF4-FFF2-40B4-BE49-F238E27FC236}">
                    <a16:creationId xmlns:a16="http://schemas.microsoft.com/office/drawing/2014/main" id="{1FB947AF-0C3A-3140-773C-267DF9617471}"/>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a:t>
                </a:r>
                <a:r>
                  <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 </a:t>
                </a:r>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a:t>
                </a:r>
                <a:r>
                  <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 </a:t>
                </a:r>
                <a:r>
                  <a:rPr lang="en-GB" altLang="ko-KR" sz="1600" dirty="0">
                    <a:solidFill>
                      <a:srgbClr val="FFC000"/>
                    </a:solidFill>
                    <a:latin typeface="티머니 둥근바람 Regular" panose="02050503000000000000" pitchFamily="18" charset="-127"/>
                    <a:ea typeface="티머니 둥근바람 Regular" panose="02050503000000000000" pitchFamily="18" charset="-127"/>
                  </a:rPr>
                  <a:t>Dataset</a:t>
                </a:r>
                <a:endParaRPr lang="ko-KR" altLang="en-US" sz="1600" dirty="0">
                  <a:solidFill>
                    <a:srgbClr val="FFC000"/>
                  </a:solidFill>
                  <a:latin typeface="티머니 둥근바람 Regular" panose="02050503000000000000" pitchFamily="18" charset="-127"/>
                  <a:ea typeface="티머니 둥근바람 Regular" panose="02050503000000000000" pitchFamily="18" charset="-127"/>
                </a:endParaRPr>
              </a:p>
            </p:txBody>
          </p:sp>
          <p:grpSp>
            <p:nvGrpSpPr>
              <p:cNvPr id="14" name="그룹 83">
                <a:extLst>
                  <a:ext uri="{FF2B5EF4-FFF2-40B4-BE49-F238E27FC236}">
                    <a16:creationId xmlns:a16="http://schemas.microsoft.com/office/drawing/2014/main" id="{2C7032A3-AA06-6F27-FEAB-4E56221EBE14}"/>
                  </a:ext>
                </a:extLst>
              </p:cNvPr>
              <p:cNvGrpSpPr/>
              <p:nvPr/>
            </p:nvGrpSpPr>
            <p:grpSpPr>
              <a:xfrm>
                <a:off x="8800335" y="1314406"/>
                <a:ext cx="240858" cy="239404"/>
                <a:chOff x="4895022" y="4890052"/>
                <a:chExt cx="438978" cy="436328"/>
              </a:xfrm>
            </p:grpSpPr>
            <p:sp>
              <p:nvSpPr>
                <p:cNvPr id="15" name="타원 84">
                  <a:extLst>
                    <a:ext uri="{FF2B5EF4-FFF2-40B4-BE49-F238E27FC236}">
                      <a16:creationId xmlns:a16="http://schemas.microsoft.com/office/drawing/2014/main" id="{A252844F-A82B-E23C-6662-675CE4452046}"/>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85">
                  <a:extLst>
                    <a:ext uri="{FF2B5EF4-FFF2-40B4-BE49-F238E27FC236}">
                      <a16:creationId xmlns:a16="http://schemas.microsoft.com/office/drawing/2014/main" id="{A90F8625-3E41-DDEE-5914-4B09373313EE}"/>
                    </a:ext>
                  </a:extLst>
                </p:cNvPr>
                <p:cNvCxnSpPr>
                  <a:cxnSpLocks/>
                  <a:stCxn id="1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2" name="TextBox 1">
            <a:extLst>
              <a:ext uri="{FF2B5EF4-FFF2-40B4-BE49-F238E27FC236}">
                <a16:creationId xmlns:a16="http://schemas.microsoft.com/office/drawing/2014/main" id="{183D5305-BA8B-5FE9-F334-6638FCD864BF}"/>
              </a:ext>
            </a:extLst>
          </p:cNvPr>
          <p:cNvSpPr txBox="1"/>
          <p:nvPr/>
        </p:nvSpPr>
        <p:spPr>
          <a:xfrm>
            <a:off x="1486083" y="1935897"/>
            <a:ext cx="6551250" cy="369332"/>
          </a:xfrm>
          <a:prstGeom prst="rect">
            <a:avLst/>
          </a:prstGeom>
          <a:noFill/>
        </p:spPr>
        <p:txBody>
          <a:bodyPr wrap="square" rtlCol="0">
            <a:spAutoFit/>
          </a:bodyPr>
          <a:lstStyle/>
          <a:p>
            <a:pPr marL="285750" indent="-285750">
              <a:buFont typeface="Arial" panose="020B0604020202020204" pitchFamily="34" charset="0"/>
              <a:buChar char="•"/>
            </a:pPr>
            <a:r>
              <a:rPr lang="en-GB" b="1" dirty="0"/>
              <a:t>MNIST Dataset</a:t>
            </a:r>
          </a:p>
        </p:txBody>
      </p:sp>
      <p:sp>
        <p:nvSpPr>
          <p:cNvPr id="6" name="TextBox 5">
            <a:extLst>
              <a:ext uri="{FF2B5EF4-FFF2-40B4-BE49-F238E27FC236}">
                <a16:creationId xmlns:a16="http://schemas.microsoft.com/office/drawing/2014/main" id="{56403FD2-608C-E512-E530-73AA80B5072C}"/>
              </a:ext>
            </a:extLst>
          </p:cNvPr>
          <p:cNvSpPr txBox="1"/>
          <p:nvPr/>
        </p:nvSpPr>
        <p:spPr>
          <a:xfrm>
            <a:off x="1827871" y="2305229"/>
            <a:ext cx="8143952" cy="784830"/>
          </a:xfrm>
          <a:prstGeom prst="rect">
            <a:avLst/>
          </a:prstGeom>
          <a:noFill/>
        </p:spPr>
        <p:txBody>
          <a:bodyPr wrap="square" rtlCol="0">
            <a:spAutoFit/>
          </a:bodyPr>
          <a:lstStyle/>
          <a:p>
            <a:r>
              <a:rPr lang="en-GB" sz="1500" dirty="0"/>
              <a:t>The MNIST dataset (Modified National Institute of Standards and Technology) is a large collection of handwritten digits that is commonly used for training various image processing </a:t>
            </a:r>
          </a:p>
          <a:p>
            <a:r>
              <a:rPr lang="en-GB" sz="1500" dirty="0"/>
              <a:t>systems</a:t>
            </a:r>
          </a:p>
        </p:txBody>
      </p:sp>
      <p:sp>
        <p:nvSpPr>
          <p:cNvPr id="8" name="TextBox 7">
            <a:extLst>
              <a:ext uri="{FF2B5EF4-FFF2-40B4-BE49-F238E27FC236}">
                <a16:creationId xmlns:a16="http://schemas.microsoft.com/office/drawing/2014/main" id="{4D0E0CCD-420D-5EB6-1EB8-AF40046966D3}"/>
              </a:ext>
            </a:extLst>
          </p:cNvPr>
          <p:cNvSpPr txBox="1"/>
          <p:nvPr/>
        </p:nvSpPr>
        <p:spPr>
          <a:xfrm>
            <a:off x="2449592" y="3060056"/>
            <a:ext cx="8143952" cy="1415772"/>
          </a:xfrm>
          <a:prstGeom prst="rect">
            <a:avLst/>
          </a:prstGeom>
          <a:noFill/>
        </p:spPr>
        <p:txBody>
          <a:bodyPr wrap="square" rtlCol="0">
            <a:spAutoFit/>
          </a:bodyPr>
          <a:lstStyle/>
          <a:p>
            <a:pPr marL="285750" indent="-285750">
              <a:buFont typeface="Courier New" panose="02070309020205020404" pitchFamily="49" charset="0"/>
              <a:buChar char="o"/>
            </a:pPr>
            <a:r>
              <a:rPr lang="en-GB" sz="1500" b="1" dirty="0"/>
              <a:t>Content: </a:t>
            </a:r>
            <a:r>
              <a:rPr lang="en-GB" sz="1400" dirty="0"/>
              <a:t>The dataset contains images of handwritten digits from 0 to 9. </a:t>
            </a:r>
          </a:p>
          <a:p>
            <a:pPr marL="285750" indent="-285750">
              <a:buFont typeface="Courier New" panose="02070309020205020404" pitchFamily="49" charset="0"/>
              <a:buChar char="o"/>
            </a:pPr>
            <a:r>
              <a:rPr lang="en-GB" sz="1500" b="1" dirty="0"/>
              <a:t>Size: </a:t>
            </a:r>
            <a:r>
              <a:rPr lang="en-GB" sz="1400" dirty="0"/>
              <a:t>It consists of 70,000 images in total, with 60,000 images for training</a:t>
            </a:r>
          </a:p>
          <a:p>
            <a:pPr marL="285750" indent="-285750">
              <a:buFont typeface="Courier New" panose="02070309020205020404" pitchFamily="49" charset="0"/>
              <a:buChar char="o"/>
            </a:pPr>
            <a:r>
              <a:rPr lang="en-GB" sz="1400" b="1" dirty="0"/>
              <a:t>Image Details: </a:t>
            </a:r>
            <a:r>
              <a:rPr lang="en-GB" sz="1400" dirty="0"/>
              <a:t>- Each image is a grayscale image of size 28x28 pixels. </a:t>
            </a:r>
          </a:p>
          <a:p>
            <a:pPr lvl="1"/>
            <a:r>
              <a:rPr lang="en-GB" sz="1400" dirty="0"/>
              <a:t>                  - Each pixel has a value ranging from 0 to 255, where 0 represents black and                     .                    255 represents white, with varying shades of grey in between. </a:t>
            </a:r>
          </a:p>
          <a:p>
            <a:pPr marL="285750" indent="-285750">
              <a:buFont typeface="Courier New" panose="02070309020205020404" pitchFamily="49" charset="0"/>
              <a:buChar char="o"/>
            </a:pPr>
            <a:r>
              <a:rPr lang="en-GB" sz="1400" b="1" dirty="0"/>
              <a:t>Labelling:</a:t>
            </a:r>
            <a:r>
              <a:rPr lang="en-GB" sz="1400" dirty="0"/>
              <a:t> Each image is labelled with the corresponding digit it represents (0 through 9)</a:t>
            </a:r>
          </a:p>
        </p:txBody>
      </p:sp>
      <p:pic>
        <p:nvPicPr>
          <p:cNvPr id="9" name="Picture 8">
            <a:extLst>
              <a:ext uri="{FF2B5EF4-FFF2-40B4-BE49-F238E27FC236}">
                <a16:creationId xmlns:a16="http://schemas.microsoft.com/office/drawing/2014/main" id="{E5FF4B4B-C336-8F84-4750-497AF9833D6D}"/>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4101836" y="4817167"/>
            <a:ext cx="4439609" cy="140725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810F9F10-1F32-76F1-CF8E-01D89986EBB2}"/>
              </a:ext>
            </a:extLst>
          </p:cNvPr>
          <p:cNvSpPr txBox="1"/>
          <p:nvPr/>
        </p:nvSpPr>
        <p:spPr>
          <a:xfrm>
            <a:off x="1557718" y="6590116"/>
            <a:ext cx="9927700" cy="584775"/>
          </a:xfrm>
          <a:prstGeom prst="rect">
            <a:avLst/>
          </a:prstGeom>
          <a:noFill/>
        </p:spPr>
        <p:txBody>
          <a:bodyPr wrap="square" rtlCol="0">
            <a:spAutoFit/>
          </a:bodyPr>
          <a:lstStyle/>
          <a:p>
            <a:r>
              <a:rPr lang="en-GB" sz="1400" dirty="0"/>
              <a:t>For information and comparisons between different datasets please visit  </a:t>
            </a:r>
            <a:r>
              <a:rPr lang="en-GB" sz="1400" dirty="0">
                <a:hlinkClick r:id="rId3"/>
              </a:rPr>
              <a:t>dataset.pdf </a:t>
            </a:r>
            <a:r>
              <a:rPr lang="en-GB" sz="1400" dirty="0"/>
              <a:t> uploaded on GitHub.</a:t>
            </a:r>
          </a:p>
          <a:p>
            <a:endParaRPr lang="en-GB" dirty="0"/>
          </a:p>
        </p:txBody>
      </p:sp>
    </p:spTree>
    <p:extLst>
      <p:ext uri="{BB962C8B-B14F-4D97-AF65-F5344CB8AC3E}">
        <p14:creationId xmlns:p14="http://schemas.microsoft.com/office/powerpoint/2010/main" val="3343366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2" name="그룹 1">
            <a:extLst>
              <a:ext uri="{FF2B5EF4-FFF2-40B4-BE49-F238E27FC236}">
                <a16:creationId xmlns:a16="http://schemas.microsoft.com/office/drawing/2014/main" id="{ABE328C5-427A-482E-B27F-885F3E9D6A50}"/>
              </a:ext>
            </a:extLst>
          </p:cNvPr>
          <p:cNvGrpSpPr/>
          <p:nvPr/>
        </p:nvGrpSpPr>
        <p:grpSpPr>
          <a:xfrm>
            <a:off x="1014555" y="4097479"/>
            <a:ext cx="694754" cy="969813"/>
            <a:chOff x="1014555" y="2118209"/>
            <a:chExt cx="694754" cy="969813"/>
          </a:xfrm>
        </p:grpSpPr>
        <p:sp>
          <p:nvSpPr>
            <p:cNvPr id="98" name="배지 97">
              <a:extLst>
                <a:ext uri="{FF2B5EF4-FFF2-40B4-BE49-F238E27FC236}">
                  <a16:creationId xmlns:a16="http://schemas.microsoft.com/office/drawing/2014/main" id="{A4FD0568-EBAF-43B3-98FA-493442072EE7}"/>
                </a:ext>
              </a:extLst>
            </p:cNvPr>
            <p:cNvSpPr/>
            <p:nvPr/>
          </p:nvSpPr>
          <p:spPr>
            <a:xfrm>
              <a:off x="1370634" y="2516737"/>
              <a:ext cx="338675" cy="338675"/>
            </a:xfrm>
            <a:prstGeom prst="plaqu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배지 98">
              <a:extLst>
                <a:ext uri="{FF2B5EF4-FFF2-40B4-BE49-F238E27FC236}">
                  <a16:creationId xmlns:a16="http://schemas.microsoft.com/office/drawing/2014/main" id="{D1784B97-8544-467C-9430-79560CCE6952}"/>
                </a:ext>
              </a:extLst>
            </p:cNvPr>
            <p:cNvSpPr/>
            <p:nvPr/>
          </p:nvSpPr>
          <p:spPr>
            <a:xfrm>
              <a:off x="1014555" y="2118209"/>
              <a:ext cx="525417" cy="525417"/>
            </a:xfrm>
            <a:prstGeom prst="plaque">
              <a:avLst>
                <a:gd name="adj" fmla="val 50000"/>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배지 99">
              <a:extLst>
                <a:ext uri="{FF2B5EF4-FFF2-40B4-BE49-F238E27FC236}">
                  <a16:creationId xmlns:a16="http://schemas.microsoft.com/office/drawing/2014/main" id="{3C388DDF-BF30-4C3C-A0D6-EEE83AE43957}"/>
                </a:ext>
              </a:extLst>
            </p:cNvPr>
            <p:cNvSpPr/>
            <p:nvPr/>
          </p:nvSpPr>
          <p:spPr>
            <a:xfrm flipV="1">
              <a:off x="1130757" y="2696386"/>
              <a:ext cx="169438" cy="169438"/>
            </a:xfrm>
            <a:prstGeom prst="plaque">
              <a:avLst>
                <a:gd name="adj" fmla="val 50000"/>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배지 100">
              <a:extLst>
                <a:ext uri="{FF2B5EF4-FFF2-40B4-BE49-F238E27FC236}">
                  <a16:creationId xmlns:a16="http://schemas.microsoft.com/office/drawing/2014/main" id="{241E0289-F75B-48D4-8940-590F6329F4CB}"/>
                </a:ext>
              </a:extLst>
            </p:cNvPr>
            <p:cNvSpPr/>
            <p:nvPr/>
          </p:nvSpPr>
          <p:spPr>
            <a:xfrm flipV="1">
              <a:off x="1306351" y="2918584"/>
              <a:ext cx="169438" cy="169438"/>
            </a:xfrm>
            <a:prstGeom prst="plaque">
              <a:avLst>
                <a:gd name="adj" fmla="val 50000"/>
              </a:avLst>
            </a:prstGeom>
            <a:solidFill>
              <a:srgbClr val="5C8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 name="그룹 3">
            <a:extLst>
              <a:ext uri="{FF2B5EF4-FFF2-40B4-BE49-F238E27FC236}">
                <a16:creationId xmlns:a16="http://schemas.microsoft.com/office/drawing/2014/main" id="{08B80B3F-7A2B-43EC-9BDE-873DD10BCBC0}"/>
              </a:ext>
            </a:extLst>
          </p:cNvPr>
          <p:cNvGrpSpPr/>
          <p:nvPr/>
        </p:nvGrpSpPr>
        <p:grpSpPr>
          <a:xfrm>
            <a:off x="2209793" y="2176182"/>
            <a:ext cx="8319596" cy="845209"/>
            <a:chOff x="2209793" y="2176182"/>
            <a:chExt cx="8319596" cy="845209"/>
          </a:xfrm>
        </p:grpSpPr>
        <p:sp>
          <p:nvSpPr>
            <p:cNvPr id="23" name="TextBox 22">
              <a:extLst>
                <a:ext uri="{FF2B5EF4-FFF2-40B4-BE49-F238E27FC236}">
                  <a16:creationId xmlns:a16="http://schemas.microsoft.com/office/drawing/2014/main" id="{CC9BDEE8-6731-49F4-9AD0-9B199768F951}"/>
                </a:ext>
              </a:extLst>
            </p:cNvPr>
            <p:cNvSpPr txBox="1"/>
            <p:nvPr/>
          </p:nvSpPr>
          <p:spPr>
            <a:xfrm>
              <a:off x="2231889" y="2176182"/>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Technologies</a:t>
              </a:r>
            </a:p>
          </p:txBody>
        </p:sp>
        <p:sp>
          <p:nvSpPr>
            <p:cNvPr id="76" name="TextBox 75">
              <a:extLst>
                <a:ext uri="{FF2B5EF4-FFF2-40B4-BE49-F238E27FC236}">
                  <a16:creationId xmlns:a16="http://schemas.microsoft.com/office/drawing/2014/main" id="{4C2AC4DC-006F-4DD7-89BF-0DF46E0DD4C2}"/>
                </a:ext>
              </a:extLst>
            </p:cNvPr>
            <p:cNvSpPr txBox="1"/>
            <p:nvPr/>
          </p:nvSpPr>
          <p:spPr>
            <a:xfrm>
              <a:off x="2209793" y="2498171"/>
              <a:ext cx="8319596" cy="523220"/>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The project employs Python with Flask as the web framework, utilizing TensorFlow, Scikit-learn, matplotlib, and NumPy for machine learning and data visualization. Frontend technologies include.</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grpSp>
        <p:nvGrpSpPr>
          <p:cNvPr id="71" name="그룹 70">
            <a:extLst>
              <a:ext uri="{FF2B5EF4-FFF2-40B4-BE49-F238E27FC236}">
                <a16:creationId xmlns:a16="http://schemas.microsoft.com/office/drawing/2014/main" id="{19625A8D-7287-47AF-ACC1-152D6F8A498E}"/>
              </a:ext>
            </a:extLst>
          </p:cNvPr>
          <p:cNvGrpSpPr/>
          <p:nvPr/>
        </p:nvGrpSpPr>
        <p:grpSpPr>
          <a:xfrm>
            <a:off x="2209793" y="3174103"/>
            <a:ext cx="8341692" cy="2841051"/>
            <a:chOff x="2209793" y="3174103"/>
            <a:chExt cx="8341692" cy="2841051"/>
          </a:xfrm>
        </p:grpSpPr>
        <p:sp>
          <p:nvSpPr>
            <p:cNvPr id="72" name="TextBox 71">
              <a:extLst>
                <a:ext uri="{FF2B5EF4-FFF2-40B4-BE49-F238E27FC236}">
                  <a16:creationId xmlns:a16="http://schemas.microsoft.com/office/drawing/2014/main" id="{BDBC7577-3BF6-4B1B-8200-B82C2DA396DC}"/>
                </a:ext>
              </a:extLst>
            </p:cNvPr>
            <p:cNvSpPr txBox="1"/>
            <p:nvPr/>
          </p:nvSpPr>
          <p:spPr>
            <a:xfrm>
              <a:off x="2231889" y="3174103"/>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Dataset</a:t>
              </a:r>
            </a:p>
          </p:txBody>
        </p:sp>
        <p:sp>
          <p:nvSpPr>
            <p:cNvPr id="73" name="TextBox 72">
              <a:extLst>
                <a:ext uri="{FF2B5EF4-FFF2-40B4-BE49-F238E27FC236}">
                  <a16:creationId xmlns:a16="http://schemas.microsoft.com/office/drawing/2014/main" id="{13A6DB04-AA66-4328-ACC5-6D4A4FF8D967}"/>
                </a:ext>
              </a:extLst>
            </p:cNvPr>
            <p:cNvSpPr txBox="1"/>
            <p:nvPr/>
          </p:nvSpPr>
          <p:spPr>
            <a:xfrm>
              <a:off x="2209793" y="3496092"/>
              <a:ext cx="8319596" cy="523220"/>
            </a:xfrm>
            <a:prstGeom prst="rect">
              <a:avLst/>
            </a:prstGeom>
            <a:noFill/>
          </p:spPr>
          <p:txBody>
            <a:bodyPr wrap="square">
              <a:spAutoFit/>
            </a:bodyPr>
            <a:lstStyle/>
            <a:p>
              <a:r>
                <a:rPr lang="en-GB" sz="1400" dirty="0">
                  <a:latin typeface="Open Sans" panose="020B0606030504020204" pitchFamily="34" charset="0"/>
                  <a:ea typeface="Open Sans" panose="020B0606030504020204" pitchFamily="34" charset="0"/>
                  <a:cs typeface="Open Sans" panose="020B0606030504020204" pitchFamily="34" charset="0"/>
                </a:rPr>
                <a:t>The MNIST dataset (Modified National Institute of Standards and Technology) is a large collection </a:t>
              </a:r>
            </a:p>
            <a:p>
              <a:r>
                <a:rPr lang="en-GB" sz="1400" dirty="0">
                  <a:latin typeface="Open Sans" panose="020B0606030504020204" pitchFamily="34" charset="0"/>
                  <a:ea typeface="Open Sans" panose="020B0606030504020204" pitchFamily="34" charset="0"/>
                  <a:cs typeface="Open Sans" panose="020B0606030504020204" pitchFamily="34" charset="0"/>
                </a:rPr>
                <a:t>of handwritten digits that is commonly used for training various image processing systems.</a:t>
              </a:r>
            </a:p>
          </p:txBody>
        </p:sp>
        <p:grpSp>
          <p:nvGrpSpPr>
            <p:cNvPr id="74" name="그룹 73">
              <a:extLst>
                <a:ext uri="{FF2B5EF4-FFF2-40B4-BE49-F238E27FC236}">
                  <a16:creationId xmlns:a16="http://schemas.microsoft.com/office/drawing/2014/main" id="{9EA379F2-B616-4F0E-98C4-6D9470380D14}"/>
                </a:ext>
              </a:extLst>
            </p:cNvPr>
            <p:cNvGrpSpPr/>
            <p:nvPr/>
          </p:nvGrpSpPr>
          <p:grpSpPr>
            <a:xfrm>
              <a:off x="2209793" y="4172024"/>
              <a:ext cx="8319596" cy="845209"/>
              <a:chOff x="2209793" y="4172024"/>
              <a:chExt cx="8319596" cy="845209"/>
            </a:xfrm>
          </p:grpSpPr>
          <p:sp>
            <p:nvSpPr>
              <p:cNvPr id="93" name="TextBox 92">
                <a:extLst>
                  <a:ext uri="{FF2B5EF4-FFF2-40B4-BE49-F238E27FC236}">
                    <a16:creationId xmlns:a16="http://schemas.microsoft.com/office/drawing/2014/main" id="{3C8CD8A2-1D0F-4F0B-8BDB-860A518863D6}"/>
                  </a:ext>
                </a:extLst>
              </p:cNvPr>
              <p:cNvSpPr txBox="1"/>
              <p:nvPr/>
            </p:nvSpPr>
            <p:spPr>
              <a:xfrm>
                <a:off x="2231889" y="4172024"/>
                <a:ext cx="7809017" cy="338554"/>
              </a:xfrm>
              <a:prstGeom prst="rect">
                <a:avLst/>
              </a:prstGeom>
              <a:noFill/>
            </p:spPr>
            <p:txBody>
              <a:bodyPr wrap="square" rtlCol="0">
                <a:spAutoFit/>
              </a:bodyPr>
              <a:lstStyle/>
              <a:p>
                <a:r>
                  <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Models</a:t>
                </a:r>
              </a:p>
            </p:txBody>
          </p:sp>
          <p:sp>
            <p:nvSpPr>
              <p:cNvPr id="94" name="TextBox 93">
                <a:extLst>
                  <a:ext uri="{FF2B5EF4-FFF2-40B4-BE49-F238E27FC236}">
                    <a16:creationId xmlns:a16="http://schemas.microsoft.com/office/drawing/2014/main" id="{F6D05B2F-DE47-4BD8-B184-047129B2BF3F}"/>
                  </a:ext>
                </a:extLst>
              </p:cNvPr>
              <p:cNvSpPr txBox="1"/>
              <p:nvPr/>
            </p:nvSpPr>
            <p:spPr>
              <a:xfrm>
                <a:off x="2209793" y="4494013"/>
                <a:ext cx="8319596" cy="523220"/>
              </a:xfrm>
              <a:prstGeom prst="rect">
                <a:avLst/>
              </a:prstGeom>
              <a:noFill/>
            </p:spPr>
            <p:txBody>
              <a:bodyPr wrap="square">
                <a:spAutoFit/>
              </a:bodyPr>
              <a:lstStyle/>
              <a:p>
                <a:r>
                  <a:rPr lang="en-GB" sz="1400" dirty="0">
                    <a:latin typeface="Open Sans" panose="020B0606030504020204" pitchFamily="34" charset="0"/>
                    <a:ea typeface="Open Sans" panose="020B0606030504020204" pitchFamily="34" charset="0"/>
                    <a:cs typeface="Open Sans" panose="020B0606030504020204" pitchFamily="34" charset="0"/>
                  </a:rPr>
                  <a:t>In order to create and test the accuracy and validation percentage , Group- V has implemented 3   different models for predicting the precise handwritten digits.</a:t>
                </a:r>
              </a:p>
            </p:txBody>
          </p:sp>
        </p:grpSp>
        <p:grpSp>
          <p:nvGrpSpPr>
            <p:cNvPr id="75" name="그룹 74">
              <a:extLst>
                <a:ext uri="{FF2B5EF4-FFF2-40B4-BE49-F238E27FC236}">
                  <a16:creationId xmlns:a16="http://schemas.microsoft.com/office/drawing/2014/main" id="{A20BCD63-9C61-4303-86BF-1A61BBC7BA51}"/>
                </a:ext>
              </a:extLst>
            </p:cNvPr>
            <p:cNvGrpSpPr/>
            <p:nvPr/>
          </p:nvGrpSpPr>
          <p:grpSpPr>
            <a:xfrm>
              <a:off x="2231889" y="5169945"/>
              <a:ext cx="8319596" cy="845209"/>
              <a:chOff x="2231889" y="5169945"/>
              <a:chExt cx="8319596" cy="845209"/>
            </a:xfrm>
          </p:grpSpPr>
          <p:sp>
            <p:nvSpPr>
              <p:cNvPr id="81" name="TextBox 80">
                <a:extLst>
                  <a:ext uri="{FF2B5EF4-FFF2-40B4-BE49-F238E27FC236}">
                    <a16:creationId xmlns:a16="http://schemas.microsoft.com/office/drawing/2014/main" id="{FF91EE4B-79E4-4495-A5F4-19D900E55056}"/>
                  </a:ext>
                </a:extLst>
              </p:cNvPr>
              <p:cNvSpPr txBox="1"/>
              <p:nvPr/>
            </p:nvSpPr>
            <p:spPr>
              <a:xfrm>
                <a:off x="2253985" y="5169945"/>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Workflow</a:t>
                </a:r>
              </a:p>
            </p:txBody>
          </p:sp>
          <p:sp>
            <p:nvSpPr>
              <p:cNvPr id="92" name="TextBox 91">
                <a:extLst>
                  <a:ext uri="{FF2B5EF4-FFF2-40B4-BE49-F238E27FC236}">
                    <a16:creationId xmlns:a16="http://schemas.microsoft.com/office/drawing/2014/main" id="{48DCDAFC-4CAD-4843-99A0-B9028688EA4F}"/>
                  </a:ext>
                </a:extLst>
              </p:cNvPr>
              <p:cNvSpPr txBox="1"/>
              <p:nvPr/>
            </p:nvSpPr>
            <p:spPr>
              <a:xfrm>
                <a:off x="2231889" y="5491934"/>
                <a:ext cx="8319596" cy="523220"/>
              </a:xfrm>
              <a:prstGeom prst="rect">
                <a:avLst/>
              </a:prstGeom>
              <a:noFill/>
            </p:spPr>
            <p:txBody>
              <a:bodyPr wrap="square">
                <a:spAutoFit/>
              </a:bodyPr>
              <a:lstStyle/>
              <a:p>
                <a:r>
                  <a:rPr lang="en-GB" sz="1400" b="0" i="0" dirty="0">
                    <a:effectLst/>
                    <a:latin typeface="Open Sans" panose="020B0606030504020204" pitchFamily="34" charset="0"/>
                    <a:ea typeface="Open Sans" panose="020B0606030504020204" pitchFamily="34" charset="0"/>
                    <a:cs typeface="Open Sans" panose="020B0606030504020204" pitchFamily="34" charset="0"/>
                  </a:rPr>
                  <a:t>The user draws a digit on the canvas using the mouse or touch input. The user then selects a         model from the dropdown and clicks the "Predict" button. Canvas Image Data:</a:t>
                </a:r>
              </a:p>
            </p:txBody>
          </p:sp>
        </p:grpSp>
      </p:grpSp>
    </p:spTree>
    <p:extLst>
      <p:ext uri="{BB962C8B-B14F-4D97-AF65-F5344CB8AC3E}">
        <p14:creationId xmlns:p14="http://schemas.microsoft.com/office/powerpoint/2010/main" val="16143141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Models</a:t>
                </a: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 name="TextBox 5">
            <a:extLst>
              <a:ext uri="{FF2B5EF4-FFF2-40B4-BE49-F238E27FC236}">
                <a16:creationId xmlns:a16="http://schemas.microsoft.com/office/drawing/2014/main" id="{AE9813EF-25A7-C817-E696-3337EAA7AD43}"/>
              </a:ext>
            </a:extLst>
          </p:cNvPr>
          <p:cNvSpPr txBox="1"/>
          <p:nvPr/>
        </p:nvSpPr>
        <p:spPr>
          <a:xfrm>
            <a:off x="1400559" y="3429000"/>
            <a:ext cx="9225877" cy="584775"/>
          </a:xfrm>
          <a:prstGeom prst="rect">
            <a:avLst/>
          </a:prstGeom>
          <a:noFill/>
        </p:spPr>
        <p:txBody>
          <a:bodyPr wrap="square" rtlCol="0">
            <a:spAutoFit/>
          </a:bodyPr>
          <a:lstStyle/>
          <a:p>
            <a:r>
              <a:rPr lang="en-GB" sz="1600" dirty="0"/>
              <a:t>In order to create and test the accuracy and validation percentage , Group- V has implemented 3 different models for predicting the precise handwritten digits.</a:t>
            </a:r>
          </a:p>
        </p:txBody>
      </p:sp>
      <p:sp>
        <p:nvSpPr>
          <p:cNvPr id="7" name="TextBox 6">
            <a:extLst>
              <a:ext uri="{FF2B5EF4-FFF2-40B4-BE49-F238E27FC236}">
                <a16:creationId xmlns:a16="http://schemas.microsoft.com/office/drawing/2014/main" id="{86451F71-FF9D-7A1B-900B-338B70AAC054}"/>
              </a:ext>
            </a:extLst>
          </p:cNvPr>
          <p:cNvSpPr txBox="1"/>
          <p:nvPr/>
        </p:nvSpPr>
        <p:spPr>
          <a:xfrm>
            <a:off x="2040947" y="4123727"/>
            <a:ext cx="5333999" cy="338554"/>
          </a:xfrm>
          <a:prstGeom prst="rect">
            <a:avLst/>
          </a:prstGeom>
          <a:noFill/>
        </p:spPr>
        <p:txBody>
          <a:bodyPr wrap="square" rtlCol="0">
            <a:spAutoFit/>
          </a:bodyPr>
          <a:lstStyle/>
          <a:p>
            <a:r>
              <a:rPr lang="en-GB" sz="1600" dirty="0"/>
              <a:t>Such models are:</a:t>
            </a:r>
          </a:p>
        </p:txBody>
      </p:sp>
      <p:sp>
        <p:nvSpPr>
          <p:cNvPr id="8" name="TextBox 7">
            <a:extLst>
              <a:ext uri="{FF2B5EF4-FFF2-40B4-BE49-F238E27FC236}">
                <a16:creationId xmlns:a16="http://schemas.microsoft.com/office/drawing/2014/main" id="{100ABA4C-5588-C9F4-E8EC-5EACE5C10E1B}"/>
              </a:ext>
            </a:extLst>
          </p:cNvPr>
          <p:cNvSpPr txBox="1"/>
          <p:nvPr/>
        </p:nvSpPr>
        <p:spPr>
          <a:xfrm>
            <a:off x="2350018" y="4572233"/>
            <a:ext cx="3512227" cy="923330"/>
          </a:xfrm>
          <a:prstGeom prst="rect">
            <a:avLst/>
          </a:prstGeom>
          <a:noFill/>
        </p:spPr>
        <p:txBody>
          <a:bodyPr wrap="square" rtlCol="0">
            <a:spAutoFit/>
          </a:bodyPr>
          <a:lstStyle/>
          <a:p>
            <a:pPr marL="285750" indent="-285750">
              <a:buFont typeface="Arial" panose="020B0604020202020204" pitchFamily="34" charset="0"/>
              <a:buChar char="•"/>
            </a:pPr>
            <a:r>
              <a:rPr lang="en-GB" dirty="0">
                <a:hlinkClick r:id="rId2" action="ppaction://hlinkfile"/>
              </a:rPr>
              <a:t>LeNet-5</a:t>
            </a:r>
            <a:endParaRPr lang="en-GB" dirty="0"/>
          </a:p>
          <a:p>
            <a:pPr marL="285750" indent="-285750">
              <a:buFont typeface="Arial" panose="020B0604020202020204" pitchFamily="34" charset="0"/>
              <a:buChar char="•"/>
            </a:pPr>
            <a:r>
              <a:rPr lang="en-GB" dirty="0">
                <a:hlinkClick r:id="rId3" action="ppaction://hlinkfile"/>
              </a:rPr>
              <a:t>Logistic Regression</a:t>
            </a:r>
            <a:endParaRPr lang="en-GB" dirty="0"/>
          </a:p>
          <a:p>
            <a:pPr marL="285750" indent="-285750">
              <a:buFont typeface="Arial" panose="020B0604020202020204" pitchFamily="34" charset="0"/>
              <a:buChar char="•"/>
            </a:pPr>
            <a:r>
              <a:rPr lang="en-GB" dirty="0">
                <a:hlinkClick r:id="rId3" action="ppaction://hlinkfile"/>
              </a:rPr>
              <a:t>MLP(Multi-Layer Perceptron)</a:t>
            </a:r>
            <a:endParaRPr lang="en-GB" dirty="0"/>
          </a:p>
        </p:txBody>
      </p:sp>
      <p:sp>
        <p:nvSpPr>
          <p:cNvPr id="2" name="TextBox 1">
            <a:extLst>
              <a:ext uri="{FF2B5EF4-FFF2-40B4-BE49-F238E27FC236}">
                <a16:creationId xmlns:a16="http://schemas.microsoft.com/office/drawing/2014/main" id="{18C96BF4-9E33-39D0-FA82-9084EAA281D1}"/>
              </a:ext>
            </a:extLst>
          </p:cNvPr>
          <p:cNvSpPr txBox="1"/>
          <p:nvPr/>
        </p:nvSpPr>
        <p:spPr>
          <a:xfrm>
            <a:off x="2530522" y="6503526"/>
            <a:ext cx="9927700" cy="307777"/>
          </a:xfrm>
          <a:prstGeom prst="rect">
            <a:avLst/>
          </a:prstGeom>
          <a:noFill/>
        </p:spPr>
        <p:txBody>
          <a:bodyPr wrap="square" rtlCol="0">
            <a:spAutoFit/>
          </a:bodyPr>
          <a:lstStyle/>
          <a:p>
            <a:r>
              <a:rPr lang="en-GB" sz="1400" dirty="0"/>
              <a:t>Detailed comparisons of results and accuracy have been documented into </a:t>
            </a:r>
            <a:r>
              <a:rPr lang="en-GB" sz="1400" dirty="0">
                <a:hlinkClick r:id="rId4"/>
              </a:rPr>
              <a:t>this</a:t>
            </a:r>
            <a:r>
              <a:rPr lang="en-GB" sz="1400" dirty="0"/>
              <a:t> file.</a:t>
            </a:r>
          </a:p>
        </p:txBody>
      </p:sp>
      <p:pic>
        <p:nvPicPr>
          <p:cNvPr id="1032" name="Picture 8" descr="Found the no Internet dinosaur game yet?">
            <a:extLst>
              <a:ext uri="{FF2B5EF4-FFF2-40B4-BE49-F238E27FC236}">
                <a16:creationId xmlns:a16="http://schemas.microsoft.com/office/drawing/2014/main" id="{0A3BCAF7-B097-B34F-4EA7-248EDC24557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938" t="4693" r="47215" b="41813"/>
          <a:stretch/>
        </p:blipFill>
        <p:spPr bwMode="auto">
          <a:xfrm>
            <a:off x="1605727" y="1998789"/>
            <a:ext cx="1536435" cy="1271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880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LeNet 5</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89" name="그룹 88">
            <a:extLst>
              <a:ext uri="{FF2B5EF4-FFF2-40B4-BE49-F238E27FC236}">
                <a16:creationId xmlns:a16="http://schemas.microsoft.com/office/drawing/2014/main" id="{ED58B8E0-0369-4437-B3D9-5E0281762C63}"/>
              </a:ext>
            </a:extLst>
          </p:cNvPr>
          <p:cNvGrpSpPr/>
          <p:nvPr/>
        </p:nvGrpSpPr>
        <p:grpSpPr>
          <a:xfrm>
            <a:off x="10465367" y="148157"/>
            <a:ext cx="64022" cy="71762"/>
            <a:chOff x="2644815" y="1394749"/>
            <a:chExt cx="231494" cy="231494"/>
          </a:xfrm>
        </p:grpSpPr>
        <p:cxnSp>
          <p:nvCxnSpPr>
            <p:cNvPr id="90" name="직선 연결선 89">
              <a:extLst>
                <a:ext uri="{FF2B5EF4-FFF2-40B4-BE49-F238E27FC236}">
                  <a16:creationId xmlns:a16="http://schemas.microsoft.com/office/drawing/2014/main" id="{359BA038-9BFE-428D-9D35-ADAEAEEC05A9}"/>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1" name="직선 연결선 90">
              <a:extLst>
                <a:ext uri="{FF2B5EF4-FFF2-40B4-BE49-F238E27FC236}">
                  <a16:creationId xmlns:a16="http://schemas.microsoft.com/office/drawing/2014/main" id="{7D18367B-E680-4922-BD16-965BE654F42A}"/>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F9795FB3-87B5-C549-648E-E48B36440DA0}"/>
              </a:ext>
            </a:extLst>
          </p:cNvPr>
          <p:cNvSpPr txBox="1"/>
          <p:nvPr/>
        </p:nvSpPr>
        <p:spPr>
          <a:xfrm>
            <a:off x="502236" y="1942497"/>
            <a:ext cx="9669941" cy="3816429"/>
          </a:xfrm>
          <a:prstGeom prst="rect">
            <a:avLst/>
          </a:prstGeom>
          <a:noFill/>
        </p:spPr>
        <p:txBody>
          <a:bodyPr wrap="square" rtlCol="0">
            <a:spAutoFit/>
          </a:bodyPr>
          <a:lstStyle/>
          <a:p>
            <a:pPr algn="just"/>
            <a:r>
              <a:rPr lang="en-US" sz="1600" b="0" i="0" dirty="0">
                <a:effectLst/>
                <a:latin typeface="source-serif-pro"/>
              </a:rPr>
              <a:t>LeNet is a convolutional neural network that Yann LeCun introduced in 1989.The LeNet-5 signifies CNN’s </a:t>
            </a:r>
          </a:p>
          <a:p>
            <a:pPr algn="just"/>
            <a:r>
              <a:rPr lang="en-US" sz="1600" b="0" i="0" dirty="0">
                <a:effectLst/>
                <a:latin typeface="source-serif-pro"/>
              </a:rPr>
              <a:t>emergence and outlines its core components. However, it was not popular at the time due to a lack of hardware, especially GPU (Graphics Process Unit, a specialized electronic circuit designed to change memory to accelerate the </a:t>
            </a:r>
          </a:p>
          <a:p>
            <a:pPr algn="just"/>
            <a:r>
              <a:rPr lang="en-US" sz="1600" b="0" i="0" dirty="0">
                <a:effectLst/>
                <a:latin typeface="source-serif-pro"/>
              </a:rPr>
              <a:t>creation of images during a buffer intended for output to a show device) and alternative algorithms, like SVM, </a:t>
            </a:r>
          </a:p>
          <a:p>
            <a:pPr algn="just"/>
            <a:r>
              <a:rPr lang="en-US" sz="1600" b="0" i="0" dirty="0">
                <a:effectLst/>
                <a:latin typeface="source-serif-pro"/>
              </a:rPr>
              <a:t>which could perform effects similar to or even better than those of the LeNet.</a:t>
            </a:r>
          </a:p>
          <a:p>
            <a:pPr lvl="1" algn="just"/>
            <a:endParaRPr lang="en-US" sz="1600" dirty="0">
              <a:latin typeface="source-serif-pro"/>
            </a:endParaRPr>
          </a:p>
          <a:p>
            <a:pPr algn="just"/>
            <a:r>
              <a:rPr lang="en-US" sz="1600" b="1" i="0" dirty="0">
                <a:effectLst/>
                <a:latin typeface="source-serif-pro"/>
              </a:rPr>
              <a:t>   </a:t>
            </a:r>
            <a:r>
              <a:rPr lang="en-US" sz="1600" b="1" i="0" dirty="0">
                <a:effectLst/>
                <a:latin typeface="sohne"/>
              </a:rPr>
              <a:t>Features of LeNet-5</a:t>
            </a:r>
          </a:p>
          <a:p>
            <a:pPr algn="just"/>
            <a:endParaRPr lang="en-US" sz="1600" b="1" i="0" dirty="0">
              <a:effectLst/>
              <a:latin typeface="sohne"/>
            </a:endParaRPr>
          </a:p>
          <a:p>
            <a:pPr marL="742950" lvl="1" indent="-285750" algn="just">
              <a:buFont typeface="Arial" panose="020B0604020202020204" pitchFamily="34" charset="0"/>
              <a:buChar char="•"/>
            </a:pPr>
            <a:r>
              <a:rPr lang="en-US" sz="1600" b="0" i="0" dirty="0">
                <a:effectLst/>
                <a:latin typeface="source-serif-pro"/>
              </a:rPr>
              <a:t> Every convolutional layer includes three parts: convolution, pooling, and nonlinear activation functions</a:t>
            </a:r>
          </a:p>
          <a:p>
            <a:pPr marL="742950" lvl="1" indent="-285750" algn="just">
              <a:buFont typeface="Arial" panose="020B0604020202020204" pitchFamily="34" charset="0"/>
              <a:buChar char="•"/>
            </a:pPr>
            <a:r>
              <a:rPr lang="en-US" sz="1600" b="0" i="0" dirty="0">
                <a:effectLst/>
                <a:latin typeface="source-serif-pro"/>
              </a:rPr>
              <a:t> Using convolution to extract spatial features (Convolution was called receptive fields originally)</a:t>
            </a:r>
          </a:p>
          <a:p>
            <a:pPr marL="742950" lvl="1" indent="-285750" algn="just">
              <a:buFont typeface="Arial" panose="020B0604020202020204" pitchFamily="34" charset="0"/>
              <a:buChar char="•"/>
            </a:pPr>
            <a:r>
              <a:rPr lang="en-US" sz="1600" b="1" i="0" dirty="0">
                <a:effectLst/>
                <a:latin typeface="source-serif-pro"/>
              </a:rPr>
              <a:t> The average pooling layer</a:t>
            </a:r>
            <a:r>
              <a:rPr lang="en-US" sz="1600" b="0" i="0" dirty="0">
                <a:effectLst/>
                <a:latin typeface="source-serif-pro"/>
              </a:rPr>
              <a:t> is used for subsampling.</a:t>
            </a:r>
          </a:p>
          <a:p>
            <a:pPr marL="742950" lvl="1" indent="-285750" algn="just">
              <a:buFont typeface="Arial" panose="020B0604020202020204" pitchFamily="34" charset="0"/>
              <a:buChar char="•"/>
            </a:pPr>
            <a:r>
              <a:rPr lang="en-US" sz="1600" b="0" i="0" dirty="0">
                <a:effectLst/>
                <a:latin typeface="source-serif-pro"/>
              </a:rPr>
              <a:t>‘</a:t>
            </a:r>
            <a:r>
              <a:rPr lang="en-US" sz="1600" b="1" i="0" dirty="0">
                <a:effectLst/>
                <a:latin typeface="source-serif-pro"/>
              </a:rPr>
              <a:t>tanh</a:t>
            </a:r>
            <a:r>
              <a:rPr lang="en-US" sz="1600" b="0" i="0" dirty="0">
                <a:effectLst/>
                <a:latin typeface="source-serif-pro"/>
              </a:rPr>
              <a:t>’ is used as the activation function</a:t>
            </a:r>
          </a:p>
          <a:p>
            <a:pPr marL="742950" lvl="1" indent="-285750" algn="just">
              <a:buFont typeface="Arial" panose="020B0604020202020204" pitchFamily="34" charset="0"/>
              <a:buChar char="•"/>
            </a:pPr>
            <a:r>
              <a:rPr lang="en-US" sz="1600" dirty="0">
                <a:latin typeface="source-serif-pro"/>
              </a:rPr>
              <a:t> </a:t>
            </a:r>
            <a:r>
              <a:rPr lang="en-US" sz="1600" b="0" i="0" dirty="0">
                <a:effectLst/>
                <a:latin typeface="source-serif-pro"/>
              </a:rPr>
              <a:t>Using</a:t>
            </a:r>
            <a:r>
              <a:rPr lang="en-US" sz="1600" b="1" i="0" dirty="0">
                <a:effectLst/>
                <a:latin typeface="source-serif-pro"/>
              </a:rPr>
              <a:t> Multi-Layered Perceptron </a:t>
            </a:r>
            <a:r>
              <a:rPr lang="en-US" sz="1600" b="0" i="0" dirty="0">
                <a:effectLst/>
                <a:latin typeface="source-serif-pro"/>
              </a:rPr>
              <a:t>or </a:t>
            </a:r>
            <a:r>
              <a:rPr lang="en-US" sz="1600" b="1" i="0" dirty="0">
                <a:effectLst/>
                <a:latin typeface="source-serif-pro"/>
              </a:rPr>
              <a:t>Fully Connected Layers</a:t>
            </a:r>
            <a:r>
              <a:rPr lang="en-US" sz="1600" b="0" i="0" dirty="0">
                <a:effectLst/>
                <a:latin typeface="source-serif-pro"/>
              </a:rPr>
              <a:t> as the last classifier</a:t>
            </a:r>
          </a:p>
          <a:p>
            <a:pPr marL="742950" lvl="1" indent="-285750" algn="just">
              <a:buFont typeface="Arial" panose="020B0604020202020204" pitchFamily="34" charset="0"/>
              <a:buChar char="•"/>
            </a:pPr>
            <a:r>
              <a:rPr lang="en-US" sz="1600" dirty="0">
                <a:latin typeface="source-serif-pro"/>
              </a:rPr>
              <a:t> </a:t>
            </a:r>
            <a:r>
              <a:rPr lang="en-US" sz="1600" b="0" i="0" dirty="0">
                <a:effectLst/>
                <a:latin typeface="source-serif-pro"/>
              </a:rPr>
              <a:t>The sparse connection between layers reduces the complexity of computation</a:t>
            </a:r>
          </a:p>
          <a:p>
            <a:endParaRPr lang="en-GB" dirty="0"/>
          </a:p>
        </p:txBody>
      </p:sp>
      <p:cxnSp>
        <p:nvCxnSpPr>
          <p:cNvPr id="12" name="Connector: Elbow 11">
            <a:extLst>
              <a:ext uri="{FF2B5EF4-FFF2-40B4-BE49-F238E27FC236}">
                <a16:creationId xmlns:a16="http://schemas.microsoft.com/office/drawing/2014/main" id="{744F7387-1AB7-AF50-0DC7-6FE7A8B3DB44}"/>
              </a:ext>
            </a:extLst>
          </p:cNvPr>
          <p:cNvCxnSpPr/>
          <p:nvPr/>
        </p:nvCxnSpPr>
        <p:spPr>
          <a:xfrm flipV="1">
            <a:off x="732428" y="5624945"/>
            <a:ext cx="9048881" cy="440981"/>
          </a:xfrm>
          <a:prstGeom prst="bentConnector3">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2050" name="Picture 2" descr="Yann LeCun | NYU Tandon School of ...">
            <a:extLst>
              <a:ext uri="{FF2B5EF4-FFF2-40B4-BE49-F238E27FC236}">
                <a16:creationId xmlns:a16="http://schemas.microsoft.com/office/drawing/2014/main" id="{A88435E4-1E32-F125-380F-A50DA2481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6064" y="4461574"/>
            <a:ext cx="2099220" cy="209922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404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LeNet 5 Architecture</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2" name="TextBox 1">
            <a:extLst>
              <a:ext uri="{FF2B5EF4-FFF2-40B4-BE49-F238E27FC236}">
                <a16:creationId xmlns:a16="http://schemas.microsoft.com/office/drawing/2014/main" id="{99E20D9C-F4D1-11ED-9D54-F4F355FF9F0F}"/>
              </a:ext>
            </a:extLst>
          </p:cNvPr>
          <p:cNvSpPr txBox="1"/>
          <p:nvPr/>
        </p:nvSpPr>
        <p:spPr>
          <a:xfrm>
            <a:off x="692628" y="2928847"/>
            <a:ext cx="7939523" cy="2811026"/>
          </a:xfrm>
          <a:prstGeom prst="rect">
            <a:avLst/>
          </a:prstGeom>
          <a:noFill/>
        </p:spPr>
        <p:txBody>
          <a:bodyPr wrap="square" rtlCol="0">
            <a:spAutoFit/>
          </a:bodyPr>
          <a:lstStyle/>
          <a:p>
            <a:pPr marL="342900" lvl="0" indent="-342900" algn="just">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Conv2D Layer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6 filters, 5x5 kernel,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ReLU</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activation</a:t>
            </a:r>
          </a:p>
          <a:p>
            <a:pPr marL="342900" lvl="0" indent="-342900" algn="just">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MaxPooling2D Layer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2x2 pool size</a:t>
            </a:r>
          </a:p>
          <a:p>
            <a:pPr marL="342900" lvl="0" indent="-342900" algn="just">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Conv2D Layer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16 filters, 5x5 kernel,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ReLU</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activation</a:t>
            </a:r>
          </a:p>
          <a:p>
            <a:pPr marL="342900" lvl="0" indent="-342900" algn="just">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MaxPooling2D Layer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2x2 pool size</a:t>
            </a:r>
          </a:p>
          <a:p>
            <a:pPr marL="342900" lvl="0" indent="-342900" algn="just">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Flatten Layer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Flattening the 3D (4*4*16) outputs to 1D</a:t>
            </a:r>
          </a:p>
          <a:p>
            <a:pPr marL="342900" lvl="0" indent="-342900" algn="just">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Dense Layer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120 units,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ReLU</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activation</a:t>
            </a:r>
          </a:p>
          <a:p>
            <a:pPr marL="342900" lvl="0" indent="-342900" algn="just">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Output Layer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10 units,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softmax</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activation for multi-class classification</a:t>
            </a:r>
          </a:p>
          <a:p>
            <a:endParaRPr lang="en-GB" dirty="0"/>
          </a:p>
        </p:txBody>
      </p:sp>
      <p:sp>
        <p:nvSpPr>
          <p:cNvPr id="4" name="TextBox 3">
            <a:extLst>
              <a:ext uri="{FF2B5EF4-FFF2-40B4-BE49-F238E27FC236}">
                <a16:creationId xmlns:a16="http://schemas.microsoft.com/office/drawing/2014/main" id="{1EB1AB75-BAEB-AE3B-7837-E120A243AEDA}"/>
              </a:ext>
            </a:extLst>
          </p:cNvPr>
          <p:cNvSpPr txBox="1"/>
          <p:nvPr/>
        </p:nvSpPr>
        <p:spPr>
          <a:xfrm>
            <a:off x="429942" y="2156333"/>
            <a:ext cx="9101198" cy="369332"/>
          </a:xfrm>
          <a:prstGeom prst="rect">
            <a:avLst/>
          </a:prstGeom>
          <a:noFill/>
        </p:spPr>
        <p:txBody>
          <a:bodyPr wrap="square" rtlCol="0">
            <a:spAutoFit/>
          </a:bodyPr>
          <a:lstStyle/>
          <a:p>
            <a:r>
              <a:rPr lang="en-GB" dirty="0"/>
              <a:t>The generic architecture of LenNet-5 consists of multiple layers as described below:</a:t>
            </a:r>
          </a:p>
        </p:txBody>
      </p:sp>
      <p:pic>
        <p:nvPicPr>
          <p:cNvPr id="3074" name="Picture 2">
            <a:extLst>
              <a:ext uri="{FF2B5EF4-FFF2-40B4-BE49-F238E27FC236}">
                <a16:creationId xmlns:a16="http://schemas.microsoft.com/office/drawing/2014/main" id="{F0D8E573-4FBD-DE0B-ADCC-7B32961A6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902" y="2990764"/>
            <a:ext cx="5267501" cy="172241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AFBEFA7-9B5E-8D34-6785-A8CD0825F175}"/>
              </a:ext>
            </a:extLst>
          </p:cNvPr>
          <p:cNvSpPr txBox="1"/>
          <p:nvPr/>
        </p:nvSpPr>
        <p:spPr>
          <a:xfrm>
            <a:off x="3577595" y="6402066"/>
            <a:ext cx="9927700" cy="307777"/>
          </a:xfrm>
          <a:prstGeom prst="rect">
            <a:avLst/>
          </a:prstGeom>
          <a:noFill/>
        </p:spPr>
        <p:txBody>
          <a:bodyPr wrap="square" rtlCol="0">
            <a:spAutoFit/>
          </a:bodyPr>
          <a:lstStyle/>
          <a:p>
            <a:r>
              <a:rPr lang="en-GB" sz="1400" dirty="0"/>
              <a:t>Our Lenet-5 model can be found in </a:t>
            </a:r>
            <a:r>
              <a:rPr lang="en-GB" sz="1400" dirty="0">
                <a:hlinkClick r:id="rId3"/>
              </a:rPr>
              <a:t>model.py </a:t>
            </a:r>
            <a:r>
              <a:rPr lang="en-GB" sz="1400" dirty="0"/>
              <a:t>file.</a:t>
            </a:r>
          </a:p>
        </p:txBody>
      </p:sp>
    </p:spTree>
    <p:extLst>
      <p:ext uri="{BB962C8B-B14F-4D97-AF65-F5344CB8AC3E}">
        <p14:creationId xmlns:p14="http://schemas.microsoft.com/office/powerpoint/2010/main" val="3853622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TotalTime>
  <Words>3652</Words>
  <Application>Microsoft Office PowerPoint</Application>
  <PresentationFormat>Widescreen</PresentationFormat>
  <Paragraphs>377</Paragraphs>
  <Slides>25</Slides>
  <Notes>0</Notes>
  <HiddenSlides>3</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맑은 고딕</vt:lpstr>
      <vt:lpstr>Arial</vt:lpstr>
      <vt:lpstr>Calibri</vt:lpstr>
      <vt:lpstr>Calibri Light</vt:lpstr>
      <vt:lpstr>Courier New</vt:lpstr>
      <vt:lpstr>Open Sans</vt:lpstr>
      <vt:lpstr>sohne</vt:lpstr>
      <vt:lpstr>source-serif-pro</vt:lpstr>
      <vt:lpstr>Symbol</vt:lpstr>
      <vt:lpstr>Times New Roman</vt:lpstr>
      <vt:lpstr>Wingdings</vt:lpstr>
      <vt:lpstr>티머니 둥근바람 ExtraBold</vt:lpstr>
      <vt:lpstr>티머니 둥근바람 Regular</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임 희주</dc:creator>
  <cp:lastModifiedBy>rudraksh gupta</cp:lastModifiedBy>
  <cp:revision>31</cp:revision>
  <dcterms:created xsi:type="dcterms:W3CDTF">2021-09-24T11:26:13Z</dcterms:created>
  <dcterms:modified xsi:type="dcterms:W3CDTF">2024-07-13T13:48:48Z</dcterms:modified>
</cp:coreProperties>
</file>