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Helvetica Neue" panose="020B0604020202020204" charset="0"/>
      <p:regular r:id="rId12"/>
      <p:bold r:id="rId13"/>
      <p:italic r:id="rId14"/>
      <p:boldItalic r:id="rId15"/>
    </p:embeddedFon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0b58d70fd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0b58d70f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0b58d70f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0b58d70f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0b58d70fd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0b58d70f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0b58d70fd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0b58d70f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0b58d70fd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0b58d70fd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0b58d70f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0b58d70f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0b58d70fd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0b58d70fd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0b58d70fd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0b58d70fd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7100" y="384350"/>
            <a:ext cx="7489800" cy="26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5560">
                <a:solidFill>
                  <a:srgbClr val="FFFFFF"/>
                </a:solidFill>
                <a:latin typeface="Open Sans"/>
                <a:ea typeface="Open Sans"/>
                <a:cs typeface="Open Sans"/>
                <a:sym typeface="Open Sans"/>
              </a:rPr>
              <a:t>Multifunctional Bi-Directional Person Counter</a:t>
            </a:r>
            <a:endParaRPr sz="4840">
              <a:solidFill>
                <a:srgbClr val="FFFFFF"/>
              </a:solidFill>
              <a:latin typeface="Open Sans"/>
              <a:ea typeface="Open Sans"/>
              <a:cs typeface="Open Sans"/>
              <a:sym typeface="Open Sans"/>
            </a:endParaRPr>
          </a:p>
        </p:txBody>
      </p:sp>
      <p:sp>
        <p:nvSpPr>
          <p:cNvPr id="278" name="Google Shape;278;p13"/>
          <p:cNvSpPr txBox="1">
            <a:spLocks noGrp="1"/>
          </p:cNvSpPr>
          <p:nvPr>
            <p:ph type="subTitle" idx="1"/>
          </p:nvPr>
        </p:nvSpPr>
        <p:spPr>
          <a:xfrm>
            <a:off x="1342200" y="3066100"/>
            <a:ext cx="6974700" cy="108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200">
                <a:solidFill>
                  <a:srgbClr val="FFFFFF"/>
                </a:solidFill>
                <a:latin typeface="Open Sans"/>
                <a:ea typeface="Open Sans"/>
                <a:cs typeface="Open Sans"/>
                <a:sym typeface="Open Sans"/>
              </a:rPr>
              <a:t>CS225/CS226 Project</a:t>
            </a:r>
            <a:endParaRPr sz="3200">
              <a:solidFill>
                <a:srgbClr val="FFFFFF"/>
              </a:solidFill>
              <a:latin typeface="Open Sans"/>
              <a:ea typeface="Open Sans"/>
              <a:cs typeface="Open Sans"/>
              <a:sym typeface="Open Sans"/>
            </a:endParaRPr>
          </a:p>
        </p:txBody>
      </p:sp>
      <p:sp>
        <p:nvSpPr>
          <p:cNvPr id="279" name="Google Shape;279;p13"/>
          <p:cNvSpPr txBox="1">
            <a:spLocks noGrp="1"/>
          </p:cNvSpPr>
          <p:nvPr>
            <p:ph type="subTitle" idx="1"/>
          </p:nvPr>
        </p:nvSpPr>
        <p:spPr>
          <a:xfrm>
            <a:off x="5425500" y="4150900"/>
            <a:ext cx="3473100" cy="8361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None/>
            </a:pPr>
            <a:r>
              <a:rPr lang="en-GB" sz="2400">
                <a:solidFill>
                  <a:srgbClr val="FFFFFF"/>
                </a:solidFill>
                <a:latin typeface="Helvetica Neue"/>
                <a:ea typeface="Helvetica Neue"/>
                <a:cs typeface="Helvetica Neue"/>
                <a:sym typeface="Helvetica Neue"/>
              </a:rPr>
              <a:t>Yash Sharma</a:t>
            </a:r>
            <a:endParaRPr sz="2400">
              <a:solidFill>
                <a:srgbClr val="FFFFFF"/>
              </a:solidFill>
              <a:latin typeface="Helvetica Neue"/>
              <a:ea typeface="Helvetica Neue"/>
              <a:cs typeface="Helvetica Neue"/>
              <a:sym typeface="Helvetica Neue"/>
            </a:endParaRPr>
          </a:p>
          <a:p>
            <a:pPr marL="0" lvl="0" indent="0" algn="r" rtl="0">
              <a:lnSpc>
                <a:spcPct val="80000"/>
              </a:lnSpc>
              <a:spcBef>
                <a:spcPts val="0"/>
              </a:spcBef>
              <a:spcAft>
                <a:spcPts val="0"/>
              </a:spcAft>
              <a:buNone/>
            </a:pPr>
            <a:r>
              <a:rPr lang="en-GB" sz="2400">
                <a:solidFill>
                  <a:srgbClr val="FFFFFF"/>
                </a:solidFill>
                <a:latin typeface="Helvetica Neue"/>
                <a:ea typeface="Helvetica Neue"/>
                <a:cs typeface="Helvetica Neue"/>
                <a:sym typeface="Helvetica Neue"/>
              </a:rPr>
              <a:t>1901CS73</a:t>
            </a: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ctrTitle"/>
          </p:nvPr>
        </p:nvSpPr>
        <p:spPr>
          <a:xfrm>
            <a:off x="703450" y="214325"/>
            <a:ext cx="5672100" cy="148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600">
                <a:solidFill>
                  <a:srgbClr val="FFFFFF"/>
                </a:solidFill>
                <a:latin typeface="Open Sans"/>
                <a:ea typeface="Open Sans"/>
                <a:cs typeface="Open Sans"/>
                <a:sym typeface="Open Sans"/>
              </a:rPr>
              <a:t>INTRODUCTION</a:t>
            </a:r>
            <a:endParaRPr sz="4600">
              <a:solidFill>
                <a:srgbClr val="FFFFFF"/>
              </a:solidFill>
              <a:latin typeface="Open Sans"/>
              <a:ea typeface="Open Sans"/>
              <a:cs typeface="Open Sans"/>
              <a:sym typeface="Open Sans"/>
            </a:endParaRPr>
          </a:p>
        </p:txBody>
      </p:sp>
      <p:sp>
        <p:nvSpPr>
          <p:cNvPr id="285" name="Google Shape;285;p14"/>
          <p:cNvSpPr txBox="1">
            <a:spLocks noGrp="1"/>
          </p:cNvSpPr>
          <p:nvPr>
            <p:ph type="subTitle" idx="1"/>
          </p:nvPr>
        </p:nvSpPr>
        <p:spPr>
          <a:xfrm>
            <a:off x="703450" y="1876350"/>
            <a:ext cx="8038200" cy="2917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sz="2000">
                <a:latin typeface="Helvetica Neue"/>
                <a:ea typeface="Helvetica Neue"/>
                <a:cs typeface="Helvetica Neue"/>
                <a:sym typeface="Helvetica Neue"/>
              </a:rPr>
              <a:t>A Bi-Directional person counter is an Arduino device that is useful to monitor the number of persons inside any building. The device maintains the count of people who are inside the building and depending on its value various indicators can be used such as if the count is greater than 0 a led could be turned on and if the count exceeds a limit an alarm can be rung. </a:t>
            </a:r>
            <a:endParaRPr sz="2000">
              <a:latin typeface="Helvetica Neue"/>
              <a:ea typeface="Helvetica Neue"/>
              <a:cs typeface="Helvetica Neue"/>
              <a:sym typeface="Helvetica Neue"/>
            </a:endParaRPr>
          </a:p>
          <a:p>
            <a:pPr marL="0" lvl="0" indent="0" algn="l" rtl="0">
              <a:spcBef>
                <a:spcPts val="1200"/>
              </a:spcBef>
              <a:spcAft>
                <a:spcPts val="0"/>
              </a:spcAft>
              <a:buNone/>
            </a:pPr>
            <a:endParaRPr sz="20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743650" y="197350"/>
            <a:ext cx="7490700" cy="1440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600">
                <a:latin typeface="Open Sans"/>
                <a:ea typeface="Open Sans"/>
                <a:cs typeface="Open Sans"/>
                <a:sym typeface="Open Sans"/>
              </a:rPr>
              <a:t>COMPONENTS REQUIRED</a:t>
            </a:r>
            <a:endParaRPr sz="4600">
              <a:latin typeface="Open Sans"/>
              <a:ea typeface="Open Sans"/>
              <a:cs typeface="Open Sans"/>
              <a:sym typeface="Open Sans"/>
            </a:endParaRPr>
          </a:p>
        </p:txBody>
      </p:sp>
      <p:sp>
        <p:nvSpPr>
          <p:cNvPr id="291" name="Google Shape;291;p15"/>
          <p:cNvSpPr txBox="1">
            <a:spLocks noGrp="1"/>
          </p:cNvSpPr>
          <p:nvPr>
            <p:ph type="subTitle" idx="1"/>
          </p:nvPr>
        </p:nvSpPr>
        <p:spPr>
          <a:xfrm>
            <a:off x="743650" y="1637350"/>
            <a:ext cx="3053700" cy="32871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GB" sz="1800">
                <a:latin typeface="Helvetica Neue"/>
                <a:ea typeface="Helvetica Neue"/>
                <a:cs typeface="Helvetica Neue"/>
                <a:sym typeface="Helvetica Neue"/>
              </a:rPr>
              <a:t>•Arduino Uno</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•Two Ultrasonic Sensors</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•LED</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•Resistors</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•Breadboard</a:t>
            </a:r>
            <a:endParaRPr sz="1800">
              <a:latin typeface="Helvetica Neue"/>
              <a:ea typeface="Helvetica Neue"/>
              <a:cs typeface="Helvetica Neue"/>
              <a:sym typeface="Helvetica Neue"/>
            </a:endParaRPr>
          </a:p>
          <a:p>
            <a:pPr marL="0" lvl="0" indent="0" algn="l" rtl="0">
              <a:lnSpc>
                <a:spcPct val="115000"/>
              </a:lnSpc>
              <a:spcBef>
                <a:spcPts val="600"/>
              </a:spcBef>
              <a:spcAft>
                <a:spcPts val="0"/>
              </a:spcAft>
              <a:buNone/>
            </a:pPr>
            <a:r>
              <a:rPr lang="en-GB" sz="1800">
                <a:latin typeface="Helvetica Neue"/>
                <a:ea typeface="Helvetica Neue"/>
                <a:cs typeface="Helvetica Neue"/>
                <a:sym typeface="Helvetica Neue"/>
              </a:rPr>
              <a:t>•Jumper wires</a:t>
            </a:r>
            <a:endParaRPr sz="1800">
              <a:latin typeface="Helvetica Neue"/>
              <a:ea typeface="Helvetica Neue"/>
              <a:cs typeface="Helvetica Neue"/>
              <a:sym typeface="Helvetica Neue"/>
            </a:endParaRPr>
          </a:p>
          <a:p>
            <a:pPr marL="0" lvl="0" indent="0" algn="l" rtl="0">
              <a:lnSpc>
                <a:spcPct val="115000"/>
              </a:lnSpc>
              <a:spcBef>
                <a:spcPts val="600"/>
              </a:spcBef>
              <a:spcAft>
                <a:spcPts val="600"/>
              </a:spcAft>
              <a:buNone/>
            </a:pPr>
            <a:r>
              <a:rPr lang="en-GB" sz="1800">
                <a:latin typeface="Helvetica Neue"/>
                <a:ea typeface="Helvetica Neue"/>
                <a:cs typeface="Helvetica Neue"/>
                <a:sym typeface="Helvetica Neue"/>
              </a:rPr>
              <a:t>•Power Source</a:t>
            </a:r>
            <a:endParaRPr sz="1800">
              <a:latin typeface="Helvetica Neue"/>
              <a:ea typeface="Helvetica Neue"/>
              <a:cs typeface="Helvetica Neue"/>
              <a:sym typeface="Helvetica Neue"/>
            </a:endParaRPr>
          </a:p>
        </p:txBody>
      </p:sp>
      <p:pic>
        <p:nvPicPr>
          <p:cNvPr id="292" name="Google Shape;292;p15"/>
          <p:cNvPicPr preferRelativeResize="0"/>
          <p:nvPr/>
        </p:nvPicPr>
        <p:blipFill>
          <a:blip r:embed="rId3">
            <a:alphaModFix/>
          </a:blip>
          <a:stretch>
            <a:fillRect/>
          </a:stretch>
        </p:blipFill>
        <p:spPr>
          <a:xfrm>
            <a:off x="3797350" y="1637350"/>
            <a:ext cx="4609400" cy="290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ctrTitle"/>
          </p:nvPr>
        </p:nvSpPr>
        <p:spPr>
          <a:xfrm>
            <a:off x="766625" y="0"/>
            <a:ext cx="5818500" cy="1108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600">
                <a:latin typeface="Open Sans"/>
                <a:ea typeface="Open Sans"/>
                <a:cs typeface="Open Sans"/>
                <a:sym typeface="Open Sans"/>
              </a:rPr>
              <a:t>CIRCUIT DIAGRAM</a:t>
            </a:r>
            <a:endParaRPr sz="4600">
              <a:latin typeface="Open Sans"/>
              <a:ea typeface="Open Sans"/>
              <a:cs typeface="Open Sans"/>
              <a:sym typeface="Open Sans"/>
            </a:endParaRPr>
          </a:p>
        </p:txBody>
      </p:sp>
      <p:pic>
        <p:nvPicPr>
          <p:cNvPr id="298" name="Google Shape;298;p16"/>
          <p:cNvPicPr preferRelativeResize="0"/>
          <p:nvPr/>
        </p:nvPicPr>
        <p:blipFill rotWithShape="1">
          <a:blip r:embed="rId3">
            <a:alphaModFix/>
          </a:blip>
          <a:srcRect r="-12359" b="3166"/>
          <a:stretch/>
        </p:blipFill>
        <p:spPr>
          <a:xfrm>
            <a:off x="766625" y="1108500"/>
            <a:ext cx="7973300" cy="393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5324325" y="0"/>
            <a:ext cx="3819675" cy="2511000"/>
          </a:xfrm>
          <a:prstGeom prst="rect">
            <a:avLst/>
          </a:prstGeom>
          <a:noFill/>
          <a:ln>
            <a:noFill/>
          </a:ln>
        </p:spPr>
      </p:pic>
      <p:pic>
        <p:nvPicPr>
          <p:cNvPr id="304" name="Google Shape;304;p17"/>
          <p:cNvPicPr preferRelativeResize="0"/>
          <p:nvPr/>
        </p:nvPicPr>
        <p:blipFill>
          <a:blip r:embed="rId4">
            <a:alphaModFix/>
          </a:blip>
          <a:stretch>
            <a:fillRect/>
          </a:stretch>
        </p:blipFill>
        <p:spPr>
          <a:xfrm>
            <a:off x="5324312" y="2632500"/>
            <a:ext cx="3819689" cy="2511000"/>
          </a:xfrm>
          <a:prstGeom prst="rect">
            <a:avLst/>
          </a:prstGeom>
          <a:noFill/>
          <a:ln>
            <a:noFill/>
          </a:ln>
        </p:spPr>
      </p:pic>
      <p:pic>
        <p:nvPicPr>
          <p:cNvPr id="305" name="Google Shape;305;p17"/>
          <p:cNvPicPr preferRelativeResize="0"/>
          <p:nvPr/>
        </p:nvPicPr>
        <p:blipFill>
          <a:blip r:embed="rId5">
            <a:alphaModFix/>
          </a:blip>
          <a:stretch>
            <a:fillRect/>
          </a:stretch>
        </p:blipFill>
        <p:spPr>
          <a:xfrm>
            <a:off x="0" y="668050"/>
            <a:ext cx="5076524" cy="380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5286375" y="0"/>
            <a:ext cx="3857625" cy="2503431"/>
          </a:xfrm>
          <a:prstGeom prst="rect">
            <a:avLst/>
          </a:prstGeom>
          <a:noFill/>
          <a:ln>
            <a:noFill/>
          </a:ln>
        </p:spPr>
      </p:pic>
      <p:pic>
        <p:nvPicPr>
          <p:cNvPr id="311" name="Google Shape;311;p18"/>
          <p:cNvPicPr preferRelativeResize="0"/>
          <p:nvPr/>
        </p:nvPicPr>
        <p:blipFill>
          <a:blip r:embed="rId4">
            <a:alphaModFix/>
          </a:blip>
          <a:stretch>
            <a:fillRect/>
          </a:stretch>
        </p:blipFill>
        <p:spPr>
          <a:xfrm>
            <a:off x="5286384" y="2640075"/>
            <a:ext cx="3857616" cy="2503425"/>
          </a:xfrm>
          <a:prstGeom prst="rect">
            <a:avLst/>
          </a:prstGeom>
          <a:noFill/>
          <a:ln>
            <a:noFill/>
          </a:ln>
        </p:spPr>
      </p:pic>
      <p:pic>
        <p:nvPicPr>
          <p:cNvPr id="312" name="Google Shape;312;p18"/>
          <p:cNvPicPr preferRelativeResize="0"/>
          <p:nvPr/>
        </p:nvPicPr>
        <p:blipFill>
          <a:blip r:embed="rId5">
            <a:alphaModFix/>
          </a:blip>
          <a:stretch>
            <a:fillRect/>
          </a:stretch>
        </p:blipFill>
        <p:spPr>
          <a:xfrm>
            <a:off x="443113" y="0"/>
            <a:ext cx="3857626"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ctrTitle"/>
          </p:nvPr>
        </p:nvSpPr>
        <p:spPr>
          <a:xfrm>
            <a:off x="984725" y="133814"/>
            <a:ext cx="6198000" cy="96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600" dirty="0">
                <a:latin typeface="Open Sans"/>
                <a:ea typeface="Open Sans"/>
                <a:cs typeface="Open Sans"/>
                <a:sym typeface="Open Sans"/>
              </a:rPr>
              <a:t>WORKING PROCESS</a:t>
            </a:r>
            <a:endParaRPr sz="4600" dirty="0">
              <a:latin typeface="Open Sans"/>
              <a:ea typeface="Open Sans"/>
              <a:cs typeface="Open Sans"/>
              <a:sym typeface="Open Sans"/>
            </a:endParaRPr>
          </a:p>
        </p:txBody>
      </p:sp>
      <p:sp>
        <p:nvSpPr>
          <p:cNvPr id="318" name="Google Shape;318;p19"/>
          <p:cNvSpPr txBox="1">
            <a:spLocks noGrp="1"/>
          </p:cNvSpPr>
          <p:nvPr>
            <p:ph type="subTitle" idx="1"/>
          </p:nvPr>
        </p:nvSpPr>
        <p:spPr>
          <a:xfrm>
            <a:off x="984725" y="964500"/>
            <a:ext cx="7413600" cy="4179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800">
                <a:latin typeface="Helvetica Neue"/>
                <a:ea typeface="Helvetica Neue"/>
                <a:cs typeface="Helvetica Neue"/>
                <a:sym typeface="Helvetica Neue"/>
              </a:rPr>
              <a:t>A variable ‘count’ initialized to 0 is used to store the current number of persons present inside a building. When a person enters the building, front ultrasonic sensor senses the object first followed by the rear sensor and the count is increased by 1 whereas when a person exits the building, the rear ultrasonic sensor senses the object first followed by the front sensor and the count is decreased by 1. An appropriate greeting message and the value of count is displayed on the Serial Monitor. When a person enters the building “Welcome” greeting message is shown and when a person leaves the building “Thank you for visiting” is shown. Also if the value of count is greater than 0 a LED glows.</a:t>
            </a:r>
            <a:endParaRPr sz="1800">
              <a:latin typeface="Helvetica Neue"/>
              <a:ea typeface="Helvetica Neue"/>
              <a:cs typeface="Helvetica Neue"/>
              <a:sym typeface="Helvetica Neue"/>
            </a:endParaRPr>
          </a:p>
          <a:p>
            <a:pPr marL="0" lvl="0" indent="0" algn="l" rtl="0">
              <a:spcBef>
                <a:spcPts val="1200"/>
              </a:spcBef>
              <a:spcAft>
                <a:spcPts val="0"/>
              </a:spcAft>
              <a:buNone/>
            </a:pPr>
            <a:endParaRPr sz="18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ctrTitle"/>
          </p:nvPr>
        </p:nvSpPr>
        <p:spPr>
          <a:xfrm>
            <a:off x="743624" y="141248"/>
            <a:ext cx="7935899"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3200" dirty="0">
                <a:latin typeface="Open Sans"/>
                <a:ea typeface="Open Sans"/>
                <a:cs typeface="Open Sans"/>
                <a:sym typeface="Open Sans"/>
              </a:rPr>
              <a:t>APPLICATIONS AND FUTURE ASPECTS</a:t>
            </a:r>
            <a:endParaRPr sz="3200" dirty="0">
              <a:latin typeface="Open Sans"/>
              <a:ea typeface="Open Sans"/>
              <a:cs typeface="Open Sans"/>
              <a:sym typeface="Open Sans"/>
            </a:endParaRPr>
          </a:p>
        </p:txBody>
      </p:sp>
      <p:sp>
        <p:nvSpPr>
          <p:cNvPr id="324" name="Google Shape;324;p20"/>
          <p:cNvSpPr txBox="1">
            <a:spLocks noGrp="1"/>
          </p:cNvSpPr>
          <p:nvPr>
            <p:ph type="subTitle" idx="1"/>
          </p:nvPr>
        </p:nvSpPr>
        <p:spPr>
          <a:xfrm>
            <a:off x="743624" y="953752"/>
            <a:ext cx="7935900" cy="40485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GB" sz="1700" dirty="0">
                <a:latin typeface="Helvetica Neue"/>
                <a:ea typeface="Helvetica Neue"/>
                <a:cs typeface="Helvetica Neue"/>
                <a:sym typeface="Helvetica Neue"/>
              </a:rPr>
              <a:t>This Arduino based project can have various applications namely:</a:t>
            </a:r>
            <a:endParaRPr sz="1700" dirty="0">
              <a:latin typeface="Helvetica Neue"/>
              <a:ea typeface="Helvetica Neue"/>
              <a:cs typeface="Helvetica Neue"/>
              <a:sym typeface="Helvetica Neue"/>
            </a:endParaRPr>
          </a:p>
          <a:p>
            <a:pPr marL="457200" lvl="0" indent="-336550" algn="l" rtl="0">
              <a:lnSpc>
                <a:spcPct val="115000"/>
              </a:lnSpc>
              <a:spcBef>
                <a:spcPts val="1200"/>
              </a:spcBef>
              <a:spcAft>
                <a:spcPts val="0"/>
              </a:spcAft>
              <a:buSzPts val="1700"/>
              <a:buFont typeface="Helvetica Neue"/>
              <a:buChar char="●"/>
            </a:pPr>
            <a:r>
              <a:rPr lang="en-GB" sz="1700" dirty="0">
                <a:latin typeface="Helvetica Neue"/>
                <a:ea typeface="Helvetica Neue"/>
                <a:cs typeface="Helvetica Neue"/>
                <a:sym typeface="Helvetica Neue"/>
              </a:rPr>
              <a:t>It can be used in a mall/shop to continuously monitor the current number of visitors and find out the number of visitors as a function of time (using Serial Plotter) to know when is the maximum customer count and manage service accordingly.</a:t>
            </a:r>
            <a:endParaRPr sz="1700" dirty="0">
              <a:latin typeface="Helvetica Neue"/>
              <a:ea typeface="Helvetica Neue"/>
              <a:cs typeface="Helvetica Neue"/>
              <a:sym typeface="Helvetica Neue"/>
            </a:endParaRPr>
          </a:p>
          <a:p>
            <a:pPr marL="457200" lvl="0" indent="-336550" algn="l" rtl="0">
              <a:lnSpc>
                <a:spcPct val="115000"/>
              </a:lnSpc>
              <a:spcBef>
                <a:spcPts val="0"/>
              </a:spcBef>
              <a:spcAft>
                <a:spcPts val="0"/>
              </a:spcAft>
              <a:buSzPts val="1700"/>
              <a:buFont typeface="Helvetica Neue"/>
              <a:buChar char="●"/>
            </a:pPr>
            <a:r>
              <a:rPr lang="en-GB" sz="1700" dirty="0">
                <a:latin typeface="Helvetica Neue"/>
                <a:ea typeface="Helvetica Neue"/>
                <a:cs typeface="Helvetica Neue"/>
                <a:sym typeface="Helvetica Neue"/>
              </a:rPr>
              <a:t>It can be used in hospital to regulate the number of people waiting outside the doctor’s cabin. Using led, a patient can know if he/she can go inside cabin or not.</a:t>
            </a:r>
            <a:endParaRPr sz="1700" dirty="0">
              <a:latin typeface="Helvetica Neue"/>
              <a:ea typeface="Helvetica Neue"/>
              <a:cs typeface="Helvetica Neue"/>
              <a:sym typeface="Helvetica Neue"/>
            </a:endParaRPr>
          </a:p>
          <a:p>
            <a:pPr marL="457200" lvl="0" indent="-336550" algn="l" rtl="0">
              <a:lnSpc>
                <a:spcPct val="115000"/>
              </a:lnSpc>
              <a:spcBef>
                <a:spcPts val="0"/>
              </a:spcBef>
              <a:spcAft>
                <a:spcPts val="0"/>
              </a:spcAft>
              <a:buSzPts val="1700"/>
              <a:buFont typeface="Helvetica Neue"/>
              <a:buChar char="●"/>
            </a:pPr>
            <a:r>
              <a:rPr lang="en-GB" sz="1700" dirty="0">
                <a:latin typeface="Helvetica Neue"/>
                <a:ea typeface="Helvetica Neue"/>
                <a:cs typeface="Helvetica Neue"/>
                <a:sym typeface="Helvetica Neue"/>
              </a:rPr>
              <a:t>Overcrowding of the people can be controlled at busy places, party or rally.</a:t>
            </a:r>
            <a:endParaRPr sz="1700" dirty="0">
              <a:latin typeface="Helvetica Neue"/>
              <a:ea typeface="Helvetica Neue"/>
              <a:cs typeface="Helvetica Neue"/>
              <a:sym typeface="Helvetica Neue"/>
            </a:endParaRPr>
          </a:p>
          <a:p>
            <a:pPr marL="457200" lvl="0" indent="-336550" algn="l" rtl="0">
              <a:lnSpc>
                <a:spcPct val="115000"/>
              </a:lnSpc>
              <a:spcBef>
                <a:spcPts val="0"/>
              </a:spcBef>
              <a:spcAft>
                <a:spcPts val="0"/>
              </a:spcAft>
              <a:buSzPts val="1700"/>
              <a:buFont typeface="Helvetica Neue"/>
              <a:buChar char="●"/>
            </a:pPr>
            <a:r>
              <a:rPr lang="en-GB" sz="1700" dirty="0">
                <a:latin typeface="Helvetica Neue"/>
                <a:ea typeface="Helvetica Neue"/>
                <a:cs typeface="Helvetica Neue"/>
                <a:sym typeface="Helvetica Neue"/>
              </a:rPr>
              <a:t>An electrical appliance can be switched on or off automatically according to the count of the people. When there is no one inside, all appliances may be automatically switched off to save electricity.</a:t>
            </a:r>
            <a:endParaRPr sz="1700" dirty="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ctrTitle"/>
          </p:nvPr>
        </p:nvSpPr>
        <p:spPr>
          <a:xfrm>
            <a:off x="779300" y="1764800"/>
            <a:ext cx="7533000" cy="264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600">
                <a:latin typeface="Open Sans"/>
                <a:ea typeface="Open Sans"/>
                <a:cs typeface="Open Sans"/>
                <a:sym typeface="Open Sans"/>
              </a:rPr>
              <a:t>THANK YOU! </a:t>
            </a:r>
            <a:endParaRPr sz="9600">
              <a:latin typeface="Open Sans"/>
              <a:ea typeface="Open Sans"/>
              <a:cs typeface="Open Sans"/>
              <a:sym typeface="Open Sans"/>
            </a:endParaRPr>
          </a:p>
        </p:txBody>
      </p:sp>
      <p:sp>
        <p:nvSpPr>
          <p:cNvPr id="330" name="Google Shape;330;p21"/>
          <p:cNvSpPr txBox="1"/>
          <p:nvPr/>
        </p:nvSpPr>
        <p:spPr>
          <a:xfrm>
            <a:off x="261200" y="582675"/>
            <a:ext cx="85692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solidFill>
                  <a:schemeClr val="lt1"/>
                </a:solidFill>
                <a:latin typeface="Open Sans"/>
                <a:ea typeface="Open Sans"/>
                <a:cs typeface="Open Sans"/>
                <a:sym typeface="Open Sans"/>
              </a:rPr>
              <a:t>It was a nice learning experience working on this project.</a:t>
            </a:r>
            <a:endParaRPr sz="2700" b="1">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On-screen Show (16:9)</PresentationFormat>
  <Paragraphs>25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Nunito</vt:lpstr>
      <vt:lpstr>Open Sans</vt:lpstr>
      <vt:lpstr>Arial</vt:lpstr>
      <vt:lpstr>Helvetica Neue</vt:lpstr>
      <vt:lpstr>Maven Pro</vt:lpstr>
      <vt:lpstr>Momentum</vt:lpstr>
      <vt:lpstr>Multifunctional Bi-Directional Person Counter</vt:lpstr>
      <vt:lpstr>INTRODUCTION</vt:lpstr>
      <vt:lpstr>COMPONENTS REQUIRED</vt:lpstr>
      <vt:lpstr>CIRCUIT DIAGRAM</vt:lpstr>
      <vt:lpstr>PowerPoint Presentation</vt:lpstr>
      <vt:lpstr>PowerPoint Presentation</vt:lpstr>
      <vt:lpstr>WORKING PROCESS</vt:lpstr>
      <vt:lpstr>APPLICATIONS AND FUTURE ASPECTS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Multifunctional Bi-Directional Person Counter</dc:title>
  <cp:lastModifiedBy>Yash Sharma</cp:lastModifiedBy>
  <cp:revision>1</cp:revision>
  <dcterms:modified xsi:type="dcterms:W3CDTF">2021-04-12T17:56:38Z</dcterms:modified>
</cp:coreProperties>
</file>