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65" r:id="rId5"/>
  </p:sldMasterIdLst>
  <p:notesMasterIdLst>
    <p:notesMasterId r:id="rId18"/>
  </p:notesMasterIdLst>
  <p:sldIdLst>
    <p:sldId id="256" r:id="rId6"/>
    <p:sldId id="257" r:id="rId7"/>
    <p:sldId id="269" r:id="rId8"/>
    <p:sldId id="270" r:id="rId9"/>
    <p:sldId id="275" r:id="rId10"/>
    <p:sldId id="276" r:id="rId11"/>
    <p:sldId id="277" r:id="rId12"/>
    <p:sldId id="278" r:id="rId13"/>
    <p:sldId id="281" r:id="rId14"/>
    <p:sldId id="279" r:id="rId15"/>
    <p:sldId id="280"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31" autoAdjust="0"/>
  </p:normalViewPr>
  <p:slideViewPr>
    <p:cSldViewPr snapToGrid="0">
      <p:cViewPr varScale="1">
        <p:scale>
          <a:sx n="73" d="100"/>
          <a:sy n="73" d="100"/>
        </p:scale>
        <p:origin x="618" y="66"/>
      </p:cViewPr>
      <p:guideLst/>
    </p:cSldViewPr>
  </p:slideViewPr>
  <p:outlineViewPr>
    <p:cViewPr>
      <p:scale>
        <a:sx n="33" d="100"/>
        <a:sy n="33" d="100"/>
      </p:scale>
      <p:origin x="0" y="-25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ZA" smtClean="0"/>
              <a:t>2018/10/13</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ZA" smtClean="0"/>
              <a:t>‹#›</a:t>
            </a:fld>
            <a:endParaRPr lang="en-ZA"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ZA"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ZA"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ZA"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a:t>Click to edit Master title style</a:t>
            </a:r>
            <a:endParaRPr lang="en-ZA"/>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a:t>Click to edit Master title style</a:t>
            </a:r>
            <a:endParaRPr lang="en-ZA"/>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946637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10/13/2018</a:t>
            </a:fld>
            <a:endParaRPr lang="en-US" dirty="0"/>
          </a:p>
        </p:txBody>
      </p:sp>
      <p:sp>
        <p:nvSpPr>
          <p:cNvPr id="5"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7879474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9441541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10/13/2018</a:t>
            </a:fld>
            <a:endParaRPr lang="en-US" dirty="0"/>
          </a:p>
        </p:txBody>
      </p:sp>
      <p:sp>
        <p:nvSpPr>
          <p:cNvPr id="5"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56760825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10/13/2018</a:t>
            </a:fld>
            <a:endParaRPr lang="en-US" dirty="0"/>
          </a:p>
        </p:txBody>
      </p:sp>
      <p:sp>
        <p:nvSpPr>
          <p:cNvPr id="6" name="Footer Placeholder 5"/>
          <p:cNvSpPr>
            <a:spLocks noGrp="1"/>
          </p:cNvSpPr>
          <p:nvPr>
            <p:ph type="ftr" sz="quarter" idx="11"/>
          </p:nvPr>
        </p:nvSpPr>
        <p:spPr/>
        <p:txBody>
          <a:bodyPr/>
          <a:lstStyle/>
          <a:p>
            <a:r>
              <a:rPr lang="en-ZA"/>
              <a:t>Add a footer</a:t>
            </a:r>
            <a:endParaRPr lang="en-ZA" dirty="0"/>
          </a:p>
        </p:txBody>
      </p:sp>
      <p:sp>
        <p:nvSpPr>
          <p:cNvPr id="7" name="Slide Number Placeholder 6"/>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62987112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10/13/2018</a:t>
            </a:fld>
            <a:endParaRPr lang="en-US" dirty="0"/>
          </a:p>
        </p:txBody>
      </p:sp>
      <p:sp>
        <p:nvSpPr>
          <p:cNvPr id="8" name="Footer Placeholder 7"/>
          <p:cNvSpPr>
            <a:spLocks noGrp="1"/>
          </p:cNvSpPr>
          <p:nvPr>
            <p:ph type="ftr" sz="quarter" idx="11"/>
          </p:nvPr>
        </p:nvSpPr>
        <p:spPr/>
        <p:txBody>
          <a:bodyPr/>
          <a:lstStyle/>
          <a:p>
            <a:r>
              <a:rPr lang="en-ZA"/>
              <a:t>Add a footer</a:t>
            </a:r>
            <a:endParaRPr lang="en-ZA" dirty="0"/>
          </a:p>
        </p:txBody>
      </p:sp>
      <p:sp>
        <p:nvSpPr>
          <p:cNvPr id="9" name="Slide Number Placeholder 8"/>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03912772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3"/>
          <p:cNvSpPr>
            <a:spLocks noGrp="1"/>
          </p:cNvSpPr>
          <p:nvPr>
            <p:ph type="ftr" sz="quarter" idx="11"/>
          </p:nvPr>
        </p:nvSpPr>
        <p:spPr/>
        <p:txBody>
          <a:bodyPr/>
          <a:lstStyle/>
          <a:p>
            <a:r>
              <a:rPr lang="en-ZA"/>
              <a:t>Add a footer</a:t>
            </a:r>
            <a:endParaRPr lang="en-ZA" dirty="0"/>
          </a:p>
        </p:txBody>
      </p:sp>
      <p:sp>
        <p:nvSpPr>
          <p:cNvPr id="6" name="Slide Number Placeholder 4"/>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13859895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2"/>
          <p:cNvSpPr>
            <a:spLocks noGrp="1"/>
          </p:cNvSpPr>
          <p:nvPr>
            <p:ph type="ftr" sz="quarter" idx="11"/>
          </p:nvPr>
        </p:nvSpPr>
        <p:spPr/>
        <p:txBody>
          <a:bodyPr/>
          <a:lstStyle/>
          <a:p>
            <a:r>
              <a:rPr lang="en-ZA"/>
              <a:t>Add a footer</a:t>
            </a:r>
            <a:endParaRPr lang="en-ZA" dirty="0"/>
          </a:p>
        </p:txBody>
      </p:sp>
      <p:sp>
        <p:nvSpPr>
          <p:cNvPr id="6" name="Slide Number Placeholder 3"/>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5348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ZA" dirty="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ZA" smtClean="0"/>
              <a:pPr/>
              <a:t>‹#›</a:t>
            </a:fld>
            <a:endParaRPr lang="en-ZA"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ZA" dirty="0"/>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ZA" dirty="0"/>
          </a:p>
        </p:txBody>
      </p:sp>
    </p:spTree>
    <p:extLst>
      <p:ext uri="{BB962C8B-B14F-4D97-AF65-F5344CB8AC3E}">
        <p14:creationId xmlns:p14="http://schemas.microsoft.com/office/powerpoint/2010/main" val="2120236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5"/>
          <p:cNvSpPr>
            <a:spLocks noGrp="1"/>
          </p:cNvSpPr>
          <p:nvPr>
            <p:ph type="ftr" sz="quarter" idx="11"/>
          </p:nvPr>
        </p:nvSpPr>
        <p:spPr/>
        <p:txBody>
          <a:bodyPr/>
          <a:lstStyle/>
          <a:p>
            <a:r>
              <a:rPr lang="en-ZA"/>
              <a:t>Add a footer</a:t>
            </a:r>
            <a:endParaRPr lang="en-ZA" dirty="0"/>
          </a:p>
        </p:txBody>
      </p:sp>
      <p:sp>
        <p:nvSpPr>
          <p:cNvPr id="6" name="Slide Number Placeholder 6"/>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80064599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10/13/2018</a:t>
            </a:fld>
            <a:endParaRPr lang="en-US" dirty="0"/>
          </a:p>
        </p:txBody>
      </p:sp>
      <p:sp>
        <p:nvSpPr>
          <p:cNvPr id="6" name="Footer Placeholder 5"/>
          <p:cNvSpPr>
            <a:spLocks noGrp="1"/>
          </p:cNvSpPr>
          <p:nvPr>
            <p:ph type="ftr" sz="quarter" idx="11"/>
          </p:nvPr>
        </p:nvSpPr>
        <p:spPr/>
        <p:txBody>
          <a:bodyPr/>
          <a:lstStyle/>
          <a:p>
            <a:r>
              <a:rPr lang="en-ZA"/>
              <a:t>Add a footer</a:t>
            </a:r>
            <a:endParaRPr lang="en-ZA" dirty="0"/>
          </a:p>
        </p:txBody>
      </p:sp>
      <p:sp>
        <p:nvSpPr>
          <p:cNvPr id="7" name="Slide Number Placeholder 6"/>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65898808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10/13/2018</a:t>
            </a:fld>
            <a:endParaRPr lang="en-US" dirty="0"/>
          </a:p>
        </p:txBody>
      </p:sp>
      <p:sp>
        <p:nvSpPr>
          <p:cNvPr id="6" name="Footer Placeholder 5"/>
          <p:cNvSpPr>
            <a:spLocks noGrp="1"/>
          </p:cNvSpPr>
          <p:nvPr>
            <p:ph type="ftr" sz="quarter" idx="11"/>
          </p:nvPr>
        </p:nvSpPr>
        <p:spPr/>
        <p:txBody>
          <a:bodyPr/>
          <a:lstStyle/>
          <a:p>
            <a:r>
              <a:rPr lang="en-ZA"/>
              <a:t>Add a footer</a:t>
            </a:r>
            <a:endParaRPr lang="en-ZA" dirty="0"/>
          </a:p>
        </p:txBody>
      </p:sp>
      <p:sp>
        <p:nvSpPr>
          <p:cNvPr id="7" name="Slide Number Placeholder 6"/>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4282700345"/>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987284663"/>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3466091"/>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3026002239"/>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4"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3312667734"/>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4"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3314497387"/>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590636411"/>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10/13/2018</a:t>
            </a:fld>
            <a:endParaRPr lang="en-US" dirty="0"/>
          </a:p>
        </p:txBody>
      </p:sp>
      <p:sp>
        <p:nvSpPr>
          <p:cNvPr id="5" name="Footer Placeholder 4"/>
          <p:cNvSpPr>
            <a:spLocks noGrp="1"/>
          </p:cNvSpPr>
          <p:nvPr>
            <p:ph type="ftr" sz="quarter" idx="11"/>
          </p:nvPr>
        </p:nvSpPr>
        <p:spPr/>
        <p:txBody>
          <a:bodyPr/>
          <a:lstStyle/>
          <a:p>
            <a:r>
              <a:rPr lang="en-ZA"/>
              <a:t>Add a footer</a:t>
            </a:r>
            <a:endParaRPr lang="en-ZA" dirty="0"/>
          </a:p>
        </p:txBody>
      </p:sp>
      <p:sp>
        <p:nvSpPr>
          <p:cNvPr id="6" name="Slide Number Placeholder 5"/>
          <p:cNvSpPr>
            <a:spLocks noGrp="1"/>
          </p:cNvSpPr>
          <p:nvPr>
            <p:ph type="sldNum" sz="quarter" idx="12"/>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9946550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a:t>Click to edit Master title style</a:t>
            </a:r>
            <a:endParaRPr lang="en-ZA"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a:t>Click to edit Master title style</a:t>
            </a:r>
            <a:endParaRPr lang="en-ZA" dirty="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dirty="0"/>
              <a:t>Subtitle</a:t>
            </a:r>
            <a:endParaRPr lang="en-ZA" dirty="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ZA" smtClean="0"/>
              <a:pPr/>
              <a:t>‹#›</a:t>
            </a:fld>
            <a:endParaRPr lang="en-ZA" dirty="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a:t>Click to edit Master title style</a:t>
            </a:r>
            <a:endParaRPr lang="en-ZA"/>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dirty="0"/>
              <a:t>Compare A</a:t>
            </a:r>
            <a:endParaRPr lang="en-ZA" dirty="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dirty="0"/>
              <a:t>Compare B</a:t>
            </a:r>
            <a:endParaRPr lang="en-ZA" dirty="0"/>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ZA" smtClean="0"/>
              <a:pPr/>
              <a:t>‹#›</a:t>
            </a:fld>
            <a:endParaRPr lang="en-ZA" dirty="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dirty="0"/>
              <a:t>Place your Image Caption Here</a:t>
            </a:r>
            <a:endParaRPr lang="en-ZA" dirty="0"/>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ZA" smtClean="0"/>
              <a:pPr/>
              <a:t>‹#›</a:t>
            </a:fld>
            <a:endParaRPr lang="en-ZA" dirty="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ZA" dirty="0"/>
              <a:t>Insert or Drag and Drop your Image</a:t>
            </a:r>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dirty="0"/>
              <a:t>Thank You</a:t>
            </a:r>
            <a:endParaRPr lang="en-ZA"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ZA"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dirty="0"/>
              <a:t>Name</a:t>
            </a:r>
            <a:endParaRPr lang="en-ZA"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dirty="0"/>
              <a:t>Email</a:t>
            </a:r>
            <a:endParaRPr lang="en-ZA"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ZA"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ZA"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ZA"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a:t>Click to edit Master title style</a:t>
            </a:r>
            <a:endParaRPr lang="en-ZA"/>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dirty="0"/>
              <a:t>Subtitle</a:t>
            </a:r>
            <a:endParaRPr lang="en-ZA" dirty="0"/>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6.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ZA"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ZA" dirty="0"/>
              <a:t>Add a footer</a:t>
            </a:r>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ZA" smtClean="0"/>
              <a:pPr/>
              <a:t>‹#›</a:t>
            </a:fld>
            <a:endParaRPr lang="en-ZA"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10/13/2018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ZA"/>
              <a:t>Add a footer</a:t>
            </a:r>
            <a:endParaRPr lang="en-ZA"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8DB212-BFA2-403F-85EF-DFD3FF6D973A}" type="slidenum">
              <a:rPr lang="en-ZA" smtClean="0"/>
              <a:pPr/>
              <a:t>‹#›</a:t>
            </a:fld>
            <a:endParaRPr lang="en-ZA" dirty="0"/>
          </a:p>
        </p:txBody>
      </p:sp>
      <p:sp>
        <p:nvSpPr>
          <p:cNvPr id="13" name="Rectangle 12">
            <a:extLst>
              <a:ext uri="{FF2B5EF4-FFF2-40B4-BE49-F238E27FC236}">
                <a16:creationId xmlns:a16="http://schemas.microsoft.com/office/drawing/2014/main" id="{7E4DAA2C-A82B-4AA8-9FD8-D0EA4E0C35B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CF58DE18-98EA-49F4-8A86-400C4E12D351}"/>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ZA" sz="1000" noProof="1">
                <a:latin typeface="+mn-lt"/>
              </a:rPr>
              <a:t>Jens Martensson</a:t>
            </a:r>
          </a:p>
        </p:txBody>
      </p:sp>
      <p:sp>
        <p:nvSpPr>
          <p:cNvPr id="17" name="Rectangle 16">
            <a:extLst>
              <a:ext uri="{FF2B5EF4-FFF2-40B4-BE49-F238E27FC236}">
                <a16:creationId xmlns:a16="http://schemas.microsoft.com/office/drawing/2014/main" id="{9DEA09DA-CF84-42D4-A75F-BEE6F07F669E}"/>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541571282"/>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hyperlink" Target="mailto:yashshavikashyap@gmail.com" TargetMode="Externa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descr="vertical line">
            <a:extLst>
              <a:ext uri="{FF2B5EF4-FFF2-40B4-BE49-F238E27FC236}">
                <a16:creationId xmlns:a16="http://schemas.microsoft.com/office/drawing/2014/main" id="{1B17638D-56AE-48AD-96C8-EE46229C744C}"/>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ZA" dirty="0"/>
          </a:p>
        </p:txBody>
      </p:sp>
      <p:pic>
        <p:nvPicPr>
          <p:cNvPr id="6" name="Picture Placeholder 5">
            <a:extLst>
              <a:ext uri="{FF2B5EF4-FFF2-40B4-BE49-F238E27FC236}">
                <a16:creationId xmlns:a16="http://schemas.microsoft.com/office/drawing/2014/main" id="{919C5B09-5F12-483B-8F5D-D4F71F4F2593}"/>
              </a:ext>
            </a:extLst>
          </p:cNvPr>
          <p:cNvPicPr>
            <a:picLocks noGrp="1" noChangeAspect="1"/>
          </p:cNvPicPr>
          <p:nvPr>
            <p:ph type="pic" sz="quarter" idx="10"/>
          </p:nvPr>
        </p:nvPicPr>
        <p:blipFill>
          <a:blip r:embed="rId2"/>
          <a:srcRect l="8643" r="8643"/>
          <a:stretch>
            <a:fillRect/>
          </a:stretch>
        </p:blipFill>
        <p:spPr>
          <a:xfrm>
            <a:off x="-123393" y="6"/>
            <a:ext cx="12315393" cy="6857994"/>
          </a:xfrm>
        </p:spPr>
      </p:pic>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606739" y="1616072"/>
            <a:ext cx="9031154" cy="1547813"/>
          </a:xfrm>
        </p:spPr>
        <p:txBody>
          <a:bodyPr/>
          <a:lstStyle/>
          <a:p>
            <a:r>
              <a:rPr lang="en-ZA" sz="6600" dirty="0"/>
              <a:t>          Demand Forecasting </a:t>
            </a:r>
            <a:br>
              <a:rPr lang="en-ZA" sz="6600" dirty="0"/>
            </a:br>
            <a:endParaRPr lang="en-ZA" sz="6600" dirty="0"/>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6502409" y="3694115"/>
            <a:ext cx="4978387" cy="1085836"/>
          </a:xfrm>
        </p:spPr>
        <p:txBody>
          <a:bodyPr/>
          <a:lstStyle/>
          <a:p>
            <a:r>
              <a:rPr lang="en-ZA" sz="2400" dirty="0"/>
              <a:t>By Multivariate Time Series Analysis</a:t>
            </a:r>
            <a:endParaRPr lang="en-ZA" sz="2400" noProof="1">
              <a:latin typeface="Montserrat" panose="02000505000000020004" pitchFamily="2" charset="0"/>
            </a:endParaRPr>
          </a:p>
        </p:txBody>
      </p:sp>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B3E01-4FE0-47AE-ABA9-B315D8568928}"/>
              </a:ext>
            </a:extLst>
          </p:cNvPr>
          <p:cNvSpPr>
            <a:spLocks noGrp="1"/>
          </p:cNvSpPr>
          <p:nvPr>
            <p:ph type="sldNum" sz="quarter" idx="12"/>
          </p:nvPr>
        </p:nvSpPr>
        <p:spPr/>
        <p:txBody>
          <a:bodyPr/>
          <a:lstStyle/>
          <a:p>
            <a:fld id="{058DB212-BFA2-403F-85EF-DFD3FF6D973A}" type="slidenum">
              <a:rPr lang="en-ZA" smtClean="0"/>
              <a:pPr/>
              <a:t>10</a:t>
            </a:fld>
            <a:endParaRPr lang="en-ZA" dirty="0"/>
          </a:p>
        </p:txBody>
      </p:sp>
      <p:pic>
        <p:nvPicPr>
          <p:cNvPr id="6" name="Picture 5">
            <a:extLst>
              <a:ext uri="{FF2B5EF4-FFF2-40B4-BE49-F238E27FC236}">
                <a16:creationId xmlns:a16="http://schemas.microsoft.com/office/drawing/2014/main" id="{7F42FEE0-1705-495F-8EDC-9A5CC6DF9479}"/>
              </a:ext>
            </a:extLst>
          </p:cNvPr>
          <p:cNvPicPr>
            <a:picLocks noChangeAspect="1"/>
          </p:cNvPicPr>
          <p:nvPr/>
        </p:nvPicPr>
        <p:blipFill rotWithShape="1">
          <a:blip r:embed="rId2"/>
          <a:srcRect l="14940" t="14432" r="9586" b="25358"/>
          <a:stretch/>
        </p:blipFill>
        <p:spPr>
          <a:xfrm>
            <a:off x="295420" y="1171136"/>
            <a:ext cx="11322843" cy="5078436"/>
          </a:xfrm>
          <a:prstGeom prst="rect">
            <a:avLst/>
          </a:prstGeom>
        </p:spPr>
      </p:pic>
      <p:sp>
        <p:nvSpPr>
          <p:cNvPr id="7" name="TextBox 6">
            <a:extLst>
              <a:ext uri="{FF2B5EF4-FFF2-40B4-BE49-F238E27FC236}">
                <a16:creationId xmlns:a16="http://schemas.microsoft.com/office/drawing/2014/main" id="{FB253A06-E0C1-4C11-9398-C7015C28FB62}"/>
              </a:ext>
            </a:extLst>
          </p:cNvPr>
          <p:cNvSpPr txBox="1"/>
          <p:nvPr/>
        </p:nvSpPr>
        <p:spPr>
          <a:xfrm>
            <a:off x="520505" y="295729"/>
            <a:ext cx="6063175" cy="446276"/>
          </a:xfrm>
          <a:prstGeom prst="rect">
            <a:avLst/>
          </a:prstGeom>
          <a:noFill/>
        </p:spPr>
        <p:txBody>
          <a:bodyPr wrap="square" rtlCol="0">
            <a:spAutoFit/>
          </a:bodyPr>
          <a:lstStyle/>
          <a:p>
            <a:r>
              <a:rPr lang="en-IN" sz="2300" b="1" dirty="0"/>
              <a:t>Total RMSE(Root mean square error)</a:t>
            </a:r>
          </a:p>
        </p:txBody>
      </p:sp>
      <p:sp>
        <p:nvSpPr>
          <p:cNvPr id="8" name="Arrow: Left 7">
            <a:extLst>
              <a:ext uri="{FF2B5EF4-FFF2-40B4-BE49-F238E27FC236}">
                <a16:creationId xmlns:a16="http://schemas.microsoft.com/office/drawing/2014/main" id="{DF2CB551-5336-4893-925D-C9D2B719D9BA}"/>
              </a:ext>
            </a:extLst>
          </p:cNvPr>
          <p:cNvSpPr/>
          <p:nvPr/>
        </p:nvSpPr>
        <p:spPr>
          <a:xfrm>
            <a:off x="2690949" y="5686864"/>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8415566-D1C9-4C0C-B565-17B958CEFF7B}"/>
              </a:ext>
            </a:extLst>
          </p:cNvPr>
          <p:cNvCxnSpPr/>
          <p:nvPr/>
        </p:nvCxnSpPr>
        <p:spPr>
          <a:xfrm>
            <a:off x="520505" y="5686864"/>
            <a:ext cx="16348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39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796AAC-8B2D-487D-9CD8-7A0CFF24C595}"/>
              </a:ext>
            </a:extLst>
          </p:cNvPr>
          <p:cNvSpPr>
            <a:spLocks noGrp="1"/>
          </p:cNvSpPr>
          <p:nvPr>
            <p:ph type="sldNum" sz="quarter" idx="12"/>
          </p:nvPr>
        </p:nvSpPr>
        <p:spPr/>
        <p:txBody>
          <a:bodyPr/>
          <a:lstStyle/>
          <a:p>
            <a:fld id="{058DB212-BFA2-403F-85EF-DFD3FF6D973A}" type="slidenum">
              <a:rPr lang="en-ZA" smtClean="0"/>
              <a:pPr/>
              <a:t>11</a:t>
            </a:fld>
            <a:endParaRPr lang="en-ZA" dirty="0"/>
          </a:p>
        </p:txBody>
      </p:sp>
      <p:pic>
        <p:nvPicPr>
          <p:cNvPr id="4" name="Picture 3">
            <a:extLst>
              <a:ext uri="{FF2B5EF4-FFF2-40B4-BE49-F238E27FC236}">
                <a16:creationId xmlns:a16="http://schemas.microsoft.com/office/drawing/2014/main" id="{B9DAD0F6-E03F-49AF-BEB1-59DA14368D07}"/>
              </a:ext>
            </a:extLst>
          </p:cNvPr>
          <p:cNvPicPr>
            <a:picLocks noChangeAspect="1"/>
          </p:cNvPicPr>
          <p:nvPr/>
        </p:nvPicPr>
        <p:blipFill rotWithShape="1">
          <a:blip r:embed="rId2"/>
          <a:srcRect l="13500" t="22346" r="11846" b="4290"/>
          <a:stretch/>
        </p:blipFill>
        <p:spPr>
          <a:xfrm>
            <a:off x="1669842" y="679572"/>
            <a:ext cx="9101797" cy="5028893"/>
          </a:xfrm>
          <a:prstGeom prst="rect">
            <a:avLst/>
          </a:prstGeom>
        </p:spPr>
      </p:pic>
    </p:spTree>
    <p:extLst>
      <p:ext uri="{BB962C8B-B14F-4D97-AF65-F5344CB8AC3E}">
        <p14:creationId xmlns:p14="http://schemas.microsoft.com/office/powerpoint/2010/main" val="312071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descr="neutron icon">
            <a:extLst>
              <a:ext uri="{FF2B5EF4-FFF2-40B4-BE49-F238E27FC236}">
                <a16:creationId xmlns:a16="http://schemas.microsoft.com/office/drawing/2014/main" id="{F0F12597-AABE-455F-AE27-B788519B2040}"/>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ZA"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ZA"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ZA"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ZA"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ZA"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ZA"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ZA" dirty="0"/>
            </a:p>
          </p:txBody>
        </p:sp>
      </p:grpSp>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ZA" dirty="0"/>
              <a:t>Thank You</a:t>
            </a:r>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0097" y="5158124"/>
            <a:ext cx="218900" cy="218900"/>
          </a:xfrm>
          <a:prstGeom prst="rect">
            <a:avLst/>
          </a:prstGeom>
        </p:spPr>
      </p:pic>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ZA" dirty="0"/>
          </a:p>
        </p:txBody>
      </p:sp>
      <p:cxnSp>
        <p:nvCxnSpPr>
          <p:cNvPr id="14" name="Straight Connector 13" descr="vertical line">
            <a:extLst>
              <a:ext uri="{FF2B5EF4-FFF2-40B4-BE49-F238E27FC236}">
                <a16:creationId xmlns:a16="http://schemas.microsoft.com/office/drawing/2014/main" id="{61DCE69A-183E-4D92-928A-CEE76B9E524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flipH="1">
            <a:off x="7801097" y="1"/>
            <a:ext cx="4389475" cy="6677644"/>
          </a:xfrm>
        </p:spPr>
      </p:pic>
      <p:sp>
        <p:nvSpPr>
          <p:cNvPr id="6" name="Text Placeholder 5">
            <a:extLst>
              <a:ext uri="{FF2B5EF4-FFF2-40B4-BE49-F238E27FC236}">
                <a16:creationId xmlns:a16="http://schemas.microsoft.com/office/drawing/2014/main" id="{7CBECCD1-5CB3-486A-BA3A-43D01472ADF3}"/>
              </a:ext>
            </a:extLst>
          </p:cNvPr>
          <p:cNvSpPr>
            <a:spLocks noGrp="1"/>
          </p:cNvSpPr>
          <p:nvPr>
            <p:ph type="body" sz="quarter" idx="12"/>
          </p:nvPr>
        </p:nvSpPr>
        <p:spPr/>
        <p:txBody>
          <a:bodyPr/>
          <a:lstStyle/>
          <a:p>
            <a:r>
              <a:rPr lang="en-IN" dirty="0">
                <a:hlinkClick r:id="rId5"/>
              </a:rPr>
              <a:t>yashshavikashyap@gmail.com</a:t>
            </a:r>
            <a:endParaRPr lang="en-IN" dirty="0"/>
          </a:p>
          <a:p>
            <a:endParaRPr lang="en-IN" dirty="0"/>
          </a:p>
        </p:txBody>
      </p:sp>
      <p:sp>
        <p:nvSpPr>
          <p:cNvPr id="10" name="Text Placeholder 9">
            <a:extLst>
              <a:ext uri="{FF2B5EF4-FFF2-40B4-BE49-F238E27FC236}">
                <a16:creationId xmlns:a16="http://schemas.microsoft.com/office/drawing/2014/main" id="{DBAAE52C-78D6-4005-9BE4-8A3E5D4A67D8}"/>
              </a:ext>
            </a:extLst>
          </p:cNvPr>
          <p:cNvSpPr>
            <a:spLocks noGrp="1"/>
          </p:cNvSpPr>
          <p:nvPr>
            <p:ph type="body" sz="quarter" idx="11"/>
          </p:nvPr>
        </p:nvSpPr>
        <p:spPr/>
        <p:txBody>
          <a:bodyPr/>
          <a:lstStyle/>
          <a:p>
            <a:endParaRPr lang="en-IN" dirty="0"/>
          </a:p>
          <a:p>
            <a:r>
              <a:rPr lang="en-IN" dirty="0"/>
              <a:t>Yashshavi kashyap</a:t>
            </a:r>
          </a:p>
          <a:p>
            <a:endParaRPr lang="en-IN" dirty="0"/>
          </a:p>
        </p:txBody>
      </p:sp>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190933" y="1320130"/>
            <a:ext cx="4026300" cy="1547813"/>
          </a:xfrm>
        </p:spPr>
        <p:txBody>
          <a:bodyPr/>
          <a:lstStyle/>
          <a:p>
            <a:endParaRPr lang="en-ZA" noProof="1"/>
          </a:p>
          <a:p>
            <a:pPr marL="285750" indent="-285750">
              <a:buFont typeface="Arial" panose="020B0604020202020204" pitchFamily="34" charset="0"/>
              <a:buChar char="•"/>
            </a:pPr>
            <a:endParaRPr lang="en-ZA" noProof="1"/>
          </a:p>
          <a:p>
            <a:endParaRPr lang="en-ZA" noProof="1"/>
          </a:p>
        </p:txBody>
      </p:sp>
      <p:grpSp>
        <p:nvGrpSpPr>
          <p:cNvPr id="6" name="Group 5" descr="erupting volcano outline">
            <a:extLst>
              <a:ext uri="{FF2B5EF4-FFF2-40B4-BE49-F238E27FC236}">
                <a16:creationId xmlns:a16="http://schemas.microsoft.com/office/drawing/2014/main" id="{25C384BA-0032-4FE7-AC29-2F9F931970D5}"/>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ZA"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ZA"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ZA"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ZA"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ZA"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ZA"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ZA"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ZA" dirty="0"/>
          </a:p>
        </p:txBody>
      </p:sp>
      <p:cxnSp>
        <p:nvCxnSpPr>
          <p:cNvPr id="16" name="Straight Connector 15" descr="vertical line">
            <a:extLst>
              <a:ext uri="{FF2B5EF4-FFF2-40B4-BE49-F238E27FC236}">
                <a16:creationId xmlns:a16="http://schemas.microsoft.com/office/drawing/2014/main" id="{B029E30A-660C-4C6A-8C17-E7A3B2E1C4BD}"/>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ZA" smtClean="0"/>
              <a:pPr/>
              <a:t>2</a:t>
            </a:fld>
            <a:endParaRPr lang="en-ZA" dirty="0"/>
          </a:p>
        </p:txBody>
      </p: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5" name="TextBox 14">
            <a:extLst>
              <a:ext uri="{FF2B5EF4-FFF2-40B4-BE49-F238E27FC236}">
                <a16:creationId xmlns:a16="http://schemas.microsoft.com/office/drawing/2014/main" id="{45D1B3AA-B444-4644-ABAB-3334A23839B1}"/>
              </a:ext>
            </a:extLst>
          </p:cNvPr>
          <p:cNvSpPr txBox="1"/>
          <p:nvPr/>
        </p:nvSpPr>
        <p:spPr>
          <a:xfrm>
            <a:off x="159349" y="319063"/>
            <a:ext cx="4477147" cy="2369880"/>
          </a:xfrm>
          <a:prstGeom prst="rect">
            <a:avLst/>
          </a:prstGeom>
          <a:noFill/>
        </p:spPr>
        <p:txBody>
          <a:bodyPr wrap="square" rtlCol="0">
            <a:spAutoFit/>
          </a:bodyPr>
          <a:lstStyle/>
          <a:p>
            <a:r>
              <a:rPr lang="en-IN" sz="3600" dirty="0">
                <a:solidFill>
                  <a:schemeClr val="bg1"/>
                </a:solidFill>
              </a:rPr>
              <a:t>Technology Used</a:t>
            </a:r>
          </a:p>
          <a:p>
            <a:pPr marL="285750" indent="-285750">
              <a:buClr>
                <a:schemeClr val="bg1"/>
              </a:buClr>
              <a:buFont typeface="Arial" panose="020B0604020202020204" pitchFamily="34" charset="0"/>
              <a:buChar char="•"/>
            </a:pPr>
            <a:r>
              <a:rPr lang="en-IN" sz="1600" dirty="0">
                <a:solidFill>
                  <a:schemeClr val="bg1"/>
                </a:solidFill>
              </a:rPr>
              <a:t> Python 3.x</a:t>
            </a:r>
          </a:p>
          <a:p>
            <a:pPr marL="285750" indent="-285750">
              <a:buClr>
                <a:schemeClr val="bg1"/>
              </a:buClr>
              <a:buFont typeface="Arial" panose="020B0604020202020204" pitchFamily="34" charset="0"/>
              <a:buChar char="•"/>
            </a:pPr>
            <a:r>
              <a:rPr lang="en-IN" sz="1600" dirty="0">
                <a:solidFill>
                  <a:schemeClr val="bg1"/>
                </a:solidFill>
              </a:rPr>
              <a:t> Multivariate Time series analysis</a:t>
            </a:r>
          </a:p>
          <a:p>
            <a:pPr marL="571500" indent="-571500">
              <a:buClr>
                <a:schemeClr val="bg1"/>
              </a:buClr>
              <a:buFont typeface="Arial" panose="020B0604020202020204" pitchFamily="34" charset="0"/>
              <a:buChar char="•"/>
            </a:pPr>
            <a:endParaRPr lang="en-IN" sz="1600" dirty="0">
              <a:solidFill>
                <a:schemeClr val="bg1"/>
              </a:solidFill>
            </a:endParaRPr>
          </a:p>
          <a:p>
            <a:endParaRPr lang="en-IN" sz="1600" dirty="0">
              <a:solidFill>
                <a:schemeClr val="bg1"/>
              </a:solidFill>
            </a:endParaRPr>
          </a:p>
          <a:p>
            <a:endParaRPr lang="en-IN" sz="1600" dirty="0">
              <a:solidFill>
                <a:schemeClr val="bg1"/>
              </a:solidFill>
            </a:endParaRPr>
          </a:p>
          <a:p>
            <a:pPr marL="571500" indent="-571500">
              <a:buFont typeface="Arial" panose="020B0604020202020204" pitchFamily="34" charset="0"/>
              <a:buChar char="•"/>
            </a:pPr>
            <a:endParaRPr lang="en-IN" sz="1600" dirty="0">
              <a:solidFill>
                <a:schemeClr val="bg1"/>
              </a:solidFill>
            </a:endParaRPr>
          </a:p>
        </p:txBody>
      </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A55156-E83D-4F46-934C-037C3D11955D}"/>
              </a:ext>
            </a:extLst>
          </p:cNvPr>
          <p:cNvSpPr>
            <a:spLocks noGrp="1"/>
          </p:cNvSpPr>
          <p:nvPr>
            <p:ph type="sldNum" sz="quarter" idx="11"/>
          </p:nvPr>
        </p:nvSpPr>
        <p:spPr/>
        <p:txBody>
          <a:bodyPr/>
          <a:lstStyle/>
          <a:p>
            <a:fld id="{058DB212-BFA2-403F-85EF-DFD3FF6D973A}" type="slidenum">
              <a:rPr lang="en-ZA" smtClean="0"/>
              <a:pPr/>
              <a:t>3</a:t>
            </a:fld>
            <a:endParaRPr lang="en-ZA" dirty="0"/>
          </a:p>
        </p:txBody>
      </p:sp>
      <p:sp>
        <p:nvSpPr>
          <p:cNvPr id="3" name="TextBox 2">
            <a:extLst>
              <a:ext uri="{FF2B5EF4-FFF2-40B4-BE49-F238E27FC236}">
                <a16:creationId xmlns:a16="http://schemas.microsoft.com/office/drawing/2014/main" id="{4DCC9059-B097-43C7-9373-6E10E76862C2}"/>
              </a:ext>
            </a:extLst>
          </p:cNvPr>
          <p:cNvSpPr txBox="1"/>
          <p:nvPr/>
        </p:nvSpPr>
        <p:spPr>
          <a:xfrm>
            <a:off x="888274" y="666206"/>
            <a:ext cx="10160727" cy="4832092"/>
          </a:xfrm>
          <a:prstGeom prst="rect">
            <a:avLst/>
          </a:prstGeom>
          <a:noFill/>
        </p:spPr>
        <p:txBody>
          <a:bodyPr wrap="square" rtlCol="0">
            <a:spAutoFit/>
          </a:bodyPr>
          <a:lstStyle/>
          <a:p>
            <a:pPr algn="just"/>
            <a:endParaRPr lang="en-US" sz="2800" dirty="0">
              <a:solidFill>
                <a:schemeClr val="bg1"/>
              </a:solidFill>
            </a:endParaRPr>
          </a:p>
          <a:p>
            <a:endParaRPr lang="en-US" sz="2800" dirty="0">
              <a:solidFill>
                <a:schemeClr val="bg1"/>
              </a:solidFill>
            </a:endParaRPr>
          </a:p>
          <a:p>
            <a:r>
              <a:rPr lang="en-US" sz="2800" dirty="0">
                <a:solidFill>
                  <a:schemeClr val="bg1"/>
                </a:solidFill>
              </a:rPr>
              <a:t>Demand is a buyer's willingness and ability to pay a price for a specific quantity of a good or service. Demand refers to how much (quantity) of a product or service is desired by buyers at various prices. The quantity demanded is the amount of a product people are willing to buy at a certain price; the relationship between price and quantity demanded is known as the demand.</a:t>
            </a:r>
            <a:endParaRPr lang="en-IN" sz="2600" dirty="0">
              <a:solidFill>
                <a:schemeClr val="bg1"/>
              </a:solidFill>
            </a:endParaRPr>
          </a:p>
        </p:txBody>
      </p:sp>
      <p:sp>
        <p:nvSpPr>
          <p:cNvPr id="4" name="TextBox 3">
            <a:extLst>
              <a:ext uri="{FF2B5EF4-FFF2-40B4-BE49-F238E27FC236}">
                <a16:creationId xmlns:a16="http://schemas.microsoft.com/office/drawing/2014/main" id="{677B42C9-7E45-43A9-847E-64868EE68402}"/>
              </a:ext>
            </a:extLst>
          </p:cNvPr>
          <p:cNvSpPr txBox="1"/>
          <p:nvPr/>
        </p:nvSpPr>
        <p:spPr>
          <a:xfrm>
            <a:off x="888274" y="211902"/>
            <a:ext cx="9093200" cy="707886"/>
          </a:xfrm>
          <a:prstGeom prst="rect">
            <a:avLst/>
          </a:prstGeom>
          <a:noFill/>
        </p:spPr>
        <p:txBody>
          <a:bodyPr wrap="square" rtlCol="0">
            <a:spAutoFit/>
          </a:bodyPr>
          <a:lstStyle/>
          <a:p>
            <a:pPr algn="just"/>
            <a:r>
              <a:rPr lang="en-US" sz="4000" dirty="0">
                <a:solidFill>
                  <a:schemeClr val="bg1"/>
                </a:solidFill>
              </a:rPr>
              <a:t>What is Demand?</a:t>
            </a:r>
            <a:endParaRPr lang="en-IN" sz="4000" dirty="0"/>
          </a:p>
        </p:txBody>
      </p:sp>
    </p:spTree>
    <p:extLst>
      <p:ext uri="{BB962C8B-B14F-4D97-AF65-F5344CB8AC3E}">
        <p14:creationId xmlns:p14="http://schemas.microsoft.com/office/powerpoint/2010/main" val="417691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322E43-A341-4097-ACE8-BDE38F6834A2}"/>
              </a:ext>
            </a:extLst>
          </p:cNvPr>
          <p:cNvSpPr>
            <a:spLocks noGrp="1"/>
          </p:cNvSpPr>
          <p:nvPr>
            <p:ph type="sldNum" sz="quarter" idx="12"/>
          </p:nvPr>
        </p:nvSpPr>
        <p:spPr/>
        <p:txBody>
          <a:bodyPr/>
          <a:lstStyle/>
          <a:p>
            <a:fld id="{058DB212-BFA2-403F-85EF-DFD3FF6D973A}" type="slidenum">
              <a:rPr lang="en-ZA" smtClean="0"/>
              <a:pPr/>
              <a:t>4</a:t>
            </a:fld>
            <a:endParaRPr lang="en-ZA" dirty="0"/>
          </a:p>
        </p:txBody>
      </p:sp>
      <p:sp>
        <p:nvSpPr>
          <p:cNvPr id="4" name="Rectangle 3">
            <a:extLst>
              <a:ext uri="{FF2B5EF4-FFF2-40B4-BE49-F238E27FC236}">
                <a16:creationId xmlns:a16="http://schemas.microsoft.com/office/drawing/2014/main" id="{A1ACE6A2-484F-4D99-952A-6D7BD8AE2AB2}"/>
              </a:ext>
            </a:extLst>
          </p:cNvPr>
          <p:cNvSpPr/>
          <p:nvPr/>
        </p:nvSpPr>
        <p:spPr>
          <a:xfrm>
            <a:off x="731520" y="1634591"/>
            <a:ext cx="9712460" cy="3477875"/>
          </a:xfrm>
          <a:prstGeom prst="rect">
            <a:avLst/>
          </a:prstGeom>
        </p:spPr>
        <p:txBody>
          <a:bodyPr wrap="square">
            <a:spAutoFit/>
          </a:bodyPr>
          <a:lstStyle/>
          <a:p>
            <a:pPr algn="just"/>
            <a:r>
              <a:rPr lang="en-US" sz="4000" dirty="0"/>
              <a:t>What is demand forecasting?</a:t>
            </a:r>
          </a:p>
          <a:p>
            <a:pPr algn="just"/>
            <a:endParaRPr lang="en-US" dirty="0"/>
          </a:p>
          <a:p>
            <a:pPr marL="285750" indent="-285750" algn="just">
              <a:buFont typeface="Arial" panose="020B0604020202020204" pitchFamily="34" charset="0"/>
              <a:buChar char="•"/>
            </a:pPr>
            <a:r>
              <a:rPr lang="en-US" dirty="0"/>
              <a:t>“The science and art of the converting the Qualitative understanding of a market into Quantitative data.” </a:t>
            </a:r>
          </a:p>
          <a:p>
            <a:pPr algn="just"/>
            <a:r>
              <a:rPr lang="en-US" dirty="0"/>
              <a:t> </a:t>
            </a:r>
          </a:p>
          <a:p>
            <a:pPr marL="285750" indent="-285750" algn="just">
              <a:buFont typeface="Arial" panose="020B0604020202020204" pitchFamily="34" charset="0"/>
              <a:buChar char="•"/>
            </a:pPr>
            <a:r>
              <a:rPr lang="en-US" dirty="0"/>
              <a:t>Demand forecasting is the activity of estimating the quantity of a product or service that consumers will purchase. Demand forecasting involves techniques including both informal methods, such as educated guesses, and quantitative methods, such as the use of historical sales data or current data from test markets. Demand forecasting may be used in making pricing decisions, in assessing future capacity requirements, or in making decisions on whether to enter a new market.</a:t>
            </a:r>
            <a:endParaRPr lang="en-IN" dirty="0"/>
          </a:p>
        </p:txBody>
      </p:sp>
    </p:spTree>
    <p:extLst>
      <p:ext uri="{BB962C8B-B14F-4D97-AF65-F5344CB8AC3E}">
        <p14:creationId xmlns:p14="http://schemas.microsoft.com/office/powerpoint/2010/main" val="314832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174383-08FA-46CF-A1CA-FFCEB3885C13}"/>
              </a:ext>
            </a:extLst>
          </p:cNvPr>
          <p:cNvSpPr>
            <a:spLocks noGrp="1"/>
          </p:cNvSpPr>
          <p:nvPr>
            <p:ph type="sldNum" sz="quarter" idx="12"/>
          </p:nvPr>
        </p:nvSpPr>
        <p:spPr/>
        <p:txBody>
          <a:bodyPr/>
          <a:lstStyle/>
          <a:p>
            <a:fld id="{058DB212-BFA2-403F-85EF-DFD3FF6D973A}" type="slidenum">
              <a:rPr lang="en-ZA" smtClean="0"/>
              <a:pPr/>
              <a:t>5</a:t>
            </a:fld>
            <a:endParaRPr lang="en-ZA" dirty="0"/>
          </a:p>
        </p:txBody>
      </p:sp>
      <p:sp>
        <p:nvSpPr>
          <p:cNvPr id="3" name="TextBox 2">
            <a:extLst>
              <a:ext uri="{FF2B5EF4-FFF2-40B4-BE49-F238E27FC236}">
                <a16:creationId xmlns:a16="http://schemas.microsoft.com/office/drawing/2014/main" id="{633CA33D-DA15-457B-AE72-32CE73DE833F}"/>
              </a:ext>
            </a:extLst>
          </p:cNvPr>
          <p:cNvSpPr txBox="1"/>
          <p:nvPr/>
        </p:nvSpPr>
        <p:spPr>
          <a:xfrm>
            <a:off x="770709" y="966649"/>
            <a:ext cx="9117874" cy="3970318"/>
          </a:xfrm>
          <a:prstGeom prst="rect">
            <a:avLst/>
          </a:prstGeom>
          <a:noFill/>
        </p:spPr>
        <p:txBody>
          <a:bodyPr wrap="square" rtlCol="0">
            <a:spAutoFit/>
          </a:bodyPr>
          <a:lstStyle/>
          <a:p>
            <a:pPr algn="just"/>
            <a:r>
              <a:rPr lang="en-US" sz="4000" dirty="0"/>
              <a:t>Importance of demand forecasting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sz="2000" dirty="0"/>
              <a:t>Distribution of resources </a:t>
            </a:r>
          </a:p>
          <a:p>
            <a:pPr marL="285750" indent="-285750" algn="just">
              <a:buFont typeface="Arial" panose="020B0604020202020204" pitchFamily="34" charset="0"/>
              <a:buChar char="•"/>
            </a:pPr>
            <a:r>
              <a:rPr lang="en-US" sz="2000" dirty="0"/>
              <a:t>Helps in avoiding wastages of resources</a:t>
            </a:r>
          </a:p>
          <a:p>
            <a:pPr marL="285750" indent="-285750" algn="just">
              <a:buFont typeface="Arial" panose="020B0604020202020204" pitchFamily="34" charset="0"/>
              <a:buChar char="•"/>
            </a:pPr>
            <a:r>
              <a:rPr lang="en-US" sz="2000" dirty="0"/>
              <a:t>Serves as a direction to production </a:t>
            </a:r>
          </a:p>
          <a:p>
            <a:pPr marL="285750" indent="-285750" algn="just">
              <a:buFont typeface="Arial" panose="020B0604020202020204" pitchFamily="34" charset="0"/>
              <a:buChar char="•"/>
            </a:pPr>
            <a:r>
              <a:rPr lang="en-US" sz="2000" dirty="0"/>
              <a:t>Pricing </a:t>
            </a:r>
          </a:p>
          <a:p>
            <a:pPr marL="285750" indent="-285750" algn="just">
              <a:buFont typeface="Arial" panose="020B0604020202020204" pitchFamily="34" charset="0"/>
              <a:buChar char="•"/>
            </a:pPr>
            <a:r>
              <a:rPr lang="en-US" sz="2000" dirty="0"/>
              <a:t>Helps in devising sales policy </a:t>
            </a:r>
          </a:p>
          <a:p>
            <a:pPr marL="285750" indent="-285750" algn="just">
              <a:buFont typeface="Arial" panose="020B0604020202020204" pitchFamily="34" charset="0"/>
              <a:buChar char="•"/>
            </a:pPr>
            <a:r>
              <a:rPr lang="en-US" sz="2000" dirty="0"/>
              <a:t>Decrease of business risk</a:t>
            </a:r>
          </a:p>
          <a:p>
            <a:pPr marL="285750" indent="-285750" algn="just">
              <a:buFont typeface="Arial" panose="020B0604020202020204" pitchFamily="34" charset="0"/>
              <a:buChar char="•"/>
            </a:pPr>
            <a:r>
              <a:rPr lang="en-US" sz="2000" dirty="0"/>
              <a:t>Inventory management</a:t>
            </a:r>
            <a:endParaRPr lang="en-IN" sz="2000" dirty="0"/>
          </a:p>
        </p:txBody>
      </p:sp>
    </p:spTree>
    <p:extLst>
      <p:ext uri="{BB962C8B-B14F-4D97-AF65-F5344CB8AC3E}">
        <p14:creationId xmlns:p14="http://schemas.microsoft.com/office/powerpoint/2010/main" val="150989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C42D76-8533-4ABF-AB27-09E97B6A0B73}"/>
              </a:ext>
            </a:extLst>
          </p:cNvPr>
          <p:cNvSpPr>
            <a:spLocks noGrp="1"/>
          </p:cNvSpPr>
          <p:nvPr>
            <p:ph type="sldNum" sz="quarter" idx="12"/>
          </p:nvPr>
        </p:nvSpPr>
        <p:spPr/>
        <p:txBody>
          <a:bodyPr/>
          <a:lstStyle/>
          <a:p>
            <a:fld id="{058DB212-BFA2-403F-85EF-DFD3FF6D973A}" type="slidenum">
              <a:rPr lang="en-ZA" smtClean="0"/>
              <a:pPr/>
              <a:t>6</a:t>
            </a:fld>
            <a:endParaRPr lang="en-ZA" dirty="0"/>
          </a:p>
        </p:txBody>
      </p:sp>
      <p:sp>
        <p:nvSpPr>
          <p:cNvPr id="3" name="TextBox 2">
            <a:extLst>
              <a:ext uri="{FF2B5EF4-FFF2-40B4-BE49-F238E27FC236}">
                <a16:creationId xmlns:a16="http://schemas.microsoft.com/office/drawing/2014/main" id="{43E6D5D4-0A12-4C89-9B0C-21E35060AC57}"/>
              </a:ext>
            </a:extLst>
          </p:cNvPr>
          <p:cNvSpPr txBox="1"/>
          <p:nvPr/>
        </p:nvSpPr>
        <p:spPr>
          <a:xfrm>
            <a:off x="1332412" y="2103118"/>
            <a:ext cx="7145383" cy="1846659"/>
          </a:xfrm>
          <a:prstGeom prst="rect">
            <a:avLst/>
          </a:prstGeom>
          <a:noFill/>
        </p:spPr>
        <p:txBody>
          <a:bodyPr wrap="square" rtlCol="0">
            <a:spAutoFit/>
          </a:bodyPr>
          <a:lstStyle/>
          <a:p>
            <a:r>
              <a:rPr lang="en-US" sz="2400" dirty="0"/>
              <a:t>Level of Demand Forecasting used</a:t>
            </a:r>
          </a:p>
          <a:p>
            <a:endParaRPr lang="en-US" dirty="0"/>
          </a:p>
          <a:p>
            <a:pPr algn="just"/>
            <a:r>
              <a:rPr lang="en-US" dirty="0"/>
              <a:t>Micro level or firm level This refers to the demand forecasting by the firm for its product. The management of a firm is really interested in such forecasting. Generally speaking, demand forecasting refers to the forecasting of demand of a firm.</a:t>
            </a:r>
            <a:endParaRPr lang="en-IN" dirty="0"/>
          </a:p>
        </p:txBody>
      </p:sp>
    </p:spTree>
    <p:extLst>
      <p:ext uri="{BB962C8B-B14F-4D97-AF65-F5344CB8AC3E}">
        <p14:creationId xmlns:p14="http://schemas.microsoft.com/office/powerpoint/2010/main" val="94073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80809C-DEB9-46E8-93D8-9F8748F0B398}"/>
              </a:ext>
            </a:extLst>
          </p:cNvPr>
          <p:cNvSpPr>
            <a:spLocks noGrp="1"/>
          </p:cNvSpPr>
          <p:nvPr>
            <p:ph type="sldNum" sz="quarter" idx="12"/>
          </p:nvPr>
        </p:nvSpPr>
        <p:spPr/>
        <p:txBody>
          <a:bodyPr/>
          <a:lstStyle/>
          <a:p>
            <a:fld id="{058DB212-BFA2-403F-85EF-DFD3FF6D973A}" type="slidenum">
              <a:rPr lang="en-ZA" smtClean="0"/>
              <a:pPr/>
              <a:t>7</a:t>
            </a:fld>
            <a:endParaRPr lang="en-ZA" dirty="0"/>
          </a:p>
        </p:txBody>
      </p:sp>
      <p:sp>
        <p:nvSpPr>
          <p:cNvPr id="3" name="TextBox 2">
            <a:extLst>
              <a:ext uri="{FF2B5EF4-FFF2-40B4-BE49-F238E27FC236}">
                <a16:creationId xmlns:a16="http://schemas.microsoft.com/office/drawing/2014/main" id="{FAA17969-044D-4A8D-897D-831F26F1E2B2}"/>
              </a:ext>
            </a:extLst>
          </p:cNvPr>
          <p:cNvSpPr txBox="1"/>
          <p:nvPr/>
        </p:nvSpPr>
        <p:spPr>
          <a:xfrm>
            <a:off x="2181497" y="692330"/>
            <a:ext cx="6988629" cy="1631216"/>
          </a:xfrm>
          <a:prstGeom prst="rect">
            <a:avLst/>
          </a:prstGeom>
          <a:noFill/>
        </p:spPr>
        <p:txBody>
          <a:bodyPr wrap="square" rtlCol="0">
            <a:spAutoFit/>
          </a:bodyPr>
          <a:lstStyle/>
          <a:p>
            <a:pPr algn="just"/>
            <a:r>
              <a:rPr lang="en-IN" sz="2800" dirty="0"/>
              <a:t>MY Workspace:</a:t>
            </a:r>
          </a:p>
          <a:p>
            <a:pPr algn="just"/>
            <a:endParaRPr lang="en-IN" dirty="0"/>
          </a:p>
          <a:p>
            <a:pPr algn="just"/>
            <a:r>
              <a:rPr lang="en-IN" dirty="0"/>
              <a:t>I had chosen </a:t>
            </a:r>
            <a:r>
              <a:rPr lang="en-US" dirty="0"/>
              <a:t>Long Short-Term Memory (LSTM) recurrent neural networks model </a:t>
            </a:r>
            <a:r>
              <a:rPr lang="en-IN" dirty="0"/>
              <a:t>LSTM model for multivariate time series forecasting</a:t>
            </a:r>
          </a:p>
        </p:txBody>
      </p:sp>
      <p:sp>
        <p:nvSpPr>
          <p:cNvPr id="4" name="TextBox 3">
            <a:extLst>
              <a:ext uri="{FF2B5EF4-FFF2-40B4-BE49-F238E27FC236}">
                <a16:creationId xmlns:a16="http://schemas.microsoft.com/office/drawing/2014/main" id="{D4F22041-127D-46B6-83C2-2247D96304AB}"/>
              </a:ext>
            </a:extLst>
          </p:cNvPr>
          <p:cNvSpPr txBox="1"/>
          <p:nvPr/>
        </p:nvSpPr>
        <p:spPr>
          <a:xfrm>
            <a:off x="2181497" y="2899954"/>
            <a:ext cx="7289074" cy="707886"/>
          </a:xfrm>
          <a:prstGeom prst="rect">
            <a:avLst/>
          </a:prstGeom>
          <a:noFill/>
        </p:spPr>
        <p:txBody>
          <a:bodyPr wrap="square" rtlCol="0">
            <a:spAutoFit/>
          </a:bodyPr>
          <a:lstStyle/>
          <a:p>
            <a:endParaRPr lang="en-IN" sz="2000" dirty="0"/>
          </a:p>
          <a:p>
            <a:r>
              <a:rPr lang="en-IN" sz="2000" dirty="0"/>
              <a:t> </a:t>
            </a:r>
          </a:p>
        </p:txBody>
      </p:sp>
    </p:spTree>
    <p:extLst>
      <p:ext uri="{BB962C8B-B14F-4D97-AF65-F5344CB8AC3E}">
        <p14:creationId xmlns:p14="http://schemas.microsoft.com/office/powerpoint/2010/main" val="171570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38B366-DEC6-48E4-B0ED-10BE2E929AAF}"/>
              </a:ext>
            </a:extLst>
          </p:cNvPr>
          <p:cNvSpPr>
            <a:spLocks noGrp="1"/>
          </p:cNvSpPr>
          <p:nvPr>
            <p:ph type="sldNum" sz="quarter" idx="12"/>
          </p:nvPr>
        </p:nvSpPr>
        <p:spPr/>
        <p:txBody>
          <a:bodyPr/>
          <a:lstStyle/>
          <a:p>
            <a:fld id="{058DB212-BFA2-403F-85EF-DFD3FF6D973A}" type="slidenum">
              <a:rPr lang="en-ZA" smtClean="0"/>
              <a:pPr/>
              <a:t>8</a:t>
            </a:fld>
            <a:endParaRPr lang="en-ZA" dirty="0"/>
          </a:p>
        </p:txBody>
      </p:sp>
      <p:sp>
        <p:nvSpPr>
          <p:cNvPr id="3" name="TextBox 2">
            <a:extLst>
              <a:ext uri="{FF2B5EF4-FFF2-40B4-BE49-F238E27FC236}">
                <a16:creationId xmlns:a16="http://schemas.microsoft.com/office/drawing/2014/main" id="{165A500D-D09D-4052-A1F5-2B06A75F326F}"/>
              </a:ext>
            </a:extLst>
          </p:cNvPr>
          <p:cNvSpPr txBox="1"/>
          <p:nvPr/>
        </p:nvSpPr>
        <p:spPr>
          <a:xfrm>
            <a:off x="635725" y="1264683"/>
            <a:ext cx="10920549" cy="4001095"/>
          </a:xfrm>
          <a:prstGeom prst="rect">
            <a:avLst/>
          </a:prstGeom>
          <a:noFill/>
        </p:spPr>
        <p:txBody>
          <a:bodyPr wrap="square" rtlCol="0">
            <a:spAutoFit/>
          </a:bodyPr>
          <a:lstStyle/>
          <a:p>
            <a:pPr algn="just"/>
            <a:r>
              <a:rPr lang="en-IN" sz="4000" dirty="0"/>
              <a:t>Steps followed:</a:t>
            </a:r>
          </a:p>
          <a:p>
            <a:pPr algn="just"/>
            <a:endParaRPr lang="en-IN" sz="3600" dirty="0"/>
          </a:p>
          <a:p>
            <a:pPr marL="285750" indent="-285750" algn="just">
              <a:buFont typeface="Arial" panose="020B0604020202020204" pitchFamily="34" charset="0"/>
              <a:buChar char="•"/>
            </a:pPr>
            <a:r>
              <a:rPr lang="en-IN" sz="2000" dirty="0"/>
              <a:t>Converted the data in to time series form.</a:t>
            </a:r>
          </a:p>
          <a:p>
            <a:pPr marL="285750" indent="-285750" algn="just">
              <a:buFont typeface="Arial" panose="020B0604020202020204" pitchFamily="34" charset="0"/>
              <a:buChar char="•"/>
            </a:pPr>
            <a:r>
              <a:rPr lang="en-IN" sz="2000" dirty="0"/>
              <a:t>Data Pre-processing and cleaning:</a:t>
            </a:r>
          </a:p>
          <a:p>
            <a:pPr algn="just"/>
            <a:r>
              <a:rPr lang="en-IN" sz="2000" dirty="0"/>
              <a:t>             1.Filling Null values.(using most confident value from a corresponding feature).</a:t>
            </a:r>
          </a:p>
          <a:p>
            <a:pPr algn="just"/>
            <a:r>
              <a:rPr lang="en-IN" sz="2000" dirty="0"/>
              <a:t>             2.Catagorical data handling.</a:t>
            </a:r>
          </a:p>
          <a:p>
            <a:pPr marL="285750" indent="-285750" algn="just">
              <a:buFont typeface="Arial" panose="020B0604020202020204" pitchFamily="34" charset="0"/>
              <a:buChar char="•"/>
            </a:pPr>
            <a:r>
              <a:rPr lang="en-IN" sz="2000" dirty="0"/>
              <a:t>Label encoding and dummy variable formation.</a:t>
            </a:r>
          </a:p>
          <a:p>
            <a:pPr marL="285750" indent="-285750" algn="just">
              <a:buFont typeface="Arial" panose="020B0604020202020204" pitchFamily="34" charset="0"/>
              <a:buChar char="•"/>
            </a:pPr>
            <a:r>
              <a:rPr lang="en-IN" sz="2000" dirty="0"/>
              <a:t>Converted the data into supervised learning model.</a:t>
            </a:r>
          </a:p>
          <a:p>
            <a:pPr marL="285750" indent="-285750" algn="just">
              <a:buFont typeface="Arial" panose="020B0604020202020204" pitchFamily="34" charset="0"/>
              <a:buChar char="•"/>
            </a:pPr>
            <a:r>
              <a:rPr lang="en-IN" sz="2000" dirty="0"/>
              <a:t>Train test splitting.</a:t>
            </a:r>
          </a:p>
          <a:p>
            <a:pPr marL="285750" indent="-285750" algn="just">
              <a:buFont typeface="Arial" panose="020B0604020202020204" pitchFamily="34" charset="0"/>
              <a:buChar char="•"/>
            </a:pPr>
            <a:r>
              <a:rPr lang="en-IN" sz="2000" dirty="0"/>
              <a:t>Model fitting.</a:t>
            </a:r>
          </a:p>
          <a:p>
            <a:endParaRPr lang="en-IN" dirty="0"/>
          </a:p>
        </p:txBody>
      </p:sp>
    </p:spTree>
    <p:extLst>
      <p:ext uri="{BB962C8B-B14F-4D97-AF65-F5344CB8AC3E}">
        <p14:creationId xmlns:p14="http://schemas.microsoft.com/office/powerpoint/2010/main" val="366237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953F72-8A38-4611-B2D9-5A01EB0761DF}"/>
              </a:ext>
            </a:extLst>
          </p:cNvPr>
          <p:cNvSpPr>
            <a:spLocks noGrp="1"/>
          </p:cNvSpPr>
          <p:nvPr>
            <p:ph type="sldNum" sz="quarter" idx="12"/>
          </p:nvPr>
        </p:nvSpPr>
        <p:spPr/>
        <p:txBody>
          <a:bodyPr/>
          <a:lstStyle/>
          <a:p>
            <a:fld id="{058DB212-BFA2-403F-85EF-DFD3FF6D973A}" type="slidenum">
              <a:rPr lang="en-ZA" smtClean="0"/>
              <a:pPr/>
              <a:t>9</a:t>
            </a:fld>
            <a:endParaRPr lang="en-ZA" dirty="0"/>
          </a:p>
        </p:txBody>
      </p:sp>
      <p:sp>
        <p:nvSpPr>
          <p:cNvPr id="3" name="TextBox 2">
            <a:extLst>
              <a:ext uri="{FF2B5EF4-FFF2-40B4-BE49-F238E27FC236}">
                <a16:creationId xmlns:a16="http://schemas.microsoft.com/office/drawing/2014/main" id="{6F0EC1B5-B9F4-46CC-8889-BB07E8574B5A}"/>
              </a:ext>
            </a:extLst>
          </p:cNvPr>
          <p:cNvSpPr txBox="1"/>
          <p:nvPr/>
        </p:nvSpPr>
        <p:spPr>
          <a:xfrm>
            <a:off x="3418114" y="2442755"/>
            <a:ext cx="5355771" cy="1200329"/>
          </a:xfrm>
          <a:prstGeom prst="rect">
            <a:avLst/>
          </a:prstGeom>
          <a:noFill/>
        </p:spPr>
        <p:txBody>
          <a:bodyPr wrap="square" rtlCol="0">
            <a:spAutoFit/>
          </a:bodyPr>
          <a:lstStyle/>
          <a:p>
            <a:r>
              <a:rPr lang="en-IN" sz="7200" dirty="0"/>
              <a:t>outputs</a:t>
            </a:r>
          </a:p>
        </p:txBody>
      </p:sp>
      <p:sp>
        <p:nvSpPr>
          <p:cNvPr id="4" name="Arrow: Right 3">
            <a:extLst>
              <a:ext uri="{FF2B5EF4-FFF2-40B4-BE49-F238E27FC236}">
                <a16:creationId xmlns:a16="http://schemas.microsoft.com/office/drawing/2014/main" id="{B13ED291-FAED-4C59-A6D7-CD97E3A8E26D}"/>
              </a:ext>
            </a:extLst>
          </p:cNvPr>
          <p:cNvSpPr/>
          <p:nvPr/>
        </p:nvSpPr>
        <p:spPr>
          <a:xfrm>
            <a:off x="5212080" y="4389120"/>
            <a:ext cx="3905794" cy="122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0365925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BPL_Science Fair_SB - v7" id="{5C21205C-519C-4A9F-B53E-B01BF1365972}" vid="{0D2DFD3F-4D9A-4CAC-9654-5EA9CB3B9FC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A11956-AEAD-4A48-933E-56D654569E2F}">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fb0879af-3eba-417a-a55a-ffe6dcd6ca77"/>
    <ds:schemaRef ds:uri="http://www.w3.org/XML/1998/namespace"/>
    <ds:schemaRef ds:uri="http://schemas.microsoft.com/sharepoint/v3"/>
    <ds:schemaRef ds:uri="http://schemas.openxmlformats.org/package/2006/metadata/core-properties"/>
    <ds:schemaRef ds:uri="http://purl.org/dc/elements/1.1/"/>
    <ds:schemaRef ds:uri="6dc4bcd6-49db-4c07-9060-8acfc67cef9f"/>
    <ds:schemaRef ds:uri="http://purl.org/dc/terms/"/>
  </ds:schemaRefs>
</ds:datastoreItem>
</file>

<file path=customXml/itemProps2.xml><?xml version="1.0" encoding="utf-8"?>
<ds:datastoreItem xmlns:ds="http://schemas.openxmlformats.org/officeDocument/2006/customXml" ds:itemID="{33D4DFDF-91A1-4C00-9887-052702EB05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7723E8-CA11-4015-BC53-032B2FE2B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fair presentation</Template>
  <TotalTime>0</TotalTime>
  <Words>397</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Century Gothic</vt:lpstr>
      <vt:lpstr>Lucida Sans Typewriter</vt:lpstr>
      <vt:lpstr>Montserrat</vt:lpstr>
      <vt:lpstr>Times New Roman</vt:lpstr>
      <vt:lpstr>Tw Cen MT</vt:lpstr>
      <vt:lpstr>Wingdings 3</vt:lpstr>
      <vt:lpstr>Office Theme</vt:lpstr>
      <vt:lpstr>Ion</vt:lpstr>
      <vt:lpstr>          Demand Forecasting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2018-10-02T06:37:34Z</dcterms:created>
  <dcterms:modified xsi:type="dcterms:W3CDTF">2018-10-13T12:08:01Z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