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2" r:id="rId7"/>
    <p:sldId id="263" r:id="rId8"/>
    <p:sldId id="264" r:id="rId9"/>
    <p:sldId id="266" r:id="rId10"/>
    <p:sldId id="265" r:id="rId11"/>
    <p:sldId id="268" r:id="rId12"/>
    <p:sldId id="267" r:id="rId13"/>
    <p:sldId id="269" r:id="rId14"/>
    <p:sldId id="270" r:id="rId15"/>
    <p:sldId id="271" r:id="rId16"/>
    <p:sldId id="272" r:id="rId17"/>
    <p:sldId id="273" r:id="rId18"/>
    <p:sldId id="275" r:id="rId19"/>
    <p:sldId id="274" r:id="rId20"/>
    <p:sldId id="285" r:id="rId21"/>
    <p:sldId id="283" r:id="rId22"/>
    <p:sldId id="284" r:id="rId23"/>
    <p:sldId id="276" r:id="rId24"/>
    <p:sldId id="277" r:id="rId25"/>
    <p:sldId id="278" r:id="rId26"/>
    <p:sldId id="279" r:id="rId27"/>
    <p:sldId id="280" r:id="rId28"/>
    <p:sldId id="281"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908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203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4054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448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120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1840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1566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49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34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0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398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82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8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39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326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015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237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706842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REACT JS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3353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way Data binding</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effectLst/>
              </a:rPr>
              <a:t>ReactJS</a:t>
            </a:r>
            <a:r>
              <a:rPr lang="en-IN" dirty="0">
                <a:effectLst/>
              </a:rPr>
              <a:t> is designed in such a manner that follows unidirectional data flow or one-way data binding. </a:t>
            </a:r>
            <a:endParaRPr lang="en-IN" dirty="0" smtClean="0">
              <a:effectLst/>
            </a:endParaRPr>
          </a:p>
          <a:p>
            <a:r>
              <a:rPr lang="en-IN" dirty="0" smtClean="0">
                <a:effectLst/>
              </a:rPr>
              <a:t>The </a:t>
            </a:r>
            <a:r>
              <a:rPr lang="en-IN" dirty="0">
                <a:effectLst/>
              </a:rPr>
              <a:t>benefits of one-way data binding give you better control throughout the application. </a:t>
            </a:r>
            <a:endParaRPr lang="en-IN" dirty="0" smtClean="0">
              <a:effectLst/>
            </a:endParaRPr>
          </a:p>
          <a:p>
            <a:r>
              <a:rPr lang="en-IN" dirty="0" smtClean="0">
                <a:effectLst/>
              </a:rPr>
              <a:t>If </a:t>
            </a:r>
            <a:r>
              <a:rPr lang="en-IN" dirty="0">
                <a:effectLst/>
              </a:rPr>
              <a:t>the data flow is in another direction, then it requires additional features. It is because components are supposed to be immutable and the data within them cannot be changed. </a:t>
            </a:r>
            <a:endParaRPr lang="en-IN" dirty="0" smtClean="0">
              <a:effectLst/>
            </a:endParaRPr>
          </a:p>
          <a:p>
            <a:r>
              <a:rPr lang="en-IN" dirty="0" smtClean="0">
                <a:effectLst/>
              </a:rPr>
              <a:t>Flux </a:t>
            </a:r>
            <a:r>
              <a:rPr lang="en-IN" dirty="0">
                <a:effectLst/>
              </a:rPr>
              <a:t>is a pattern that helps to keep your data unidirectional. This makes the application more flexible that leads to increase efficiency.</a:t>
            </a:r>
            <a:endParaRPr lang="en-IN" dirty="0"/>
          </a:p>
        </p:txBody>
      </p:sp>
    </p:spTree>
    <p:extLst>
      <p:ext uri="{BB962C8B-B14F-4D97-AF65-F5344CB8AC3E}">
        <p14:creationId xmlns:p14="http://schemas.microsoft.com/office/powerpoint/2010/main" val="90309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a:t>
            </a:r>
            <a:r>
              <a:rPr lang="en-IN" dirty="0" err="1" smtClean="0"/>
              <a:t>dom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78" y="1931831"/>
            <a:ext cx="7785549" cy="4584879"/>
          </a:xfrm>
        </p:spPr>
      </p:pic>
    </p:spTree>
    <p:extLst>
      <p:ext uri="{BB962C8B-B14F-4D97-AF65-F5344CB8AC3E}">
        <p14:creationId xmlns:p14="http://schemas.microsoft.com/office/powerpoint/2010/main" val="305870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a:t>
            </a:r>
            <a:r>
              <a:rPr lang="en-IN" dirty="0" err="1" smtClean="0"/>
              <a:t>dom</a:t>
            </a:r>
            <a:endParaRPr lang="en-IN" dirty="0"/>
          </a:p>
        </p:txBody>
      </p:sp>
      <p:sp>
        <p:nvSpPr>
          <p:cNvPr id="3" name="Content Placeholder 2"/>
          <p:cNvSpPr>
            <a:spLocks noGrp="1"/>
          </p:cNvSpPr>
          <p:nvPr>
            <p:ph idx="1"/>
          </p:nvPr>
        </p:nvSpPr>
        <p:spPr/>
        <p:txBody>
          <a:bodyPr>
            <a:normAutofit fontScale="92500" lnSpcReduction="10000"/>
          </a:bodyPr>
          <a:lstStyle/>
          <a:p>
            <a:r>
              <a:rPr lang="en-IN" dirty="0">
                <a:effectLst/>
              </a:rPr>
              <a:t>A virtual DOM object is a representation of the original DOM object. It works like a one-way data binding. </a:t>
            </a:r>
            <a:endParaRPr lang="en-IN" dirty="0" smtClean="0">
              <a:effectLst/>
            </a:endParaRPr>
          </a:p>
          <a:p>
            <a:r>
              <a:rPr lang="en-IN" dirty="0" smtClean="0">
                <a:effectLst/>
              </a:rPr>
              <a:t>Whenever </a:t>
            </a:r>
            <a:r>
              <a:rPr lang="en-IN" dirty="0">
                <a:effectLst/>
              </a:rPr>
              <a:t>any modifications happen in the web application, the entire UI is re-rendered in virtual DOM representation. </a:t>
            </a:r>
            <a:endParaRPr lang="en-IN" dirty="0" smtClean="0">
              <a:effectLst/>
            </a:endParaRPr>
          </a:p>
          <a:p>
            <a:r>
              <a:rPr lang="en-IN" dirty="0" smtClean="0">
                <a:effectLst/>
              </a:rPr>
              <a:t>Then </a:t>
            </a:r>
            <a:r>
              <a:rPr lang="en-IN" dirty="0">
                <a:effectLst/>
              </a:rPr>
              <a:t>it checks the difference between the previous DOM representation and new DOM. Once it has done, the real DOM will update only the things that have actually changed. </a:t>
            </a:r>
            <a:endParaRPr lang="en-IN" dirty="0" smtClean="0">
              <a:effectLst/>
            </a:endParaRPr>
          </a:p>
          <a:p>
            <a:r>
              <a:rPr lang="en-IN" dirty="0" smtClean="0">
                <a:effectLst/>
              </a:rPr>
              <a:t>This </a:t>
            </a:r>
            <a:r>
              <a:rPr lang="en-IN" dirty="0">
                <a:effectLst/>
              </a:rPr>
              <a:t>makes the application faster, and there is no wastage of memory.</a:t>
            </a:r>
            <a:endParaRPr lang="en-IN" dirty="0"/>
          </a:p>
        </p:txBody>
      </p:sp>
    </p:spTree>
    <p:extLst>
      <p:ext uri="{BB962C8B-B14F-4D97-AF65-F5344CB8AC3E}">
        <p14:creationId xmlns:p14="http://schemas.microsoft.com/office/powerpoint/2010/main" val="283305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a:effectLst/>
              </a:rPr>
              <a:t>ReactJS</a:t>
            </a:r>
            <a:r>
              <a:rPr lang="en-IN" dirty="0">
                <a:effectLst/>
              </a:rPr>
              <a:t> is known to be a great performer. This feature makes it much better than other frameworks out there today. </a:t>
            </a:r>
            <a:endParaRPr lang="en-IN" dirty="0" smtClean="0">
              <a:effectLst/>
            </a:endParaRPr>
          </a:p>
          <a:p>
            <a:r>
              <a:rPr lang="en-IN" dirty="0" smtClean="0">
                <a:effectLst/>
              </a:rPr>
              <a:t>The </a:t>
            </a:r>
            <a:r>
              <a:rPr lang="en-IN" dirty="0">
                <a:effectLst/>
              </a:rPr>
              <a:t>reason behind this is that it manages a virtual DOM. The DOM is a cross-platform and programming API which deals with HTML, XML or XHTML. </a:t>
            </a:r>
            <a:endParaRPr lang="en-IN" dirty="0" smtClean="0">
              <a:effectLst/>
            </a:endParaRPr>
          </a:p>
          <a:p>
            <a:r>
              <a:rPr lang="en-IN" dirty="0" smtClean="0">
                <a:effectLst/>
              </a:rPr>
              <a:t>The </a:t>
            </a:r>
            <a:r>
              <a:rPr lang="en-IN" dirty="0">
                <a:effectLst/>
              </a:rPr>
              <a:t>DOM exists entirely in memory. Due to this, when we create a component, we did not write directly to the DOM. </a:t>
            </a:r>
            <a:endParaRPr lang="en-IN" dirty="0" smtClean="0">
              <a:effectLst/>
            </a:endParaRPr>
          </a:p>
          <a:p>
            <a:r>
              <a:rPr lang="en-IN" dirty="0" smtClean="0">
                <a:effectLst/>
              </a:rPr>
              <a:t>Instead</a:t>
            </a:r>
            <a:r>
              <a:rPr lang="en-IN" dirty="0">
                <a:effectLst/>
              </a:rPr>
              <a:t>, we are writing virtual components that will turn into the DOM leading to smoother and faster performance.</a:t>
            </a:r>
            <a:endParaRPr lang="en-IN" dirty="0"/>
          </a:p>
        </p:txBody>
      </p:sp>
    </p:spTree>
    <p:extLst>
      <p:ext uri="{BB962C8B-B14F-4D97-AF65-F5344CB8AC3E}">
        <p14:creationId xmlns:p14="http://schemas.microsoft.com/office/powerpoint/2010/main" val="335883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react </a:t>
            </a:r>
            <a:r>
              <a:rPr lang="en-IN" dirty="0" err="1" smtClean="0"/>
              <a:t>js</a:t>
            </a:r>
            <a:endParaRPr lang="en-IN" dirty="0"/>
          </a:p>
        </p:txBody>
      </p:sp>
      <p:sp>
        <p:nvSpPr>
          <p:cNvPr id="3" name="Content Placeholder 2"/>
          <p:cNvSpPr>
            <a:spLocks noGrp="1"/>
          </p:cNvSpPr>
          <p:nvPr>
            <p:ph idx="1"/>
          </p:nvPr>
        </p:nvSpPr>
        <p:spPr/>
        <p:txBody>
          <a:bodyPr/>
          <a:lstStyle/>
          <a:p>
            <a:r>
              <a:rPr lang="en-IN" dirty="0" smtClean="0"/>
              <a:t>High pace of Development – new features are introduced very often</a:t>
            </a:r>
          </a:p>
          <a:p>
            <a:r>
              <a:rPr lang="en-IN" dirty="0" smtClean="0"/>
              <a:t>Poor Documentation</a:t>
            </a:r>
          </a:p>
          <a:p>
            <a:r>
              <a:rPr lang="en-IN" dirty="0" smtClean="0"/>
              <a:t>View part of MVC is only handled</a:t>
            </a:r>
          </a:p>
          <a:p>
            <a:r>
              <a:rPr lang="en-IN" dirty="0" smtClean="0"/>
              <a:t>JSX is a barrier – Complex to learn (HTML + XML)</a:t>
            </a:r>
            <a:endParaRPr lang="en-IN" dirty="0"/>
          </a:p>
        </p:txBody>
      </p:sp>
    </p:spTree>
    <p:extLst>
      <p:ext uri="{BB962C8B-B14F-4D97-AF65-F5344CB8AC3E}">
        <p14:creationId xmlns:p14="http://schemas.microsoft.com/office/powerpoint/2010/main" val="135313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259" y="232152"/>
            <a:ext cx="9905998" cy="1478570"/>
          </a:xfrm>
        </p:spPr>
        <p:txBody>
          <a:bodyPr/>
          <a:lstStyle/>
          <a:p>
            <a:r>
              <a:rPr lang="en-IN" dirty="0" smtClean="0"/>
              <a:t>Angular Vs React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4256651"/>
              </p:ext>
            </p:extLst>
          </p:nvPr>
        </p:nvGraphicFramePr>
        <p:xfrm>
          <a:off x="1197736" y="1506827"/>
          <a:ext cx="10045521" cy="4263962"/>
        </p:xfrm>
        <a:graphic>
          <a:graphicData uri="http://schemas.openxmlformats.org/drawingml/2006/table">
            <a:tbl>
              <a:tblPr/>
              <a:tblGrid>
                <a:gridCol w="3348507"/>
                <a:gridCol w="3348507"/>
                <a:gridCol w="3348507"/>
              </a:tblGrid>
              <a:tr h="361404">
                <a:tc>
                  <a:txBody>
                    <a:bodyPr/>
                    <a:lstStyle/>
                    <a:p>
                      <a:pPr algn="l" fontAlgn="t"/>
                      <a:endParaRPr lang="en-IN" sz="1200" kern="1200" dirty="0">
                        <a:solidFill>
                          <a:srgbClr val="000000"/>
                        </a:solidFill>
                        <a:effectLst/>
                        <a:latin typeface="times new roman" panose="02020603050405020304" pitchFamily="18" charset="0"/>
                        <a:ea typeface="+mn-ea"/>
                        <a:cs typeface="+mn-cs"/>
                      </a:endParaRPr>
                    </a:p>
                  </a:txBody>
                  <a:tcPr marL="78356" marR="78356" marT="78356" marB="78356">
                    <a:lnL w="9525" cap="flat" cmpd="sng" algn="ctr">
                      <a:solidFill>
                        <a:srgbClr val="A0A7A5"/>
                      </a:solidFill>
                      <a:prstDash val="solid"/>
                      <a:round/>
                      <a:headEnd type="none" w="med" len="med"/>
                      <a:tailEnd type="none" w="med" len="med"/>
                    </a:lnL>
                    <a:lnR w="9525" cap="flat" cmpd="sng" algn="ctr">
                      <a:solidFill>
                        <a:srgbClr val="A0A7A5"/>
                      </a:solidFill>
                      <a:prstDash val="solid"/>
                      <a:round/>
                      <a:headEnd type="none" w="med" len="med"/>
                      <a:tailEnd type="none" w="med" len="med"/>
                    </a:lnR>
                    <a:lnT w="9525" cap="flat" cmpd="sng" algn="ctr">
                      <a:solidFill>
                        <a:srgbClr val="A0A7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endParaRPr lang="en-IN" sz="1200" dirty="0">
                        <a:solidFill>
                          <a:srgbClr val="000000"/>
                        </a:solidFill>
                        <a:effectLst/>
                        <a:latin typeface="times new roman" panose="02020603050405020304" pitchFamily="18" charset="0"/>
                      </a:endParaRPr>
                    </a:p>
                  </a:txBody>
                  <a:tcPr marL="78356" marR="78356" marT="78356" marB="78356">
                    <a:lnL w="9525" cap="flat" cmpd="sng" algn="ctr">
                      <a:solidFill>
                        <a:srgbClr val="A0A7A5"/>
                      </a:solidFill>
                      <a:prstDash val="solid"/>
                      <a:round/>
                      <a:headEnd type="none" w="med" len="med"/>
                      <a:tailEnd type="none" w="med" len="med"/>
                    </a:lnL>
                    <a:lnR w="9525" cap="flat" cmpd="sng" algn="ctr">
                      <a:solidFill>
                        <a:srgbClr val="A0A7A5"/>
                      </a:solidFill>
                      <a:prstDash val="solid"/>
                      <a:round/>
                      <a:headEnd type="none" w="med" len="med"/>
                      <a:tailEnd type="none" w="med" len="med"/>
                    </a:lnR>
                    <a:lnT w="9525" cap="flat" cmpd="sng" algn="ctr">
                      <a:solidFill>
                        <a:srgbClr val="A0A7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endParaRPr lang="en-IN" sz="1200" kern="1200" dirty="0">
                        <a:solidFill>
                          <a:srgbClr val="000000"/>
                        </a:solidFill>
                        <a:effectLst/>
                        <a:latin typeface="times new roman" panose="02020603050405020304" pitchFamily="18" charset="0"/>
                        <a:ea typeface="+mn-ea"/>
                        <a:cs typeface="+mn-cs"/>
                      </a:endParaRPr>
                    </a:p>
                  </a:txBody>
                  <a:tcPr marL="62685" marR="62685" marT="31343" marB="31343">
                    <a:lnL w="9525" cap="flat" cmpd="sng" algn="ctr">
                      <a:solidFill>
                        <a:srgbClr val="A0A7A5"/>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0">
                <a:tc>
                  <a:txBody>
                    <a:bodyPr/>
                    <a:lstStyle/>
                    <a:p>
                      <a:pPr algn="l" fontAlgn="t"/>
                      <a:r>
                        <a:rPr lang="en-IN" sz="1200" b="1" dirty="0">
                          <a:solidFill>
                            <a:srgbClr val="000000"/>
                          </a:solidFill>
                          <a:effectLst/>
                          <a:latin typeface="verdana" panose="020B0604030504040204" pitchFamily="34" charset="0"/>
                        </a:rPr>
                        <a:t>Author</a:t>
                      </a:r>
                      <a:endParaRPr lang="en-IN" sz="1200" dirty="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Google</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Facebook Community</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9330">
                <a:tc>
                  <a:txBody>
                    <a:bodyPr/>
                    <a:lstStyle/>
                    <a:p>
                      <a:pPr algn="l" fontAlgn="t"/>
                      <a:r>
                        <a:rPr lang="en-IN" sz="1200" b="1">
                          <a:solidFill>
                            <a:srgbClr val="000000"/>
                          </a:solidFill>
                          <a:effectLst/>
                          <a:latin typeface="verdana" panose="020B0604030504040204" pitchFamily="34" charset="0"/>
                        </a:rPr>
                        <a:t>Developer</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Misko Hevery</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Jordan Walke</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330">
                <a:tc>
                  <a:txBody>
                    <a:bodyPr/>
                    <a:lstStyle/>
                    <a:p>
                      <a:pPr algn="l" fontAlgn="t"/>
                      <a:r>
                        <a:rPr lang="en-IN" sz="1200" b="1">
                          <a:solidFill>
                            <a:srgbClr val="000000"/>
                          </a:solidFill>
                          <a:effectLst/>
                          <a:latin typeface="verdana" panose="020B0604030504040204" pitchFamily="34" charset="0"/>
                        </a:rPr>
                        <a:t>Initial Release</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October 2010</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March 2013</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9611">
                <a:tc>
                  <a:txBody>
                    <a:bodyPr/>
                    <a:lstStyle/>
                    <a:p>
                      <a:pPr algn="l" fontAlgn="t"/>
                      <a:r>
                        <a:rPr lang="en-IN" sz="1200" b="1">
                          <a:solidFill>
                            <a:srgbClr val="000000"/>
                          </a:solidFill>
                          <a:effectLst/>
                          <a:latin typeface="verdana" panose="020B0604030504040204" pitchFamily="34" charset="0"/>
                        </a:rPr>
                        <a:t>Latest Version</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Angular 1.7.8 on 11 March 2019.</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React 16.8.6 on 27 March 2019</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330">
                <a:tc>
                  <a:txBody>
                    <a:bodyPr/>
                    <a:lstStyle/>
                    <a:p>
                      <a:pPr algn="l" fontAlgn="t"/>
                      <a:r>
                        <a:rPr lang="en-IN" sz="1200" b="1">
                          <a:solidFill>
                            <a:srgbClr val="000000"/>
                          </a:solidFill>
                          <a:effectLst/>
                          <a:latin typeface="verdana" panose="020B0604030504040204" pitchFamily="34" charset="0"/>
                        </a:rPr>
                        <a:t>Language</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JavaScript, HTML</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JSX</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9611">
                <a:tc>
                  <a:txBody>
                    <a:bodyPr/>
                    <a:lstStyle/>
                    <a:p>
                      <a:pPr algn="l" fontAlgn="t"/>
                      <a:r>
                        <a:rPr lang="en-IN" sz="1200" b="1">
                          <a:solidFill>
                            <a:srgbClr val="000000"/>
                          </a:solidFill>
                          <a:effectLst/>
                          <a:latin typeface="verdana" panose="020B0604030504040204" pitchFamily="34" charset="0"/>
                        </a:rPr>
                        <a:t>Type</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Open Source MVC Framework</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Open Source JS Framework</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330">
                <a:tc>
                  <a:txBody>
                    <a:bodyPr/>
                    <a:lstStyle/>
                    <a:p>
                      <a:pPr algn="l" fontAlgn="t"/>
                      <a:r>
                        <a:rPr lang="en-IN" sz="1200" b="1">
                          <a:solidFill>
                            <a:srgbClr val="000000"/>
                          </a:solidFill>
                          <a:effectLst/>
                          <a:latin typeface="verdana" panose="020B0604030504040204" pitchFamily="34" charset="0"/>
                        </a:rPr>
                        <a:t>Rendering</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Client-Side</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Server-Side</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9330">
                <a:tc>
                  <a:txBody>
                    <a:bodyPr/>
                    <a:lstStyle/>
                    <a:p>
                      <a:pPr algn="l" fontAlgn="t"/>
                      <a:r>
                        <a:rPr lang="en-IN" sz="1200" b="1">
                          <a:solidFill>
                            <a:srgbClr val="000000"/>
                          </a:solidFill>
                          <a:effectLst/>
                          <a:latin typeface="verdana" panose="020B0604030504040204" pitchFamily="34" charset="0"/>
                        </a:rPr>
                        <a:t>Packaging</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Weak</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Strong</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330">
                <a:tc>
                  <a:txBody>
                    <a:bodyPr/>
                    <a:lstStyle/>
                    <a:p>
                      <a:pPr algn="l" fontAlgn="t"/>
                      <a:r>
                        <a:rPr lang="en-IN" sz="1200" b="1">
                          <a:solidFill>
                            <a:srgbClr val="000000"/>
                          </a:solidFill>
                          <a:effectLst/>
                          <a:latin typeface="verdana" panose="020B0604030504040204" pitchFamily="34" charset="0"/>
                        </a:rPr>
                        <a:t>Data-Binding</a:t>
                      </a:r>
                      <a:endParaRPr lang="en-IN" sz="1200">
                        <a:solidFill>
                          <a:srgbClr val="000000"/>
                        </a:solidFill>
                        <a:effectLst/>
                        <a:latin typeface="verdana" panose="020B0604030504040204" pitchFamily="34" charset="0"/>
                      </a:endParaRP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Bi-directional</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dirty="0" err="1">
                          <a:solidFill>
                            <a:srgbClr val="000000"/>
                          </a:solidFill>
                          <a:effectLst/>
                          <a:latin typeface="verdana" panose="020B0604030504040204" pitchFamily="34" charset="0"/>
                        </a:rPr>
                        <a:t>Uni</a:t>
                      </a:r>
                      <a:r>
                        <a:rPr lang="en-IN" sz="1200" dirty="0">
                          <a:solidFill>
                            <a:srgbClr val="000000"/>
                          </a:solidFill>
                          <a:effectLst/>
                          <a:latin typeface="verdana" panose="020B0604030504040204" pitchFamily="34" charset="0"/>
                        </a:rPr>
                        <a:t>-directional</a:t>
                      </a:r>
                    </a:p>
                  </a:txBody>
                  <a:tcPr marL="52238" marR="52238" marT="52238" marB="522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0193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259" y="232152"/>
            <a:ext cx="9905998" cy="1478570"/>
          </a:xfrm>
        </p:spPr>
        <p:txBody>
          <a:bodyPr/>
          <a:lstStyle/>
          <a:p>
            <a:r>
              <a:rPr lang="en-IN" dirty="0" smtClean="0"/>
              <a:t>Angular Vs React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6091025"/>
              </p:ext>
            </p:extLst>
          </p:nvPr>
        </p:nvGraphicFramePr>
        <p:xfrm>
          <a:off x="940160" y="1506829"/>
          <a:ext cx="10509159" cy="5125791"/>
        </p:xfrm>
        <a:graphic>
          <a:graphicData uri="http://schemas.openxmlformats.org/drawingml/2006/table">
            <a:tbl>
              <a:tblPr/>
              <a:tblGrid>
                <a:gridCol w="3503053"/>
                <a:gridCol w="3503053"/>
                <a:gridCol w="3503053"/>
              </a:tblGrid>
              <a:tr h="346072">
                <a:tc>
                  <a:txBody>
                    <a:bodyPr/>
                    <a:lstStyle/>
                    <a:p>
                      <a:pPr algn="l" fontAlgn="t"/>
                      <a:r>
                        <a:rPr lang="en-IN" sz="1100" b="1" dirty="0">
                          <a:solidFill>
                            <a:srgbClr val="000000"/>
                          </a:solidFill>
                          <a:effectLst/>
                          <a:latin typeface="verdana" panose="020B0604030504040204" pitchFamily="34" charset="0"/>
                        </a:rPr>
                        <a:t>DOM</a:t>
                      </a:r>
                      <a:endParaRPr lang="en-IN" sz="1100" dirty="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Regular DOM</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Virtual DOM</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1345">
                <a:tc>
                  <a:txBody>
                    <a:bodyPr/>
                    <a:lstStyle/>
                    <a:p>
                      <a:pPr algn="l" fontAlgn="t"/>
                      <a:r>
                        <a:rPr lang="en-IN" sz="1100" b="1">
                          <a:solidFill>
                            <a:srgbClr val="000000"/>
                          </a:solidFill>
                          <a:effectLst/>
                          <a:latin typeface="verdana" panose="020B0604030504040204" pitchFamily="34" charset="0"/>
                        </a:rPr>
                        <a:t>Testing</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Unit and Integration Testing</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Unit Testing</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6072">
                <a:tc>
                  <a:txBody>
                    <a:bodyPr/>
                    <a:lstStyle/>
                    <a:p>
                      <a:pPr algn="l" fontAlgn="t"/>
                      <a:r>
                        <a:rPr lang="en-IN" sz="1100" b="1">
                          <a:solidFill>
                            <a:srgbClr val="000000"/>
                          </a:solidFill>
                          <a:effectLst/>
                          <a:latin typeface="verdana" panose="020B0604030504040204" pitchFamily="34" charset="0"/>
                        </a:rPr>
                        <a:t>App Architecture</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MVC</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Flux</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6620">
                <a:tc>
                  <a:txBody>
                    <a:bodyPr/>
                    <a:lstStyle/>
                    <a:p>
                      <a:pPr algn="l" fontAlgn="t"/>
                      <a:r>
                        <a:rPr lang="en-IN" sz="1100" b="1">
                          <a:solidFill>
                            <a:srgbClr val="000000"/>
                          </a:solidFill>
                          <a:effectLst/>
                          <a:latin typeface="verdana" panose="020B0604030504040204" pitchFamily="34" charset="0"/>
                        </a:rPr>
                        <a:t>Dependencies</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It manages dependencies automatically.</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It requires additional tools to manage dependencies.</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72443">
                <a:tc>
                  <a:txBody>
                    <a:bodyPr/>
                    <a:lstStyle/>
                    <a:p>
                      <a:pPr algn="l" fontAlgn="t"/>
                      <a:r>
                        <a:rPr lang="en-IN" sz="1100" b="1">
                          <a:solidFill>
                            <a:srgbClr val="000000"/>
                          </a:solidFill>
                          <a:effectLst/>
                          <a:latin typeface="verdana" panose="020B0604030504040204" pitchFamily="34" charset="0"/>
                        </a:rPr>
                        <a:t>Routing</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It requires a template or controller to its router configuration, which has to be managed manually.</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It doesn't handle routing but has a lot of modules for routing, eg., react-router.</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1345">
                <a:tc>
                  <a:txBody>
                    <a:bodyPr/>
                    <a:lstStyle/>
                    <a:p>
                      <a:pPr algn="l" fontAlgn="t"/>
                      <a:r>
                        <a:rPr lang="en-IN" sz="1100" b="1">
                          <a:solidFill>
                            <a:srgbClr val="000000"/>
                          </a:solidFill>
                          <a:effectLst/>
                          <a:latin typeface="verdana" panose="020B0604030504040204" pitchFamily="34" charset="0"/>
                        </a:rPr>
                        <a:t>Performance</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Slow</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Fast, due to virtual DOM.</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21894">
                <a:tc>
                  <a:txBody>
                    <a:bodyPr/>
                    <a:lstStyle/>
                    <a:p>
                      <a:pPr algn="l" fontAlgn="t"/>
                      <a:r>
                        <a:rPr lang="en-IN" sz="1100" b="1">
                          <a:solidFill>
                            <a:srgbClr val="000000"/>
                          </a:solidFill>
                          <a:effectLst/>
                          <a:latin typeface="verdana" panose="020B0604030504040204" pitchFamily="34" charset="0"/>
                        </a:rPr>
                        <a:t>Best For</a:t>
                      </a:r>
                      <a:endParaRPr lang="en-IN" sz="1100">
                        <a:solidFill>
                          <a:srgbClr val="000000"/>
                        </a:solidFill>
                        <a:effectLst/>
                        <a:latin typeface="verdana" panose="020B0604030504040204" pitchFamily="34" charset="0"/>
                      </a:endParaRP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It is best for single page applications that update a single view at a time.</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dirty="0">
                          <a:solidFill>
                            <a:srgbClr val="000000"/>
                          </a:solidFill>
                          <a:effectLst/>
                          <a:latin typeface="verdana" panose="020B0604030504040204" pitchFamily="34" charset="0"/>
                        </a:rPr>
                        <a:t>It is best for single page applications that update multiple views at a time.</a:t>
                      </a:r>
                    </a:p>
                  </a:txBody>
                  <a:tcPr marL="44946" marR="44946" marT="44946" marB="449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8849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idx="1"/>
          </p:nvPr>
        </p:nvSpPr>
        <p:spPr>
          <a:xfrm>
            <a:off x="1141412" y="1906073"/>
            <a:ext cx="9905999" cy="3885128"/>
          </a:xfrm>
        </p:spPr>
        <p:txBody>
          <a:bodyPr>
            <a:normAutofit/>
          </a:bodyPr>
          <a:lstStyle/>
          <a:p>
            <a:r>
              <a:rPr lang="en-IN" dirty="0">
                <a:effectLst/>
              </a:rPr>
              <a:t>A Component is considered as the core building blocks of a React application. It makes the task of building UIs much easier. Each component exists in the same space, but they work independently from one another and merge all in a parent component, which will be the final UI of your application.</a:t>
            </a:r>
          </a:p>
          <a:p>
            <a:r>
              <a:rPr lang="en-IN" dirty="0">
                <a:effectLst/>
              </a:rPr>
              <a:t>Every React component have their own structure, methods as well as APIs. They can be reusable as per your need. For better understanding, consider the entire UI as a tree. Here, the root is the starting component, and each of the other pieces becomes branches, which are further divided into sub-branches.</a:t>
            </a:r>
          </a:p>
          <a:p>
            <a:endParaRPr lang="en-IN" dirty="0"/>
          </a:p>
        </p:txBody>
      </p:sp>
    </p:spTree>
    <p:extLst>
      <p:ext uri="{BB962C8B-B14F-4D97-AF65-F5344CB8AC3E}">
        <p14:creationId xmlns:p14="http://schemas.microsoft.com/office/powerpoint/2010/main" val="3173676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components</a:t>
            </a:r>
            <a:endParaRPr lang="en-IN" dirty="0"/>
          </a:p>
        </p:txBody>
      </p:sp>
      <p:sp>
        <p:nvSpPr>
          <p:cNvPr id="3" name="Content Placeholder 2"/>
          <p:cNvSpPr>
            <a:spLocks noGrp="1"/>
          </p:cNvSpPr>
          <p:nvPr>
            <p:ph idx="1"/>
          </p:nvPr>
        </p:nvSpPr>
        <p:spPr>
          <a:xfrm>
            <a:off x="1141412" y="1803042"/>
            <a:ext cx="9905999" cy="3988159"/>
          </a:xfrm>
        </p:spPr>
        <p:txBody>
          <a:bodyPr>
            <a:normAutofit/>
          </a:bodyPr>
          <a:lstStyle/>
          <a:p>
            <a:r>
              <a:rPr lang="en-IN" dirty="0">
                <a:effectLst/>
              </a:rPr>
              <a:t>Class components are more complex than functional components. It requires you to extend from React. </a:t>
            </a:r>
            <a:endParaRPr lang="en-IN" dirty="0" smtClean="0">
              <a:effectLst/>
            </a:endParaRPr>
          </a:p>
          <a:p>
            <a:r>
              <a:rPr lang="en-IN" dirty="0" smtClean="0">
                <a:effectLst/>
              </a:rPr>
              <a:t>Component </a:t>
            </a:r>
            <a:r>
              <a:rPr lang="en-IN" dirty="0">
                <a:effectLst/>
              </a:rPr>
              <a:t>and create a render function which returns a React element. You can pass data from one class to other class components. </a:t>
            </a:r>
            <a:endParaRPr lang="en-IN" dirty="0" smtClean="0">
              <a:effectLst/>
            </a:endParaRPr>
          </a:p>
          <a:p>
            <a:r>
              <a:rPr lang="en-IN" dirty="0" smtClean="0">
                <a:effectLst/>
              </a:rPr>
              <a:t>You </a:t>
            </a:r>
            <a:r>
              <a:rPr lang="en-IN" dirty="0">
                <a:effectLst/>
              </a:rPr>
              <a:t>can create a class by defining a class that extends Component and has a render function. </a:t>
            </a:r>
            <a:endParaRPr lang="en-IN" dirty="0" smtClean="0">
              <a:effectLst/>
            </a:endParaRPr>
          </a:p>
          <a:p>
            <a:r>
              <a:rPr lang="en-IN" dirty="0">
                <a:effectLst/>
              </a:rPr>
              <a:t>The class component is also known as a </a:t>
            </a:r>
            <a:r>
              <a:rPr lang="en-IN" dirty="0" err="1">
                <a:effectLst/>
              </a:rPr>
              <a:t>stateful</a:t>
            </a:r>
            <a:r>
              <a:rPr lang="en-IN" dirty="0">
                <a:effectLst/>
              </a:rPr>
              <a:t> component because they can hold or manage local state.</a:t>
            </a:r>
            <a:endParaRPr lang="en-IN" dirty="0"/>
          </a:p>
        </p:txBody>
      </p:sp>
    </p:spTree>
    <p:extLst>
      <p:ext uri="{BB962C8B-B14F-4D97-AF65-F5344CB8AC3E}">
        <p14:creationId xmlns:p14="http://schemas.microsoft.com/office/powerpoint/2010/main" val="176264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components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effectLst/>
              </a:rPr>
              <a:t>In </a:t>
            </a:r>
            <a:r>
              <a:rPr lang="en-IN" dirty="0">
                <a:effectLst/>
              </a:rPr>
              <a:t>React, function components are a way to write components that only contain a render method and don't have their own state. They are simply JavaScript functions that may or may not receive data as parameters. We can create a function that takes props(properties) as input and returns what should be rendered. A valid functional component can be shown in the below example.</a:t>
            </a:r>
          </a:p>
          <a:p>
            <a:pPr marL="457200" lvl="1" indent="0">
              <a:buNone/>
            </a:pPr>
            <a:r>
              <a:rPr lang="en-IN" sz="1900" dirty="0">
                <a:effectLst/>
              </a:rPr>
              <a:t>function </a:t>
            </a:r>
            <a:r>
              <a:rPr lang="en-IN" sz="1900" dirty="0" err="1">
                <a:effectLst/>
              </a:rPr>
              <a:t>WelcomeMessage</a:t>
            </a:r>
            <a:r>
              <a:rPr lang="en-IN" sz="1900" dirty="0">
                <a:effectLst/>
              </a:rPr>
              <a:t>(props) {  </a:t>
            </a:r>
          </a:p>
          <a:p>
            <a:pPr marL="457200" lvl="1" indent="0">
              <a:buNone/>
            </a:pPr>
            <a:r>
              <a:rPr lang="en-IN" sz="1900" dirty="0">
                <a:effectLst/>
              </a:rPr>
              <a:t>  </a:t>
            </a:r>
            <a:r>
              <a:rPr lang="en-IN" sz="1900" b="1" dirty="0">
                <a:effectLst/>
              </a:rPr>
              <a:t>return</a:t>
            </a:r>
            <a:r>
              <a:rPr lang="en-IN" sz="1900" dirty="0">
                <a:effectLst/>
              </a:rPr>
              <a:t> &lt;h1&gt;Welcome to the , {props.name}&lt;/h1&gt;;  </a:t>
            </a:r>
          </a:p>
          <a:p>
            <a:pPr marL="457200" lvl="1" indent="0">
              <a:buNone/>
            </a:pPr>
            <a:r>
              <a:rPr lang="en-IN" sz="1900" dirty="0">
                <a:effectLst/>
              </a:rPr>
              <a:t>}  </a:t>
            </a:r>
          </a:p>
          <a:p>
            <a:r>
              <a:rPr lang="en-IN" dirty="0">
                <a:effectLst/>
              </a:rPr>
              <a:t>The functional component is also known as a stateless component because they do not hold or manage state. It can be explained in the below example.</a:t>
            </a:r>
          </a:p>
          <a:p>
            <a:endParaRPr lang="en-IN" dirty="0"/>
          </a:p>
        </p:txBody>
      </p:sp>
    </p:spTree>
    <p:extLst>
      <p:ext uri="{BB962C8B-B14F-4D97-AF65-F5344CB8AC3E}">
        <p14:creationId xmlns:p14="http://schemas.microsoft.com/office/powerpoint/2010/main" val="81460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SPA Benefits</a:t>
            </a:r>
          </a:p>
          <a:p>
            <a:r>
              <a:rPr lang="en-IN" dirty="0" smtClean="0"/>
              <a:t>React and its working</a:t>
            </a:r>
          </a:p>
          <a:p>
            <a:r>
              <a:rPr lang="en-IN" dirty="0" smtClean="0"/>
              <a:t>React Components</a:t>
            </a:r>
          </a:p>
          <a:p>
            <a:r>
              <a:rPr lang="en-IN" dirty="0" smtClean="0"/>
              <a:t>Props</a:t>
            </a:r>
          </a:p>
          <a:p>
            <a:r>
              <a:rPr lang="en-IN" dirty="0" smtClean="0"/>
              <a:t>State</a:t>
            </a:r>
          </a:p>
          <a:p>
            <a:r>
              <a:rPr lang="en-IN" dirty="0" smtClean="0"/>
              <a:t>Features of ES6</a:t>
            </a:r>
          </a:p>
          <a:p>
            <a:pPr marL="0" indent="0">
              <a:buNone/>
            </a:pPr>
            <a:endParaRPr lang="en-IN" dirty="0"/>
          </a:p>
        </p:txBody>
      </p:sp>
    </p:spTree>
    <p:extLst>
      <p:ext uri="{BB962C8B-B14F-4D97-AF65-F5344CB8AC3E}">
        <p14:creationId xmlns:p14="http://schemas.microsoft.com/office/powerpoint/2010/main" val="203347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lifecycle</a:t>
            </a:r>
            <a:endParaRPr lang="en-IN" dirty="0"/>
          </a:p>
        </p:txBody>
      </p:sp>
      <p:sp>
        <p:nvSpPr>
          <p:cNvPr id="3" name="Content Placeholder 2"/>
          <p:cNvSpPr>
            <a:spLocks noGrp="1"/>
          </p:cNvSpPr>
          <p:nvPr>
            <p:ph idx="1"/>
          </p:nvPr>
        </p:nvSpPr>
        <p:spPr>
          <a:xfrm>
            <a:off x="1141412" y="1867437"/>
            <a:ext cx="9905999" cy="3923764"/>
          </a:xfrm>
        </p:spPr>
        <p:txBody>
          <a:bodyPr>
            <a:normAutofit fontScale="92500" lnSpcReduction="20000"/>
          </a:bodyPr>
          <a:lstStyle/>
          <a:p>
            <a:r>
              <a:rPr lang="en-IN" dirty="0">
                <a:effectLst/>
              </a:rPr>
              <a:t>E</a:t>
            </a:r>
            <a:r>
              <a:rPr lang="en-IN" dirty="0" smtClean="0">
                <a:effectLst/>
              </a:rPr>
              <a:t>very </a:t>
            </a:r>
            <a:r>
              <a:rPr lang="en-IN" dirty="0">
                <a:effectLst/>
              </a:rPr>
              <a:t>component creation process involves various lifecycle methods. These lifecycle methods are termed as component's lifecycle. </a:t>
            </a:r>
            <a:endParaRPr lang="en-IN" dirty="0" smtClean="0">
              <a:effectLst/>
            </a:endParaRPr>
          </a:p>
          <a:p>
            <a:r>
              <a:rPr lang="en-IN" dirty="0" smtClean="0">
                <a:effectLst/>
              </a:rPr>
              <a:t>These </a:t>
            </a:r>
            <a:r>
              <a:rPr lang="en-IN" dirty="0">
                <a:effectLst/>
              </a:rPr>
              <a:t>lifecycle methods are not very complicated and called at various points during a component's life. The lifecycle of the component is divided into </a:t>
            </a:r>
            <a:r>
              <a:rPr lang="en-IN" b="1" dirty="0">
                <a:effectLst/>
              </a:rPr>
              <a:t>four phases</a:t>
            </a:r>
            <a:r>
              <a:rPr lang="en-IN" dirty="0">
                <a:effectLst/>
              </a:rPr>
              <a:t>. They are:</a:t>
            </a:r>
          </a:p>
          <a:p>
            <a:r>
              <a:rPr lang="en-IN" dirty="0">
                <a:effectLst/>
              </a:rPr>
              <a:t>Initial Phase</a:t>
            </a:r>
          </a:p>
          <a:p>
            <a:r>
              <a:rPr lang="en-IN" dirty="0">
                <a:effectLst/>
              </a:rPr>
              <a:t>Mounting Phase</a:t>
            </a:r>
          </a:p>
          <a:p>
            <a:r>
              <a:rPr lang="en-IN" dirty="0">
                <a:effectLst/>
              </a:rPr>
              <a:t>Updating Phase</a:t>
            </a:r>
          </a:p>
          <a:p>
            <a:r>
              <a:rPr lang="en-IN" dirty="0">
                <a:effectLst/>
              </a:rPr>
              <a:t>Unmounting Phase</a:t>
            </a:r>
          </a:p>
          <a:p>
            <a:endParaRPr lang="en-IN" dirty="0"/>
          </a:p>
        </p:txBody>
      </p:sp>
    </p:spTree>
    <p:extLst>
      <p:ext uri="{BB962C8B-B14F-4D97-AF65-F5344CB8AC3E}">
        <p14:creationId xmlns:p14="http://schemas.microsoft.com/office/powerpoint/2010/main" val="373787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a:t>
            </a:r>
            <a:endParaRPr lang="en-IN" dirty="0"/>
          </a:p>
        </p:txBody>
      </p:sp>
      <p:sp>
        <p:nvSpPr>
          <p:cNvPr id="3" name="Content Placeholder 2"/>
          <p:cNvSpPr>
            <a:spLocks noGrp="1"/>
          </p:cNvSpPr>
          <p:nvPr>
            <p:ph idx="1"/>
          </p:nvPr>
        </p:nvSpPr>
        <p:spPr/>
        <p:txBody>
          <a:bodyPr/>
          <a:lstStyle/>
          <a:p>
            <a:r>
              <a:rPr lang="en-IN" dirty="0">
                <a:effectLst/>
              </a:rPr>
              <a:t>The constructor is a method used to initialize an object's state in a class. It automatically called during the creation of an object in a class.</a:t>
            </a:r>
          </a:p>
          <a:p>
            <a:r>
              <a:rPr lang="en-IN" dirty="0">
                <a:effectLst/>
              </a:rPr>
              <a:t>The concept of a constructor is the same in React. The constructor in a React component is called before the component is mounted. When you implement the constructor for a React component, you need to call </a:t>
            </a:r>
            <a:r>
              <a:rPr lang="en-IN" b="1" dirty="0">
                <a:effectLst/>
              </a:rPr>
              <a:t>super(props)</a:t>
            </a:r>
            <a:r>
              <a:rPr lang="en-IN" dirty="0">
                <a:effectLst/>
              </a:rPr>
              <a:t> method before any other statement. If you do not call super(props) method, </a:t>
            </a:r>
            <a:r>
              <a:rPr lang="en-IN" b="1" dirty="0" err="1">
                <a:effectLst/>
              </a:rPr>
              <a:t>this.props</a:t>
            </a:r>
            <a:r>
              <a:rPr lang="en-IN" dirty="0">
                <a:effectLst/>
              </a:rPr>
              <a:t> will be undefined in the constructor and can lead to bugs.</a:t>
            </a:r>
          </a:p>
          <a:p>
            <a:endParaRPr lang="en-IN" dirty="0"/>
          </a:p>
        </p:txBody>
      </p:sp>
    </p:spTree>
    <p:extLst>
      <p:ext uri="{BB962C8B-B14F-4D97-AF65-F5344CB8AC3E}">
        <p14:creationId xmlns:p14="http://schemas.microsoft.com/office/powerpoint/2010/main" val="184244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a:t>
            </a:r>
            <a:endParaRPr lang="en-IN" dirty="0"/>
          </a:p>
        </p:txBody>
      </p:sp>
      <p:sp>
        <p:nvSpPr>
          <p:cNvPr id="3" name="Content Placeholder 2"/>
          <p:cNvSpPr>
            <a:spLocks noGrp="1"/>
          </p:cNvSpPr>
          <p:nvPr>
            <p:ph idx="1"/>
          </p:nvPr>
        </p:nvSpPr>
        <p:spPr>
          <a:xfrm>
            <a:off x="1141412" y="1906073"/>
            <a:ext cx="9905999" cy="3885128"/>
          </a:xfrm>
        </p:spPr>
        <p:txBody>
          <a:bodyPr>
            <a:normAutofit fontScale="92500" lnSpcReduction="10000"/>
          </a:bodyPr>
          <a:lstStyle/>
          <a:p>
            <a:r>
              <a:rPr lang="en-IN" dirty="0">
                <a:effectLst/>
              </a:rPr>
              <a:t>In React, constructors are mainly used for two purposes:</a:t>
            </a:r>
          </a:p>
          <a:p>
            <a:r>
              <a:rPr lang="en-IN" dirty="0">
                <a:effectLst/>
              </a:rPr>
              <a:t>It used for initializing the local state of the component by assigning an object to </a:t>
            </a:r>
            <a:r>
              <a:rPr lang="en-IN" dirty="0" err="1">
                <a:effectLst/>
              </a:rPr>
              <a:t>this.state</a:t>
            </a:r>
            <a:r>
              <a:rPr lang="en-IN" dirty="0">
                <a:effectLst/>
              </a:rPr>
              <a:t>.</a:t>
            </a:r>
          </a:p>
          <a:p>
            <a:r>
              <a:rPr lang="en-IN" dirty="0">
                <a:effectLst/>
              </a:rPr>
              <a:t>It used for binding event handler methods that occur in your component.</a:t>
            </a:r>
          </a:p>
          <a:p>
            <a:r>
              <a:rPr lang="en-IN" dirty="0">
                <a:effectLst/>
              </a:rPr>
              <a:t>In React, constructors are mainly used for two purposes:</a:t>
            </a:r>
          </a:p>
          <a:p>
            <a:r>
              <a:rPr lang="en-IN" dirty="0">
                <a:effectLst/>
              </a:rPr>
              <a:t>It used for initializing the local state of the component by assigning an object to </a:t>
            </a:r>
            <a:r>
              <a:rPr lang="en-IN" dirty="0" err="1">
                <a:effectLst/>
              </a:rPr>
              <a:t>this.state</a:t>
            </a:r>
            <a:r>
              <a:rPr lang="en-IN" dirty="0">
                <a:effectLst/>
              </a:rPr>
              <a:t>.</a:t>
            </a:r>
          </a:p>
          <a:p>
            <a:r>
              <a:rPr lang="en-IN" dirty="0">
                <a:effectLst/>
              </a:rPr>
              <a:t>It used for binding event handler methods that occur in your component.</a:t>
            </a:r>
          </a:p>
          <a:p>
            <a:endParaRPr lang="en-IN" dirty="0"/>
          </a:p>
        </p:txBody>
      </p:sp>
    </p:spTree>
    <p:extLst>
      <p:ext uri="{BB962C8B-B14F-4D97-AF65-F5344CB8AC3E}">
        <p14:creationId xmlns:p14="http://schemas.microsoft.com/office/powerpoint/2010/main" val="372021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444" y="247199"/>
            <a:ext cx="9905998" cy="1478570"/>
          </a:xfrm>
        </p:spPr>
        <p:txBody>
          <a:bodyPr/>
          <a:lstStyle/>
          <a:p>
            <a:r>
              <a:rPr lang="en-IN" dirty="0" smtClean="0"/>
              <a:t>React state</a:t>
            </a:r>
            <a:endParaRPr lang="en-IN" dirty="0"/>
          </a:p>
        </p:txBody>
      </p:sp>
      <p:sp>
        <p:nvSpPr>
          <p:cNvPr id="3" name="Content Placeholder 2"/>
          <p:cNvSpPr>
            <a:spLocks noGrp="1"/>
          </p:cNvSpPr>
          <p:nvPr>
            <p:ph idx="1"/>
          </p:nvPr>
        </p:nvSpPr>
        <p:spPr>
          <a:xfrm>
            <a:off x="1141412" y="1725769"/>
            <a:ext cx="9905999" cy="4065432"/>
          </a:xfrm>
        </p:spPr>
        <p:txBody>
          <a:bodyPr>
            <a:normAutofit fontScale="92500"/>
          </a:bodyPr>
          <a:lstStyle/>
          <a:p>
            <a:r>
              <a:rPr lang="en-IN" dirty="0">
                <a:effectLst/>
              </a:rPr>
              <a:t>The state is an updatable structure that is used to contain data or information about the component. The state in a component </a:t>
            </a:r>
            <a:r>
              <a:rPr lang="en-IN" dirty="0" smtClean="0">
                <a:effectLst/>
              </a:rPr>
              <a:t>can </a:t>
            </a:r>
            <a:r>
              <a:rPr lang="en-IN" dirty="0">
                <a:effectLst/>
              </a:rPr>
              <a:t>change over time</a:t>
            </a:r>
            <a:r>
              <a:rPr lang="en-IN" dirty="0" smtClean="0">
                <a:effectLst/>
              </a:rPr>
              <a:t>.</a:t>
            </a:r>
          </a:p>
          <a:p>
            <a:r>
              <a:rPr lang="en-IN" dirty="0">
                <a:effectLst/>
              </a:rPr>
              <a:t>They are also </a:t>
            </a:r>
            <a:r>
              <a:rPr lang="en-IN" dirty="0" smtClean="0">
                <a:effectLst/>
              </a:rPr>
              <a:t>responsible for making a component dynamic and interactive.</a:t>
            </a:r>
          </a:p>
          <a:p>
            <a:r>
              <a:rPr lang="en-IN" dirty="0">
                <a:effectLst/>
              </a:rPr>
              <a:t>It can be set by using the </a:t>
            </a:r>
            <a:r>
              <a:rPr lang="en-IN" b="1" dirty="0" err="1">
                <a:effectLst/>
              </a:rPr>
              <a:t>setState</a:t>
            </a:r>
            <a:r>
              <a:rPr lang="en-IN" b="1" dirty="0">
                <a:effectLst/>
              </a:rPr>
              <a:t>()</a:t>
            </a:r>
            <a:r>
              <a:rPr lang="en-IN" dirty="0">
                <a:effectLst/>
              </a:rPr>
              <a:t> method and calling </a:t>
            </a:r>
            <a:r>
              <a:rPr lang="en-IN" dirty="0" err="1">
                <a:effectLst/>
              </a:rPr>
              <a:t>setState</a:t>
            </a:r>
            <a:r>
              <a:rPr lang="en-IN" dirty="0">
                <a:effectLst/>
              </a:rPr>
              <a:t>() method triggers UI updates. A state represents the component's local state or information</a:t>
            </a:r>
            <a:r>
              <a:rPr lang="en-IN" dirty="0" smtClean="0">
                <a:effectLst/>
              </a:rPr>
              <a:t>.</a:t>
            </a:r>
          </a:p>
          <a:p>
            <a:r>
              <a:rPr lang="en-IN" dirty="0" smtClean="0">
                <a:effectLst/>
              </a:rPr>
              <a:t> </a:t>
            </a:r>
            <a:r>
              <a:rPr lang="en-IN" dirty="0">
                <a:effectLst/>
              </a:rPr>
              <a:t>It can only be accessed or modified inside the component or by the component directly. To set an initial state before any interaction occurs, we need to use the </a:t>
            </a:r>
            <a:r>
              <a:rPr lang="en-IN" b="1" dirty="0" err="1">
                <a:effectLst/>
              </a:rPr>
              <a:t>getInitialState</a:t>
            </a:r>
            <a:r>
              <a:rPr lang="en-IN" b="1" dirty="0">
                <a:effectLst/>
              </a:rPr>
              <a:t>()</a:t>
            </a:r>
            <a:r>
              <a:rPr lang="en-IN" dirty="0">
                <a:effectLst/>
              </a:rPr>
              <a:t> method</a:t>
            </a:r>
            <a:r>
              <a:rPr lang="en-IN" dirty="0" smtClean="0">
                <a:effectLst/>
              </a:rPr>
              <a:t>.</a:t>
            </a:r>
          </a:p>
        </p:txBody>
      </p:sp>
    </p:spTree>
    <p:extLst>
      <p:ext uri="{BB962C8B-B14F-4D97-AF65-F5344CB8AC3E}">
        <p14:creationId xmlns:p14="http://schemas.microsoft.com/office/powerpoint/2010/main" val="3027063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 state</a:t>
            </a:r>
            <a:endParaRPr lang="en-IN" dirty="0"/>
          </a:p>
        </p:txBody>
      </p:sp>
      <p:sp>
        <p:nvSpPr>
          <p:cNvPr id="3" name="Content Placeholder 2"/>
          <p:cNvSpPr>
            <a:spLocks noGrp="1"/>
          </p:cNvSpPr>
          <p:nvPr>
            <p:ph idx="1"/>
          </p:nvPr>
        </p:nvSpPr>
        <p:spPr>
          <a:xfrm>
            <a:off x="1141412" y="1815921"/>
            <a:ext cx="9905999" cy="3975280"/>
          </a:xfrm>
        </p:spPr>
        <p:txBody>
          <a:bodyPr/>
          <a:lstStyle/>
          <a:p>
            <a:r>
              <a:rPr lang="en-IN" dirty="0">
                <a:effectLst/>
              </a:rPr>
              <a:t>To define a state, </a:t>
            </a:r>
            <a:r>
              <a:rPr lang="en-IN" dirty="0" smtClean="0">
                <a:effectLst/>
              </a:rPr>
              <a:t>first </a:t>
            </a:r>
            <a:r>
              <a:rPr lang="en-IN" dirty="0">
                <a:effectLst/>
              </a:rPr>
              <a:t>declare a default set of values for defining the component's initial state. </a:t>
            </a:r>
            <a:endParaRPr lang="en-IN" dirty="0" smtClean="0">
              <a:effectLst/>
            </a:endParaRPr>
          </a:p>
          <a:p>
            <a:r>
              <a:rPr lang="en-IN" dirty="0" smtClean="0">
                <a:effectLst/>
              </a:rPr>
              <a:t>To </a:t>
            </a:r>
            <a:r>
              <a:rPr lang="en-IN" dirty="0">
                <a:effectLst/>
              </a:rPr>
              <a:t>do this, add a class constructor which assigns an initial state using </a:t>
            </a:r>
            <a:r>
              <a:rPr lang="en-IN" dirty="0" err="1">
                <a:effectLst/>
              </a:rPr>
              <a:t>this.state</a:t>
            </a:r>
            <a:r>
              <a:rPr lang="en-IN" dirty="0">
                <a:effectLst/>
              </a:rPr>
              <a:t>. The '</a:t>
            </a:r>
            <a:r>
              <a:rPr lang="en-IN" b="1" dirty="0" err="1">
                <a:effectLst/>
              </a:rPr>
              <a:t>this.state</a:t>
            </a:r>
            <a:r>
              <a:rPr lang="en-IN" dirty="0">
                <a:effectLst/>
              </a:rPr>
              <a:t>' property can be rendered inside </a:t>
            </a:r>
            <a:r>
              <a:rPr lang="en-IN" b="1" dirty="0">
                <a:effectLst/>
              </a:rPr>
              <a:t>render()</a:t>
            </a:r>
            <a:r>
              <a:rPr lang="en-IN" dirty="0">
                <a:effectLst/>
              </a:rPr>
              <a:t> method</a:t>
            </a:r>
            <a:r>
              <a:rPr lang="en-IN" dirty="0" smtClean="0">
                <a:effectLst/>
              </a:rPr>
              <a:t>.</a:t>
            </a:r>
          </a:p>
          <a:p>
            <a:r>
              <a:rPr lang="en-IN" dirty="0">
                <a:effectLst/>
              </a:rPr>
              <a:t>To set the state, it is required to call the super() method in the constructor. It is because </a:t>
            </a:r>
            <a:r>
              <a:rPr lang="en-IN" dirty="0" err="1">
                <a:effectLst/>
              </a:rPr>
              <a:t>this.state</a:t>
            </a:r>
            <a:r>
              <a:rPr lang="en-IN" dirty="0">
                <a:effectLst/>
              </a:rPr>
              <a:t> is uninitialized before the super() method has been called.</a:t>
            </a:r>
            <a:endParaRPr lang="en-IN" dirty="0"/>
          </a:p>
          <a:p>
            <a:endParaRPr lang="en-IN" dirty="0"/>
          </a:p>
        </p:txBody>
      </p:sp>
    </p:spTree>
    <p:extLst>
      <p:ext uri="{BB962C8B-B14F-4D97-AF65-F5344CB8AC3E}">
        <p14:creationId xmlns:p14="http://schemas.microsoft.com/office/powerpoint/2010/main" val="328061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 props</a:t>
            </a:r>
            <a:endParaRPr lang="en-IN" dirty="0"/>
          </a:p>
        </p:txBody>
      </p:sp>
      <p:sp>
        <p:nvSpPr>
          <p:cNvPr id="3" name="Content Placeholder 2"/>
          <p:cNvSpPr>
            <a:spLocks noGrp="1"/>
          </p:cNvSpPr>
          <p:nvPr>
            <p:ph idx="1"/>
          </p:nvPr>
        </p:nvSpPr>
        <p:spPr>
          <a:xfrm>
            <a:off x="1141412" y="2097088"/>
            <a:ext cx="9905999" cy="4104069"/>
          </a:xfrm>
        </p:spPr>
        <p:txBody>
          <a:bodyPr>
            <a:normAutofit fontScale="92500" lnSpcReduction="10000"/>
          </a:bodyPr>
          <a:lstStyle/>
          <a:p>
            <a:r>
              <a:rPr lang="en-IN" dirty="0">
                <a:effectLst/>
              </a:rPr>
              <a:t>Props stand for "</a:t>
            </a:r>
            <a:r>
              <a:rPr lang="en-IN" b="1" dirty="0">
                <a:effectLst/>
              </a:rPr>
              <a:t>Properties</a:t>
            </a:r>
            <a:r>
              <a:rPr lang="en-IN" dirty="0">
                <a:effectLst/>
              </a:rPr>
              <a:t>." They are </a:t>
            </a:r>
            <a:r>
              <a:rPr lang="en-IN" b="1" dirty="0">
                <a:effectLst/>
              </a:rPr>
              <a:t>read-only</a:t>
            </a:r>
            <a:r>
              <a:rPr lang="en-IN" dirty="0">
                <a:effectLst/>
              </a:rPr>
              <a:t> components. It is an object which stores the value of attributes of a tag and work similar to the HTML attributes</a:t>
            </a:r>
            <a:r>
              <a:rPr lang="en-IN" dirty="0" smtClean="0">
                <a:effectLst/>
              </a:rPr>
              <a:t>.</a:t>
            </a:r>
          </a:p>
          <a:p>
            <a:r>
              <a:rPr lang="en-IN" dirty="0" smtClean="0">
                <a:effectLst/>
              </a:rPr>
              <a:t> </a:t>
            </a:r>
            <a:r>
              <a:rPr lang="en-IN" dirty="0">
                <a:effectLst/>
              </a:rPr>
              <a:t>It gives a way to pass data from one component to other components. </a:t>
            </a:r>
            <a:endParaRPr lang="en-IN" dirty="0" smtClean="0">
              <a:effectLst/>
            </a:endParaRPr>
          </a:p>
          <a:p>
            <a:r>
              <a:rPr lang="en-IN" dirty="0" smtClean="0">
                <a:effectLst/>
              </a:rPr>
              <a:t>It </a:t>
            </a:r>
            <a:r>
              <a:rPr lang="en-IN" dirty="0">
                <a:effectLst/>
              </a:rPr>
              <a:t>is similar to function arguments. Props are passed to the component in the same way as arguments passed in a function.</a:t>
            </a:r>
          </a:p>
          <a:p>
            <a:r>
              <a:rPr lang="en-IN" dirty="0">
                <a:effectLst/>
              </a:rPr>
              <a:t>Props are </a:t>
            </a:r>
            <a:r>
              <a:rPr lang="en-IN" b="1" dirty="0">
                <a:effectLst/>
              </a:rPr>
              <a:t>immutable</a:t>
            </a:r>
            <a:r>
              <a:rPr lang="en-IN" dirty="0">
                <a:effectLst/>
              </a:rPr>
              <a:t> so we cannot modify the props from inside the component. Inside the components, we can add attributes called props. </a:t>
            </a:r>
            <a:endParaRPr lang="en-IN" dirty="0" smtClean="0">
              <a:effectLst/>
            </a:endParaRPr>
          </a:p>
          <a:p>
            <a:r>
              <a:rPr lang="en-IN" dirty="0" smtClean="0">
                <a:effectLst/>
              </a:rPr>
              <a:t>These </a:t>
            </a:r>
            <a:r>
              <a:rPr lang="en-IN" dirty="0">
                <a:effectLst/>
              </a:rPr>
              <a:t>attributes are available in the component as </a:t>
            </a:r>
            <a:r>
              <a:rPr lang="en-IN" b="1" dirty="0" err="1">
                <a:effectLst/>
              </a:rPr>
              <a:t>this.props</a:t>
            </a:r>
            <a:r>
              <a:rPr lang="en-IN" dirty="0">
                <a:effectLst/>
              </a:rPr>
              <a:t> and can be used to render dynamic data in our render method.</a:t>
            </a:r>
          </a:p>
          <a:p>
            <a:endParaRPr lang="en-IN" dirty="0"/>
          </a:p>
        </p:txBody>
      </p:sp>
    </p:spTree>
    <p:extLst>
      <p:ext uri="{BB962C8B-B14F-4D97-AF65-F5344CB8AC3E}">
        <p14:creationId xmlns:p14="http://schemas.microsoft.com/office/powerpoint/2010/main" val="1102694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139" y="129121"/>
            <a:ext cx="9905998" cy="1478570"/>
          </a:xfrm>
        </p:spPr>
        <p:txBody>
          <a:bodyPr/>
          <a:lstStyle/>
          <a:p>
            <a:r>
              <a:rPr lang="en-IN" dirty="0" smtClean="0"/>
              <a:t>State Vs Props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3728523"/>
              </p:ext>
            </p:extLst>
          </p:nvPr>
        </p:nvGraphicFramePr>
        <p:xfrm>
          <a:off x="1622738" y="1300766"/>
          <a:ext cx="9633399" cy="5228823"/>
        </p:xfrm>
        <a:graphic>
          <a:graphicData uri="http://schemas.openxmlformats.org/drawingml/2006/table">
            <a:tbl>
              <a:tblPr/>
              <a:tblGrid>
                <a:gridCol w="682580"/>
                <a:gridCol w="4185634"/>
                <a:gridCol w="4765185"/>
              </a:tblGrid>
              <a:tr h="326721">
                <a:tc>
                  <a:txBody>
                    <a:bodyPr/>
                    <a:lstStyle/>
                    <a:p>
                      <a:pPr algn="l" fontAlgn="t"/>
                      <a:r>
                        <a:rPr lang="en-IN" sz="800" dirty="0">
                          <a:solidFill>
                            <a:srgbClr val="000000"/>
                          </a:solidFill>
                          <a:effectLst/>
                          <a:latin typeface="times new roman" panose="02020603050405020304" pitchFamily="18" charset="0"/>
                        </a:rPr>
                        <a:t>SN</a:t>
                      </a:r>
                    </a:p>
                  </a:txBody>
                  <a:tcPr marL="50404" marR="50404" marT="50404" marB="50404">
                    <a:lnL w="9525" cap="flat" cmpd="sng" algn="ctr">
                      <a:solidFill>
                        <a:srgbClr val="605F1E"/>
                      </a:solidFill>
                      <a:prstDash val="solid"/>
                      <a:round/>
                      <a:headEnd type="none" w="med" len="med"/>
                      <a:tailEnd type="none" w="med" len="med"/>
                    </a:lnL>
                    <a:lnR w="9525" cap="flat" cmpd="sng" algn="ctr">
                      <a:solidFill>
                        <a:srgbClr val="605F1E"/>
                      </a:solidFill>
                      <a:prstDash val="solid"/>
                      <a:round/>
                      <a:headEnd type="none" w="med" len="med"/>
                      <a:tailEnd type="none" w="med" len="med"/>
                    </a:lnR>
                    <a:lnT w="9525" cap="flat" cmpd="sng" algn="ctr">
                      <a:solidFill>
                        <a:srgbClr val="605F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panose="02020603050405020304" pitchFamily="18" charset="0"/>
                        </a:rPr>
                        <a:t>Props</a:t>
                      </a:r>
                    </a:p>
                  </a:txBody>
                  <a:tcPr marL="50404" marR="50404" marT="50404" marB="50404">
                    <a:lnL w="9525" cap="flat" cmpd="sng" algn="ctr">
                      <a:solidFill>
                        <a:srgbClr val="605F1E"/>
                      </a:solidFill>
                      <a:prstDash val="solid"/>
                      <a:round/>
                      <a:headEnd type="none" w="med" len="med"/>
                      <a:tailEnd type="none" w="med" len="med"/>
                    </a:lnL>
                    <a:lnR w="9525" cap="flat" cmpd="sng" algn="ctr">
                      <a:solidFill>
                        <a:srgbClr val="605F1E"/>
                      </a:solidFill>
                      <a:prstDash val="solid"/>
                      <a:round/>
                      <a:headEnd type="none" w="med" len="med"/>
                      <a:tailEnd type="none" w="med" len="med"/>
                    </a:lnR>
                    <a:lnT w="9525" cap="flat" cmpd="sng" algn="ctr">
                      <a:solidFill>
                        <a:srgbClr val="605F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dirty="0">
                          <a:solidFill>
                            <a:srgbClr val="000000"/>
                          </a:solidFill>
                          <a:effectLst/>
                          <a:latin typeface="times new roman" panose="02020603050405020304" pitchFamily="18" charset="0"/>
                        </a:rPr>
                        <a:t>State</a:t>
                      </a:r>
                    </a:p>
                  </a:txBody>
                  <a:tcPr marL="50404" marR="50404" marT="50404" marB="50404">
                    <a:lnL w="9525" cap="flat" cmpd="sng" algn="ctr">
                      <a:solidFill>
                        <a:srgbClr val="605F1E"/>
                      </a:solidFill>
                      <a:prstDash val="solid"/>
                      <a:round/>
                      <a:headEnd type="none" w="med" len="med"/>
                      <a:tailEnd type="none" w="med" len="med"/>
                    </a:lnL>
                    <a:lnR w="9525" cap="flat" cmpd="sng" algn="ctr">
                      <a:solidFill>
                        <a:srgbClr val="605F1E"/>
                      </a:solidFill>
                      <a:prstDash val="solid"/>
                      <a:round/>
                      <a:headEnd type="none" w="med" len="med"/>
                      <a:tailEnd type="none" w="med" len="med"/>
                    </a:lnR>
                    <a:lnT w="9525" cap="flat" cmpd="sng" algn="ctr">
                      <a:solidFill>
                        <a:srgbClr val="605F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56274">
                <a:tc>
                  <a:txBody>
                    <a:bodyPr/>
                    <a:lstStyle/>
                    <a:p>
                      <a:pPr algn="l" fontAlgn="t"/>
                      <a:r>
                        <a:rPr lang="en-IN" sz="800" b="1">
                          <a:solidFill>
                            <a:srgbClr val="000000"/>
                          </a:solidFill>
                          <a:effectLst/>
                          <a:latin typeface="verdana" panose="020B0604030504040204" pitchFamily="34" charset="0"/>
                        </a:rPr>
                        <a:t>1.</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Props are read-only.</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State changes can be asynchronous.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7429">
                <a:tc>
                  <a:txBody>
                    <a:bodyPr/>
                    <a:lstStyle/>
                    <a:p>
                      <a:pPr algn="l" fontAlgn="t"/>
                      <a:r>
                        <a:rPr lang="en-IN" sz="800" b="1">
                          <a:solidFill>
                            <a:srgbClr val="000000"/>
                          </a:solidFill>
                          <a:effectLst/>
                          <a:latin typeface="verdana" panose="020B0604030504040204" pitchFamily="34" charset="0"/>
                        </a:rPr>
                        <a:t>2.</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Props are immutable.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State is mutable.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92807">
                <a:tc>
                  <a:txBody>
                    <a:bodyPr/>
                    <a:lstStyle/>
                    <a:p>
                      <a:pPr algn="l" fontAlgn="t"/>
                      <a:r>
                        <a:rPr lang="en-IN" sz="800" b="1">
                          <a:solidFill>
                            <a:srgbClr val="000000"/>
                          </a:solidFill>
                          <a:effectLst/>
                          <a:latin typeface="verdana" panose="020B0604030504040204" pitchFamily="34" charset="0"/>
                        </a:rPr>
                        <a:t>3.</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Props allow you to pass data from one component to other components as an argument.</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State holds information about the components.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5118">
                <a:tc>
                  <a:txBody>
                    <a:bodyPr/>
                    <a:lstStyle/>
                    <a:p>
                      <a:pPr algn="l" fontAlgn="t"/>
                      <a:r>
                        <a:rPr lang="en-IN" sz="800" b="1">
                          <a:solidFill>
                            <a:srgbClr val="000000"/>
                          </a:solidFill>
                          <a:effectLst/>
                          <a:latin typeface="verdana" panose="020B0604030504040204" pitchFamily="34" charset="0"/>
                        </a:rPr>
                        <a:t>4.</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Props can be accessed by the child component.</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State cannot be accessed by child components.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13963">
                <a:tc>
                  <a:txBody>
                    <a:bodyPr/>
                    <a:lstStyle/>
                    <a:p>
                      <a:pPr algn="l" fontAlgn="t"/>
                      <a:r>
                        <a:rPr lang="en-IN" sz="800" b="1">
                          <a:solidFill>
                            <a:srgbClr val="000000"/>
                          </a:solidFill>
                          <a:effectLst/>
                          <a:latin typeface="verdana" panose="020B0604030504040204" pitchFamily="34" charset="0"/>
                        </a:rPr>
                        <a:t>5.</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Props are used to communicate between components.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States can be used for rendering dynamic changes with the component.</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6274">
                <a:tc>
                  <a:txBody>
                    <a:bodyPr/>
                    <a:lstStyle/>
                    <a:p>
                      <a:pPr algn="l" fontAlgn="t"/>
                      <a:r>
                        <a:rPr lang="en-IN" sz="800" b="1">
                          <a:solidFill>
                            <a:srgbClr val="000000"/>
                          </a:solidFill>
                          <a:effectLst/>
                          <a:latin typeface="verdana" panose="020B0604030504040204" pitchFamily="34" charset="0"/>
                        </a:rPr>
                        <a:t>6.</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Stateless component can have Props.</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Stateless components cannot have State.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6274">
                <a:tc>
                  <a:txBody>
                    <a:bodyPr/>
                    <a:lstStyle/>
                    <a:p>
                      <a:pPr algn="l" fontAlgn="t"/>
                      <a:r>
                        <a:rPr lang="en-IN" sz="800" b="1">
                          <a:solidFill>
                            <a:srgbClr val="000000"/>
                          </a:solidFill>
                          <a:effectLst/>
                          <a:latin typeface="verdana" panose="020B0604030504040204" pitchFamily="34" charset="0"/>
                        </a:rPr>
                        <a:t>7.</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Props make components reusable.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a:solidFill>
                            <a:srgbClr val="000000"/>
                          </a:solidFill>
                          <a:effectLst/>
                          <a:latin typeface="verdana" panose="020B0604030504040204" pitchFamily="34" charset="0"/>
                        </a:rPr>
                        <a:t>State cannot make components reusable.</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3963">
                <a:tc>
                  <a:txBody>
                    <a:bodyPr/>
                    <a:lstStyle/>
                    <a:p>
                      <a:pPr algn="l" fontAlgn="t"/>
                      <a:r>
                        <a:rPr lang="en-IN" sz="800" b="1">
                          <a:solidFill>
                            <a:srgbClr val="000000"/>
                          </a:solidFill>
                          <a:effectLst/>
                          <a:latin typeface="verdana" panose="020B0604030504040204" pitchFamily="34" charset="0"/>
                        </a:rPr>
                        <a:t>8.</a:t>
                      </a:r>
                      <a:endParaRPr lang="en-IN" sz="800">
                        <a:solidFill>
                          <a:srgbClr val="000000"/>
                        </a:solidFill>
                        <a:effectLst/>
                        <a:latin typeface="verdana" panose="020B0604030504040204" pitchFamily="34" charset="0"/>
                      </a:endParaRP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a:solidFill>
                            <a:srgbClr val="000000"/>
                          </a:solidFill>
                          <a:effectLst/>
                          <a:latin typeface="verdana" panose="020B0604030504040204" pitchFamily="34" charset="0"/>
                        </a:rPr>
                        <a:t>Props are external and controlled by whatever renders the component.</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a:solidFill>
                            <a:srgbClr val="000000"/>
                          </a:solidFill>
                          <a:effectLst/>
                          <a:latin typeface="verdana" panose="020B0604030504040204" pitchFamily="34" charset="0"/>
                        </a:rPr>
                        <a:t>The State is internal and controlled by the React Component itself.</a:t>
                      </a:r>
                    </a:p>
                  </a:txBody>
                  <a:tcPr marL="33603" marR="33603" marT="33603" marB="336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006496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vs props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8864927"/>
              </p:ext>
            </p:extLst>
          </p:nvPr>
        </p:nvGraphicFramePr>
        <p:xfrm>
          <a:off x="1141413" y="1732209"/>
          <a:ext cx="9491728" cy="5009881"/>
        </p:xfrm>
        <a:graphic>
          <a:graphicData uri="http://schemas.openxmlformats.org/drawingml/2006/table">
            <a:tbl>
              <a:tblPr/>
              <a:tblGrid>
                <a:gridCol w="2372932"/>
                <a:gridCol w="2372932"/>
                <a:gridCol w="2372932"/>
                <a:gridCol w="2372932"/>
              </a:tblGrid>
              <a:tr h="360887">
                <a:tc>
                  <a:txBody>
                    <a:bodyPr/>
                    <a:lstStyle/>
                    <a:p>
                      <a:pPr algn="l" fontAlgn="t"/>
                      <a:r>
                        <a:rPr lang="en-IN" sz="1000">
                          <a:solidFill>
                            <a:srgbClr val="000000"/>
                          </a:solidFill>
                          <a:effectLst/>
                          <a:latin typeface="times new roman" panose="02020603050405020304" pitchFamily="18" charset="0"/>
                        </a:rPr>
                        <a:t>SN</a:t>
                      </a:r>
                    </a:p>
                  </a:txBody>
                  <a:tcPr marL="61064" marR="61064" marT="61064" marB="61064">
                    <a:lnL w="9525" cap="flat" cmpd="sng" algn="ctr">
                      <a:solidFill>
                        <a:srgbClr val="D02907"/>
                      </a:solidFill>
                      <a:prstDash val="solid"/>
                      <a:round/>
                      <a:headEnd type="none" w="med" len="med"/>
                      <a:tailEnd type="none" w="med" len="med"/>
                    </a:lnL>
                    <a:lnR w="9525" cap="flat" cmpd="sng" algn="ctr">
                      <a:solidFill>
                        <a:srgbClr val="D02907"/>
                      </a:solidFill>
                      <a:prstDash val="solid"/>
                      <a:round/>
                      <a:headEnd type="none" w="med" len="med"/>
                      <a:tailEnd type="none" w="med" len="med"/>
                    </a:lnR>
                    <a:lnT w="9525" cap="flat" cmpd="sng" algn="ctr">
                      <a:solidFill>
                        <a:srgbClr val="D029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Condition</a:t>
                      </a:r>
                    </a:p>
                  </a:txBody>
                  <a:tcPr marL="61064" marR="61064" marT="61064" marB="61064">
                    <a:lnL w="9525" cap="flat" cmpd="sng" algn="ctr">
                      <a:solidFill>
                        <a:srgbClr val="D02907"/>
                      </a:solidFill>
                      <a:prstDash val="solid"/>
                      <a:round/>
                      <a:headEnd type="none" w="med" len="med"/>
                      <a:tailEnd type="none" w="med" len="med"/>
                    </a:lnL>
                    <a:lnR w="9525" cap="flat" cmpd="sng" algn="ctr">
                      <a:solidFill>
                        <a:srgbClr val="D02907"/>
                      </a:solidFill>
                      <a:prstDash val="solid"/>
                      <a:round/>
                      <a:headEnd type="none" w="med" len="med"/>
                      <a:tailEnd type="none" w="med" len="med"/>
                    </a:lnR>
                    <a:lnT w="9525" cap="flat" cmpd="sng" algn="ctr">
                      <a:solidFill>
                        <a:srgbClr val="D029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Props</a:t>
                      </a:r>
                    </a:p>
                  </a:txBody>
                  <a:tcPr marL="61064" marR="61064" marT="61064" marB="61064">
                    <a:lnL w="9525" cap="flat" cmpd="sng" algn="ctr">
                      <a:solidFill>
                        <a:srgbClr val="D02907"/>
                      </a:solidFill>
                      <a:prstDash val="solid"/>
                      <a:round/>
                      <a:headEnd type="none" w="med" len="med"/>
                      <a:tailEnd type="none" w="med" len="med"/>
                    </a:lnL>
                    <a:lnR w="9525" cap="flat" cmpd="sng" algn="ctr">
                      <a:solidFill>
                        <a:srgbClr val="D02907"/>
                      </a:solidFill>
                      <a:prstDash val="solid"/>
                      <a:round/>
                      <a:headEnd type="none" w="med" len="med"/>
                      <a:tailEnd type="none" w="med" len="med"/>
                    </a:lnR>
                    <a:lnT w="9525" cap="flat" cmpd="sng" algn="ctr">
                      <a:solidFill>
                        <a:srgbClr val="D029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State</a:t>
                      </a:r>
                    </a:p>
                  </a:txBody>
                  <a:tcPr marL="61064" marR="61064" marT="61064" marB="61064">
                    <a:lnL w="9525" cap="flat" cmpd="sng" algn="ctr">
                      <a:solidFill>
                        <a:srgbClr val="D02907"/>
                      </a:solidFill>
                      <a:prstDash val="solid"/>
                      <a:round/>
                      <a:headEnd type="none" w="med" len="med"/>
                      <a:tailEnd type="none" w="med" len="med"/>
                    </a:lnL>
                    <a:lnR w="9525" cap="flat" cmpd="sng" algn="ctr">
                      <a:solidFill>
                        <a:srgbClr val="D02907"/>
                      </a:solidFill>
                      <a:prstDash val="solid"/>
                      <a:round/>
                      <a:headEnd type="none" w="med" len="med"/>
                      <a:tailEnd type="none" w="med" len="med"/>
                    </a:lnR>
                    <a:lnT w="9525" cap="flat" cmpd="sng" algn="ctr">
                      <a:solidFill>
                        <a:srgbClr val="D0290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08393">
                <a:tc>
                  <a:txBody>
                    <a:bodyPr/>
                    <a:lstStyle/>
                    <a:p>
                      <a:pPr algn="l" fontAlgn="t"/>
                      <a:r>
                        <a:rPr lang="en-IN" sz="1000" b="1">
                          <a:solidFill>
                            <a:srgbClr val="000000"/>
                          </a:solidFill>
                          <a:effectLst/>
                          <a:latin typeface="verdana" panose="020B0604030504040204" pitchFamily="34" charset="0"/>
                        </a:rPr>
                        <a:t>1.</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Can get initial value from parent Component?</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08393">
                <a:tc>
                  <a:txBody>
                    <a:bodyPr/>
                    <a:lstStyle/>
                    <a:p>
                      <a:pPr algn="l" fontAlgn="t"/>
                      <a:r>
                        <a:rPr lang="en-IN" sz="1000" b="1">
                          <a:solidFill>
                            <a:srgbClr val="000000"/>
                          </a:solidFill>
                          <a:effectLst/>
                          <a:latin typeface="verdana" panose="020B0604030504040204" pitchFamily="34" charset="0"/>
                        </a:rPr>
                        <a:t>2.</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Can be changed by parent Component?</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No</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08052">
                <a:tc>
                  <a:txBody>
                    <a:bodyPr/>
                    <a:lstStyle/>
                    <a:p>
                      <a:pPr algn="l" fontAlgn="t"/>
                      <a:r>
                        <a:rPr lang="en-IN" sz="1000" b="1">
                          <a:solidFill>
                            <a:srgbClr val="000000"/>
                          </a:solidFill>
                          <a:effectLst/>
                          <a:latin typeface="verdana" panose="020B0604030504040204" pitchFamily="34" charset="0"/>
                        </a:rPr>
                        <a:t>3.</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Can set default values inside Component?</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8052">
                <a:tc>
                  <a:txBody>
                    <a:bodyPr/>
                    <a:lstStyle/>
                    <a:p>
                      <a:pPr algn="l" fontAlgn="t"/>
                      <a:r>
                        <a:rPr lang="en-IN" sz="1000" b="1">
                          <a:solidFill>
                            <a:srgbClr val="000000"/>
                          </a:solidFill>
                          <a:effectLst/>
                          <a:latin typeface="verdana" panose="020B0604030504040204" pitchFamily="34" charset="0"/>
                        </a:rPr>
                        <a:t>4.</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Can change inside Component?</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No</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08052">
                <a:tc>
                  <a:txBody>
                    <a:bodyPr/>
                    <a:lstStyle/>
                    <a:p>
                      <a:pPr algn="l" fontAlgn="t"/>
                      <a:r>
                        <a:rPr lang="en-IN" sz="1000" b="1">
                          <a:solidFill>
                            <a:srgbClr val="000000"/>
                          </a:solidFill>
                          <a:effectLst/>
                          <a:latin typeface="verdana" panose="020B0604030504040204" pitchFamily="34" charset="0"/>
                        </a:rPr>
                        <a:t>5.</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Can set initial value for child Components?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8052">
                <a:tc>
                  <a:txBody>
                    <a:bodyPr/>
                    <a:lstStyle/>
                    <a:p>
                      <a:pPr algn="l" fontAlgn="t"/>
                      <a:r>
                        <a:rPr lang="en-IN" sz="1000" b="1">
                          <a:solidFill>
                            <a:srgbClr val="000000"/>
                          </a:solidFill>
                          <a:effectLst/>
                          <a:latin typeface="verdana" panose="020B0604030504040204" pitchFamily="34" charset="0"/>
                        </a:rPr>
                        <a:t>6.</a:t>
                      </a:r>
                      <a:endParaRPr lang="en-IN" sz="1000">
                        <a:solidFill>
                          <a:srgbClr val="000000"/>
                        </a:solidFill>
                        <a:effectLst/>
                        <a:latin typeface="verdana" panose="020B0604030504040204" pitchFamily="34" charset="0"/>
                      </a:endParaRP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Can change in child Components?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Yes</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dirty="0">
                          <a:solidFill>
                            <a:srgbClr val="000000"/>
                          </a:solidFill>
                          <a:effectLst/>
                          <a:latin typeface="verdana" panose="020B0604030504040204" pitchFamily="34" charset="0"/>
                        </a:rPr>
                        <a:t>No</a:t>
                      </a:r>
                    </a:p>
                  </a:txBody>
                  <a:tcPr marL="40709" marR="40709" marT="40709" marB="407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491875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and Props similarities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8089619"/>
              </p:ext>
            </p:extLst>
          </p:nvPr>
        </p:nvGraphicFramePr>
        <p:xfrm>
          <a:off x="1641945" y="2476487"/>
          <a:ext cx="8286750" cy="3215974"/>
        </p:xfrm>
        <a:graphic>
          <a:graphicData uri="http://schemas.openxmlformats.org/drawingml/2006/table">
            <a:tbl>
              <a:tblPr/>
              <a:tblGrid>
                <a:gridCol w="4143375"/>
                <a:gridCol w="4143375"/>
              </a:tblGrid>
              <a:tr h="786127">
                <a:tc>
                  <a:txBody>
                    <a:bodyPr/>
                    <a:lstStyle/>
                    <a:p>
                      <a:pPr algn="l" fontAlgn="t"/>
                      <a:r>
                        <a:rPr lang="en-IN">
                          <a:solidFill>
                            <a:srgbClr val="000000"/>
                          </a:solidFill>
                          <a:effectLst/>
                          <a:latin typeface="times new roman" panose="02020603050405020304" pitchFamily="18" charset="0"/>
                        </a:rPr>
                        <a:t>SN</a:t>
                      </a:r>
                    </a:p>
                  </a:txBody>
                  <a:tcPr marL="114300" marR="114300" marT="114300" marB="114300">
                    <a:lnL w="9525" cap="flat" cmpd="sng" algn="ctr">
                      <a:solidFill>
                        <a:srgbClr val="E0830E"/>
                      </a:solidFill>
                      <a:prstDash val="solid"/>
                      <a:round/>
                      <a:headEnd type="none" w="med" len="med"/>
                      <a:tailEnd type="none" w="med" len="med"/>
                    </a:lnL>
                    <a:lnR w="9525" cap="flat" cmpd="sng" algn="ctr">
                      <a:solidFill>
                        <a:srgbClr val="E0830E"/>
                      </a:solidFill>
                      <a:prstDash val="solid"/>
                      <a:round/>
                      <a:headEnd type="none" w="med" len="med"/>
                      <a:tailEnd type="none" w="med" len="med"/>
                    </a:lnR>
                    <a:lnT w="9525" cap="flat" cmpd="sng" algn="ctr">
                      <a:solidFill>
                        <a:srgbClr val="E0830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State and Props</a:t>
                      </a:r>
                    </a:p>
                  </a:txBody>
                  <a:tcPr marL="114300" marR="114300" marT="114300" marB="114300">
                    <a:lnL w="9525" cap="flat" cmpd="sng" algn="ctr">
                      <a:solidFill>
                        <a:srgbClr val="E0830E"/>
                      </a:solidFill>
                      <a:prstDash val="solid"/>
                      <a:round/>
                      <a:headEnd type="none" w="med" len="med"/>
                      <a:tailEnd type="none" w="med" len="med"/>
                    </a:lnL>
                    <a:lnR w="9525" cap="flat" cmpd="sng" algn="ctr">
                      <a:solidFill>
                        <a:srgbClr val="E0830E"/>
                      </a:solidFill>
                      <a:prstDash val="solid"/>
                      <a:round/>
                      <a:headEnd type="none" w="med" len="med"/>
                      <a:tailEnd type="none" w="med" len="med"/>
                    </a:lnR>
                    <a:lnT w="9525" cap="flat" cmpd="sng" algn="ctr">
                      <a:solidFill>
                        <a:srgbClr val="E0830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67017">
                <a:tc>
                  <a:txBody>
                    <a:bodyPr/>
                    <a:lstStyle/>
                    <a:p>
                      <a:pPr algn="l" fontAlgn="t"/>
                      <a:r>
                        <a:rPr lang="en-IN" b="1">
                          <a:solidFill>
                            <a:srgbClr val="000000"/>
                          </a:solidFill>
                          <a:effectLst/>
                          <a:latin typeface="verdana" panose="020B0604030504040204" pitchFamily="34" charset="0"/>
                        </a:rPr>
                        <a:t>1.</a:t>
                      </a:r>
                      <a:endParaRPr lang="en-IN">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Both are plain JS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67017">
                <a:tc>
                  <a:txBody>
                    <a:bodyPr/>
                    <a:lstStyle/>
                    <a:p>
                      <a:pPr algn="l" fontAlgn="t"/>
                      <a:r>
                        <a:rPr lang="en-IN" b="1">
                          <a:solidFill>
                            <a:srgbClr val="000000"/>
                          </a:solidFill>
                          <a:effectLst/>
                          <a:latin typeface="verdana" panose="020B0604030504040204" pitchFamily="34" charset="0"/>
                        </a:rPr>
                        <a:t>2.</a:t>
                      </a:r>
                      <a:endParaRPr lang="en-IN">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Both can contain default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95813">
                <a:tc>
                  <a:txBody>
                    <a:bodyPr/>
                    <a:lstStyle/>
                    <a:p>
                      <a:pPr algn="l" fontAlgn="t"/>
                      <a:r>
                        <a:rPr lang="en-IN" b="1">
                          <a:solidFill>
                            <a:srgbClr val="000000"/>
                          </a:solidFill>
                          <a:effectLst/>
                          <a:latin typeface="verdana" panose="020B0604030504040204" pitchFamily="34" charset="0"/>
                        </a:rPr>
                        <a:t>3.</a:t>
                      </a:r>
                      <a:endParaRPr lang="en-IN">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Both are read-only when they are using by this.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8347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 Features</a:t>
            </a:r>
            <a:endParaRPr lang="en-IN" dirty="0"/>
          </a:p>
        </p:txBody>
      </p:sp>
      <p:sp>
        <p:nvSpPr>
          <p:cNvPr id="3" name="Content Placeholder 2"/>
          <p:cNvSpPr>
            <a:spLocks noGrp="1"/>
          </p:cNvSpPr>
          <p:nvPr>
            <p:ph idx="1"/>
          </p:nvPr>
        </p:nvSpPr>
        <p:spPr/>
        <p:txBody>
          <a:bodyPr/>
          <a:lstStyle/>
          <a:p>
            <a:r>
              <a:rPr lang="en-IN" dirty="0" err="1" smtClean="0"/>
              <a:t>Const</a:t>
            </a:r>
            <a:r>
              <a:rPr lang="en-IN" dirty="0" smtClean="0"/>
              <a:t> and let keywords – have scope and has to be initialized before usage.</a:t>
            </a:r>
          </a:p>
          <a:p>
            <a:r>
              <a:rPr lang="en-IN" dirty="0" smtClean="0"/>
              <a:t>Array Helper Functions</a:t>
            </a:r>
          </a:p>
          <a:p>
            <a:pPr lvl="2"/>
            <a:r>
              <a:rPr lang="en-IN" dirty="0" smtClean="0"/>
              <a:t>Map</a:t>
            </a:r>
          </a:p>
          <a:p>
            <a:pPr lvl="2"/>
            <a:r>
              <a:rPr lang="en-IN" dirty="0" smtClean="0"/>
              <a:t>Filter</a:t>
            </a:r>
          </a:p>
          <a:p>
            <a:pPr lvl="2"/>
            <a:r>
              <a:rPr lang="en-IN" dirty="0" smtClean="0"/>
              <a:t>Find</a:t>
            </a:r>
          </a:p>
          <a:p>
            <a:pPr lvl="2"/>
            <a:r>
              <a:rPr lang="en-IN" dirty="0" smtClean="0"/>
              <a:t>Every</a:t>
            </a:r>
          </a:p>
          <a:p>
            <a:pPr lvl="2"/>
            <a:r>
              <a:rPr lang="en-IN" dirty="0" smtClean="0"/>
              <a:t>Some</a:t>
            </a:r>
          </a:p>
          <a:p>
            <a:pPr lvl="2"/>
            <a:r>
              <a:rPr lang="en-IN" dirty="0" smtClean="0"/>
              <a:t>Reduce</a:t>
            </a:r>
          </a:p>
          <a:p>
            <a:endParaRPr lang="en-IN" dirty="0" smtClean="0"/>
          </a:p>
          <a:p>
            <a:endParaRPr lang="en-IN" dirty="0" smtClean="0"/>
          </a:p>
          <a:p>
            <a:endParaRPr lang="en-IN" dirty="0"/>
          </a:p>
        </p:txBody>
      </p:sp>
    </p:spTree>
    <p:extLst>
      <p:ext uri="{BB962C8B-B14F-4D97-AF65-F5344CB8AC3E}">
        <p14:creationId xmlns:p14="http://schemas.microsoft.com/office/powerpoint/2010/main" val="8602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JSX</a:t>
            </a:r>
          </a:p>
          <a:p>
            <a:r>
              <a:rPr lang="en-IN" dirty="0" smtClean="0"/>
              <a:t>Events</a:t>
            </a:r>
          </a:p>
          <a:p>
            <a:r>
              <a:rPr lang="en-IN" dirty="0" smtClean="0"/>
              <a:t>Conditional Rendering</a:t>
            </a:r>
          </a:p>
          <a:p>
            <a:r>
              <a:rPr lang="en-IN" dirty="0" smtClean="0"/>
              <a:t>List</a:t>
            </a:r>
          </a:p>
          <a:p>
            <a:r>
              <a:rPr lang="en-IN" dirty="0" smtClean="0"/>
              <a:t>Keys</a:t>
            </a:r>
          </a:p>
          <a:p>
            <a:r>
              <a:rPr lang="en-IN" dirty="0" smtClean="0"/>
              <a:t>Map</a:t>
            </a:r>
          </a:p>
          <a:p>
            <a:endParaRPr lang="en-IN" dirty="0"/>
          </a:p>
        </p:txBody>
      </p:sp>
    </p:spTree>
    <p:extLst>
      <p:ext uri="{BB962C8B-B14F-4D97-AF65-F5344CB8AC3E}">
        <p14:creationId xmlns:p14="http://schemas.microsoft.com/office/powerpoint/2010/main" val="3763454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 features</a:t>
            </a:r>
            <a:endParaRPr lang="en-IN" dirty="0"/>
          </a:p>
        </p:txBody>
      </p:sp>
      <p:sp>
        <p:nvSpPr>
          <p:cNvPr id="3" name="Content Placeholder 2"/>
          <p:cNvSpPr>
            <a:spLocks noGrp="1"/>
          </p:cNvSpPr>
          <p:nvPr>
            <p:ph idx="1"/>
          </p:nvPr>
        </p:nvSpPr>
        <p:spPr>
          <a:xfrm>
            <a:off x="1141412" y="1880315"/>
            <a:ext cx="9905999" cy="3910886"/>
          </a:xfrm>
        </p:spPr>
        <p:txBody>
          <a:bodyPr>
            <a:normAutofit fontScale="92500" lnSpcReduction="20000"/>
          </a:bodyPr>
          <a:lstStyle/>
          <a:p>
            <a:r>
              <a:rPr lang="en-IN" dirty="0" smtClean="0"/>
              <a:t>Arrow Functions</a:t>
            </a:r>
          </a:p>
          <a:p>
            <a:r>
              <a:rPr lang="en-IN" dirty="0" smtClean="0"/>
              <a:t>Classes</a:t>
            </a:r>
          </a:p>
          <a:p>
            <a:r>
              <a:rPr lang="en-IN" dirty="0" smtClean="0"/>
              <a:t>Object Literals</a:t>
            </a:r>
          </a:p>
          <a:p>
            <a:r>
              <a:rPr lang="en-IN" dirty="0" smtClean="0"/>
              <a:t>Template Strings</a:t>
            </a:r>
          </a:p>
          <a:p>
            <a:r>
              <a:rPr lang="en-IN" dirty="0" smtClean="0"/>
              <a:t>Default Function Arguments</a:t>
            </a:r>
          </a:p>
          <a:p>
            <a:r>
              <a:rPr lang="en-IN" dirty="0" smtClean="0"/>
              <a:t>Rest and Spread Operators</a:t>
            </a:r>
          </a:p>
          <a:p>
            <a:r>
              <a:rPr lang="en-IN" dirty="0" err="1" smtClean="0"/>
              <a:t>Destructuring</a:t>
            </a:r>
            <a:endParaRPr lang="en-IN" dirty="0" smtClean="0"/>
          </a:p>
          <a:p>
            <a:r>
              <a:rPr lang="en-IN" dirty="0" smtClean="0"/>
              <a:t>Promises</a:t>
            </a:r>
          </a:p>
          <a:p>
            <a:endParaRPr lang="en-IN" dirty="0"/>
          </a:p>
        </p:txBody>
      </p:sp>
    </p:spTree>
    <p:extLst>
      <p:ext uri="{BB962C8B-B14F-4D97-AF65-F5344CB8AC3E}">
        <p14:creationId xmlns:p14="http://schemas.microsoft.com/office/powerpoint/2010/main" val="1554916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0742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React Forms</a:t>
            </a:r>
          </a:p>
          <a:p>
            <a:r>
              <a:rPr lang="en-IN" dirty="0" smtClean="0"/>
              <a:t>Form Validations</a:t>
            </a:r>
          </a:p>
          <a:p>
            <a:r>
              <a:rPr lang="en-IN" dirty="0" smtClean="0"/>
              <a:t>Handling Errors in React</a:t>
            </a:r>
          </a:p>
          <a:p>
            <a:r>
              <a:rPr lang="en-IN" dirty="0" smtClean="0"/>
              <a:t>Consuming Rest API </a:t>
            </a:r>
            <a:endParaRPr lang="en-IN" dirty="0"/>
          </a:p>
        </p:txBody>
      </p:sp>
    </p:spTree>
    <p:extLst>
      <p:ext uri="{BB962C8B-B14F-4D97-AF65-F5344CB8AC3E}">
        <p14:creationId xmlns:p14="http://schemas.microsoft.com/office/powerpoint/2010/main" val="12663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 basics</a:t>
            </a:r>
            <a:endParaRPr lang="en-IN" dirty="0"/>
          </a:p>
        </p:txBody>
      </p:sp>
      <p:sp>
        <p:nvSpPr>
          <p:cNvPr id="3" name="Content Placeholder 2"/>
          <p:cNvSpPr>
            <a:spLocks noGrp="1"/>
          </p:cNvSpPr>
          <p:nvPr>
            <p:ph idx="1"/>
          </p:nvPr>
        </p:nvSpPr>
        <p:spPr>
          <a:xfrm>
            <a:off x="1141412" y="2249487"/>
            <a:ext cx="9905999" cy="3842220"/>
          </a:xfrm>
        </p:spPr>
        <p:txBody>
          <a:bodyPr/>
          <a:lstStyle/>
          <a:p>
            <a:r>
              <a:rPr lang="en-IN" dirty="0">
                <a:effectLst/>
              </a:rPr>
              <a:t>React is a JavaScript library for building user interfaces.</a:t>
            </a:r>
          </a:p>
          <a:p>
            <a:r>
              <a:rPr lang="en-IN" dirty="0">
                <a:effectLst/>
              </a:rPr>
              <a:t>React is used to build single page applications.</a:t>
            </a:r>
          </a:p>
          <a:p>
            <a:r>
              <a:rPr lang="en-IN" dirty="0">
                <a:effectLst/>
              </a:rPr>
              <a:t>React allows us to create reusable UI components.</a:t>
            </a:r>
          </a:p>
          <a:p>
            <a:r>
              <a:rPr lang="en-IN" dirty="0">
                <a:effectLst/>
              </a:rPr>
              <a:t>A single-page application is a web application or website that interacts with the user by dynamically rewriting the current web page with new data from the web server, instead of the default method of the browser loading entire new pages</a:t>
            </a:r>
            <a:endParaRPr lang="en-IN" dirty="0"/>
          </a:p>
        </p:txBody>
      </p:sp>
    </p:spTree>
    <p:extLst>
      <p:ext uri="{BB962C8B-B14F-4D97-AF65-F5344CB8AC3E}">
        <p14:creationId xmlns:p14="http://schemas.microsoft.com/office/powerpoint/2010/main" val="2526615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049" y="142000"/>
            <a:ext cx="9905998" cy="1478570"/>
          </a:xfrm>
        </p:spPr>
        <p:txBody>
          <a:bodyPr/>
          <a:lstStyle/>
          <a:p>
            <a:r>
              <a:rPr lang="en-IN" dirty="0" smtClean="0"/>
              <a:t>React features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06" y="1620570"/>
            <a:ext cx="6761409" cy="4990418"/>
          </a:xfrm>
        </p:spPr>
      </p:pic>
    </p:spTree>
    <p:extLst>
      <p:ext uri="{BB962C8B-B14F-4D97-AF65-F5344CB8AC3E}">
        <p14:creationId xmlns:p14="http://schemas.microsoft.com/office/powerpoint/2010/main" val="283455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JSX</a:t>
            </a:r>
            <a:endParaRPr lang="en-IN" dirty="0"/>
          </a:p>
        </p:txBody>
      </p:sp>
      <p:sp>
        <p:nvSpPr>
          <p:cNvPr id="3" name="Content Placeholder 2"/>
          <p:cNvSpPr>
            <a:spLocks noGrp="1"/>
          </p:cNvSpPr>
          <p:nvPr>
            <p:ph idx="1"/>
          </p:nvPr>
        </p:nvSpPr>
        <p:spPr/>
        <p:txBody>
          <a:bodyPr/>
          <a:lstStyle/>
          <a:p>
            <a:r>
              <a:rPr lang="en-IN" dirty="0">
                <a:effectLst/>
              </a:rPr>
              <a:t>JSX stands for JavaScript XML. It is a JavaScript syntax extension. Its an XML or HTML like syntax used by </a:t>
            </a:r>
            <a:r>
              <a:rPr lang="en-IN" dirty="0" err="1">
                <a:effectLst/>
              </a:rPr>
              <a:t>ReactJS</a:t>
            </a:r>
            <a:r>
              <a:rPr lang="en-IN" dirty="0">
                <a:effectLst/>
              </a:rPr>
              <a:t>. </a:t>
            </a:r>
            <a:endParaRPr lang="en-IN" dirty="0" smtClean="0">
              <a:effectLst/>
            </a:endParaRPr>
          </a:p>
          <a:p>
            <a:r>
              <a:rPr lang="en-IN" dirty="0" smtClean="0">
                <a:effectLst/>
              </a:rPr>
              <a:t>This </a:t>
            </a:r>
            <a:r>
              <a:rPr lang="en-IN" dirty="0">
                <a:effectLst/>
              </a:rPr>
              <a:t>syntax is processed into JavaScript calls of React Framework. It extends the ES6 so that HTML like text can co-exist with JavaScript react code. </a:t>
            </a:r>
            <a:endParaRPr lang="en-IN" dirty="0" smtClean="0">
              <a:effectLst/>
            </a:endParaRPr>
          </a:p>
          <a:p>
            <a:r>
              <a:rPr lang="en-IN" dirty="0" smtClean="0">
                <a:effectLst/>
              </a:rPr>
              <a:t>It </a:t>
            </a:r>
            <a:r>
              <a:rPr lang="en-IN" dirty="0">
                <a:effectLst/>
              </a:rPr>
              <a:t>is not necessary to use JSX, but it is recommended to use in </a:t>
            </a:r>
            <a:r>
              <a:rPr lang="en-IN" dirty="0" err="1">
                <a:effectLst/>
              </a:rPr>
              <a:t>ReactJS</a:t>
            </a:r>
            <a:r>
              <a:rPr lang="en-IN" dirty="0">
                <a:effectLst/>
              </a:rPr>
              <a:t>.</a:t>
            </a:r>
            <a:endParaRPr lang="en-IN" dirty="0"/>
          </a:p>
        </p:txBody>
      </p:sp>
    </p:spTree>
    <p:extLst>
      <p:ext uri="{BB962C8B-B14F-4D97-AF65-F5344CB8AC3E}">
        <p14:creationId xmlns:p14="http://schemas.microsoft.com/office/powerpoint/2010/main" val="75352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idx="1"/>
          </p:nvPr>
        </p:nvSpPr>
        <p:spPr/>
        <p:txBody>
          <a:bodyPr/>
          <a:lstStyle/>
          <a:p>
            <a:r>
              <a:rPr lang="en-IN" dirty="0" err="1">
                <a:effectLst/>
              </a:rPr>
              <a:t>ReactJS</a:t>
            </a:r>
            <a:r>
              <a:rPr lang="en-IN" dirty="0">
                <a:effectLst/>
              </a:rPr>
              <a:t> is all about components. </a:t>
            </a:r>
            <a:r>
              <a:rPr lang="en-IN" dirty="0" err="1">
                <a:effectLst/>
              </a:rPr>
              <a:t>ReactJS</a:t>
            </a:r>
            <a:r>
              <a:rPr lang="en-IN" dirty="0">
                <a:effectLst/>
              </a:rPr>
              <a:t> application is made up of multiple components, and each component has its own logic and controls</a:t>
            </a:r>
            <a:r>
              <a:rPr lang="en-IN" dirty="0" smtClean="0">
                <a:effectLst/>
              </a:rPr>
              <a:t>.</a:t>
            </a:r>
          </a:p>
          <a:p>
            <a:r>
              <a:rPr lang="en-IN" dirty="0" smtClean="0">
                <a:effectLst/>
              </a:rPr>
              <a:t> </a:t>
            </a:r>
            <a:r>
              <a:rPr lang="en-IN" dirty="0">
                <a:effectLst/>
              </a:rPr>
              <a:t>These components can be reusable which help you to maintain the code when working on larger scale projects</a:t>
            </a:r>
            <a:r>
              <a:rPr lang="en-IN" dirty="0" smtClean="0">
                <a:effectLst/>
              </a:rPr>
              <a:t>.</a:t>
            </a:r>
          </a:p>
          <a:p>
            <a:r>
              <a:rPr lang="en-IN" dirty="0" smtClean="0">
                <a:effectLst/>
              </a:rPr>
              <a:t>Two types of Components:</a:t>
            </a:r>
          </a:p>
          <a:p>
            <a:pPr lvl="1"/>
            <a:r>
              <a:rPr lang="en-IN" dirty="0" smtClean="0">
                <a:effectLst/>
              </a:rPr>
              <a:t>Class</a:t>
            </a:r>
          </a:p>
          <a:p>
            <a:pPr lvl="1"/>
            <a:r>
              <a:rPr lang="en-IN" dirty="0" smtClean="0">
                <a:effectLst/>
              </a:rPr>
              <a:t>Functional</a:t>
            </a:r>
            <a:endParaRPr lang="en-IN" dirty="0"/>
          </a:p>
        </p:txBody>
      </p:sp>
    </p:spTree>
    <p:extLst>
      <p:ext uri="{BB962C8B-B14F-4D97-AF65-F5344CB8AC3E}">
        <p14:creationId xmlns:p14="http://schemas.microsoft.com/office/powerpoint/2010/main" val="55870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binding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854" y="1815921"/>
            <a:ext cx="9800822" cy="4522553"/>
          </a:xfrm>
        </p:spPr>
      </p:pic>
    </p:spTree>
    <p:extLst>
      <p:ext uri="{BB962C8B-B14F-4D97-AF65-F5344CB8AC3E}">
        <p14:creationId xmlns:p14="http://schemas.microsoft.com/office/powerpoint/2010/main" val="1928640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1806</TotalTime>
  <Words>1566</Words>
  <Application>Microsoft Office PowerPoint</Application>
  <PresentationFormat>Widescreen</PresentationFormat>
  <Paragraphs>239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times new roman</vt:lpstr>
      <vt:lpstr>Trebuchet MS</vt:lpstr>
      <vt:lpstr>Tw Cen MT</vt:lpstr>
      <vt:lpstr>verdana</vt:lpstr>
      <vt:lpstr>Circuit</vt:lpstr>
      <vt:lpstr>REACT JS</vt:lpstr>
      <vt:lpstr>agenda</vt:lpstr>
      <vt:lpstr>agenda</vt:lpstr>
      <vt:lpstr>agenda</vt:lpstr>
      <vt:lpstr>React basics</vt:lpstr>
      <vt:lpstr>React features</vt:lpstr>
      <vt:lpstr>JSX</vt:lpstr>
      <vt:lpstr>Components</vt:lpstr>
      <vt:lpstr>data binding</vt:lpstr>
      <vt:lpstr>One way Data binding</vt:lpstr>
      <vt:lpstr>Virtual dom</vt:lpstr>
      <vt:lpstr>Virtual dom</vt:lpstr>
      <vt:lpstr>performance</vt:lpstr>
      <vt:lpstr>Disadvantages of react js</vt:lpstr>
      <vt:lpstr>Angular Vs React</vt:lpstr>
      <vt:lpstr>Angular Vs React</vt:lpstr>
      <vt:lpstr>components</vt:lpstr>
      <vt:lpstr>Class components</vt:lpstr>
      <vt:lpstr>Functional components</vt:lpstr>
      <vt:lpstr>Component lifecycle</vt:lpstr>
      <vt:lpstr>constructor</vt:lpstr>
      <vt:lpstr>constructor</vt:lpstr>
      <vt:lpstr>React state</vt:lpstr>
      <vt:lpstr>React state</vt:lpstr>
      <vt:lpstr>React props</vt:lpstr>
      <vt:lpstr>State Vs Props</vt:lpstr>
      <vt:lpstr>State vs props</vt:lpstr>
      <vt:lpstr>State and Props similarities</vt:lpstr>
      <vt:lpstr>ES6 Features</vt:lpstr>
      <vt:lpstr>Es6 features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Shrivalli Maheshwaran</dc:creator>
  <cp:lastModifiedBy>Shrivalli Maheshwaran</cp:lastModifiedBy>
  <cp:revision>28</cp:revision>
  <dcterms:created xsi:type="dcterms:W3CDTF">2021-02-09T04:19:28Z</dcterms:created>
  <dcterms:modified xsi:type="dcterms:W3CDTF">2021-02-10T10:25:59Z</dcterms:modified>
</cp:coreProperties>
</file>