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6b4b0eb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6b4b0eb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3f6e5864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3f6e5864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1200">
                <a:solidFill>
                  <a:schemeClr val="dk1"/>
                </a:solidFill>
                <a:highlight>
                  <a:srgbClr val="FFFFFF"/>
                </a:highlight>
                <a:latin typeface="Times New Roman"/>
                <a:ea typeface="Times New Roman"/>
                <a:cs typeface="Times New Roman"/>
                <a:sym typeface="Times New Roman"/>
              </a:rPr>
              <a:t>The representation shows that the more the number of meals, the greater is the chance of cancellations. This is a trend that is seen in the data which is a little difficult to explain logically. It could be a consequence of having to commit greater amount of time to staying in hotel which might make customers not be able to abide to a booking in case of change in plans.</a:t>
            </a:r>
            <a:r>
              <a:rPr lang="en" sz="1200">
                <a:solidFill>
                  <a:schemeClr val="dk1"/>
                </a:solidFill>
                <a:highlight>
                  <a:srgbClr val="FFFFFF"/>
                </a:highlight>
                <a:latin typeface="Times New Roman"/>
                <a:ea typeface="Times New Roman"/>
                <a:cs typeface="Times New Roman"/>
                <a:sym typeface="Times New Roman"/>
              </a:rP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3f6e5864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3f6e5864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 </a:t>
            </a:r>
            <a:endParaRPr sz="1200">
              <a:solidFill>
                <a:schemeClr val="dk1"/>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i="1" lang="en" sz="1200">
                <a:solidFill>
                  <a:schemeClr val="dk1"/>
                </a:solidFill>
                <a:highlight>
                  <a:srgbClr val="FFFFFF"/>
                </a:highlight>
                <a:latin typeface="Times New Roman"/>
                <a:ea typeface="Times New Roman"/>
                <a:cs typeface="Times New Roman"/>
                <a:sym typeface="Times New Roman"/>
              </a:rPr>
              <a:t>The representation shows that the more the number of meals, the greater is the chance of cancellations. This is a trend that is seen in the data which is a little difficult to explain logically. It could be a consequence of having to commit greater amount of time to staying in hotel which might make customers not be able to abide to a booking in case of change in plans.</a:t>
            </a:r>
            <a:r>
              <a:rPr lang="en" sz="1200">
                <a:solidFill>
                  <a:schemeClr val="dk1"/>
                </a:solidFill>
                <a:highlight>
                  <a:srgbClr val="FFFFFF"/>
                </a:highlight>
                <a:latin typeface="Times New Roman"/>
                <a:ea typeface="Times New Roman"/>
                <a:cs typeface="Times New Roman"/>
                <a:sym typeface="Times New Roman"/>
              </a:rP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3f6e5864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3f6e5864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chemeClr val="dk1"/>
                </a:solidFill>
                <a:highlight>
                  <a:srgbClr val="FFFFFF"/>
                </a:highlight>
                <a:latin typeface="Times New Roman"/>
                <a:ea typeface="Times New Roman"/>
                <a:cs typeface="Times New Roman"/>
                <a:sym typeface="Times New Roman"/>
              </a:rPr>
              <a:t>It can be thought that fulfilling as many special requests as possible of the customers could convince them to not cancel their bookings. However, the data shows that there is no difference between the cancellation trends between customers with various number of special requests. The means of special requests of those customers who have cancelled and those who haven’t is the same.</a:t>
            </a:r>
            <a:r>
              <a:rPr lang="en" sz="1200">
                <a:solidFill>
                  <a:schemeClr val="dk1"/>
                </a:solidFill>
                <a:highlight>
                  <a:srgbClr val="FFFFFF"/>
                </a:highlight>
                <a:latin typeface="Times New Roman"/>
                <a:ea typeface="Times New Roman"/>
                <a:cs typeface="Times New Roman"/>
                <a:sym typeface="Times New Roman"/>
              </a:rPr>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6c96a598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6c96a598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6b4b0eb7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6b4b0eb7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6c96a598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6c96a598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3f6e5864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3f6e5864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 Time refers to the </a:t>
            </a:r>
            <a:r>
              <a:rPr lang="en" sz="1200">
                <a:solidFill>
                  <a:schemeClr val="dk1"/>
                </a:solidFill>
                <a:latin typeface="Times New Roman"/>
                <a:ea typeface="Times New Roman"/>
                <a:cs typeface="Times New Roman"/>
                <a:sym typeface="Times New Roman"/>
              </a:rPr>
              <a:t>Number of days between booking and the arrival date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People have busy schedules during week. Does that affect their bookings?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Do the choices of meal at our hotel affect the </a:t>
            </a:r>
            <a:r>
              <a:rPr lang="en" sz="1200">
                <a:solidFill>
                  <a:schemeClr val="dk1"/>
                </a:solidFill>
                <a:latin typeface="Times New Roman"/>
                <a:ea typeface="Times New Roman"/>
                <a:cs typeface="Times New Roman"/>
                <a:sym typeface="Times New Roman"/>
              </a:rPr>
              <a:t>customers cancelling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TA they act as a middleman between hotel and customer and thus provide a flexibility of change and security to their booking.</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3f6e5864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3f6e5864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Transient guests are further broken up into three different categories based on how they book: </a:t>
            </a:r>
            <a:r>
              <a:rPr b="1" lang="en" sz="1200">
                <a:solidFill>
                  <a:schemeClr val="dk1"/>
                </a:solidFill>
                <a:highlight>
                  <a:schemeClr val="lt1"/>
                </a:highlight>
                <a:latin typeface="Roboto"/>
                <a:ea typeface="Roboto"/>
                <a:cs typeface="Roboto"/>
                <a:sym typeface="Roboto"/>
              </a:rPr>
              <a:t>walk-ins</a:t>
            </a:r>
            <a:r>
              <a:rPr lang="en" sz="1200">
                <a:solidFill>
                  <a:schemeClr val="dk1"/>
                </a:solidFill>
                <a:highlight>
                  <a:schemeClr val="lt1"/>
                </a:highlight>
                <a:latin typeface="Roboto"/>
                <a:ea typeface="Roboto"/>
                <a:cs typeface="Roboto"/>
                <a:sym typeface="Roboto"/>
              </a:rPr>
              <a:t> (those who arrive at the hotel and pay the day rate at the front desk), </a:t>
            </a:r>
            <a:r>
              <a:rPr b="1" lang="en" sz="1200">
                <a:solidFill>
                  <a:schemeClr val="dk1"/>
                </a:solidFill>
                <a:highlight>
                  <a:schemeClr val="lt1"/>
                </a:highlight>
                <a:latin typeface="Roboto"/>
                <a:ea typeface="Roboto"/>
                <a:cs typeface="Roboto"/>
                <a:sym typeface="Roboto"/>
              </a:rPr>
              <a:t>online reservations</a:t>
            </a:r>
            <a:r>
              <a:rPr lang="en" sz="1200">
                <a:solidFill>
                  <a:schemeClr val="dk1"/>
                </a:solidFill>
                <a:highlight>
                  <a:schemeClr val="lt1"/>
                </a:highlight>
                <a:latin typeface="Roboto"/>
                <a:ea typeface="Roboto"/>
                <a:cs typeface="Roboto"/>
                <a:sym typeface="Roboto"/>
              </a:rPr>
              <a:t> (usually made directly through the hotel’s website), and </a:t>
            </a:r>
            <a:r>
              <a:rPr b="1" lang="en" sz="1200">
                <a:solidFill>
                  <a:schemeClr val="dk1"/>
                </a:solidFill>
                <a:highlight>
                  <a:schemeClr val="lt1"/>
                </a:highlight>
                <a:latin typeface="Roboto"/>
                <a:ea typeface="Roboto"/>
                <a:cs typeface="Roboto"/>
                <a:sym typeface="Roboto"/>
              </a:rPr>
              <a:t>phone reservations</a:t>
            </a:r>
            <a:r>
              <a:rPr lang="en" sz="1200">
                <a:solidFill>
                  <a:schemeClr val="dk1"/>
                </a:solidFill>
                <a:highlight>
                  <a:schemeClr val="lt1"/>
                </a:highlight>
                <a:latin typeface="Roboto"/>
                <a:ea typeface="Roboto"/>
                <a:cs typeface="Roboto"/>
                <a:sym typeface="Roboto"/>
              </a:rPr>
              <a:t>.</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Does number of special request made directly affect customer desire to stay in the hotel</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If you have repeated customers, they can be loyal to the hotel and not cancel</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If customers do not get the rooms that they want, will they cancel?</a:t>
            </a:r>
            <a:endParaRPr sz="1200">
              <a:solidFill>
                <a:schemeClr val="dk1"/>
              </a:solidFill>
              <a:highlight>
                <a:schemeClr val="lt1"/>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6c96a59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6c96a59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6c96a59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6c96a59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following slides, we will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6b4b0eb7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6b4b0eb7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chemeClr val="dk1"/>
                </a:solidFill>
                <a:highlight>
                  <a:srgbClr val="FFFFFF"/>
                </a:highlight>
                <a:latin typeface="Times New Roman"/>
                <a:ea typeface="Times New Roman"/>
                <a:cs typeface="Times New Roman"/>
                <a:sym typeface="Times New Roman"/>
              </a:rPr>
              <a:t> This can be interpreted as higher lead times leading to more cancellations from customers.</a:t>
            </a:r>
            <a:r>
              <a:rPr lang="en" sz="1200">
                <a:solidFill>
                  <a:schemeClr val="dk1"/>
                </a:solidFill>
                <a:highlight>
                  <a:srgbClr val="FFFFFF"/>
                </a:highlight>
                <a:latin typeface="Times New Roman"/>
                <a:ea typeface="Times New Roman"/>
                <a:cs typeface="Times New Roman"/>
                <a:sym typeface="Times New Roman"/>
              </a:rPr>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6c96a59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6c96a59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6b4b0eb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6b4b0eb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6b4b0eb7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6b4b0eb7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6869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solidFill>
                  <a:srgbClr val="666666"/>
                </a:solidFill>
              </a:rPr>
              <a:t>IST 687 - Final Project Presentation</a:t>
            </a:r>
            <a:endParaRPr sz="3000">
              <a:solidFill>
                <a:srgbClr val="666666"/>
              </a:solidFill>
            </a:endParaRPr>
          </a:p>
        </p:txBody>
      </p:sp>
      <p:sp>
        <p:nvSpPr>
          <p:cNvPr id="129" name="Google Shape;129;p13"/>
          <p:cNvSpPr txBox="1"/>
          <p:nvPr>
            <p:ph idx="1" type="subTitle"/>
          </p:nvPr>
        </p:nvSpPr>
        <p:spPr>
          <a:xfrm>
            <a:off x="1891350" y="2006503"/>
            <a:ext cx="5361300" cy="13047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300">
                <a:solidFill>
                  <a:srgbClr val="666666"/>
                </a:solidFill>
              </a:rPr>
              <a:t>Recommendations to minimize Hotel Cancellations</a:t>
            </a:r>
            <a:endParaRPr sz="3300">
              <a:solidFill>
                <a:srgbClr val="666666"/>
              </a:solidFill>
            </a:endParaRPr>
          </a:p>
        </p:txBody>
      </p:sp>
      <p:sp>
        <p:nvSpPr>
          <p:cNvPr id="130" name="Google Shape;130;p13"/>
          <p:cNvSpPr txBox="1"/>
          <p:nvPr>
            <p:ph idx="1" type="subTitle"/>
          </p:nvPr>
        </p:nvSpPr>
        <p:spPr>
          <a:xfrm>
            <a:off x="3455825" y="4269883"/>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Aditya Shah, Manan Vora &amp; Yash Shimpi</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nvSpPr>
        <p:spPr>
          <a:xfrm>
            <a:off x="5143500" y="525075"/>
            <a:ext cx="357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Most Corporate People or People who got complementary stay do not cancel</a:t>
            </a:r>
            <a:endParaRPr>
              <a:latin typeface="Calibri"/>
              <a:ea typeface="Calibri"/>
              <a:cs typeface="Calibri"/>
              <a:sym typeface="Calibri"/>
            </a:endParaRPr>
          </a:p>
        </p:txBody>
      </p:sp>
      <p:sp>
        <p:nvSpPr>
          <p:cNvPr id="196" name="Google Shape;196;p22"/>
          <p:cNvSpPr txBox="1"/>
          <p:nvPr/>
        </p:nvSpPr>
        <p:spPr>
          <a:xfrm>
            <a:off x="728775" y="3334950"/>
            <a:ext cx="357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People who booked hotel via Travel Agents seem to cancel the booking</a:t>
            </a:r>
            <a:endParaRPr>
              <a:latin typeface="Calibri"/>
              <a:ea typeface="Calibri"/>
              <a:cs typeface="Calibri"/>
              <a:sym typeface="Calibri"/>
            </a:endParaRPr>
          </a:p>
        </p:txBody>
      </p:sp>
      <p:pic>
        <p:nvPicPr>
          <p:cNvPr id="197" name="Google Shape;197;p22"/>
          <p:cNvPicPr preferRelativeResize="0"/>
          <p:nvPr/>
        </p:nvPicPr>
        <p:blipFill>
          <a:blip r:embed="rId3">
            <a:alphaModFix/>
          </a:blip>
          <a:stretch>
            <a:fillRect/>
          </a:stretch>
        </p:blipFill>
        <p:spPr>
          <a:xfrm>
            <a:off x="420750" y="232925"/>
            <a:ext cx="4002976" cy="2629550"/>
          </a:xfrm>
          <a:prstGeom prst="rect">
            <a:avLst/>
          </a:prstGeom>
          <a:noFill/>
          <a:ln>
            <a:noFill/>
          </a:ln>
        </p:spPr>
      </p:pic>
      <p:pic>
        <p:nvPicPr>
          <p:cNvPr id="198" name="Google Shape;198;p22"/>
          <p:cNvPicPr preferRelativeResize="0"/>
          <p:nvPr/>
        </p:nvPicPr>
        <p:blipFill>
          <a:blip r:embed="rId4">
            <a:alphaModFix/>
          </a:blip>
          <a:stretch>
            <a:fillRect/>
          </a:stretch>
        </p:blipFill>
        <p:spPr>
          <a:xfrm>
            <a:off x="4423730" y="1874500"/>
            <a:ext cx="4415471" cy="27497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3C78D8"/>
                </a:solidFill>
              </a:rPr>
              <a:t>Does Meal Affect Cancellation?</a:t>
            </a:r>
            <a:endParaRPr>
              <a:solidFill>
                <a:srgbClr val="3C78D8"/>
              </a:solidFill>
            </a:endParaRPr>
          </a:p>
        </p:txBody>
      </p:sp>
      <p:sp>
        <p:nvSpPr>
          <p:cNvPr id="204" name="Google Shape;204;p23"/>
          <p:cNvSpPr/>
          <p:nvPr/>
        </p:nvSpPr>
        <p:spPr>
          <a:xfrm>
            <a:off x="369150" y="2467775"/>
            <a:ext cx="582600" cy="5358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369150" y="3003575"/>
            <a:ext cx="582600" cy="5358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txBox="1"/>
          <p:nvPr/>
        </p:nvSpPr>
        <p:spPr>
          <a:xfrm>
            <a:off x="303000" y="2071600"/>
            <a:ext cx="71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
        <p:nvSpPr>
          <p:cNvPr id="207" name="Google Shape;207;p23"/>
          <p:cNvSpPr txBox="1"/>
          <p:nvPr/>
        </p:nvSpPr>
        <p:spPr>
          <a:xfrm>
            <a:off x="303000" y="3539375"/>
            <a:ext cx="714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Calibri"/>
                <a:ea typeface="Calibri"/>
                <a:cs typeface="Calibri"/>
                <a:sym typeface="Calibri"/>
              </a:rPr>
              <a:t>Not</a:t>
            </a:r>
            <a:endParaRPr sz="1000">
              <a:latin typeface="Calibri"/>
              <a:ea typeface="Calibri"/>
              <a:cs typeface="Calibri"/>
              <a:sym typeface="Calibri"/>
            </a:endParaRPr>
          </a:p>
          <a:p>
            <a:pPr indent="0" lvl="0" marL="0" rtl="0" algn="ctr">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pic>
        <p:nvPicPr>
          <p:cNvPr descr="Chart, bar chart&#10;&#10;Description automatically generated" id="208" name="Google Shape;208;p23"/>
          <p:cNvPicPr preferRelativeResize="0"/>
          <p:nvPr/>
        </p:nvPicPr>
        <p:blipFill>
          <a:blip r:embed="rId3">
            <a:alphaModFix/>
          </a:blip>
          <a:stretch>
            <a:fillRect/>
          </a:stretch>
        </p:blipFill>
        <p:spPr>
          <a:xfrm>
            <a:off x="1600200" y="1497850"/>
            <a:ext cx="5943600" cy="2997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819150" y="59915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3C78D8"/>
                </a:solidFill>
              </a:rPr>
              <a:t>Do people cancel their booking more during weeknights </a:t>
            </a:r>
            <a:r>
              <a:rPr lang="en">
                <a:solidFill>
                  <a:srgbClr val="3C78D8"/>
                </a:solidFill>
              </a:rPr>
              <a:t>?</a:t>
            </a:r>
            <a:endParaRPr>
              <a:solidFill>
                <a:srgbClr val="3C78D8"/>
              </a:solidFill>
            </a:endParaRPr>
          </a:p>
        </p:txBody>
      </p:sp>
      <p:pic>
        <p:nvPicPr>
          <p:cNvPr id="214" name="Google Shape;214;p24"/>
          <p:cNvPicPr preferRelativeResize="0"/>
          <p:nvPr/>
        </p:nvPicPr>
        <p:blipFill>
          <a:blip r:embed="rId3">
            <a:alphaModFix/>
          </a:blip>
          <a:stretch>
            <a:fillRect/>
          </a:stretch>
        </p:blipFill>
        <p:spPr>
          <a:xfrm>
            <a:off x="2011575" y="1625750"/>
            <a:ext cx="5120850" cy="316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3C78D8"/>
                </a:solidFill>
              </a:rPr>
              <a:t>Does Special Request have any effect on Cancellation?</a:t>
            </a:r>
            <a:endParaRPr>
              <a:solidFill>
                <a:srgbClr val="3C78D8"/>
              </a:solidFill>
            </a:endParaRPr>
          </a:p>
        </p:txBody>
      </p:sp>
      <p:pic>
        <p:nvPicPr>
          <p:cNvPr descr="Chart, box and whisker chart&#10;&#10;Description automatically generated" id="220" name="Google Shape;220;p25"/>
          <p:cNvPicPr preferRelativeResize="0"/>
          <p:nvPr/>
        </p:nvPicPr>
        <p:blipFill>
          <a:blip r:embed="rId3">
            <a:alphaModFix/>
          </a:blip>
          <a:stretch>
            <a:fillRect/>
          </a:stretch>
        </p:blipFill>
        <p:spPr>
          <a:xfrm>
            <a:off x="1475975" y="1909750"/>
            <a:ext cx="6192050" cy="2665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819150" y="617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What actions could be taken?</a:t>
            </a:r>
            <a:endParaRPr>
              <a:solidFill>
                <a:srgbClr val="000000"/>
              </a:solidFill>
            </a:endParaRPr>
          </a:p>
        </p:txBody>
      </p:sp>
      <p:sp>
        <p:nvSpPr>
          <p:cNvPr id="226" name="Google Shape;226;p26"/>
          <p:cNvSpPr txBox="1"/>
          <p:nvPr>
            <p:ph idx="1" type="body"/>
          </p:nvPr>
        </p:nvSpPr>
        <p:spPr>
          <a:xfrm>
            <a:off x="819150" y="1495400"/>
            <a:ext cx="7505700" cy="2989800"/>
          </a:xfrm>
          <a:prstGeom prst="rect">
            <a:avLst/>
          </a:prstGeom>
        </p:spPr>
        <p:txBody>
          <a:bodyPr anchorCtr="0" anchor="t" bIns="91425" lIns="91425" spcFirstLastPara="1" rIns="91425" wrap="square" tIns="91425">
            <a:normAutofit/>
          </a:bodyPr>
          <a:lstStyle/>
          <a:p>
            <a:pPr indent="-323850" lvl="0" marL="457200" rtl="0" algn="just">
              <a:lnSpc>
                <a:spcPct val="150000"/>
              </a:lnSpc>
              <a:spcBef>
                <a:spcPts val="0"/>
              </a:spcBef>
              <a:spcAft>
                <a:spcPts val="0"/>
              </a:spcAft>
              <a:buSzPts val="1500"/>
              <a:buAutoNum type="arabicPeriod"/>
            </a:pPr>
            <a:r>
              <a:rPr lang="en" sz="1500"/>
              <a:t>We have to retain a guest, so setting up a </a:t>
            </a:r>
            <a:r>
              <a:rPr lang="en" sz="1500"/>
              <a:t>loyalty</a:t>
            </a:r>
            <a:r>
              <a:rPr lang="en" sz="1500"/>
              <a:t> program to retain them can be useful.</a:t>
            </a:r>
            <a:endParaRPr sz="1500"/>
          </a:p>
          <a:p>
            <a:pPr indent="-323850" lvl="0" marL="457200" rtl="0" algn="just">
              <a:lnSpc>
                <a:spcPct val="150000"/>
              </a:lnSpc>
              <a:spcBef>
                <a:spcPts val="0"/>
              </a:spcBef>
              <a:spcAft>
                <a:spcPts val="0"/>
              </a:spcAft>
              <a:buSzPts val="1500"/>
              <a:buAutoNum type="arabicPeriod"/>
            </a:pPr>
            <a:r>
              <a:rPr lang="en" sz="1500"/>
              <a:t>Transient customers seem to cancel more than others. To attract them we can run a promotional deals or offer the stay are a cheaper price than others.</a:t>
            </a:r>
            <a:endParaRPr sz="1500"/>
          </a:p>
          <a:p>
            <a:pPr indent="-323850" lvl="0" marL="457200" rtl="0" algn="just">
              <a:lnSpc>
                <a:spcPct val="150000"/>
              </a:lnSpc>
              <a:spcBef>
                <a:spcPts val="0"/>
              </a:spcBef>
              <a:spcAft>
                <a:spcPts val="0"/>
              </a:spcAft>
              <a:buSzPts val="1500"/>
              <a:buAutoNum type="arabicPeriod"/>
            </a:pPr>
            <a:r>
              <a:rPr lang="en" sz="1500"/>
              <a:t>For minimizing the cancellation of groups that are booked via Travel Agents, we can set up free amenities like a gym, pool area, recreational area, free high-tea, food or beverages to a certain limit so that they can enjoy their stay in the hotel. </a:t>
            </a:r>
            <a:endParaRPr sz="1500"/>
          </a:p>
          <a:p>
            <a:pPr indent="-323850" lvl="0" marL="457200" rtl="0" algn="just">
              <a:lnSpc>
                <a:spcPct val="150000"/>
              </a:lnSpc>
              <a:spcBef>
                <a:spcPts val="0"/>
              </a:spcBef>
              <a:spcAft>
                <a:spcPts val="0"/>
              </a:spcAft>
              <a:buSzPts val="1500"/>
              <a:buAutoNum type="arabicPeriod"/>
            </a:pPr>
            <a:r>
              <a:rPr lang="en" sz="1500"/>
              <a:t>Since higher lead time can lead to change in plans, we should be allowing bookings 3 months prior to the check in date only.</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Other important recommendations</a:t>
            </a:r>
            <a:endParaRPr>
              <a:solidFill>
                <a:srgbClr val="000000"/>
              </a:solidFill>
            </a:endParaRPr>
          </a:p>
        </p:txBody>
      </p:sp>
      <p:sp>
        <p:nvSpPr>
          <p:cNvPr id="232" name="Google Shape;232;p27"/>
          <p:cNvSpPr txBox="1"/>
          <p:nvPr>
            <p:ph idx="1" type="body"/>
          </p:nvPr>
        </p:nvSpPr>
        <p:spPr>
          <a:xfrm>
            <a:off x="819150" y="1800200"/>
            <a:ext cx="7505700" cy="3107400"/>
          </a:xfrm>
          <a:prstGeom prst="rect">
            <a:avLst/>
          </a:prstGeom>
        </p:spPr>
        <p:txBody>
          <a:bodyPr anchorCtr="0" anchor="t" bIns="91425" lIns="91425" spcFirstLastPara="1" rIns="91425" wrap="square" tIns="91425">
            <a:normAutofit/>
          </a:bodyPr>
          <a:lstStyle/>
          <a:p>
            <a:pPr indent="-323850" lvl="0" marL="457200" rtl="0" algn="just">
              <a:lnSpc>
                <a:spcPct val="150000"/>
              </a:lnSpc>
              <a:spcBef>
                <a:spcPts val="0"/>
              </a:spcBef>
              <a:spcAft>
                <a:spcPts val="0"/>
              </a:spcAft>
              <a:buSzPts val="1500"/>
              <a:buAutoNum type="arabicPeriod"/>
            </a:pPr>
            <a:r>
              <a:rPr lang="en" sz="1500"/>
              <a:t>Although </a:t>
            </a:r>
            <a:r>
              <a:rPr lang="en" sz="1500"/>
              <a:t>assigned</a:t>
            </a:r>
            <a:r>
              <a:rPr lang="en" sz="1500"/>
              <a:t> rooms and reserved rooms do not play much part in cancellation, by </a:t>
            </a:r>
            <a:r>
              <a:rPr lang="en" sz="1500"/>
              <a:t>finding patterns we notice that </a:t>
            </a:r>
            <a:r>
              <a:rPr lang="en" sz="1500"/>
              <a:t>people that are associated with rooms </a:t>
            </a:r>
            <a:r>
              <a:rPr b="1" lang="en" sz="1500"/>
              <a:t>H</a:t>
            </a:r>
            <a:r>
              <a:rPr lang="en" sz="1500"/>
              <a:t>, </a:t>
            </a:r>
            <a:r>
              <a:rPr b="1" lang="en" sz="1500"/>
              <a:t>G</a:t>
            </a:r>
            <a:r>
              <a:rPr lang="en" sz="1500"/>
              <a:t>, and </a:t>
            </a:r>
            <a:r>
              <a:rPr b="1" lang="en" sz="1500"/>
              <a:t>C</a:t>
            </a:r>
            <a:r>
              <a:rPr lang="en" sz="1500"/>
              <a:t> </a:t>
            </a:r>
            <a:r>
              <a:rPr lang="en" sz="1500"/>
              <a:t>assigned tend to cancel their bookings. Maybe changing the layout of room can be useful here. </a:t>
            </a:r>
            <a:endParaRPr sz="1500"/>
          </a:p>
          <a:p>
            <a:pPr indent="-323850" lvl="0" marL="457200" rtl="0" algn="just">
              <a:lnSpc>
                <a:spcPct val="150000"/>
              </a:lnSpc>
              <a:spcBef>
                <a:spcPts val="0"/>
              </a:spcBef>
              <a:spcAft>
                <a:spcPts val="0"/>
              </a:spcAft>
              <a:buSzPts val="1500"/>
              <a:buAutoNum type="arabicPeriod"/>
            </a:pPr>
            <a:r>
              <a:rPr lang="en" sz="1500"/>
              <a:t>Since our hotel has guest from all around the world, we can have themes or cuisines that is consistent with that country so that they feel more convinced to come at our hotel and they enjoy their stay.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2"/>
                </a:solidFill>
              </a:rPr>
              <a:t>Thank you!</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Addressing the assumptions</a:t>
            </a:r>
            <a:endParaRPr>
              <a:solidFill>
                <a:srgbClr val="000000"/>
              </a:solidFill>
            </a:endParaRPr>
          </a:p>
        </p:txBody>
      </p:sp>
      <p:sp>
        <p:nvSpPr>
          <p:cNvPr id="136" name="Google Shape;136;p14"/>
          <p:cNvSpPr txBox="1"/>
          <p:nvPr>
            <p:ph idx="1" type="body"/>
          </p:nvPr>
        </p:nvSpPr>
        <p:spPr>
          <a:xfrm>
            <a:off x="819150" y="1468050"/>
            <a:ext cx="7505700" cy="34395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000000"/>
              </a:buClr>
              <a:buSzPts val="1500"/>
              <a:buAutoNum type="arabicPeriod"/>
            </a:pPr>
            <a:r>
              <a:rPr lang="en" sz="1500">
                <a:solidFill>
                  <a:srgbClr val="000000"/>
                </a:solidFill>
                <a:highlight>
                  <a:srgbClr val="FFFFFF"/>
                </a:highlight>
              </a:rPr>
              <a:t>Does the </a:t>
            </a:r>
            <a:r>
              <a:rPr b="1" lang="en" sz="1500">
                <a:solidFill>
                  <a:srgbClr val="000000"/>
                </a:solidFill>
                <a:highlight>
                  <a:srgbClr val="FFFFFF"/>
                </a:highlight>
              </a:rPr>
              <a:t>lead time</a:t>
            </a:r>
            <a:r>
              <a:rPr lang="en" sz="1500">
                <a:solidFill>
                  <a:srgbClr val="000000"/>
                </a:solidFill>
                <a:highlight>
                  <a:srgbClr val="FFFFFF"/>
                </a:highlight>
              </a:rPr>
              <a:t> affect cancellation? Does a higher lead time mean more possibility of cancellation? </a:t>
            </a:r>
            <a:endParaRPr sz="1500">
              <a:solidFill>
                <a:srgbClr val="000000"/>
              </a:solidFill>
              <a:highlight>
                <a:srgbClr val="FFFFFF"/>
              </a:highlight>
            </a:endParaRPr>
          </a:p>
          <a:p>
            <a:pPr indent="-323850" lvl="0" marL="457200" rtl="0" algn="l">
              <a:lnSpc>
                <a:spcPct val="150000"/>
              </a:lnSpc>
              <a:spcBef>
                <a:spcPts val="0"/>
              </a:spcBef>
              <a:spcAft>
                <a:spcPts val="0"/>
              </a:spcAft>
              <a:buClr>
                <a:srgbClr val="000000"/>
              </a:buClr>
              <a:buSzPts val="1500"/>
              <a:buAutoNum type="arabicPeriod"/>
            </a:pPr>
            <a:r>
              <a:rPr lang="en" sz="1500">
                <a:solidFill>
                  <a:srgbClr val="000000"/>
                </a:solidFill>
                <a:highlight>
                  <a:srgbClr val="FFFFFF"/>
                </a:highlight>
              </a:rPr>
              <a:t>Does </a:t>
            </a:r>
            <a:r>
              <a:rPr b="1" lang="en" sz="1500">
                <a:solidFill>
                  <a:srgbClr val="000000"/>
                </a:solidFill>
                <a:highlight>
                  <a:srgbClr val="FFFFFF"/>
                </a:highlight>
              </a:rPr>
              <a:t>staying in a weeknight</a:t>
            </a:r>
            <a:r>
              <a:rPr lang="en" sz="1500">
                <a:solidFill>
                  <a:srgbClr val="000000"/>
                </a:solidFill>
                <a:highlight>
                  <a:srgbClr val="FFFFFF"/>
                </a:highlight>
              </a:rPr>
              <a:t> contribute to the cancellations owing to the shift and work schedule? </a:t>
            </a:r>
            <a:endParaRPr sz="1500">
              <a:solidFill>
                <a:srgbClr val="000000"/>
              </a:solidFill>
              <a:highlight>
                <a:srgbClr val="FFFFFF"/>
              </a:highlight>
            </a:endParaRPr>
          </a:p>
          <a:p>
            <a:pPr indent="-323850" lvl="0" marL="457200" rtl="0" algn="l">
              <a:lnSpc>
                <a:spcPct val="150000"/>
              </a:lnSpc>
              <a:spcBef>
                <a:spcPts val="0"/>
              </a:spcBef>
              <a:spcAft>
                <a:spcPts val="0"/>
              </a:spcAft>
              <a:buClr>
                <a:srgbClr val="000000"/>
              </a:buClr>
              <a:buSzPts val="1500"/>
              <a:buAutoNum type="arabicPeriod"/>
            </a:pPr>
            <a:r>
              <a:rPr lang="en" sz="1500">
                <a:solidFill>
                  <a:srgbClr val="000000"/>
                </a:solidFill>
                <a:highlight>
                  <a:srgbClr val="FFFFFF"/>
                </a:highlight>
              </a:rPr>
              <a:t>Do </a:t>
            </a:r>
            <a:r>
              <a:rPr b="1" lang="en" sz="1500">
                <a:solidFill>
                  <a:srgbClr val="000000"/>
                </a:solidFill>
                <a:highlight>
                  <a:srgbClr val="FFFFFF"/>
                </a:highlight>
              </a:rPr>
              <a:t>meals</a:t>
            </a:r>
            <a:r>
              <a:rPr lang="en" sz="1500">
                <a:solidFill>
                  <a:srgbClr val="000000"/>
                </a:solidFill>
                <a:highlight>
                  <a:srgbClr val="FFFFFF"/>
                </a:highlight>
              </a:rPr>
              <a:t> have a relationship with cancellation? </a:t>
            </a:r>
            <a:endParaRPr sz="1500">
              <a:solidFill>
                <a:srgbClr val="000000"/>
              </a:solidFill>
              <a:highlight>
                <a:srgbClr val="FFFFFF"/>
              </a:highlight>
            </a:endParaRPr>
          </a:p>
          <a:p>
            <a:pPr indent="-323850" lvl="0" marL="457200" rtl="0" algn="l">
              <a:lnSpc>
                <a:spcPct val="150000"/>
              </a:lnSpc>
              <a:spcBef>
                <a:spcPts val="0"/>
              </a:spcBef>
              <a:spcAft>
                <a:spcPts val="0"/>
              </a:spcAft>
              <a:buClr>
                <a:srgbClr val="000000"/>
              </a:buClr>
              <a:buSzPts val="1500"/>
              <a:buAutoNum type="arabicPeriod"/>
            </a:pPr>
            <a:r>
              <a:rPr b="1" lang="en" sz="1500">
                <a:solidFill>
                  <a:srgbClr val="000000"/>
                </a:solidFill>
                <a:highlight>
                  <a:srgbClr val="FFFFFF"/>
                </a:highlight>
              </a:rPr>
              <a:t>Online tour agents</a:t>
            </a:r>
            <a:r>
              <a:rPr lang="en" sz="1500">
                <a:solidFill>
                  <a:srgbClr val="000000"/>
                </a:solidFill>
                <a:highlight>
                  <a:srgbClr val="FFFFFF"/>
                </a:highlight>
              </a:rPr>
              <a:t> provide security and flexibility to customers. Does this contribute to cancellation?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Addressing the assumptions</a:t>
            </a:r>
            <a:endParaRPr>
              <a:solidFill>
                <a:srgbClr val="000000"/>
              </a:solidFill>
            </a:endParaRPr>
          </a:p>
        </p:txBody>
      </p:sp>
      <p:sp>
        <p:nvSpPr>
          <p:cNvPr id="142" name="Google Shape;142;p15"/>
          <p:cNvSpPr txBox="1"/>
          <p:nvPr>
            <p:ph idx="1" type="body"/>
          </p:nvPr>
        </p:nvSpPr>
        <p:spPr>
          <a:xfrm>
            <a:off x="819150" y="1685925"/>
            <a:ext cx="7505700" cy="2448000"/>
          </a:xfrm>
          <a:prstGeom prst="rect">
            <a:avLst/>
          </a:prstGeom>
        </p:spPr>
        <p:txBody>
          <a:bodyPr anchorCtr="0" anchor="t" bIns="91425" lIns="91425" spcFirstLastPara="1" rIns="91425" wrap="square" tIns="91425">
            <a:normAutofit fontScale="85000"/>
          </a:bodyPr>
          <a:lstStyle/>
          <a:p>
            <a:pPr indent="0" lvl="0" marL="457200" rtl="0" algn="l">
              <a:spcBef>
                <a:spcPts val="0"/>
              </a:spcBef>
              <a:spcAft>
                <a:spcPts val="0"/>
              </a:spcAft>
              <a:buNone/>
            </a:pPr>
            <a:r>
              <a:t/>
            </a:r>
            <a:endParaRPr>
              <a:solidFill>
                <a:srgbClr val="000000"/>
              </a:solidFill>
              <a:highlight>
                <a:srgbClr val="FFFFFF"/>
              </a:highlight>
            </a:endParaRPr>
          </a:p>
          <a:p>
            <a:pPr indent="-309562" lvl="0" marL="457200" rtl="0" algn="l">
              <a:lnSpc>
                <a:spcPct val="150000"/>
              </a:lnSpc>
              <a:spcBef>
                <a:spcPts val="0"/>
              </a:spcBef>
              <a:spcAft>
                <a:spcPts val="0"/>
              </a:spcAft>
              <a:buClr>
                <a:srgbClr val="000000"/>
              </a:buClr>
              <a:buSzPct val="100000"/>
              <a:buAutoNum type="arabicPeriod" startAt="5"/>
            </a:pPr>
            <a:r>
              <a:rPr b="1" lang="en" sz="1500">
                <a:solidFill>
                  <a:srgbClr val="000000"/>
                </a:solidFill>
                <a:highlight>
                  <a:srgbClr val="FFFFFF"/>
                </a:highlight>
              </a:rPr>
              <a:t>Transient customers</a:t>
            </a:r>
            <a:r>
              <a:rPr lang="en" sz="1500">
                <a:solidFill>
                  <a:srgbClr val="000000"/>
                </a:solidFill>
                <a:highlight>
                  <a:srgbClr val="FFFFFF"/>
                </a:highlight>
              </a:rPr>
              <a:t> are more flexible with their schedule and tend to change their plans quicker than a group. Does this trend is reflected in the data as well? </a:t>
            </a:r>
            <a:endParaRPr sz="1500">
              <a:solidFill>
                <a:srgbClr val="000000"/>
              </a:solidFill>
              <a:highlight>
                <a:srgbClr val="FFFFFF"/>
              </a:highlight>
            </a:endParaRPr>
          </a:p>
          <a:p>
            <a:pPr indent="-309562" lvl="0" marL="457200" rtl="0" algn="l">
              <a:lnSpc>
                <a:spcPct val="150000"/>
              </a:lnSpc>
              <a:spcBef>
                <a:spcPts val="0"/>
              </a:spcBef>
              <a:spcAft>
                <a:spcPts val="0"/>
              </a:spcAft>
              <a:buClr>
                <a:srgbClr val="000000"/>
              </a:buClr>
              <a:buSzPct val="100000"/>
              <a:buAutoNum type="arabicPeriod" startAt="5"/>
            </a:pPr>
            <a:r>
              <a:rPr lang="en" sz="1500">
                <a:solidFill>
                  <a:srgbClr val="000000"/>
                </a:solidFill>
                <a:highlight>
                  <a:srgbClr val="FFFFFF"/>
                </a:highlight>
              </a:rPr>
              <a:t>The higher the number</a:t>
            </a:r>
            <a:r>
              <a:rPr b="1" lang="en" sz="1500">
                <a:solidFill>
                  <a:srgbClr val="000000"/>
                </a:solidFill>
                <a:highlight>
                  <a:srgbClr val="FFFFFF"/>
                </a:highlight>
              </a:rPr>
              <a:t> of special requests</a:t>
            </a:r>
            <a:r>
              <a:rPr lang="en" sz="1500">
                <a:solidFill>
                  <a:srgbClr val="000000"/>
                </a:solidFill>
                <a:highlight>
                  <a:srgbClr val="FFFFFF"/>
                </a:highlight>
              </a:rPr>
              <a:t> made by the customers, the more inclined the customer is to come to a hotel. So, if the person does not make any request or only a few, is he more likely to cancel? </a:t>
            </a:r>
            <a:endParaRPr sz="1500">
              <a:solidFill>
                <a:srgbClr val="000000"/>
              </a:solidFill>
              <a:highlight>
                <a:srgbClr val="FFFFFF"/>
              </a:highlight>
            </a:endParaRPr>
          </a:p>
          <a:p>
            <a:pPr indent="-309562" lvl="0" marL="457200" rtl="0" algn="l">
              <a:lnSpc>
                <a:spcPct val="150000"/>
              </a:lnSpc>
              <a:spcBef>
                <a:spcPts val="0"/>
              </a:spcBef>
              <a:spcAft>
                <a:spcPts val="0"/>
              </a:spcAft>
              <a:buClr>
                <a:srgbClr val="000000"/>
              </a:buClr>
              <a:buSzPct val="100000"/>
              <a:buAutoNum type="arabicPeriod" startAt="5"/>
            </a:pPr>
            <a:r>
              <a:rPr lang="en" sz="1500">
                <a:solidFill>
                  <a:srgbClr val="000000"/>
                </a:solidFill>
                <a:highlight>
                  <a:srgbClr val="FFFFFF"/>
                </a:highlight>
              </a:rPr>
              <a:t>Is a </a:t>
            </a:r>
            <a:r>
              <a:rPr b="1" lang="en" sz="1500">
                <a:solidFill>
                  <a:srgbClr val="000000"/>
                </a:solidFill>
                <a:highlight>
                  <a:srgbClr val="FFFFFF"/>
                </a:highlight>
              </a:rPr>
              <a:t>repeated customer</a:t>
            </a:r>
            <a:r>
              <a:rPr lang="en" sz="1500">
                <a:solidFill>
                  <a:srgbClr val="000000"/>
                </a:solidFill>
                <a:highlight>
                  <a:srgbClr val="FFFFFF"/>
                </a:highlight>
              </a:rPr>
              <a:t> less inclined to cancel than someone who is new? </a:t>
            </a:r>
            <a:endParaRPr sz="1500">
              <a:solidFill>
                <a:srgbClr val="000000"/>
              </a:solidFill>
              <a:highlight>
                <a:srgbClr val="FFFFFF"/>
              </a:highlight>
            </a:endParaRPr>
          </a:p>
          <a:p>
            <a:pPr indent="-309562" lvl="0" marL="457200" rtl="0" algn="l">
              <a:lnSpc>
                <a:spcPct val="150000"/>
              </a:lnSpc>
              <a:spcBef>
                <a:spcPts val="0"/>
              </a:spcBef>
              <a:spcAft>
                <a:spcPts val="0"/>
              </a:spcAft>
              <a:buClr>
                <a:srgbClr val="000000"/>
              </a:buClr>
              <a:buSzPct val="100000"/>
              <a:buAutoNum type="arabicPeriod" startAt="5"/>
            </a:pPr>
            <a:r>
              <a:rPr lang="en" sz="1500">
                <a:solidFill>
                  <a:srgbClr val="000000"/>
                </a:solidFill>
                <a:highlight>
                  <a:srgbClr val="FFFFFF"/>
                </a:highlight>
              </a:rPr>
              <a:t>If the </a:t>
            </a:r>
            <a:r>
              <a:rPr b="1" lang="en" sz="1500">
                <a:solidFill>
                  <a:srgbClr val="000000"/>
                </a:solidFill>
                <a:highlight>
                  <a:srgbClr val="FFFFFF"/>
                </a:highlight>
              </a:rPr>
              <a:t>assigned room</a:t>
            </a:r>
            <a:r>
              <a:rPr lang="en" sz="1500">
                <a:solidFill>
                  <a:srgbClr val="000000"/>
                </a:solidFill>
                <a:highlight>
                  <a:srgbClr val="FFFFFF"/>
                </a:highlight>
              </a:rPr>
              <a:t> is different from the </a:t>
            </a:r>
            <a:r>
              <a:rPr b="1" lang="en" sz="1500">
                <a:solidFill>
                  <a:srgbClr val="000000"/>
                </a:solidFill>
                <a:highlight>
                  <a:srgbClr val="FFFFFF"/>
                </a:highlight>
              </a:rPr>
              <a:t>reserved room</a:t>
            </a:r>
            <a:r>
              <a:rPr lang="en" sz="1500">
                <a:solidFill>
                  <a:srgbClr val="000000"/>
                </a:solidFill>
                <a:highlight>
                  <a:srgbClr val="FFFFFF"/>
                </a:highlight>
              </a:rPr>
              <a:t>, does that make the customers cancel their reservation?</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Identification of Key Metrics</a:t>
            </a:r>
            <a:endParaRPr>
              <a:solidFill>
                <a:srgbClr val="000000"/>
              </a:solidFill>
            </a:endParaRPr>
          </a:p>
        </p:txBody>
      </p:sp>
      <p:sp>
        <p:nvSpPr>
          <p:cNvPr id="148" name="Google Shape;148;p16"/>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AutoNum type="arabicPeriod"/>
            </a:pPr>
            <a:r>
              <a:rPr lang="en" sz="1500"/>
              <a:t>To minimize hotel cancellation, we conducted our research by building 4 Models which help us determine the best model.</a:t>
            </a:r>
            <a:endParaRPr sz="1500"/>
          </a:p>
          <a:p>
            <a:pPr indent="-323850" lvl="0" marL="457200" rtl="0" algn="l">
              <a:lnSpc>
                <a:spcPct val="150000"/>
              </a:lnSpc>
              <a:spcBef>
                <a:spcPts val="0"/>
              </a:spcBef>
              <a:spcAft>
                <a:spcPts val="0"/>
              </a:spcAft>
              <a:buSzPts val="1500"/>
              <a:buAutoNum type="arabicPeriod"/>
            </a:pPr>
            <a:r>
              <a:rPr lang="en" sz="1500"/>
              <a:t>Two models showed us an accuracy greater than 80%</a:t>
            </a:r>
            <a:endParaRPr sz="1500"/>
          </a:p>
          <a:p>
            <a:pPr indent="-323850" lvl="0" marL="457200" rtl="0" algn="l">
              <a:lnSpc>
                <a:spcPct val="150000"/>
              </a:lnSpc>
              <a:spcBef>
                <a:spcPts val="0"/>
              </a:spcBef>
              <a:spcAft>
                <a:spcPts val="0"/>
              </a:spcAft>
              <a:buSzPts val="1500"/>
              <a:buAutoNum type="arabicPeriod"/>
            </a:pPr>
            <a:r>
              <a:rPr lang="en" sz="1500"/>
              <a:t>That helped us understand the key metrics that should be addressed first.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4062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3C78D8"/>
                </a:solidFill>
              </a:rPr>
              <a:t>Top 4 Metrics</a:t>
            </a:r>
            <a:endParaRPr>
              <a:solidFill>
                <a:srgbClr val="3C78D8"/>
              </a:solidFill>
            </a:endParaRPr>
          </a:p>
        </p:txBody>
      </p:sp>
      <p:pic>
        <p:nvPicPr>
          <p:cNvPr id="154" name="Google Shape;154;p17"/>
          <p:cNvPicPr preferRelativeResize="0"/>
          <p:nvPr/>
        </p:nvPicPr>
        <p:blipFill>
          <a:blip r:embed="rId3">
            <a:alphaModFix/>
          </a:blip>
          <a:stretch>
            <a:fillRect/>
          </a:stretch>
        </p:blipFill>
        <p:spPr>
          <a:xfrm>
            <a:off x="905353" y="1486975"/>
            <a:ext cx="7333301" cy="284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3C78D8"/>
                </a:solidFill>
              </a:rPr>
              <a:t>Lead Time</a:t>
            </a:r>
            <a:r>
              <a:rPr lang="en">
                <a:solidFill>
                  <a:srgbClr val="3C78D8"/>
                </a:solidFill>
              </a:rPr>
              <a:t> v/s Cancellation</a:t>
            </a:r>
            <a:endParaRPr>
              <a:solidFill>
                <a:srgbClr val="3C78D8"/>
              </a:solidFill>
            </a:endParaRPr>
          </a:p>
        </p:txBody>
      </p:sp>
      <p:pic>
        <p:nvPicPr>
          <p:cNvPr id="160" name="Google Shape;160;p18"/>
          <p:cNvPicPr preferRelativeResize="0"/>
          <p:nvPr/>
        </p:nvPicPr>
        <p:blipFill rotWithShape="1">
          <a:blip r:embed="rId3">
            <a:alphaModFix/>
          </a:blip>
          <a:srcRect b="1205" l="0" r="0" t="0"/>
          <a:stretch/>
        </p:blipFill>
        <p:spPr>
          <a:xfrm>
            <a:off x="2016713" y="1800200"/>
            <a:ext cx="5110577" cy="30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3C78D8"/>
                </a:solidFill>
              </a:rPr>
              <a:t>Repeat Guest</a:t>
            </a:r>
            <a:r>
              <a:rPr lang="en">
                <a:solidFill>
                  <a:srgbClr val="3C78D8"/>
                </a:solidFill>
              </a:rPr>
              <a:t> v/s Cancellation</a:t>
            </a:r>
            <a:endParaRPr>
              <a:solidFill>
                <a:srgbClr val="3C78D8"/>
              </a:solidFill>
            </a:endParaRPr>
          </a:p>
        </p:txBody>
      </p:sp>
      <p:pic>
        <p:nvPicPr>
          <p:cNvPr descr="Chart, waterfall chart&#10;&#10;Description automatically generated" id="166" name="Google Shape;166;p19"/>
          <p:cNvPicPr preferRelativeResize="0"/>
          <p:nvPr/>
        </p:nvPicPr>
        <p:blipFill>
          <a:blip r:embed="rId3">
            <a:alphaModFix/>
          </a:blip>
          <a:stretch>
            <a:fillRect/>
          </a:stretch>
        </p:blipFill>
        <p:spPr>
          <a:xfrm>
            <a:off x="1600200" y="1800200"/>
            <a:ext cx="5943600" cy="2942549"/>
          </a:xfrm>
          <a:prstGeom prst="rect">
            <a:avLst/>
          </a:prstGeom>
          <a:noFill/>
          <a:ln>
            <a:noFill/>
          </a:ln>
        </p:spPr>
      </p:pic>
      <p:sp>
        <p:nvSpPr>
          <p:cNvPr id="167" name="Google Shape;167;p19"/>
          <p:cNvSpPr/>
          <p:nvPr/>
        </p:nvSpPr>
        <p:spPr>
          <a:xfrm>
            <a:off x="369150" y="2467775"/>
            <a:ext cx="582600" cy="5358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369150" y="3003575"/>
            <a:ext cx="582600" cy="5358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txBox="1"/>
          <p:nvPr/>
        </p:nvSpPr>
        <p:spPr>
          <a:xfrm>
            <a:off x="303000" y="2071600"/>
            <a:ext cx="71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
        <p:nvSpPr>
          <p:cNvPr id="170" name="Google Shape;170;p19"/>
          <p:cNvSpPr txBox="1"/>
          <p:nvPr/>
        </p:nvSpPr>
        <p:spPr>
          <a:xfrm>
            <a:off x="303000" y="3539375"/>
            <a:ext cx="714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Calibri"/>
                <a:ea typeface="Calibri"/>
                <a:cs typeface="Calibri"/>
                <a:sym typeface="Calibri"/>
              </a:rPr>
              <a:t>Not</a:t>
            </a:r>
            <a:endParaRPr sz="1000">
              <a:latin typeface="Calibri"/>
              <a:ea typeface="Calibri"/>
              <a:cs typeface="Calibri"/>
              <a:sym typeface="Calibri"/>
            </a:endParaRPr>
          </a:p>
          <a:p>
            <a:pPr indent="0" lvl="0" marL="0" rtl="0" algn="ctr">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3C78D8"/>
                </a:solidFill>
              </a:rPr>
              <a:t>Customer Type</a:t>
            </a:r>
            <a:r>
              <a:rPr lang="en">
                <a:solidFill>
                  <a:srgbClr val="3C78D8"/>
                </a:solidFill>
              </a:rPr>
              <a:t> v/s Cancellation</a:t>
            </a:r>
            <a:endParaRPr>
              <a:solidFill>
                <a:srgbClr val="3C78D8"/>
              </a:solidFill>
            </a:endParaRPr>
          </a:p>
        </p:txBody>
      </p:sp>
      <p:pic>
        <p:nvPicPr>
          <p:cNvPr descr="Chart, waterfall chart&#10;&#10;Description automatically generated" id="176" name="Google Shape;176;p20"/>
          <p:cNvPicPr preferRelativeResize="0"/>
          <p:nvPr/>
        </p:nvPicPr>
        <p:blipFill>
          <a:blip r:embed="rId3">
            <a:alphaModFix/>
          </a:blip>
          <a:stretch>
            <a:fillRect/>
          </a:stretch>
        </p:blipFill>
        <p:spPr>
          <a:xfrm>
            <a:off x="1656163" y="1800200"/>
            <a:ext cx="5831674" cy="3038500"/>
          </a:xfrm>
          <a:prstGeom prst="rect">
            <a:avLst/>
          </a:prstGeom>
          <a:noFill/>
          <a:ln>
            <a:noFill/>
          </a:ln>
        </p:spPr>
      </p:pic>
      <p:sp>
        <p:nvSpPr>
          <p:cNvPr id="177" name="Google Shape;177;p20"/>
          <p:cNvSpPr/>
          <p:nvPr/>
        </p:nvSpPr>
        <p:spPr>
          <a:xfrm>
            <a:off x="369150" y="2467775"/>
            <a:ext cx="582600" cy="5358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369150" y="3003575"/>
            <a:ext cx="582600" cy="5358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txBox="1"/>
          <p:nvPr/>
        </p:nvSpPr>
        <p:spPr>
          <a:xfrm>
            <a:off x="303000" y="2071600"/>
            <a:ext cx="71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
        <p:nvSpPr>
          <p:cNvPr id="180" name="Google Shape;180;p20"/>
          <p:cNvSpPr txBox="1"/>
          <p:nvPr/>
        </p:nvSpPr>
        <p:spPr>
          <a:xfrm>
            <a:off x="303000" y="3539375"/>
            <a:ext cx="714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Calibri"/>
                <a:ea typeface="Calibri"/>
                <a:cs typeface="Calibri"/>
                <a:sym typeface="Calibri"/>
              </a:rPr>
              <a:t>Not</a:t>
            </a:r>
            <a:endParaRPr sz="1000">
              <a:latin typeface="Calibri"/>
              <a:ea typeface="Calibri"/>
              <a:cs typeface="Calibri"/>
              <a:sym typeface="Calibri"/>
            </a:endParaRPr>
          </a:p>
          <a:p>
            <a:pPr indent="0" lvl="0" marL="0" rtl="0" algn="ctr">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3C78D8"/>
                </a:solidFill>
              </a:rPr>
              <a:t>Market Segment</a:t>
            </a:r>
            <a:r>
              <a:rPr lang="en">
                <a:solidFill>
                  <a:srgbClr val="3C78D8"/>
                </a:solidFill>
              </a:rPr>
              <a:t> v/s Cancellation</a:t>
            </a:r>
            <a:endParaRPr>
              <a:solidFill>
                <a:srgbClr val="3C78D8"/>
              </a:solidFill>
            </a:endParaRPr>
          </a:p>
        </p:txBody>
      </p:sp>
      <p:pic>
        <p:nvPicPr>
          <p:cNvPr descr="Chart, bar chart&#10;&#10;Description automatically generated" id="186" name="Google Shape;186;p21"/>
          <p:cNvPicPr preferRelativeResize="0"/>
          <p:nvPr/>
        </p:nvPicPr>
        <p:blipFill>
          <a:blip r:embed="rId3">
            <a:alphaModFix/>
          </a:blip>
          <a:stretch>
            <a:fillRect/>
          </a:stretch>
        </p:blipFill>
        <p:spPr>
          <a:xfrm>
            <a:off x="1728788" y="1800200"/>
            <a:ext cx="5686426" cy="2673979"/>
          </a:xfrm>
          <a:prstGeom prst="rect">
            <a:avLst/>
          </a:prstGeom>
          <a:noFill/>
          <a:ln>
            <a:noFill/>
          </a:ln>
        </p:spPr>
      </p:pic>
      <p:sp>
        <p:nvSpPr>
          <p:cNvPr id="187" name="Google Shape;187;p21"/>
          <p:cNvSpPr/>
          <p:nvPr/>
        </p:nvSpPr>
        <p:spPr>
          <a:xfrm>
            <a:off x="369150" y="2467775"/>
            <a:ext cx="582600" cy="5358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369150" y="3003575"/>
            <a:ext cx="582600" cy="5358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txBox="1"/>
          <p:nvPr/>
        </p:nvSpPr>
        <p:spPr>
          <a:xfrm>
            <a:off x="303000" y="2071600"/>
            <a:ext cx="71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
        <p:nvSpPr>
          <p:cNvPr id="190" name="Google Shape;190;p21"/>
          <p:cNvSpPr txBox="1"/>
          <p:nvPr/>
        </p:nvSpPr>
        <p:spPr>
          <a:xfrm>
            <a:off x="303000" y="3539375"/>
            <a:ext cx="714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Calibri"/>
                <a:ea typeface="Calibri"/>
                <a:cs typeface="Calibri"/>
                <a:sym typeface="Calibri"/>
              </a:rPr>
              <a:t>Not</a:t>
            </a:r>
            <a:endParaRPr sz="1000">
              <a:latin typeface="Calibri"/>
              <a:ea typeface="Calibri"/>
              <a:cs typeface="Calibri"/>
              <a:sym typeface="Calibri"/>
            </a:endParaRPr>
          </a:p>
          <a:p>
            <a:pPr indent="0" lvl="0" marL="0" rtl="0" algn="ctr">
              <a:spcBef>
                <a:spcPts val="0"/>
              </a:spcBef>
              <a:spcAft>
                <a:spcPts val="0"/>
              </a:spcAft>
              <a:buNone/>
            </a:pPr>
            <a:r>
              <a:rPr lang="en" sz="1000">
                <a:latin typeface="Calibri"/>
                <a:ea typeface="Calibri"/>
                <a:cs typeface="Calibri"/>
                <a:sym typeface="Calibri"/>
              </a:rPr>
              <a:t>Cancelled</a:t>
            </a:r>
            <a:endParaRPr sz="1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