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e9da11d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e9da11d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8.jpg"/><Relationship Id="rId5"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8.jpg"/><Relationship Id="rId6"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31.jpg"/><Relationship Id="rId6" Type="http://schemas.openxmlformats.org/officeDocument/2006/relationships/image" Target="../media/image32.jpg"/><Relationship Id="rId7" Type="http://schemas.openxmlformats.org/officeDocument/2006/relationships/image" Target="../media/image2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jpg"/><Relationship Id="rId4" Type="http://schemas.openxmlformats.org/officeDocument/2006/relationships/image" Target="../media/image3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Manometer beer equipment" id="85" name="Google Shape;85;p13"/>
          <p:cNvPicPr preferRelativeResize="0"/>
          <p:nvPr/>
        </p:nvPicPr>
        <p:blipFill rotWithShape="1">
          <a:blip r:embed="rId3">
            <a:alphaModFix/>
          </a:blip>
          <a:srcRect b="8760" l="0" r="0" t="6334"/>
          <a:stretch/>
        </p:blipFill>
        <p:spPr>
          <a:xfrm>
            <a:off x="-3047" y="10"/>
            <a:ext cx="12191999" cy="6857990"/>
          </a:xfrm>
          <a:prstGeom prst="rect">
            <a:avLst/>
          </a:prstGeom>
          <a:noFill/>
          <a:ln>
            <a:noFill/>
          </a:ln>
        </p:spPr>
      </p:pic>
      <p:sp>
        <p:nvSpPr>
          <p:cNvPr id="86" name="Google Shape;86;p13"/>
          <p:cNvSpPr/>
          <p:nvPr/>
        </p:nvSpPr>
        <p:spPr>
          <a:xfrm>
            <a:off x="0" y="2207602"/>
            <a:ext cx="12191999" cy="3162146"/>
          </a:xfrm>
          <a:prstGeom prst="rect">
            <a:avLst/>
          </a:prstGeom>
          <a:gradFill>
            <a:gsLst>
              <a:gs pos="0">
                <a:srgbClr val="000000">
                  <a:alpha val="0"/>
                </a:srgbClr>
              </a:gs>
              <a:gs pos="25000">
                <a:srgbClr val="000000">
                  <a:alpha val="14901"/>
                </a:srgbClr>
              </a:gs>
              <a:gs pos="50000">
                <a:srgbClr val="000000">
                  <a:alpha val="29803"/>
                </a:srgbClr>
              </a:gs>
              <a:gs pos="75000">
                <a:srgbClr val="000000">
                  <a:alpha val="14901"/>
                </a:srgbClr>
              </a:gs>
              <a:gs pos="100000">
                <a:srgbClr val="000000">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txBox="1"/>
          <p:nvPr>
            <p:ph type="title"/>
          </p:nvPr>
        </p:nvSpPr>
        <p:spPr>
          <a:xfrm>
            <a:off x="1097280" y="325550"/>
            <a:ext cx="10058400" cy="3574778"/>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Calibri"/>
              <a:buNone/>
            </a:pPr>
            <a:r>
              <a:rPr lang="en-US" sz="5200">
                <a:solidFill>
                  <a:srgbClr val="FFFFFF"/>
                </a:solidFill>
              </a:rPr>
              <a:t>RAILWAY PIPE BENDING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4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22"/>
          <p:cNvSpPr txBox="1"/>
          <p:nvPr>
            <p:ph type="title"/>
          </p:nvPr>
        </p:nvSpPr>
        <p:spPr>
          <a:xfrm>
            <a:off x="971368" y="371719"/>
            <a:ext cx="6125964" cy="19068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Removal Of Corrosive Part from Pipes.</a:t>
            </a:r>
            <a:endParaRPr/>
          </a:p>
        </p:txBody>
      </p:sp>
      <p:sp>
        <p:nvSpPr>
          <p:cNvPr id="183" name="Google Shape;183;p22"/>
          <p:cNvSpPr txBox="1"/>
          <p:nvPr>
            <p:ph idx="1" type="body"/>
          </p:nvPr>
        </p:nvSpPr>
        <p:spPr>
          <a:xfrm>
            <a:off x="971368" y="2711395"/>
            <a:ext cx="4114801" cy="34655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lang="en-US" sz="1700"/>
              <a:t>Next step is to clean the pipe by applying solution to it so that there are no possibilities of corrosion further. Pipe is kept in solution for some time and later it is cleaned by cloth ,solution is applied from inside also with the help of drill like machine and later processed for bending to a desired shape. This process is first done for small OD because applying solution to pipe after bending is difficult.  For OD &gt; 32mm, job is made first and later processed for applying  solution.</a:t>
            </a:r>
            <a:endParaRPr/>
          </a:p>
        </p:txBody>
      </p:sp>
      <p:pic>
        <p:nvPicPr>
          <p:cNvPr descr="A picture containing wooden, metal, rack, wood&#10;&#10;Description automatically generated" id="184" name="Google Shape;184;p22"/>
          <p:cNvPicPr preferRelativeResize="0"/>
          <p:nvPr/>
        </p:nvPicPr>
        <p:blipFill rotWithShape="1">
          <a:blip r:embed="rId3">
            <a:alphaModFix/>
          </a:blip>
          <a:srcRect b="31183" l="0" r="-1" t="5251"/>
          <a:stretch/>
        </p:blipFill>
        <p:spPr>
          <a:xfrm>
            <a:off x="8452968" y="3681465"/>
            <a:ext cx="3747932" cy="3176541"/>
          </a:xfrm>
          <a:custGeom>
            <a:rect b="b" l="l" r="r" t="t"/>
            <a:pathLst>
              <a:path extrusionOk="0" h="3176541" w="3747932">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a:noFill/>
          <a:ln>
            <a:noFill/>
          </a:ln>
        </p:spPr>
      </p:pic>
      <p:pic>
        <p:nvPicPr>
          <p:cNvPr descr="A picture containing person, railing, stair, lined&#10;&#10;Description automatically generated" id="185" name="Google Shape;185;p22"/>
          <p:cNvPicPr preferRelativeResize="0"/>
          <p:nvPr/>
        </p:nvPicPr>
        <p:blipFill rotWithShape="1">
          <a:blip r:embed="rId4">
            <a:alphaModFix/>
          </a:blip>
          <a:srcRect b="4" l="6566" r="18822" t="0"/>
          <a:stretch/>
        </p:blipFill>
        <p:spPr>
          <a:xfrm>
            <a:off x="5398276" y="2457970"/>
            <a:ext cx="3458367" cy="3476265"/>
          </a:xfrm>
          <a:custGeom>
            <a:rect b="b" l="l" r="r" t="t"/>
            <a:pathLst>
              <a:path extrusionOk="0" h="3476265" w="3458367">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ln>
            <a:noFill/>
          </a:ln>
        </p:spPr>
      </p:pic>
      <p:pic>
        <p:nvPicPr>
          <p:cNvPr id="186" name="Google Shape;186;p22"/>
          <p:cNvPicPr preferRelativeResize="0"/>
          <p:nvPr/>
        </p:nvPicPr>
        <p:blipFill rotWithShape="1">
          <a:blip r:embed="rId5">
            <a:alphaModFix/>
          </a:blip>
          <a:srcRect b="-3" l="2873" r="-3" t="0"/>
          <a:stretch/>
        </p:blipFill>
        <p:spPr>
          <a:xfrm>
            <a:off x="7621024" y="-5"/>
            <a:ext cx="4579876" cy="3536502"/>
          </a:xfrm>
          <a:custGeom>
            <a:rect b="b" l="l" r="r" t="t"/>
            <a:pathLst>
              <a:path extrusionOk="0" h="3536502" w="4579876">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p23"/>
          <p:cNvSpPr txBox="1"/>
          <p:nvPr>
            <p:ph type="title"/>
          </p:nvPr>
        </p:nvSpPr>
        <p:spPr>
          <a:xfrm>
            <a:off x="1000452" y="1522604"/>
            <a:ext cx="3150129" cy="15444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Calibri"/>
              <a:buNone/>
            </a:pPr>
            <a:r>
              <a:rPr lang="en-US" sz="3400"/>
              <a:t>Process to remove corrosive part</a:t>
            </a:r>
            <a:endParaRPr sz="3400"/>
          </a:p>
        </p:txBody>
      </p:sp>
      <p:grpSp>
        <p:nvGrpSpPr>
          <p:cNvPr id="193" name="Google Shape;193;p23"/>
          <p:cNvGrpSpPr/>
          <p:nvPr/>
        </p:nvGrpSpPr>
        <p:grpSpPr>
          <a:xfrm>
            <a:off x="472021" y="518649"/>
            <a:ext cx="1128382" cy="847206"/>
            <a:chOff x="8183879" y="1000124"/>
            <a:chExt cx="1562267" cy="1172973"/>
          </a:xfrm>
        </p:grpSpPr>
        <p:sp>
          <p:nvSpPr>
            <p:cNvPr id="194" name="Google Shape;194;p23"/>
            <p:cNvSpPr/>
            <p:nvPr/>
          </p:nvSpPr>
          <p:spPr>
            <a:xfrm>
              <a:off x="8183879"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23"/>
            <p:cNvSpPr/>
            <p:nvPr/>
          </p:nvSpPr>
          <p:spPr>
            <a:xfrm>
              <a:off x="8983979"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6" name="Google Shape;196;p23"/>
          <p:cNvSpPr txBox="1"/>
          <p:nvPr>
            <p:ph idx="1" type="body"/>
          </p:nvPr>
        </p:nvSpPr>
        <p:spPr>
          <a:xfrm>
            <a:off x="1000450" y="3067026"/>
            <a:ext cx="3150131" cy="32723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t>1st step is to clean the job, job is merged in nanocoat solution for 30 mins to clean the job well.</a:t>
            </a:r>
            <a:endParaRPr/>
          </a:p>
          <a:p>
            <a:pPr indent="-228600" lvl="0" marL="228600" rtl="0" algn="l">
              <a:lnSpc>
                <a:spcPct val="90000"/>
              </a:lnSpc>
              <a:spcBef>
                <a:spcPts val="1000"/>
              </a:spcBef>
              <a:spcAft>
                <a:spcPts val="0"/>
              </a:spcAft>
              <a:buClr>
                <a:schemeClr val="dk1"/>
              </a:buClr>
              <a:buSzPts val="1400"/>
              <a:buChar char="•"/>
            </a:pPr>
            <a:r>
              <a:rPr lang="en-US" sz="1400"/>
              <a:t>While changing the solution section, job is cleaned with cotton cloth and air is given to it, later submerged in another solution.</a:t>
            </a:r>
            <a:endParaRPr/>
          </a:p>
          <a:p>
            <a:pPr indent="-228600" lvl="0" marL="228600" rtl="0" algn="l">
              <a:lnSpc>
                <a:spcPct val="90000"/>
              </a:lnSpc>
              <a:spcBef>
                <a:spcPts val="1000"/>
              </a:spcBef>
              <a:spcAft>
                <a:spcPts val="0"/>
              </a:spcAft>
              <a:buClr>
                <a:schemeClr val="dk1"/>
              </a:buClr>
              <a:buSzPts val="1400"/>
              <a:buChar char="•"/>
            </a:pPr>
            <a:r>
              <a:rPr lang="en-US" sz="1400"/>
              <a:t>Next step, it is kept in diesel so as to clean the inner part of job well it is also kept for almost 20 – 30 mins</a:t>
            </a:r>
            <a:endParaRPr/>
          </a:p>
          <a:p>
            <a:pPr indent="-228600" lvl="0" marL="228600" rtl="0" algn="l">
              <a:lnSpc>
                <a:spcPct val="90000"/>
              </a:lnSpc>
              <a:spcBef>
                <a:spcPts val="1000"/>
              </a:spcBef>
              <a:spcAft>
                <a:spcPts val="0"/>
              </a:spcAft>
              <a:buClr>
                <a:schemeClr val="dk1"/>
              </a:buClr>
              <a:buSzPts val="1400"/>
              <a:buChar char="•"/>
            </a:pPr>
            <a:r>
              <a:rPr lang="en-US" sz="1400"/>
              <a:t>Later finally it is cleaned with oil and again air is given to remove excess oil, finally job is cleaned and ready for next process.</a:t>
            </a:r>
            <a:endParaRPr/>
          </a:p>
        </p:txBody>
      </p:sp>
      <p:pic>
        <p:nvPicPr>
          <p:cNvPr descr="A picture containing indoor, dirty, kitchen appliance&#10;&#10;Description automatically generated" id="197" name="Google Shape;197;p23"/>
          <p:cNvPicPr preferRelativeResize="0"/>
          <p:nvPr/>
        </p:nvPicPr>
        <p:blipFill rotWithShape="1">
          <a:blip r:embed="rId3">
            <a:alphaModFix/>
          </a:blip>
          <a:srcRect b="4" l="15638" r="1256" t="0"/>
          <a:stretch/>
        </p:blipFill>
        <p:spPr>
          <a:xfrm>
            <a:off x="4601056" y="10"/>
            <a:ext cx="3749040" cy="3383270"/>
          </a:xfrm>
          <a:prstGeom prst="rect">
            <a:avLst/>
          </a:prstGeom>
          <a:noFill/>
          <a:ln>
            <a:noFill/>
          </a:ln>
        </p:spPr>
      </p:pic>
      <p:pic>
        <p:nvPicPr>
          <p:cNvPr id="198" name="Google Shape;198;p23"/>
          <p:cNvPicPr preferRelativeResize="0"/>
          <p:nvPr/>
        </p:nvPicPr>
        <p:blipFill rotWithShape="1">
          <a:blip r:embed="rId4">
            <a:alphaModFix/>
          </a:blip>
          <a:srcRect b="4" l="3108" r="13787" t="0"/>
          <a:stretch/>
        </p:blipFill>
        <p:spPr>
          <a:xfrm>
            <a:off x="8442960" y="10"/>
            <a:ext cx="3749040" cy="3383270"/>
          </a:xfrm>
          <a:prstGeom prst="rect">
            <a:avLst/>
          </a:prstGeom>
          <a:noFill/>
          <a:ln>
            <a:noFill/>
          </a:ln>
        </p:spPr>
      </p:pic>
      <p:pic>
        <p:nvPicPr>
          <p:cNvPr id="199" name="Google Shape;199;p23"/>
          <p:cNvPicPr preferRelativeResize="0"/>
          <p:nvPr/>
        </p:nvPicPr>
        <p:blipFill rotWithShape="1">
          <a:blip r:embed="rId5">
            <a:alphaModFix/>
          </a:blip>
          <a:srcRect b="4" l="16891" r="4" t="0"/>
          <a:stretch/>
        </p:blipFill>
        <p:spPr>
          <a:xfrm>
            <a:off x="4601056" y="3474722"/>
            <a:ext cx="3749040" cy="3383279"/>
          </a:xfrm>
          <a:prstGeom prst="rect">
            <a:avLst/>
          </a:prstGeom>
          <a:noFill/>
          <a:ln>
            <a:noFill/>
          </a:ln>
        </p:spPr>
      </p:pic>
      <p:pic>
        <p:nvPicPr>
          <p:cNvPr id="200" name="Google Shape;200;p23"/>
          <p:cNvPicPr preferRelativeResize="0"/>
          <p:nvPr/>
        </p:nvPicPr>
        <p:blipFill rotWithShape="1">
          <a:blip r:embed="rId6">
            <a:alphaModFix/>
          </a:blip>
          <a:srcRect b="4" l="16891" r="4" t="0"/>
          <a:stretch/>
        </p:blipFill>
        <p:spPr>
          <a:xfrm>
            <a:off x="8442960" y="3474719"/>
            <a:ext cx="3749040" cy="33832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4"/>
          <p:cNvSpPr txBox="1"/>
          <p:nvPr>
            <p:ph type="title"/>
          </p:nvPr>
        </p:nvSpPr>
        <p:spPr>
          <a:xfrm>
            <a:off x="655320" y="365125"/>
            <a:ext cx="5120114" cy="1692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Pipe Bending Machine </a:t>
            </a:r>
            <a:endParaRPr/>
          </a:p>
        </p:txBody>
      </p:sp>
      <p:cxnSp>
        <p:nvCxnSpPr>
          <p:cNvPr id="206" name="Google Shape;206;p24"/>
          <p:cNvCxnSpPr/>
          <p:nvPr/>
        </p:nvCxnSpPr>
        <p:spPr>
          <a:xfrm>
            <a:off x="655320" y="2316480"/>
            <a:ext cx="4572000" cy="0"/>
          </a:xfrm>
          <a:prstGeom prst="straightConnector1">
            <a:avLst/>
          </a:prstGeom>
          <a:noFill/>
          <a:ln cap="sq" cmpd="sng" w="19050">
            <a:solidFill>
              <a:schemeClr val="dk1"/>
            </a:solidFill>
            <a:prstDash val="solid"/>
            <a:miter lim="800000"/>
            <a:headEnd len="sm" w="sm" type="none"/>
            <a:tailEnd len="sm" w="sm" type="none"/>
          </a:ln>
        </p:spPr>
      </p:cxnSp>
      <p:sp>
        <p:nvSpPr>
          <p:cNvPr id="207" name="Google Shape;207;p24"/>
          <p:cNvSpPr txBox="1"/>
          <p:nvPr>
            <p:ph idx="1" type="body"/>
          </p:nvPr>
        </p:nvSpPr>
        <p:spPr>
          <a:xfrm>
            <a:off x="655321" y="2575034"/>
            <a:ext cx="5120113" cy="34622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Small OD pipes are bended directly with the help of programming in machine according to design given by customer, later the job is completed it is processed to quality engineer to check the job accuracy.</a:t>
            </a:r>
            <a:endParaRPr/>
          </a:p>
          <a:p>
            <a:pPr indent="-228600" lvl="0" marL="228600" rtl="0" algn="l">
              <a:lnSpc>
                <a:spcPct val="90000"/>
              </a:lnSpc>
              <a:spcBef>
                <a:spcPts val="1000"/>
              </a:spcBef>
              <a:spcAft>
                <a:spcPts val="0"/>
              </a:spcAft>
              <a:buClr>
                <a:schemeClr val="dk1"/>
              </a:buClr>
              <a:buSzPts val="1800"/>
              <a:buChar char="•"/>
            </a:pPr>
            <a:r>
              <a:rPr lang="en-US" sz="1800"/>
              <a:t>For big OD pipes are bended and later send to welding section and are welded to various section according to design later processed for threading to a firm and threader is installed </a:t>
            </a:r>
            <a:endParaRPr/>
          </a:p>
          <a:p>
            <a:pPr indent="0" lvl="0" marL="0" rtl="0" algn="l">
              <a:lnSpc>
                <a:spcPct val="90000"/>
              </a:lnSpc>
              <a:spcBef>
                <a:spcPts val="1000"/>
              </a:spcBef>
              <a:spcAft>
                <a:spcPts val="0"/>
              </a:spcAft>
              <a:buClr>
                <a:schemeClr val="dk1"/>
              </a:buClr>
              <a:buSzPts val="1800"/>
              <a:buNone/>
            </a:pPr>
            <a:r>
              <a:t/>
            </a:r>
            <a:endParaRPr sz="1800"/>
          </a:p>
        </p:txBody>
      </p:sp>
      <p:pic>
        <p:nvPicPr>
          <p:cNvPr descr="A picture containing floor, old, miller&#10;&#10;Description automatically generated" id="208" name="Google Shape;208;p24"/>
          <p:cNvPicPr preferRelativeResize="0"/>
          <p:nvPr/>
        </p:nvPicPr>
        <p:blipFill rotWithShape="1">
          <a:blip r:embed="rId3">
            <a:alphaModFix/>
          </a:blip>
          <a:srcRect b="0" l="15479" r="15479" t="0"/>
          <a:stretch/>
        </p:blipFill>
        <p:spPr>
          <a:xfrm>
            <a:off x="5878849" y="10"/>
            <a:ext cx="6313150" cy="6857987"/>
          </a:xfrm>
          <a:custGeom>
            <a:rect b="b" l="l" r="r" t="t"/>
            <a:pathLst>
              <a:path extrusionOk="0" h="6857997" w="631315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2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5"/>
          <p:cNvSpPr txBox="1"/>
          <p:nvPr>
            <p:ph type="title"/>
          </p:nvPr>
        </p:nvSpPr>
        <p:spPr>
          <a:xfrm>
            <a:off x="971368" y="371719"/>
            <a:ext cx="6125964" cy="19068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Big OD Pipe Process</a:t>
            </a:r>
            <a:endParaRPr/>
          </a:p>
        </p:txBody>
      </p:sp>
      <p:sp>
        <p:nvSpPr>
          <p:cNvPr id="215" name="Google Shape;215;p25"/>
          <p:cNvSpPr txBox="1"/>
          <p:nvPr>
            <p:ph idx="1" type="body"/>
          </p:nvPr>
        </p:nvSpPr>
        <p:spPr>
          <a:xfrm>
            <a:off x="971368" y="2711395"/>
            <a:ext cx="4114801" cy="34655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t>After bending is done, as per requirement or design the portion is welded at end and processed for threading and bolt is installed later. </a:t>
            </a:r>
            <a:endParaRPr/>
          </a:p>
          <a:p>
            <a:pPr indent="-228600" lvl="0" marL="228600" rtl="0" algn="l">
              <a:lnSpc>
                <a:spcPct val="90000"/>
              </a:lnSpc>
              <a:spcBef>
                <a:spcPts val="1000"/>
              </a:spcBef>
              <a:spcAft>
                <a:spcPts val="0"/>
              </a:spcAft>
              <a:buClr>
                <a:schemeClr val="dk1"/>
              </a:buClr>
              <a:buSzPts val="1400"/>
              <a:buChar char="•"/>
            </a:pPr>
            <a:r>
              <a:rPr lang="en-US" sz="1400"/>
              <a:t>In fabrication section ,welder weld the pipes according to design given to them usually there is fillet weld on corner and straight pipe and further processed to check the accuracy ,later after processing of threading is done and flange nuts are used as per requirement.</a:t>
            </a:r>
            <a:endParaRPr/>
          </a:p>
          <a:p>
            <a:pPr indent="-228600" lvl="0" marL="228600" rtl="0" algn="l">
              <a:lnSpc>
                <a:spcPct val="90000"/>
              </a:lnSpc>
              <a:spcBef>
                <a:spcPts val="1000"/>
              </a:spcBef>
              <a:spcAft>
                <a:spcPts val="0"/>
              </a:spcAft>
              <a:buClr>
                <a:schemeClr val="dk1"/>
              </a:buClr>
              <a:buSzPts val="1400"/>
              <a:buChar char="•"/>
            </a:pPr>
            <a:r>
              <a:rPr lang="en-US" sz="1400"/>
              <a:t>After this process, solution is applied on it to avoid rusting, later thread sealant is used at part of threader while putting the flange nut on pipe and cap is used at another end.</a:t>
            </a:r>
            <a:endParaRPr/>
          </a:p>
        </p:txBody>
      </p:sp>
      <p:pic>
        <p:nvPicPr>
          <p:cNvPr descr="A picture containing engine&#10;&#10;Description automatically generated" id="216" name="Google Shape;216;p25"/>
          <p:cNvPicPr preferRelativeResize="0"/>
          <p:nvPr/>
        </p:nvPicPr>
        <p:blipFill rotWithShape="1">
          <a:blip r:embed="rId3">
            <a:alphaModFix/>
          </a:blip>
          <a:srcRect b="22557" l="0" r="-1" t="13875"/>
          <a:stretch/>
        </p:blipFill>
        <p:spPr>
          <a:xfrm>
            <a:off x="8452968" y="3681465"/>
            <a:ext cx="3747932" cy="3176541"/>
          </a:xfrm>
          <a:custGeom>
            <a:rect b="b" l="l" r="r" t="t"/>
            <a:pathLst>
              <a:path extrusionOk="0" h="3176541" w="3747932">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a:noFill/>
          <a:ln>
            <a:noFill/>
          </a:ln>
        </p:spPr>
      </p:pic>
      <p:pic>
        <p:nvPicPr>
          <p:cNvPr descr="A picture containing indoor, chair, wrench, tool&#10;&#10;Description automatically generated" id="217" name="Google Shape;217;p25"/>
          <p:cNvPicPr preferRelativeResize="0"/>
          <p:nvPr/>
        </p:nvPicPr>
        <p:blipFill rotWithShape="1">
          <a:blip r:embed="rId4">
            <a:alphaModFix/>
          </a:blip>
          <a:srcRect b="0" l="19218" r="7659" t="0"/>
          <a:stretch/>
        </p:blipFill>
        <p:spPr>
          <a:xfrm>
            <a:off x="5398276" y="2457970"/>
            <a:ext cx="3458367" cy="3476265"/>
          </a:xfrm>
          <a:custGeom>
            <a:rect b="b" l="l" r="r" t="t"/>
            <a:pathLst>
              <a:path extrusionOk="0" h="3476265" w="3458367">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ln>
            <a:noFill/>
          </a:ln>
        </p:spPr>
      </p:pic>
      <p:pic>
        <p:nvPicPr>
          <p:cNvPr descr="A picture containing text, person&#10;&#10;Description automatically generated" id="218" name="Google Shape;218;p25"/>
          <p:cNvPicPr preferRelativeResize="0"/>
          <p:nvPr/>
        </p:nvPicPr>
        <p:blipFill rotWithShape="1">
          <a:blip r:embed="rId5">
            <a:alphaModFix/>
          </a:blip>
          <a:srcRect b="28113" l="0" r="-2" t="13972"/>
          <a:stretch/>
        </p:blipFill>
        <p:spPr>
          <a:xfrm>
            <a:off x="7621024" y="-5"/>
            <a:ext cx="4579876" cy="3536502"/>
          </a:xfrm>
          <a:custGeom>
            <a:rect b="b" l="l" r="r" t="t"/>
            <a:pathLst>
              <a:path extrusionOk="0" h="3536502" w="4579876">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26"/>
          <p:cNvSpPr txBox="1"/>
          <p:nvPr>
            <p:ph type="title"/>
          </p:nvPr>
        </p:nvSpPr>
        <p:spPr>
          <a:xfrm>
            <a:off x="655320" y="365125"/>
            <a:ext cx="5120114" cy="1692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Fabrication</a:t>
            </a:r>
            <a:endParaRPr/>
          </a:p>
        </p:txBody>
      </p:sp>
      <p:cxnSp>
        <p:nvCxnSpPr>
          <p:cNvPr id="224" name="Google Shape;224;p26"/>
          <p:cNvCxnSpPr/>
          <p:nvPr/>
        </p:nvCxnSpPr>
        <p:spPr>
          <a:xfrm>
            <a:off x="655320" y="2316480"/>
            <a:ext cx="4572000" cy="0"/>
          </a:xfrm>
          <a:prstGeom prst="straightConnector1">
            <a:avLst/>
          </a:prstGeom>
          <a:noFill/>
          <a:ln cap="sq" cmpd="sng" w="19050">
            <a:solidFill>
              <a:schemeClr val="dk1"/>
            </a:solidFill>
            <a:prstDash val="solid"/>
            <a:miter lim="800000"/>
            <a:headEnd len="sm" w="sm" type="none"/>
            <a:tailEnd len="sm" w="sm" type="none"/>
          </a:ln>
        </p:spPr>
      </p:cxnSp>
      <p:sp>
        <p:nvSpPr>
          <p:cNvPr id="225" name="Google Shape;225;p26"/>
          <p:cNvSpPr txBox="1"/>
          <p:nvPr>
            <p:ph idx="1" type="body"/>
          </p:nvPr>
        </p:nvSpPr>
        <p:spPr>
          <a:xfrm>
            <a:off x="571814" y="2575034"/>
            <a:ext cx="5120113" cy="346222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After bending job is done, it is sent to fabrication department for welding.</a:t>
            </a:r>
            <a:endParaRPr/>
          </a:p>
          <a:p>
            <a:pPr indent="-228600" lvl="0" marL="228600" rtl="0" algn="l">
              <a:lnSpc>
                <a:spcPct val="90000"/>
              </a:lnSpc>
              <a:spcBef>
                <a:spcPts val="1000"/>
              </a:spcBef>
              <a:spcAft>
                <a:spcPts val="0"/>
              </a:spcAft>
              <a:buClr>
                <a:schemeClr val="dk1"/>
              </a:buClr>
              <a:buSzPts val="1600"/>
              <a:buChar char="•"/>
            </a:pPr>
            <a:r>
              <a:rPr lang="en-US" sz="1600"/>
              <a:t>Here after blasting process is done, the helper removes the initial process with help of grinder.</a:t>
            </a:r>
            <a:endParaRPr/>
          </a:p>
          <a:p>
            <a:pPr indent="-228600" lvl="0" marL="228600" rtl="0" algn="l">
              <a:lnSpc>
                <a:spcPct val="90000"/>
              </a:lnSpc>
              <a:spcBef>
                <a:spcPts val="1000"/>
              </a:spcBef>
              <a:spcAft>
                <a:spcPts val="0"/>
              </a:spcAft>
              <a:buClr>
                <a:schemeClr val="dk1"/>
              </a:buClr>
              <a:buSzPts val="1600"/>
              <a:buChar char="•"/>
            </a:pPr>
            <a:r>
              <a:rPr lang="en-US" sz="1600"/>
              <a:t>Later welding is done at a bracket where weld is represented in diagram and welder weld at some point with help of filler.</a:t>
            </a:r>
            <a:endParaRPr/>
          </a:p>
          <a:p>
            <a:pPr indent="-228600" lvl="0" marL="228600" rtl="0" algn="l">
              <a:lnSpc>
                <a:spcPct val="90000"/>
              </a:lnSpc>
              <a:spcBef>
                <a:spcPts val="1000"/>
              </a:spcBef>
              <a:spcAft>
                <a:spcPts val="0"/>
              </a:spcAft>
              <a:buClr>
                <a:schemeClr val="dk1"/>
              </a:buClr>
              <a:buSzPts val="1600"/>
              <a:buChar char="•"/>
            </a:pPr>
            <a:r>
              <a:rPr lang="en-US" sz="1600"/>
              <a:t>Later another welder welds the whole section fully.</a:t>
            </a:r>
            <a:endParaRPr/>
          </a:p>
          <a:p>
            <a:pPr indent="-228600" lvl="0" marL="228600" rtl="0" algn="l">
              <a:lnSpc>
                <a:spcPct val="90000"/>
              </a:lnSpc>
              <a:spcBef>
                <a:spcPts val="1000"/>
              </a:spcBef>
              <a:spcAft>
                <a:spcPts val="0"/>
              </a:spcAft>
              <a:buClr>
                <a:schemeClr val="dk1"/>
              </a:buClr>
              <a:buSzPts val="1600"/>
              <a:buChar char="•"/>
            </a:pPr>
            <a:r>
              <a:rPr lang="en-US" sz="1600"/>
              <a:t>When Mig(CO2) welding is done, there is lap of extra weld at a particular point and some small weld particles are there around the welding part. </a:t>
            </a:r>
            <a:endParaRPr/>
          </a:p>
          <a:p>
            <a:pPr indent="-228600" lvl="0" marL="228600" rtl="0" algn="l">
              <a:lnSpc>
                <a:spcPct val="90000"/>
              </a:lnSpc>
              <a:spcBef>
                <a:spcPts val="1000"/>
              </a:spcBef>
              <a:spcAft>
                <a:spcPts val="0"/>
              </a:spcAft>
              <a:buClr>
                <a:schemeClr val="dk1"/>
              </a:buClr>
              <a:buSzPts val="1600"/>
              <a:buChar char="•"/>
            </a:pPr>
            <a:r>
              <a:rPr lang="en-US" sz="1600"/>
              <a:t>Later with the help of grinder the extra portion is removed and mig welding spot are  also removed later and further process is done.  </a:t>
            </a:r>
            <a:endParaRPr/>
          </a:p>
        </p:txBody>
      </p:sp>
      <p:pic>
        <p:nvPicPr>
          <p:cNvPr id="226" name="Google Shape;226;p26"/>
          <p:cNvPicPr preferRelativeResize="0"/>
          <p:nvPr/>
        </p:nvPicPr>
        <p:blipFill rotWithShape="1">
          <a:blip r:embed="rId3">
            <a:alphaModFix/>
          </a:blip>
          <a:srcRect b="0" l="30958" r="0" t="0"/>
          <a:stretch/>
        </p:blipFill>
        <p:spPr>
          <a:xfrm>
            <a:off x="5878849" y="10"/>
            <a:ext cx="6313150" cy="6857987"/>
          </a:xfrm>
          <a:custGeom>
            <a:rect b="b" l="l" r="r" t="t"/>
            <a:pathLst>
              <a:path extrusionOk="0" h="6857997" w="631315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2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7"/>
          <p:cNvSpPr txBox="1"/>
          <p:nvPr>
            <p:ph type="title"/>
          </p:nvPr>
        </p:nvSpPr>
        <p:spPr>
          <a:xfrm>
            <a:off x="838201" y="365125"/>
            <a:ext cx="3816095" cy="19380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Leakage Testing</a:t>
            </a:r>
            <a:endParaRPr/>
          </a:p>
        </p:txBody>
      </p:sp>
      <p:sp>
        <p:nvSpPr>
          <p:cNvPr id="233" name="Google Shape;233;p27"/>
          <p:cNvSpPr txBox="1"/>
          <p:nvPr>
            <p:ph idx="1" type="body"/>
          </p:nvPr>
        </p:nvSpPr>
        <p:spPr>
          <a:xfrm>
            <a:off x="838201" y="2482589"/>
            <a:ext cx="3816096" cy="36943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Pipes manufactured in the factory are made for purpose of passing the air (gas).</a:t>
            </a:r>
            <a:endParaRPr/>
          </a:p>
          <a:p>
            <a:pPr indent="-228600" lvl="0" marL="228600" rtl="0" algn="l">
              <a:lnSpc>
                <a:spcPct val="90000"/>
              </a:lnSpc>
              <a:spcBef>
                <a:spcPts val="1000"/>
              </a:spcBef>
              <a:spcAft>
                <a:spcPts val="0"/>
              </a:spcAft>
              <a:buClr>
                <a:schemeClr val="dk1"/>
              </a:buClr>
              <a:buSzPts val="2000"/>
              <a:buChar char="•"/>
            </a:pPr>
            <a:r>
              <a:rPr lang="en-US" sz="2000"/>
              <a:t>Air is passed through it and pressure is maintained and pipe is cheaked accordingly.</a:t>
            </a:r>
            <a:endParaRPr/>
          </a:p>
          <a:p>
            <a:pPr indent="-228600" lvl="0" marL="228600" rtl="0" algn="l">
              <a:lnSpc>
                <a:spcPct val="90000"/>
              </a:lnSpc>
              <a:spcBef>
                <a:spcPts val="1000"/>
              </a:spcBef>
              <a:spcAft>
                <a:spcPts val="0"/>
              </a:spcAft>
              <a:buClr>
                <a:schemeClr val="dk1"/>
              </a:buClr>
              <a:buSzPts val="2000"/>
              <a:buChar char="•"/>
            </a:pPr>
            <a:r>
              <a:rPr lang="en-US" sz="2000"/>
              <a:t>With the help of water, leakage is checked at the point of fillet weld.</a:t>
            </a:r>
            <a:endParaRPr/>
          </a:p>
          <a:p>
            <a:pPr indent="-228600" lvl="0" marL="228600" rtl="0" algn="l">
              <a:lnSpc>
                <a:spcPct val="90000"/>
              </a:lnSpc>
              <a:spcBef>
                <a:spcPts val="1000"/>
              </a:spcBef>
              <a:spcAft>
                <a:spcPts val="0"/>
              </a:spcAft>
              <a:buClr>
                <a:schemeClr val="dk1"/>
              </a:buClr>
              <a:buSzPts val="2000"/>
              <a:buChar char="•"/>
            </a:pPr>
            <a:r>
              <a:rPr lang="en-US" sz="2000"/>
              <a:t>L.T ok mark is written on pipe for further process.</a:t>
            </a:r>
            <a:endParaRPr/>
          </a:p>
        </p:txBody>
      </p:sp>
      <p:pic>
        <p:nvPicPr>
          <p:cNvPr descr="A picture containing ground, messy, dirty&#10;&#10;Description automatically generated" id="234" name="Google Shape;234;p27"/>
          <p:cNvPicPr preferRelativeResize="0"/>
          <p:nvPr/>
        </p:nvPicPr>
        <p:blipFill rotWithShape="1">
          <a:blip r:embed="rId3">
            <a:alphaModFix/>
          </a:blip>
          <a:srcRect b="14873" l="0" r="-1" t="17535"/>
          <a:stretch/>
        </p:blipFill>
        <p:spPr>
          <a:xfrm>
            <a:off x="4904316" y="-4"/>
            <a:ext cx="7287684" cy="3694372"/>
          </a:xfrm>
          <a:custGeom>
            <a:rect b="b" l="l" r="r" t="t"/>
            <a:pathLst>
              <a:path extrusionOk="0" h="3694372" w="7287684">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ln>
            <a:noFill/>
          </a:ln>
        </p:spPr>
      </p:pic>
      <p:pic>
        <p:nvPicPr>
          <p:cNvPr descr="A picture containing floor, indoor, tool, silver&#10;&#10;Description automatically generated" id="235" name="Google Shape;235;p27"/>
          <p:cNvPicPr preferRelativeResize="0"/>
          <p:nvPr/>
        </p:nvPicPr>
        <p:blipFill rotWithShape="1">
          <a:blip r:embed="rId4">
            <a:alphaModFix/>
          </a:blip>
          <a:srcRect b="24355" l="0" r="0" t="44982"/>
          <a:stretch/>
        </p:blipFill>
        <p:spPr>
          <a:xfrm>
            <a:off x="4726728" y="3802961"/>
            <a:ext cx="7472381" cy="3055043"/>
          </a:xfrm>
          <a:custGeom>
            <a:rect b="b" l="l" r="r" t="t"/>
            <a:pathLst>
              <a:path extrusionOk="0" h="3055043" w="7472381">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28"/>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28"/>
          <p:cNvSpPr txBox="1"/>
          <p:nvPr>
            <p:ph type="title"/>
          </p:nvPr>
        </p:nvSpPr>
        <p:spPr>
          <a:xfrm>
            <a:off x="838200" y="552741"/>
            <a:ext cx="3999971" cy="16907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Packaging </a:t>
            </a:r>
            <a:endParaRPr/>
          </a:p>
        </p:txBody>
      </p:sp>
      <p:sp>
        <p:nvSpPr>
          <p:cNvPr id="242" name="Google Shape;242;p28"/>
          <p:cNvSpPr txBox="1"/>
          <p:nvPr>
            <p:ph idx="1" type="body"/>
          </p:nvPr>
        </p:nvSpPr>
        <p:spPr>
          <a:xfrm>
            <a:off x="838200" y="2400475"/>
            <a:ext cx="3999971" cy="37218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lang="en-US" sz="1700"/>
              <a:t>After verifying leakage testing oil is applied for final cleaning purpose to avoid rust further.</a:t>
            </a:r>
            <a:endParaRPr/>
          </a:p>
          <a:p>
            <a:pPr indent="-228600" lvl="0" marL="228600" rtl="0" algn="l">
              <a:lnSpc>
                <a:spcPct val="90000"/>
              </a:lnSpc>
              <a:spcBef>
                <a:spcPts val="1000"/>
              </a:spcBef>
              <a:spcAft>
                <a:spcPts val="0"/>
              </a:spcAft>
              <a:buClr>
                <a:schemeClr val="dk1"/>
              </a:buClr>
              <a:buSzPts val="1700"/>
              <a:buChar char="•"/>
            </a:pPr>
            <a:r>
              <a:rPr lang="en-US" sz="1700"/>
              <a:t>Oil is applied from inside and outside</a:t>
            </a:r>
            <a:endParaRPr/>
          </a:p>
          <a:p>
            <a:pPr indent="-228600" lvl="0" marL="228600" rtl="0" algn="l">
              <a:lnSpc>
                <a:spcPct val="90000"/>
              </a:lnSpc>
              <a:spcBef>
                <a:spcPts val="1000"/>
              </a:spcBef>
              <a:spcAft>
                <a:spcPts val="0"/>
              </a:spcAft>
              <a:buClr>
                <a:schemeClr val="dk1"/>
              </a:buClr>
              <a:buSzPts val="1700"/>
              <a:buChar char="•"/>
            </a:pPr>
            <a:r>
              <a:rPr lang="en-US" sz="1700"/>
              <a:t>Air is used to remove excess oil (nanocoat).</a:t>
            </a:r>
            <a:endParaRPr/>
          </a:p>
          <a:p>
            <a:pPr indent="-228600" lvl="0" marL="228600" rtl="0" algn="l">
              <a:lnSpc>
                <a:spcPct val="90000"/>
              </a:lnSpc>
              <a:spcBef>
                <a:spcPts val="1000"/>
              </a:spcBef>
              <a:spcAft>
                <a:spcPts val="0"/>
              </a:spcAft>
              <a:buClr>
                <a:schemeClr val="dk1"/>
              </a:buClr>
              <a:buSzPts val="1700"/>
              <a:buChar char="•"/>
            </a:pPr>
            <a:r>
              <a:rPr lang="en-US" sz="1700"/>
              <a:t>Chassis no. is written on each pipe according to convention of customer and pentanen (PI-01-xxxxxxxxxxx)</a:t>
            </a:r>
            <a:endParaRPr/>
          </a:p>
          <a:p>
            <a:pPr indent="-228600" lvl="0" marL="228600" rtl="0" algn="l">
              <a:lnSpc>
                <a:spcPct val="90000"/>
              </a:lnSpc>
              <a:spcBef>
                <a:spcPts val="1000"/>
              </a:spcBef>
              <a:spcAft>
                <a:spcPts val="0"/>
              </a:spcAft>
              <a:buClr>
                <a:schemeClr val="dk1"/>
              </a:buClr>
              <a:buSzPts val="1700"/>
              <a:buChar char="•"/>
            </a:pPr>
            <a:r>
              <a:rPr lang="en-US" sz="1700"/>
              <a:t>Fixture is designed according to requirement and each pipe is verified in front of quality engineer so that no defective piece is send to customer.</a:t>
            </a:r>
            <a:endParaRPr/>
          </a:p>
        </p:txBody>
      </p:sp>
      <p:pic>
        <p:nvPicPr>
          <p:cNvPr descr="A picture containing indoor&#10;&#10;Description automatically generated" id="243" name="Google Shape;243;p28"/>
          <p:cNvPicPr preferRelativeResize="0"/>
          <p:nvPr/>
        </p:nvPicPr>
        <p:blipFill rotWithShape="1">
          <a:blip r:embed="rId3">
            <a:alphaModFix/>
          </a:blip>
          <a:srcRect b="-1" l="3403" r="10532" t="0"/>
          <a:stretch/>
        </p:blipFill>
        <p:spPr>
          <a:xfrm>
            <a:off x="5195933" y="998229"/>
            <a:ext cx="3325118" cy="2905023"/>
          </a:xfrm>
          <a:prstGeom prst="rect">
            <a:avLst/>
          </a:prstGeom>
          <a:noFill/>
          <a:ln>
            <a:noFill/>
          </a:ln>
        </p:spPr>
      </p:pic>
      <p:pic>
        <p:nvPicPr>
          <p:cNvPr descr="A picture containing engineering drawing&#10;&#10;Description automatically generated" id="244" name="Google Shape;244;p28"/>
          <p:cNvPicPr preferRelativeResize="0"/>
          <p:nvPr/>
        </p:nvPicPr>
        <p:blipFill rotWithShape="1">
          <a:blip r:embed="rId4">
            <a:alphaModFix/>
          </a:blip>
          <a:srcRect b="0" l="0" r="0" t="0"/>
          <a:stretch/>
        </p:blipFill>
        <p:spPr>
          <a:xfrm>
            <a:off x="8672469" y="1409413"/>
            <a:ext cx="3325118" cy="2493838"/>
          </a:xfrm>
          <a:prstGeom prst="rect">
            <a:avLst/>
          </a:prstGeom>
          <a:noFill/>
          <a:ln>
            <a:noFill/>
          </a:ln>
        </p:spPr>
      </p:pic>
      <p:pic>
        <p:nvPicPr>
          <p:cNvPr descr="A picture containing dirty&#10;&#10;Description automatically generated" id="245" name="Google Shape;245;p28"/>
          <p:cNvPicPr preferRelativeResize="0"/>
          <p:nvPr/>
        </p:nvPicPr>
        <p:blipFill rotWithShape="1">
          <a:blip r:embed="rId5">
            <a:alphaModFix/>
          </a:blip>
          <a:srcRect b="2" l="0" r="3" t="10890"/>
          <a:stretch/>
        </p:blipFill>
        <p:spPr>
          <a:xfrm>
            <a:off x="5330216" y="4063564"/>
            <a:ext cx="1875195" cy="2227974"/>
          </a:xfrm>
          <a:prstGeom prst="rect">
            <a:avLst/>
          </a:prstGeom>
          <a:noFill/>
          <a:ln>
            <a:noFill/>
          </a:ln>
        </p:spPr>
      </p:pic>
      <p:pic>
        <p:nvPicPr>
          <p:cNvPr descr="A picture containing person&#10;&#10;Description automatically generated" id="246" name="Google Shape;246;p28"/>
          <p:cNvPicPr preferRelativeResize="0"/>
          <p:nvPr/>
        </p:nvPicPr>
        <p:blipFill rotWithShape="1">
          <a:blip r:embed="rId6">
            <a:alphaModFix/>
          </a:blip>
          <a:srcRect b="18238" l="0" r="3" t="8076"/>
          <a:stretch/>
        </p:blipFill>
        <p:spPr>
          <a:xfrm>
            <a:off x="7528164" y="4174645"/>
            <a:ext cx="2152419" cy="2114772"/>
          </a:xfrm>
          <a:prstGeom prst="rect">
            <a:avLst/>
          </a:prstGeom>
          <a:noFill/>
          <a:ln>
            <a:noFill/>
          </a:ln>
        </p:spPr>
      </p:pic>
      <p:pic>
        <p:nvPicPr>
          <p:cNvPr id="247" name="Google Shape;247;p28"/>
          <p:cNvPicPr preferRelativeResize="0"/>
          <p:nvPr/>
        </p:nvPicPr>
        <p:blipFill rotWithShape="1">
          <a:blip r:embed="rId7">
            <a:alphaModFix/>
          </a:blip>
          <a:srcRect b="-2" l="0" r="-3" t="3907"/>
          <a:stretch/>
        </p:blipFill>
        <p:spPr>
          <a:xfrm>
            <a:off x="9845167" y="4732107"/>
            <a:ext cx="2152419" cy="1555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2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9"/>
          <p:cNvSpPr txBox="1"/>
          <p:nvPr>
            <p:ph type="title"/>
          </p:nvPr>
        </p:nvSpPr>
        <p:spPr>
          <a:xfrm>
            <a:off x="838201" y="365125"/>
            <a:ext cx="3816095" cy="19380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Dispatching</a:t>
            </a:r>
            <a:endParaRPr/>
          </a:p>
        </p:txBody>
      </p:sp>
      <p:sp>
        <p:nvSpPr>
          <p:cNvPr id="254" name="Google Shape;254;p29"/>
          <p:cNvSpPr txBox="1"/>
          <p:nvPr>
            <p:ph idx="1" type="body"/>
          </p:nvPr>
        </p:nvSpPr>
        <p:spPr>
          <a:xfrm>
            <a:off x="838201" y="2482589"/>
            <a:ext cx="3816096" cy="36943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Quality checks the design again with the help of reference drawing given by customer.</a:t>
            </a:r>
            <a:endParaRPr/>
          </a:p>
          <a:p>
            <a:pPr indent="-228600" lvl="0" marL="228600" rtl="0" algn="l">
              <a:lnSpc>
                <a:spcPct val="90000"/>
              </a:lnSpc>
              <a:spcBef>
                <a:spcPts val="1000"/>
              </a:spcBef>
              <a:spcAft>
                <a:spcPts val="0"/>
              </a:spcAft>
              <a:buClr>
                <a:schemeClr val="dk1"/>
              </a:buClr>
              <a:buSzPts val="2000"/>
              <a:buChar char="•"/>
            </a:pPr>
            <a:r>
              <a:rPr lang="en-US" sz="2000"/>
              <a:t>Each pipe is packed in separate plastic bag and wrapped up with plastic, sticker with specific no. is applied on job and packed in transportation box.</a:t>
            </a:r>
            <a:endParaRPr/>
          </a:p>
          <a:p>
            <a:pPr indent="-228600" lvl="0" marL="228600" rtl="0" algn="l">
              <a:lnSpc>
                <a:spcPct val="90000"/>
              </a:lnSpc>
              <a:spcBef>
                <a:spcPts val="1000"/>
              </a:spcBef>
              <a:spcAft>
                <a:spcPts val="0"/>
              </a:spcAft>
              <a:buClr>
                <a:schemeClr val="dk1"/>
              </a:buClr>
              <a:buSzPts val="2000"/>
              <a:buChar char="•"/>
            </a:pPr>
            <a:r>
              <a:rPr lang="en-US" sz="2000"/>
              <a:t>Finally Dispatch is done to customer.</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255" name="Google Shape;255;p29"/>
          <p:cNvPicPr preferRelativeResize="0"/>
          <p:nvPr/>
        </p:nvPicPr>
        <p:blipFill rotWithShape="1">
          <a:blip r:embed="rId3">
            <a:alphaModFix/>
          </a:blip>
          <a:srcRect b="48022" l="0" r="-1" t="13957"/>
          <a:stretch/>
        </p:blipFill>
        <p:spPr>
          <a:xfrm>
            <a:off x="4904316" y="-4"/>
            <a:ext cx="7287684" cy="3694372"/>
          </a:xfrm>
          <a:custGeom>
            <a:rect b="b" l="l" r="r" t="t"/>
            <a:pathLst>
              <a:path extrusionOk="0" h="3694372" w="7287684">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ln>
            <a:noFill/>
          </a:ln>
        </p:spPr>
      </p:pic>
      <p:pic>
        <p:nvPicPr>
          <p:cNvPr descr="A picture containing text, wooden, wood, box&#10;&#10;Description automatically generated" id="256" name="Google Shape;256;p29"/>
          <p:cNvPicPr preferRelativeResize="0"/>
          <p:nvPr/>
        </p:nvPicPr>
        <p:blipFill rotWithShape="1">
          <a:blip r:embed="rId4">
            <a:alphaModFix/>
          </a:blip>
          <a:srcRect b="18794" l="0" r="0" t="26692"/>
          <a:stretch/>
        </p:blipFill>
        <p:spPr>
          <a:xfrm>
            <a:off x="4726728" y="3802961"/>
            <a:ext cx="7472381" cy="3055043"/>
          </a:xfrm>
          <a:custGeom>
            <a:rect b="b" l="l" r="r" t="t"/>
            <a:pathLst>
              <a:path extrusionOk="0" h="3055043" w="7472381">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pic>
        <p:nvPicPr>
          <p:cNvPr descr="A picture containing text, sky, building, outdoor&#10;&#10;Description automatically generated" id="261" name="Google Shape;261;p30"/>
          <p:cNvPicPr preferRelativeResize="0"/>
          <p:nvPr/>
        </p:nvPicPr>
        <p:blipFill rotWithShape="1">
          <a:blip r:embed="rId3">
            <a:alphaModFix/>
          </a:blip>
          <a:srcRect b="0" l="1332" r="0" t="0"/>
          <a:stretch/>
        </p:blipFill>
        <p:spPr>
          <a:xfrm>
            <a:off x="20" y="10"/>
            <a:ext cx="12191980" cy="6857990"/>
          </a:xfrm>
          <a:prstGeom prst="rect">
            <a:avLst/>
          </a:prstGeom>
          <a:noFill/>
          <a:ln>
            <a:noFill/>
          </a:ln>
        </p:spPr>
      </p:pic>
      <p:sp>
        <p:nvSpPr>
          <p:cNvPr id="262" name="Google Shape;262;p30"/>
          <p:cNvSpPr/>
          <p:nvPr/>
        </p:nvSpPr>
        <p:spPr>
          <a:xfrm>
            <a:off x="7488621" y="2277613"/>
            <a:ext cx="4703379" cy="4580387"/>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t/>
            </a:r>
            <a:endParaRPr sz="1600" cap="none">
              <a:solidFill>
                <a:schemeClr val="dk1"/>
              </a:solidFill>
              <a:latin typeface="Calibri"/>
              <a:ea typeface="Calibri"/>
              <a:cs typeface="Calibri"/>
              <a:sym typeface="Calibri"/>
            </a:endParaRPr>
          </a:p>
        </p:txBody>
      </p:sp>
      <p:sp>
        <p:nvSpPr>
          <p:cNvPr id="263" name="Google Shape;263;p30"/>
          <p:cNvSpPr txBox="1"/>
          <p:nvPr>
            <p:ph type="title"/>
          </p:nvPr>
        </p:nvSpPr>
        <p:spPr>
          <a:xfrm>
            <a:off x="8022021" y="3231931"/>
            <a:ext cx="3852041" cy="183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US" sz="4000"/>
              <a:t>THANK YOU</a:t>
            </a:r>
            <a:endParaRPr/>
          </a:p>
        </p:txBody>
      </p:sp>
      <p:cxnSp>
        <p:nvCxnSpPr>
          <p:cNvPr id="264" name="Google Shape;264;p30"/>
          <p:cNvCxnSpPr/>
          <p:nvPr/>
        </p:nvCxnSpPr>
        <p:spPr>
          <a:xfrm>
            <a:off x="9480331" y="5123793"/>
            <a:ext cx="935420" cy="0"/>
          </a:xfrm>
          <a:prstGeom prst="straightConnector1">
            <a:avLst/>
          </a:prstGeom>
          <a:noFill/>
          <a:ln cap="sq" cmpd="sng" w="25400">
            <a:solidFill>
              <a:srgbClr val="262626"/>
            </a:solidFill>
            <a:prstDash val="solid"/>
            <a:bevel/>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63"/>
                                        </p:tgtEl>
                                        <p:attrNameLst>
                                          <p:attrName>style.visibility</p:attrName>
                                        </p:attrNameLst>
                                      </p:cBhvr>
                                      <p:to>
                                        <p:strVal val="visible"/>
                                      </p:to>
                                    </p:set>
                                    <p:animEffect filter="fade" transition="in">
                                      <p:cBhvr>
                                        <p:cTn dur="7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70" name="Google Shape;270;p31"/>
          <p:cNvPicPr preferRelativeResize="0"/>
          <p:nvPr/>
        </p:nvPicPr>
        <p:blipFill rotWithShape="1">
          <a:blip r:embed="rId3">
            <a:alphaModFix/>
          </a:blip>
          <a:srcRect b="0" l="0" r="0" t="0"/>
          <a:stretch/>
        </p:blipFill>
        <p:spPr>
          <a:xfrm>
            <a:off x="-173208" y="-5461000"/>
            <a:ext cx="12365208" cy="176076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5"/>
          <p:cNvSpPr/>
          <p:nvPr/>
        </p:nvSpPr>
        <p:spPr>
          <a:xfrm>
            <a:off x="0" y="0"/>
            <a:ext cx="12188952"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5"/>
          <p:cNvSpPr/>
          <p:nvPr/>
        </p:nvSpPr>
        <p:spPr>
          <a:xfrm>
            <a:off x="533400" y="465745"/>
            <a:ext cx="11125200" cy="56394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5"/>
          <p:cNvSpPr txBox="1"/>
          <p:nvPr>
            <p:ph type="title"/>
          </p:nvPr>
        </p:nvSpPr>
        <p:spPr>
          <a:xfrm>
            <a:off x="838200" y="894027"/>
            <a:ext cx="3494362" cy="478287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US"/>
              <a:t>Process Flow Diagram</a:t>
            </a:r>
            <a:endParaRPr/>
          </a:p>
        </p:txBody>
      </p:sp>
      <p:cxnSp>
        <p:nvCxnSpPr>
          <p:cNvPr id="101" name="Google Shape;101;p15"/>
          <p:cNvCxnSpPr/>
          <p:nvPr/>
        </p:nvCxnSpPr>
        <p:spPr>
          <a:xfrm>
            <a:off x="4654296" y="2057400"/>
            <a:ext cx="0" cy="2743200"/>
          </a:xfrm>
          <a:prstGeom prst="straightConnector1">
            <a:avLst/>
          </a:prstGeom>
          <a:noFill/>
          <a:ln cap="flat" cmpd="sng" w="19050">
            <a:solidFill>
              <a:schemeClr val="dk1">
                <a:alpha val="80000"/>
              </a:schemeClr>
            </a:solidFill>
            <a:prstDash val="solid"/>
            <a:miter lim="800000"/>
            <a:headEnd len="sm" w="sm" type="none"/>
            <a:tailEnd len="sm" w="sm" type="none"/>
          </a:ln>
        </p:spPr>
      </p:cxnSp>
      <p:sp>
        <p:nvSpPr>
          <p:cNvPr id="102" name="Google Shape;102;p15"/>
          <p:cNvSpPr txBox="1"/>
          <p:nvPr>
            <p:ph idx="1" type="body"/>
          </p:nvPr>
        </p:nvSpPr>
        <p:spPr>
          <a:xfrm>
            <a:off x="4976032" y="894027"/>
            <a:ext cx="6377768" cy="4782873"/>
          </a:xfrm>
          <a:prstGeom prst="rect">
            <a:avLst/>
          </a:prstGeom>
          <a:noFill/>
          <a:ln>
            <a:noFill/>
          </a:ln>
        </p:spPr>
        <p:txBody>
          <a:bodyPr anchorCtr="0" anchor="ctr" bIns="45700" lIns="91425" spcFirstLastPara="1" rIns="91425" wrap="square" tIns="45700">
            <a:normAutofit fontScale="85000" lnSpcReduction="10000"/>
          </a:bodyPr>
          <a:lstStyle/>
          <a:p>
            <a:pPr indent="-136842" lvl="0" marL="228600" rtl="0" algn="l">
              <a:lnSpc>
                <a:spcPct val="90000"/>
              </a:lnSpc>
              <a:spcBef>
                <a:spcPts val="0"/>
              </a:spcBef>
              <a:spcAft>
                <a:spcPts val="0"/>
              </a:spcAft>
              <a:buClr>
                <a:schemeClr val="dk1"/>
              </a:buClr>
              <a:buSzPct val="100000"/>
              <a:buNone/>
            </a:pPr>
            <a:r>
              <a:t/>
            </a:r>
            <a:endParaRPr sz="1700"/>
          </a:p>
          <a:p>
            <a:pPr indent="-136842" lvl="0" marL="228600" rtl="0" algn="l">
              <a:lnSpc>
                <a:spcPct val="90000"/>
              </a:lnSpc>
              <a:spcBef>
                <a:spcPts val="1000"/>
              </a:spcBef>
              <a:spcAft>
                <a:spcPts val="0"/>
              </a:spcAft>
              <a:buClr>
                <a:schemeClr val="dk1"/>
              </a:buClr>
              <a:buSzPct val="100000"/>
              <a:buNone/>
            </a:pPr>
            <a:r>
              <a:t/>
            </a:r>
            <a:endParaRPr sz="1700"/>
          </a:p>
          <a:p>
            <a:pPr indent="-228600" lvl="0" marL="228600" rtl="0" algn="l">
              <a:lnSpc>
                <a:spcPct val="90000"/>
              </a:lnSpc>
              <a:spcBef>
                <a:spcPts val="1000"/>
              </a:spcBef>
              <a:spcAft>
                <a:spcPts val="0"/>
              </a:spcAft>
              <a:buClr>
                <a:schemeClr val="dk1"/>
              </a:buClr>
              <a:buSzPct val="100000"/>
              <a:buChar char="•"/>
            </a:pPr>
            <a:r>
              <a:rPr lang="en-US" sz="1700"/>
              <a:t>Raw Material ( From M/s Cooper India Company, Mumbai )</a:t>
            </a:r>
            <a:endParaRPr/>
          </a:p>
          <a:p>
            <a:pPr indent="-228600" lvl="0" marL="228600" rtl="0" algn="l">
              <a:lnSpc>
                <a:spcPct val="90000"/>
              </a:lnSpc>
              <a:spcBef>
                <a:spcPts val="1000"/>
              </a:spcBef>
              <a:spcAft>
                <a:spcPts val="0"/>
              </a:spcAft>
              <a:buClr>
                <a:schemeClr val="dk1"/>
              </a:buClr>
              <a:buSzPct val="100000"/>
              <a:buChar char="•"/>
            </a:pPr>
            <a:r>
              <a:rPr lang="en-US" sz="1700"/>
              <a:t>Sorting of pipe according to OD (outer diameter) in various section </a:t>
            </a:r>
            <a:endParaRPr/>
          </a:p>
          <a:p>
            <a:pPr indent="-228600" lvl="0" marL="228600" rtl="0" algn="l">
              <a:lnSpc>
                <a:spcPct val="90000"/>
              </a:lnSpc>
              <a:spcBef>
                <a:spcPts val="1000"/>
              </a:spcBef>
              <a:spcAft>
                <a:spcPts val="0"/>
              </a:spcAft>
              <a:buClr>
                <a:schemeClr val="dk1"/>
              </a:buClr>
              <a:buSzPct val="100000"/>
              <a:buChar char="•"/>
            </a:pPr>
            <a:r>
              <a:rPr lang="en-US" sz="1700"/>
              <a:t>Piece of pipe i.e. 200mm cut is send to laboratory for various test </a:t>
            </a:r>
            <a:endParaRPr/>
          </a:p>
          <a:p>
            <a:pPr indent="-228600" lvl="0" marL="228600" rtl="0" algn="l">
              <a:lnSpc>
                <a:spcPct val="90000"/>
              </a:lnSpc>
              <a:spcBef>
                <a:spcPts val="1000"/>
              </a:spcBef>
              <a:spcAft>
                <a:spcPts val="0"/>
              </a:spcAft>
              <a:buClr>
                <a:schemeClr val="dk1"/>
              </a:buClr>
              <a:buSzPct val="100000"/>
              <a:buChar char="•"/>
            </a:pPr>
            <a:r>
              <a:rPr lang="en-US" sz="1700"/>
              <a:t>Pipe Cutting </a:t>
            </a:r>
            <a:endParaRPr/>
          </a:p>
          <a:p>
            <a:pPr indent="-228600" lvl="0" marL="228600" rtl="0" algn="l">
              <a:lnSpc>
                <a:spcPct val="90000"/>
              </a:lnSpc>
              <a:spcBef>
                <a:spcPts val="1000"/>
              </a:spcBef>
              <a:spcAft>
                <a:spcPts val="0"/>
              </a:spcAft>
              <a:buClr>
                <a:schemeClr val="dk1"/>
              </a:buClr>
              <a:buSzPct val="100000"/>
              <a:buChar char="•"/>
            </a:pPr>
            <a:r>
              <a:rPr lang="en-US" sz="1700"/>
              <a:t>Removal Of Corrosive Part from raw material (pipes)</a:t>
            </a:r>
            <a:endParaRPr/>
          </a:p>
          <a:p>
            <a:pPr indent="-228600" lvl="0" marL="228600" rtl="0" algn="l">
              <a:lnSpc>
                <a:spcPct val="90000"/>
              </a:lnSpc>
              <a:spcBef>
                <a:spcPts val="1000"/>
              </a:spcBef>
              <a:spcAft>
                <a:spcPts val="0"/>
              </a:spcAft>
              <a:buClr>
                <a:schemeClr val="dk1"/>
              </a:buClr>
              <a:buSzPct val="100000"/>
              <a:buChar char="•"/>
            </a:pPr>
            <a:r>
              <a:rPr lang="en-US" sz="1700"/>
              <a:t>Pipe Bending using Pipe bending machine.(M/s  Electroi Pneumatics Engg)</a:t>
            </a:r>
            <a:endParaRPr/>
          </a:p>
          <a:p>
            <a:pPr indent="-228600" lvl="0" marL="228600" rtl="0" algn="l">
              <a:lnSpc>
                <a:spcPct val="90000"/>
              </a:lnSpc>
              <a:spcBef>
                <a:spcPts val="1000"/>
              </a:spcBef>
              <a:spcAft>
                <a:spcPts val="0"/>
              </a:spcAft>
              <a:buClr>
                <a:schemeClr val="dk1"/>
              </a:buClr>
              <a:buSzPct val="100000"/>
              <a:buChar char="•"/>
            </a:pPr>
            <a:r>
              <a:rPr lang="en-US" sz="1700"/>
              <a:t>There are two categories :-</a:t>
            </a:r>
            <a:endParaRPr/>
          </a:p>
          <a:p>
            <a:pPr indent="0" lvl="0" marL="0" rtl="0" algn="l">
              <a:lnSpc>
                <a:spcPct val="90000"/>
              </a:lnSpc>
              <a:spcBef>
                <a:spcPts val="1000"/>
              </a:spcBef>
              <a:spcAft>
                <a:spcPts val="0"/>
              </a:spcAft>
              <a:buClr>
                <a:schemeClr val="dk1"/>
              </a:buClr>
              <a:buSzPct val="100000"/>
              <a:buNone/>
            </a:pPr>
            <a:r>
              <a:rPr lang="en-US" sz="1700"/>
              <a:t>          1) Direct Pipe Bending (Small Pipe)</a:t>
            </a:r>
            <a:endParaRPr/>
          </a:p>
          <a:p>
            <a:pPr indent="0" lvl="0" marL="0" rtl="0" algn="l">
              <a:lnSpc>
                <a:spcPct val="90000"/>
              </a:lnSpc>
              <a:spcBef>
                <a:spcPts val="1000"/>
              </a:spcBef>
              <a:spcAft>
                <a:spcPts val="0"/>
              </a:spcAft>
              <a:buClr>
                <a:schemeClr val="dk1"/>
              </a:buClr>
              <a:buSzPct val="100000"/>
              <a:buNone/>
            </a:pPr>
            <a:r>
              <a:rPr lang="en-US" sz="1700"/>
              <a:t>          2) Several Process, later Pipe Bending</a:t>
            </a:r>
            <a:endParaRPr/>
          </a:p>
          <a:p>
            <a:pPr indent="-228600" lvl="0" marL="228600" rtl="0" algn="l">
              <a:lnSpc>
                <a:spcPct val="90000"/>
              </a:lnSpc>
              <a:spcBef>
                <a:spcPts val="1000"/>
              </a:spcBef>
              <a:spcAft>
                <a:spcPts val="0"/>
              </a:spcAft>
              <a:buClr>
                <a:schemeClr val="dk1"/>
              </a:buClr>
              <a:buSzPct val="100000"/>
              <a:buChar char="•"/>
            </a:pPr>
            <a:r>
              <a:rPr lang="en-US" sz="1700"/>
              <a:t>Leakage testing is taken place to prevent any fault in job.</a:t>
            </a:r>
            <a:endParaRPr/>
          </a:p>
          <a:p>
            <a:pPr indent="-228600" lvl="0" marL="228600" rtl="0" algn="l">
              <a:lnSpc>
                <a:spcPct val="90000"/>
              </a:lnSpc>
              <a:spcBef>
                <a:spcPts val="1000"/>
              </a:spcBef>
              <a:spcAft>
                <a:spcPts val="0"/>
              </a:spcAft>
              <a:buClr>
                <a:schemeClr val="dk1"/>
              </a:buClr>
              <a:buSzPct val="100000"/>
              <a:buChar char="•"/>
            </a:pPr>
            <a:r>
              <a:rPr lang="en-US" sz="1700"/>
              <a:t>Cleaning process</a:t>
            </a:r>
            <a:endParaRPr/>
          </a:p>
          <a:p>
            <a:pPr indent="-228600" lvl="0" marL="228600" rtl="0" algn="l">
              <a:lnSpc>
                <a:spcPct val="90000"/>
              </a:lnSpc>
              <a:spcBef>
                <a:spcPts val="1000"/>
              </a:spcBef>
              <a:spcAft>
                <a:spcPts val="0"/>
              </a:spcAft>
              <a:buClr>
                <a:schemeClr val="dk1"/>
              </a:buClr>
              <a:buSzPct val="100000"/>
              <a:buChar char="•"/>
            </a:pPr>
            <a:r>
              <a:rPr lang="en-US" sz="1700"/>
              <a:t>Applying Thinner Oil to prevent corrosion</a:t>
            </a:r>
            <a:endParaRPr/>
          </a:p>
          <a:p>
            <a:pPr indent="-228600" lvl="0" marL="228600" rtl="0" algn="l">
              <a:lnSpc>
                <a:spcPct val="90000"/>
              </a:lnSpc>
              <a:spcBef>
                <a:spcPts val="1000"/>
              </a:spcBef>
              <a:spcAft>
                <a:spcPts val="0"/>
              </a:spcAft>
              <a:buClr>
                <a:schemeClr val="dk1"/>
              </a:buClr>
              <a:buSzPct val="100000"/>
              <a:buChar char="•"/>
            </a:pPr>
            <a:r>
              <a:rPr lang="en-US" sz="1700"/>
              <a:t>Checking Quality and overall dimension accurately with help of fixture.</a:t>
            </a:r>
            <a:endParaRPr/>
          </a:p>
          <a:p>
            <a:pPr indent="-228600" lvl="0" marL="228600" rtl="0" algn="l">
              <a:lnSpc>
                <a:spcPct val="90000"/>
              </a:lnSpc>
              <a:spcBef>
                <a:spcPts val="1000"/>
              </a:spcBef>
              <a:spcAft>
                <a:spcPts val="0"/>
              </a:spcAft>
              <a:buClr>
                <a:schemeClr val="dk1"/>
              </a:buClr>
              <a:buSzPct val="100000"/>
              <a:buChar char="•"/>
            </a:pPr>
            <a:r>
              <a:rPr lang="en-US" sz="1700"/>
              <a:t>Packing and Dispatching</a:t>
            </a:r>
            <a:endParaRPr/>
          </a:p>
          <a:p>
            <a:pPr indent="-136842" lvl="0" marL="228600" rtl="0" algn="l">
              <a:lnSpc>
                <a:spcPct val="90000"/>
              </a:lnSpc>
              <a:spcBef>
                <a:spcPts val="1000"/>
              </a:spcBef>
              <a:spcAft>
                <a:spcPts val="0"/>
              </a:spcAft>
              <a:buClr>
                <a:schemeClr val="dk1"/>
              </a:buClr>
              <a:buSzPct val="100000"/>
              <a:buNone/>
            </a:pPr>
            <a:r>
              <a:t/>
            </a:r>
            <a:endParaRPr sz="1700"/>
          </a:p>
          <a:p>
            <a:pPr indent="-136842" lvl="0" marL="228600" rtl="0" algn="l">
              <a:lnSpc>
                <a:spcPct val="90000"/>
              </a:lnSpc>
              <a:spcBef>
                <a:spcPts val="1000"/>
              </a:spcBef>
              <a:spcAft>
                <a:spcPts val="0"/>
              </a:spcAft>
              <a:buClr>
                <a:schemeClr val="dk1"/>
              </a:buClr>
              <a:buSzPct val="100000"/>
              <a:buNone/>
            </a:pPr>
            <a:r>
              <a:t/>
            </a:r>
            <a:endParaRPr sz="1700"/>
          </a:p>
          <a:p>
            <a:pPr indent="-136842" lvl="0" marL="228600" rtl="0" algn="l">
              <a:lnSpc>
                <a:spcPct val="90000"/>
              </a:lnSpc>
              <a:spcBef>
                <a:spcPts val="1000"/>
              </a:spcBef>
              <a:spcAft>
                <a:spcPts val="0"/>
              </a:spcAft>
              <a:buClr>
                <a:schemeClr val="dk1"/>
              </a:buClr>
              <a:buSzPct val="100000"/>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6"/>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indoor, ceiling&#10;&#10;Description automatically generated" id="108" name="Google Shape;108;p16"/>
          <p:cNvPicPr preferRelativeResize="0"/>
          <p:nvPr/>
        </p:nvPicPr>
        <p:blipFill rotWithShape="1">
          <a:blip r:embed="rId3">
            <a:alphaModFix/>
          </a:blip>
          <a:srcRect b="2717" l="0" r="0" t="2718"/>
          <a:stretch/>
        </p:blipFill>
        <p:spPr>
          <a:xfrm>
            <a:off x="1" y="10"/>
            <a:ext cx="9669642" cy="6857990"/>
          </a:xfrm>
          <a:prstGeom prst="rect">
            <a:avLst/>
          </a:prstGeom>
          <a:noFill/>
          <a:ln>
            <a:noFill/>
          </a:ln>
        </p:spPr>
      </p:pic>
      <p:sp>
        <p:nvSpPr>
          <p:cNvPr id="109" name="Google Shape;109;p16"/>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6"/>
          <p:cNvSpPr txBox="1"/>
          <p:nvPr>
            <p:ph type="title"/>
          </p:nvPr>
        </p:nvSpPr>
        <p:spPr>
          <a:xfrm>
            <a:off x="7531610" y="365125"/>
            <a:ext cx="3822189" cy="1899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PROCEDURE FOR PIPE BENDING:-</a:t>
            </a:r>
            <a:endParaRPr/>
          </a:p>
        </p:txBody>
      </p:sp>
      <p:sp>
        <p:nvSpPr>
          <p:cNvPr id="111" name="Google Shape;111;p16"/>
          <p:cNvSpPr txBox="1"/>
          <p:nvPr>
            <p:ph idx="1" type="body"/>
          </p:nvPr>
        </p:nvSpPr>
        <p:spPr>
          <a:xfrm>
            <a:off x="7531610" y="2434201"/>
            <a:ext cx="3822189" cy="37427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First of all, raw material is brought from Copper India Pvt Ltd, Mumbai. Pipes are sorted according to schedule(unit for pipe) and outer diameter in rack </a:t>
            </a:r>
            <a:endParaRPr sz="2000"/>
          </a:p>
          <a:p>
            <a:pPr indent="-228600" lvl="0" marL="228600" rtl="0" algn="l">
              <a:lnSpc>
                <a:spcPct val="90000"/>
              </a:lnSpc>
              <a:spcBef>
                <a:spcPts val="1000"/>
              </a:spcBef>
              <a:spcAft>
                <a:spcPts val="0"/>
              </a:spcAft>
              <a:buClr>
                <a:schemeClr val="dk1"/>
              </a:buClr>
              <a:buSzPts val="2000"/>
              <a:buChar char="•"/>
            </a:pPr>
            <a:r>
              <a:rPr lang="en-US" sz="2000"/>
              <a:t>Pipe cutting is done according to size if pipe's OD(outer diameter) is small then it is cut manually (with help of cutting tool) and if OD is large then it is cut with help of machine.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17"/>
          <p:cNvSpPr/>
          <p:nvPr/>
        </p:nvSpPr>
        <p:spPr>
          <a:xfrm>
            <a:off x="0" y="1"/>
            <a:ext cx="12192000" cy="275355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17"/>
          <p:cNvSpPr txBox="1"/>
          <p:nvPr>
            <p:ph type="title"/>
          </p:nvPr>
        </p:nvSpPr>
        <p:spPr>
          <a:xfrm>
            <a:off x="594360" y="687479"/>
            <a:ext cx="3444240" cy="157487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Calibri"/>
              <a:buNone/>
            </a:pPr>
            <a:r>
              <a:rPr lang="en-US" sz="3400"/>
              <a:t>Pipe Laboratory Test</a:t>
            </a:r>
            <a:endParaRPr sz="3400"/>
          </a:p>
        </p:txBody>
      </p:sp>
      <p:grpSp>
        <p:nvGrpSpPr>
          <p:cNvPr id="119" name="Google Shape;119;p17"/>
          <p:cNvGrpSpPr/>
          <p:nvPr/>
        </p:nvGrpSpPr>
        <p:grpSpPr>
          <a:xfrm>
            <a:off x="594360" y="73152"/>
            <a:ext cx="1178966" cy="232963"/>
            <a:chOff x="7763256" y="73152"/>
            <a:chExt cx="1178966" cy="232963"/>
          </a:xfrm>
        </p:grpSpPr>
        <p:sp>
          <p:nvSpPr>
            <p:cNvPr id="120" name="Google Shape;120;p17"/>
            <p:cNvSpPr/>
            <p:nvPr/>
          </p:nvSpPr>
          <p:spPr>
            <a:xfrm>
              <a:off x="826307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7"/>
            <p:cNvSpPr/>
            <p:nvPr/>
          </p:nvSpPr>
          <p:spPr>
            <a:xfrm>
              <a:off x="826307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7"/>
            <p:cNvSpPr/>
            <p:nvPr/>
          </p:nvSpPr>
          <p:spPr>
            <a:xfrm>
              <a:off x="8138122"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17"/>
            <p:cNvSpPr/>
            <p:nvPr/>
          </p:nvSpPr>
          <p:spPr>
            <a:xfrm>
              <a:off x="8138122"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7"/>
            <p:cNvSpPr/>
            <p:nvPr/>
          </p:nvSpPr>
          <p:spPr>
            <a:xfrm>
              <a:off x="801316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7"/>
            <p:cNvSpPr/>
            <p:nvPr/>
          </p:nvSpPr>
          <p:spPr>
            <a:xfrm>
              <a:off x="801316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7"/>
            <p:cNvSpPr/>
            <p:nvPr/>
          </p:nvSpPr>
          <p:spPr>
            <a:xfrm>
              <a:off x="7888211"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17"/>
            <p:cNvSpPr/>
            <p:nvPr/>
          </p:nvSpPr>
          <p:spPr>
            <a:xfrm>
              <a:off x="7888211"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17"/>
            <p:cNvSpPr/>
            <p:nvPr/>
          </p:nvSpPr>
          <p:spPr>
            <a:xfrm>
              <a:off x="7763256"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17"/>
            <p:cNvSpPr/>
            <p:nvPr/>
          </p:nvSpPr>
          <p:spPr>
            <a:xfrm>
              <a:off x="7763256"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17"/>
            <p:cNvSpPr/>
            <p:nvPr/>
          </p:nvSpPr>
          <p:spPr>
            <a:xfrm>
              <a:off x="888785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7"/>
            <p:cNvSpPr/>
            <p:nvPr/>
          </p:nvSpPr>
          <p:spPr>
            <a:xfrm>
              <a:off x="888785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7"/>
            <p:cNvSpPr/>
            <p:nvPr/>
          </p:nvSpPr>
          <p:spPr>
            <a:xfrm>
              <a:off x="8762899"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17"/>
            <p:cNvSpPr/>
            <p:nvPr/>
          </p:nvSpPr>
          <p:spPr>
            <a:xfrm>
              <a:off x="8762899"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17"/>
            <p:cNvSpPr/>
            <p:nvPr/>
          </p:nvSpPr>
          <p:spPr>
            <a:xfrm>
              <a:off x="863794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17"/>
            <p:cNvSpPr/>
            <p:nvPr/>
          </p:nvSpPr>
          <p:spPr>
            <a:xfrm>
              <a:off x="863794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7"/>
            <p:cNvSpPr/>
            <p:nvPr/>
          </p:nvSpPr>
          <p:spPr>
            <a:xfrm>
              <a:off x="8512988"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7"/>
            <p:cNvSpPr/>
            <p:nvPr/>
          </p:nvSpPr>
          <p:spPr>
            <a:xfrm>
              <a:off x="8512988"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17"/>
            <p:cNvSpPr/>
            <p:nvPr/>
          </p:nvSpPr>
          <p:spPr>
            <a:xfrm>
              <a:off x="838803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17"/>
            <p:cNvSpPr/>
            <p:nvPr/>
          </p:nvSpPr>
          <p:spPr>
            <a:xfrm>
              <a:off x="838803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0" name="Google Shape;140;p17"/>
          <p:cNvSpPr txBox="1"/>
          <p:nvPr>
            <p:ph idx="1" type="body"/>
          </p:nvPr>
        </p:nvSpPr>
        <p:spPr>
          <a:xfrm>
            <a:off x="594360" y="3155626"/>
            <a:ext cx="3444240" cy="293517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400"/>
              <a:buChar char="•"/>
            </a:pPr>
            <a:r>
              <a:rPr lang="en-US" sz="1400"/>
              <a:t>A cut of 200mm pipe of each OD is send to laboratory for various test so as to check raw material is of same grade which we had ordered.</a:t>
            </a:r>
            <a:endParaRPr/>
          </a:p>
          <a:p>
            <a:pPr indent="-228600" lvl="0" marL="228600" rtl="0" algn="l">
              <a:lnSpc>
                <a:spcPct val="90000"/>
              </a:lnSpc>
              <a:spcBef>
                <a:spcPts val="1000"/>
              </a:spcBef>
              <a:spcAft>
                <a:spcPts val="0"/>
              </a:spcAft>
              <a:buClr>
                <a:schemeClr val="dk1"/>
              </a:buClr>
              <a:buSzPts val="1400"/>
              <a:buChar char="•"/>
            </a:pPr>
            <a:r>
              <a:rPr lang="en-US" sz="1400"/>
              <a:t>Pipe is of material ASTM (American Society for Testing and Materials) 106 Grade B.</a:t>
            </a:r>
            <a:endParaRPr/>
          </a:p>
          <a:p>
            <a:pPr indent="-228600" lvl="0" marL="228600" rtl="0" algn="l">
              <a:lnSpc>
                <a:spcPct val="90000"/>
              </a:lnSpc>
              <a:spcBef>
                <a:spcPts val="1000"/>
              </a:spcBef>
              <a:spcAft>
                <a:spcPts val="0"/>
              </a:spcAft>
              <a:buClr>
                <a:schemeClr val="dk1"/>
              </a:buClr>
              <a:buSzPts val="1400"/>
              <a:buChar char="•"/>
            </a:pPr>
            <a:r>
              <a:rPr lang="en-US" sz="1400"/>
              <a:t>Two test are performed in UTM Machine</a:t>
            </a:r>
            <a:endParaRPr/>
          </a:p>
          <a:p>
            <a:pPr indent="0" lvl="0" marL="0" rtl="0" algn="l">
              <a:lnSpc>
                <a:spcPct val="90000"/>
              </a:lnSpc>
              <a:spcBef>
                <a:spcPts val="1000"/>
              </a:spcBef>
              <a:spcAft>
                <a:spcPts val="0"/>
              </a:spcAft>
              <a:buClr>
                <a:schemeClr val="dk1"/>
              </a:buClr>
              <a:buSzPts val="1400"/>
              <a:buNone/>
            </a:pPr>
            <a:r>
              <a:rPr lang="en-US" sz="1400"/>
              <a:t>   1.Mechanical </a:t>
            </a:r>
            <a:endParaRPr/>
          </a:p>
          <a:p>
            <a:pPr indent="0" lvl="0" marL="0" rtl="0" algn="l">
              <a:lnSpc>
                <a:spcPct val="90000"/>
              </a:lnSpc>
              <a:spcBef>
                <a:spcPts val="1000"/>
              </a:spcBef>
              <a:spcAft>
                <a:spcPts val="0"/>
              </a:spcAft>
              <a:buClr>
                <a:schemeClr val="dk1"/>
              </a:buClr>
              <a:buSzPts val="1400"/>
              <a:buNone/>
            </a:pPr>
            <a:r>
              <a:rPr lang="en-US" sz="1400"/>
              <a:t>   2.Chemical</a:t>
            </a:r>
            <a:endParaRPr/>
          </a:p>
          <a:p>
            <a:pPr indent="-228600" lvl="0" marL="228600" rtl="0" algn="l">
              <a:lnSpc>
                <a:spcPct val="90000"/>
              </a:lnSpc>
              <a:spcBef>
                <a:spcPts val="1000"/>
              </a:spcBef>
              <a:spcAft>
                <a:spcPts val="0"/>
              </a:spcAft>
              <a:buClr>
                <a:schemeClr val="dk1"/>
              </a:buClr>
              <a:buSzPts val="1400"/>
              <a:buChar char="•"/>
            </a:pPr>
            <a:r>
              <a:rPr lang="en-US" sz="1400"/>
              <a:t>Test are verified, later processed for further processing.  </a:t>
            </a:r>
            <a:endParaRPr/>
          </a:p>
        </p:txBody>
      </p:sp>
      <p:pic>
        <p:nvPicPr>
          <p:cNvPr descr="Table&#10;&#10;Description automatically generated" id="141" name="Google Shape;141;p17"/>
          <p:cNvPicPr preferRelativeResize="0"/>
          <p:nvPr/>
        </p:nvPicPr>
        <p:blipFill rotWithShape="1">
          <a:blip r:embed="rId3">
            <a:alphaModFix/>
          </a:blip>
          <a:srcRect b="1" l="3193" r="4803" t="0"/>
          <a:stretch/>
        </p:blipFill>
        <p:spPr>
          <a:xfrm>
            <a:off x="4466900" y="531074"/>
            <a:ext cx="3566160" cy="5577118"/>
          </a:xfrm>
          <a:prstGeom prst="rect">
            <a:avLst/>
          </a:prstGeom>
          <a:noFill/>
          <a:ln>
            <a:noFill/>
          </a:ln>
        </p:spPr>
      </p:pic>
      <p:pic>
        <p:nvPicPr>
          <p:cNvPr descr="Table&#10;&#10;Description automatically generated" id="142" name="Google Shape;142;p17"/>
          <p:cNvPicPr preferRelativeResize="0"/>
          <p:nvPr/>
        </p:nvPicPr>
        <p:blipFill rotWithShape="1">
          <a:blip r:embed="rId4">
            <a:alphaModFix/>
          </a:blip>
          <a:srcRect b="1" l="4643" r="5613" t="0"/>
          <a:stretch/>
        </p:blipFill>
        <p:spPr>
          <a:xfrm>
            <a:off x="8321044" y="531074"/>
            <a:ext cx="3566160" cy="5577118"/>
          </a:xfrm>
          <a:prstGeom prst="rect">
            <a:avLst/>
          </a:prstGeom>
          <a:noFill/>
          <a:ln>
            <a:noFill/>
          </a:ln>
        </p:spPr>
      </p:pic>
      <p:sp>
        <p:nvSpPr>
          <p:cNvPr id="143" name="Google Shape;143;p17"/>
          <p:cNvSpPr/>
          <p:nvPr/>
        </p:nvSpPr>
        <p:spPr>
          <a:xfrm>
            <a:off x="0" y="6501384"/>
            <a:ext cx="12192000" cy="35661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18"/>
          <p:cNvSpPr txBox="1"/>
          <p:nvPr>
            <p:ph type="title"/>
          </p:nvPr>
        </p:nvSpPr>
        <p:spPr>
          <a:xfrm>
            <a:off x="838201" y="365125"/>
            <a:ext cx="5251316"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PIPE CLASSIFICATION</a:t>
            </a:r>
            <a:endParaRPr/>
          </a:p>
        </p:txBody>
      </p:sp>
      <p:sp>
        <p:nvSpPr>
          <p:cNvPr id="150" name="Google Shape;150;p18"/>
          <p:cNvSpPr txBox="1"/>
          <p:nvPr>
            <p:ph idx="1" type="body"/>
          </p:nvPr>
        </p:nvSpPr>
        <p:spPr>
          <a:xfrm>
            <a:off x="838200" y="2333297"/>
            <a:ext cx="4619621" cy="38436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Calibri"/>
                <a:ea typeface="Calibri"/>
                <a:cs typeface="Calibri"/>
                <a:sym typeface="Calibri"/>
              </a:rPr>
              <a:t>Pipes are </a:t>
            </a:r>
            <a:r>
              <a:rPr lang="en-US" sz="2000"/>
              <a:t>classified</a:t>
            </a:r>
            <a:r>
              <a:rPr lang="en-US" sz="2000">
                <a:latin typeface="Calibri"/>
                <a:ea typeface="Calibri"/>
                <a:cs typeface="Calibri"/>
                <a:sym typeface="Calibri"/>
              </a:rPr>
              <a:t> into different sections accordingly</a:t>
            </a:r>
            <a:r>
              <a:rPr lang="en-US" sz="2000"/>
              <a:t> and are verified ,finally yellow mark is used for rework job and red color is rejected material.</a:t>
            </a:r>
            <a:endParaRPr sz="2000">
              <a:latin typeface="Calibri"/>
              <a:ea typeface="Calibri"/>
              <a:cs typeface="Calibri"/>
              <a:sym typeface="Calibri"/>
            </a:endParaRPr>
          </a:p>
        </p:txBody>
      </p:sp>
      <p:pic>
        <p:nvPicPr>
          <p:cNvPr descr="Calendar&#10;&#10;Description automatically generated" id="151" name="Google Shape;151;p18"/>
          <p:cNvPicPr preferRelativeResize="0"/>
          <p:nvPr/>
        </p:nvPicPr>
        <p:blipFill rotWithShape="1">
          <a:blip r:embed="rId3">
            <a:alphaModFix/>
          </a:blip>
          <a:srcRect b="0" l="0" r="0" t="13740"/>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19"/>
          <p:cNvSpPr txBox="1"/>
          <p:nvPr>
            <p:ph type="title"/>
          </p:nvPr>
        </p:nvSpPr>
        <p:spPr>
          <a:xfrm>
            <a:off x="838201" y="365125"/>
            <a:ext cx="3816095" cy="19380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PIPE CUTTING PROCESS</a:t>
            </a:r>
            <a:endParaRPr/>
          </a:p>
        </p:txBody>
      </p:sp>
      <p:sp>
        <p:nvSpPr>
          <p:cNvPr id="158" name="Google Shape;158;p19"/>
          <p:cNvSpPr txBox="1"/>
          <p:nvPr>
            <p:ph idx="1" type="body"/>
          </p:nvPr>
        </p:nvSpPr>
        <p:spPr>
          <a:xfrm>
            <a:off x="838201" y="2482589"/>
            <a:ext cx="3816096" cy="36943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Pipe cutting is done in two ways:-</a:t>
            </a:r>
            <a:endParaRPr/>
          </a:p>
          <a:p>
            <a:pPr indent="0" lvl="0" marL="0" rtl="0" algn="l">
              <a:lnSpc>
                <a:spcPct val="90000"/>
              </a:lnSpc>
              <a:spcBef>
                <a:spcPts val="1000"/>
              </a:spcBef>
              <a:spcAft>
                <a:spcPts val="0"/>
              </a:spcAft>
              <a:buClr>
                <a:schemeClr val="dk1"/>
              </a:buClr>
              <a:buSzPts val="2000"/>
              <a:buNone/>
            </a:pPr>
            <a:r>
              <a:rPr lang="en-US" sz="2000"/>
              <a:t>               1) Manual Pipe Cutting</a:t>
            </a:r>
            <a:endParaRPr/>
          </a:p>
          <a:p>
            <a:pPr indent="0" lvl="0" marL="0" rtl="0" algn="l">
              <a:lnSpc>
                <a:spcPct val="90000"/>
              </a:lnSpc>
              <a:spcBef>
                <a:spcPts val="1000"/>
              </a:spcBef>
              <a:spcAft>
                <a:spcPts val="0"/>
              </a:spcAft>
              <a:buClr>
                <a:schemeClr val="dk1"/>
              </a:buClr>
              <a:buSzPts val="2000"/>
              <a:buNone/>
            </a:pPr>
            <a:r>
              <a:rPr lang="en-US" sz="2000"/>
              <a:t>               2) Machine Pipe Cutting</a:t>
            </a:r>
            <a:endParaRPr/>
          </a:p>
        </p:txBody>
      </p:sp>
      <p:pic>
        <p:nvPicPr>
          <p:cNvPr descr="A picture containing indoor, red, tool&#10;&#10;Description automatically generated" id="159" name="Google Shape;159;p19"/>
          <p:cNvPicPr preferRelativeResize="0"/>
          <p:nvPr/>
        </p:nvPicPr>
        <p:blipFill rotWithShape="1">
          <a:blip r:embed="rId3">
            <a:alphaModFix/>
          </a:blip>
          <a:srcRect b="16203" l="0" r="0" t="16204"/>
          <a:stretch/>
        </p:blipFill>
        <p:spPr>
          <a:xfrm>
            <a:off x="4904316" y="-4"/>
            <a:ext cx="7298122" cy="3537797"/>
          </a:xfrm>
          <a:custGeom>
            <a:rect b="b" l="l" r="r" t="t"/>
            <a:pathLst>
              <a:path extrusionOk="0" h="3694372" w="7287684">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ln>
            <a:noFill/>
          </a:ln>
        </p:spPr>
      </p:pic>
      <p:pic>
        <p:nvPicPr>
          <p:cNvPr descr="A picture containing person&#10;&#10;Description automatically generated" id="160" name="Google Shape;160;p19"/>
          <p:cNvPicPr preferRelativeResize="0"/>
          <p:nvPr/>
        </p:nvPicPr>
        <p:blipFill rotWithShape="1">
          <a:blip r:embed="rId4">
            <a:alphaModFix/>
          </a:blip>
          <a:srcRect b="22743" l="0" r="0" t="22744"/>
          <a:stretch/>
        </p:blipFill>
        <p:spPr>
          <a:xfrm>
            <a:off x="4726728" y="3594194"/>
            <a:ext cx="7461943" cy="3263810"/>
          </a:xfrm>
          <a:custGeom>
            <a:rect b="b" l="l" r="r" t="t"/>
            <a:pathLst>
              <a:path extrusionOk="0" h="3055043" w="7472381">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0"/>
          <p:cNvSpPr txBox="1"/>
          <p:nvPr>
            <p:ph type="title"/>
          </p:nvPr>
        </p:nvSpPr>
        <p:spPr>
          <a:xfrm>
            <a:off x="838201" y="365125"/>
            <a:ext cx="5251316"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Manual Pipe Cutting</a:t>
            </a:r>
            <a:endParaRPr/>
          </a:p>
        </p:txBody>
      </p:sp>
      <p:sp>
        <p:nvSpPr>
          <p:cNvPr id="167" name="Google Shape;167;p20"/>
          <p:cNvSpPr txBox="1"/>
          <p:nvPr>
            <p:ph idx="1" type="body"/>
          </p:nvPr>
        </p:nvSpPr>
        <p:spPr>
          <a:xfrm>
            <a:off x="838200" y="2333297"/>
            <a:ext cx="4619621" cy="38436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 In this process, the helper cuts the pipe of with the help of cutting tool, measure the distance on pipe and mark a line on pipe and rotate the tool by fixing it on surface, rotates the tool and creates a cut and unused part is cut from job. This tools and can cut the pipe whose OD lies between 3mm to 32mm. This tool is used to cut the small OD pipes</a:t>
            </a:r>
            <a:endParaRPr sz="2000"/>
          </a:p>
        </p:txBody>
      </p:sp>
      <p:pic>
        <p:nvPicPr>
          <p:cNvPr descr="A picture containing person&#10;&#10;Description automatically generated" id="168" name="Google Shape;168;p20"/>
          <p:cNvPicPr preferRelativeResize="0"/>
          <p:nvPr/>
        </p:nvPicPr>
        <p:blipFill rotWithShape="1">
          <a:blip r:embed="rId3">
            <a:alphaModFix/>
          </a:blip>
          <a:srcRect b="34001" l="0" r="0" t="11655"/>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21"/>
          <p:cNvSpPr txBox="1"/>
          <p:nvPr>
            <p:ph type="title"/>
          </p:nvPr>
        </p:nvSpPr>
        <p:spPr>
          <a:xfrm>
            <a:off x="838201" y="365125"/>
            <a:ext cx="5251316"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Bandsaw Machine </a:t>
            </a:r>
            <a:endParaRPr/>
          </a:p>
        </p:txBody>
      </p:sp>
      <p:sp>
        <p:nvSpPr>
          <p:cNvPr id="175" name="Google Shape;175;p21"/>
          <p:cNvSpPr txBox="1"/>
          <p:nvPr>
            <p:ph idx="1" type="body"/>
          </p:nvPr>
        </p:nvSpPr>
        <p:spPr>
          <a:xfrm>
            <a:off x="838200" y="2333297"/>
            <a:ext cx="4619621" cy="384366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t>In this process, pipe having large outer diameter is used for cutting it into pieces before sending to removal of rust. Bandsaw Machine have a long blade placed horizontally in it and cutting oil is used to overcome friction while cutting. Now pipe is placed in middle of the machine and machine cuts it according to requirement helper has to hold it until it cuts. White color like cutting oil is their while the process of cutting takes place at the point of cut. Later pipe is cut into two pieces and processed ahead.</a:t>
            </a:r>
            <a:endParaRPr sz="2000"/>
          </a:p>
        </p:txBody>
      </p:sp>
      <p:pic>
        <p:nvPicPr>
          <p:cNvPr descr="A picture containing text, indoor&#10;&#10;Description automatically generated" id="176" name="Google Shape;176;p21"/>
          <p:cNvPicPr preferRelativeResize="0"/>
          <p:nvPr/>
        </p:nvPicPr>
        <p:blipFill rotWithShape="1">
          <a:blip r:embed="rId3">
            <a:alphaModFix/>
          </a:blip>
          <a:srcRect b="0" l="9122" r="25668" t="0"/>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