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3"/>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3.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dde0eef29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dde0eef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p:nvPr>
            <p:ph idx="2" type="pic"/>
          </p:nvPr>
        </p:nvSpPr>
        <p:spPr>
          <a:xfrm>
            <a:off x="5183188" y="987425"/>
            <a:ext cx="6172200" cy="4873625"/>
          </a:xfrm>
          <a:prstGeom prst="rect">
            <a:avLst/>
          </a:prstGeom>
          <a:noFill/>
          <a:ln>
            <a:noFill/>
          </a:ln>
        </p:spPr>
      </p:sp>
      <p:sp>
        <p:nvSpPr>
          <p:cNvPr id="75" name="Google Shape;75;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7" name="Shape 97"/>
        <p:cNvGrpSpPr/>
        <p:nvPr/>
      </p:nvGrpSpPr>
      <p:grpSpPr>
        <a:xfrm>
          <a:off x="0" y="0"/>
          <a:ext cx="0" cy="0"/>
          <a:chOff x="0" y="0"/>
          <a:chExt cx="0" cy="0"/>
        </a:xfrm>
      </p:grpSpPr>
      <p:sp>
        <p:nvSpPr>
          <p:cNvPr id="98" name="Google Shape;9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8" name="Shape 108"/>
        <p:cNvGrpSpPr/>
        <p:nvPr/>
      </p:nvGrpSpPr>
      <p:grpSpPr>
        <a:xfrm>
          <a:off x="0" y="0"/>
          <a:ext cx="0" cy="0"/>
          <a:chOff x="0" y="0"/>
          <a:chExt cx="0" cy="0"/>
        </a:xfrm>
      </p:grpSpPr>
      <p:sp>
        <p:nvSpPr>
          <p:cNvPr id="109" name="Google Shape;109;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11" name="Google Shape;11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4" name="Shape 114"/>
        <p:cNvGrpSpPr/>
        <p:nvPr/>
      </p:nvGrpSpPr>
      <p:grpSpPr>
        <a:xfrm>
          <a:off x="0" y="0"/>
          <a:ext cx="0" cy="0"/>
          <a:chOff x="0" y="0"/>
          <a:chExt cx="0" cy="0"/>
        </a:xfrm>
      </p:grpSpPr>
      <p:sp>
        <p:nvSpPr>
          <p:cNvPr id="115" name="Google Shape;115;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7" name="Google Shape;11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0" name="Shape 120"/>
        <p:cNvGrpSpPr/>
        <p:nvPr/>
      </p:nvGrpSpPr>
      <p:grpSpPr>
        <a:xfrm>
          <a:off x="0" y="0"/>
          <a:ext cx="0" cy="0"/>
          <a:chOff x="0" y="0"/>
          <a:chExt cx="0" cy="0"/>
        </a:xfrm>
      </p:grpSpPr>
      <p:sp>
        <p:nvSpPr>
          <p:cNvPr id="121" name="Google Shape;12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7" name="Shape 127"/>
        <p:cNvGrpSpPr/>
        <p:nvPr/>
      </p:nvGrpSpPr>
      <p:grpSpPr>
        <a:xfrm>
          <a:off x="0" y="0"/>
          <a:ext cx="0" cy="0"/>
          <a:chOff x="0" y="0"/>
          <a:chExt cx="0" cy="0"/>
        </a:xfrm>
      </p:grpSpPr>
      <p:sp>
        <p:nvSpPr>
          <p:cNvPr id="128" name="Google Shape;128;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0" name="Google Shape;130;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2" name="Google Shape;132;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6" name="Shape 136"/>
        <p:cNvGrpSpPr/>
        <p:nvPr/>
      </p:nvGrpSpPr>
      <p:grpSpPr>
        <a:xfrm>
          <a:off x="0" y="0"/>
          <a:ext cx="0" cy="0"/>
          <a:chOff x="0" y="0"/>
          <a:chExt cx="0" cy="0"/>
        </a:xfrm>
      </p:grpSpPr>
      <p:sp>
        <p:nvSpPr>
          <p:cNvPr id="137" name="Google Shape;13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0" name="Shape 140"/>
        <p:cNvGrpSpPr/>
        <p:nvPr/>
      </p:nvGrpSpPr>
      <p:grpSpPr>
        <a:xfrm>
          <a:off x="0" y="0"/>
          <a:ext cx="0" cy="0"/>
          <a:chOff x="0" y="0"/>
          <a:chExt cx="0" cy="0"/>
        </a:xfrm>
      </p:grpSpPr>
      <p:sp>
        <p:nvSpPr>
          <p:cNvPr id="141" name="Google Shape;141;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3" name="Google Shape;143;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4" name="Google Shape;14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7" name="Shape 147"/>
        <p:cNvGrpSpPr/>
        <p:nvPr/>
      </p:nvGrpSpPr>
      <p:grpSpPr>
        <a:xfrm>
          <a:off x="0" y="0"/>
          <a:ext cx="0" cy="0"/>
          <a:chOff x="0" y="0"/>
          <a:chExt cx="0" cy="0"/>
        </a:xfrm>
      </p:grpSpPr>
      <p:sp>
        <p:nvSpPr>
          <p:cNvPr id="148" name="Google Shape;148;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24"/>
          <p:cNvSpPr/>
          <p:nvPr>
            <p:ph idx="2" type="pic"/>
          </p:nvPr>
        </p:nvSpPr>
        <p:spPr>
          <a:xfrm>
            <a:off x="5183188" y="987425"/>
            <a:ext cx="6172200" cy="4873625"/>
          </a:xfrm>
          <a:prstGeom prst="rect">
            <a:avLst/>
          </a:prstGeom>
          <a:noFill/>
          <a:ln>
            <a:noFill/>
          </a:ln>
        </p:spPr>
      </p:sp>
      <p:sp>
        <p:nvSpPr>
          <p:cNvPr id="150" name="Google Shape;150;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1" name="Google Shape;15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4" name="Shape 154"/>
        <p:cNvGrpSpPr/>
        <p:nvPr/>
      </p:nvGrpSpPr>
      <p:grpSpPr>
        <a:xfrm>
          <a:off x="0" y="0"/>
          <a:ext cx="0" cy="0"/>
          <a:chOff x="0" y="0"/>
          <a:chExt cx="0" cy="0"/>
        </a:xfrm>
      </p:grpSpPr>
      <p:sp>
        <p:nvSpPr>
          <p:cNvPr id="155" name="Google Shape;155;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0" name="Shape 160"/>
        <p:cNvGrpSpPr/>
        <p:nvPr/>
      </p:nvGrpSpPr>
      <p:grpSpPr>
        <a:xfrm>
          <a:off x="0" y="0"/>
          <a:ext cx="0" cy="0"/>
          <a:chOff x="0" y="0"/>
          <a:chExt cx="0" cy="0"/>
        </a:xfrm>
      </p:grpSpPr>
      <p:sp>
        <p:nvSpPr>
          <p:cNvPr id="161" name="Google Shape;161;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 name="Google Shape;19;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3" name="Google Shape;9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4" name="Google Shape;9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Google Shape;9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6" name="Google Shape;9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9.jpg"/><Relationship Id="rId5"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12.jpg"/><Relationship Id="rId5" Type="http://schemas.openxmlformats.org/officeDocument/2006/relationships/image" Target="../media/image15.jpg"/><Relationship Id="rId6"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8.jpg"/><Relationship Id="rId4" Type="http://schemas.openxmlformats.org/officeDocument/2006/relationships/image" Target="../media/image2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4.jpg"/><Relationship Id="rId4" Type="http://schemas.openxmlformats.org/officeDocument/2006/relationships/image" Target="../media/image2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69" name="Shape 169"/>
        <p:cNvGrpSpPr/>
        <p:nvPr/>
      </p:nvGrpSpPr>
      <p:grpSpPr>
        <a:xfrm>
          <a:off x="0" y="0"/>
          <a:ext cx="0" cy="0"/>
          <a:chOff x="0" y="0"/>
          <a:chExt cx="0" cy="0"/>
        </a:xfrm>
      </p:grpSpPr>
      <p:sp>
        <p:nvSpPr>
          <p:cNvPr id="170" name="Google Shape;170;p27"/>
          <p:cNvSpPr/>
          <p:nvPr/>
        </p:nvSpPr>
        <p:spPr>
          <a:xfrm>
            <a:off x="0" y="0"/>
            <a:ext cx="12192000" cy="685799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Metal tubes aligned in an angle" id="171" name="Google Shape;171;p27"/>
          <p:cNvPicPr preferRelativeResize="0"/>
          <p:nvPr/>
        </p:nvPicPr>
        <p:blipFill rotWithShape="1">
          <a:blip r:embed="rId3">
            <a:alphaModFix amt="50000"/>
          </a:blip>
          <a:srcRect b="1092" l="0" r="0" t="14636"/>
          <a:stretch/>
        </p:blipFill>
        <p:spPr>
          <a:xfrm>
            <a:off x="20" y="10"/>
            <a:ext cx="12191980" cy="6857990"/>
          </a:xfrm>
          <a:prstGeom prst="rect">
            <a:avLst/>
          </a:prstGeom>
          <a:noFill/>
          <a:ln>
            <a:noFill/>
          </a:ln>
        </p:spPr>
      </p:pic>
      <p:sp>
        <p:nvSpPr>
          <p:cNvPr id="172" name="Google Shape;172;p27"/>
          <p:cNvSpPr txBox="1"/>
          <p:nvPr>
            <p:ph type="title"/>
          </p:nvPr>
        </p:nvSpPr>
        <p:spPr>
          <a:xfrm>
            <a:off x="1524000" y="1122362"/>
            <a:ext cx="9144000" cy="290051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sz="6000">
                <a:solidFill>
                  <a:srgbClr val="FFFFFF"/>
                </a:solidFill>
              </a:rPr>
              <a:t>PIPE RACK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72"/>
                                        </p:tgtEl>
                                        <p:attrNameLst>
                                          <p:attrName>style.visibility</p:attrName>
                                        </p:attrNameLst>
                                      </p:cBhvr>
                                      <p:to>
                                        <p:strVal val="visible"/>
                                      </p:to>
                                    </p:set>
                                    <p:animEffect filter="fade" transition="in">
                                      <p:cBhvr>
                                        <p:cTn dur="7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6" name="Shape 266"/>
        <p:cNvGrpSpPr/>
        <p:nvPr/>
      </p:nvGrpSpPr>
      <p:grpSpPr>
        <a:xfrm>
          <a:off x="0" y="0"/>
          <a:ext cx="0" cy="0"/>
          <a:chOff x="0" y="0"/>
          <a:chExt cx="0" cy="0"/>
        </a:xfrm>
      </p:grpSpPr>
      <p:sp>
        <p:nvSpPr>
          <p:cNvPr id="267" name="Google Shape;267;p3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8" name="Google Shape;268;p36"/>
          <p:cNvSpPr txBox="1"/>
          <p:nvPr>
            <p:ph type="title"/>
          </p:nvPr>
        </p:nvSpPr>
        <p:spPr>
          <a:xfrm>
            <a:off x="838201" y="365125"/>
            <a:ext cx="5251316" cy="1807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Bandsaw Machine </a:t>
            </a:r>
            <a:endParaRPr/>
          </a:p>
        </p:txBody>
      </p:sp>
      <p:sp>
        <p:nvSpPr>
          <p:cNvPr id="269" name="Google Shape;269;p36"/>
          <p:cNvSpPr txBox="1"/>
          <p:nvPr>
            <p:ph idx="1" type="body"/>
          </p:nvPr>
        </p:nvSpPr>
        <p:spPr>
          <a:xfrm>
            <a:off x="838200" y="2333297"/>
            <a:ext cx="4619621" cy="384366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000"/>
              <a:buChar char="•"/>
            </a:pPr>
            <a:r>
              <a:rPr lang="en-US" sz="2000"/>
              <a:t>In this process, pipe having large outer diameter is used for cutting it into pieces before sending to removal of rust. Bandsaw Machine have a long blade placed horizontally in it and cutting oil is used to overcome friction while cutting. Now pipe is placed in middle of the machine and machine cuts it according to requirement helper has to hold it until it cuts. White color like cutting oil is their while the process of cutting takes place at the point of cut. Later pipe is cut into two pieces and processed ahead.</a:t>
            </a:r>
            <a:endParaRPr sz="2000"/>
          </a:p>
        </p:txBody>
      </p:sp>
      <p:pic>
        <p:nvPicPr>
          <p:cNvPr descr="A picture containing text, indoor&#10;&#10;Description automatically generated" id="270" name="Google Shape;270;p36"/>
          <p:cNvPicPr preferRelativeResize="0"/>
          <p:nvPr/>
        </p:nvPicPr>
        <p:blipFill rotWithShape="1">
          <a:blip r:embed="rId3">
            <a:alphaModFix/>
          </a:blip>
          <a:srcRect b="0" l="9122" r="25668" t="0"/>
          <a:stretch/>
        </p:blipFill>
        <p:spPr>
          <a:xfrm>
            <a:off x="6229215" y="10"/>
            <a:ext cx="5962785" cy="685799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4" name="Shape 274"/>
        <p:cNvGrpSpPr/>
        <p:nvPr/>
      </p:nvGrpSpPr>
      <p:grpSpPr>
        <a:xfrm>
          <a:off x="0" y="0"/>
          <a:ext cx="0" cy="0"/>
          <a:chOff x="0" y="0"/>
          <a:chExt cx="0" cy="0"/>
        </a:xfrm>
      </p:grpSpPr>
      <p:sp>
        <p:nvSpPr>
          <p:cNvPr id="275" name="Google Shape;275;p3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6" name="Google Shape;276;p37"/>
          <p:cNvSpPr txBox="1"/>
          <p:nvPr>
            <p:ph type="title"/>
          </p:nvPr>
        </p:nvSpPr>
        <p:spPr>
          <a:xfrm>
            <a:off x="971368" y="371719"/>
            <a:ext cx="6125964" cy="19068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Removal Of Corrosive Part from Pipes.</a:t>
            </a:r>
            <a:endParaRPr/>
          </a:p>
        </p:txBody>
      </p:sp>
      <p:sp>
        <p:nvSpPr>
          <p:cNvPr id="277" name="Google Shape;277;p37"/>
          <p:cNvSpPr txBox="1"/>
          <p:nvPr>
            <p:ph idx="1" type="body"/>
          </p:nvPr>
        </p:nvSpPr>
        <p:spPr>
          <a:xfrm>
            <a:off x="971368" y="2711395"/>
            <a:ext cx="4114801" cy="346556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700"/>
              <a:buChar char="•"/>
            </a:pPr>
            <a:r>
              <a:rPr lang="en-US" sz="1700"/>
              <a:t>Next step is to clean the pipe by applying solution to it so that there are no possibilities of corrosion further. Pipe is kept in solution for some time and later it is cleaned by cloth ,solution is applied from inside also with the help of drill like machine and later processed for bending to a desired shape. This process is first done for small OD because applying solution to pipe after bending is difficult.  For OD &gt; 32mm, job is made first and later processed for applying  solution.</a:t>
            </a:r>
            <a:endParaRPr/>
          </a:p>
        </p:txBody>
      </p:sp>
      <p:pic>
        <p:nvPicPr>
          <p:cNvPr descr="A picture containing wooden, metal, rack, wood&#10;&#10;Description automatically generated" id="278" name="Google Shape;278;p37"/>
          <p:cNvPicPr preferRelativeResize="0"/>
          <p:nvPr/>
        </p:nvPicPr>
        <p:blipFill rotWithShape="1">
          <a:blip r:embed="rId3">
            <a:alphaModFix/>
          </a:blip>
          <a:srcRect b="31183" l="0" r="-1" t="5251"/>
          <a:stretch/>
        </p:blipFill>
        <p:spPr>
          <a:xfrm>
            <a:off x="8452968" y="3681465"/>
            <a:ext cx="3747932" cy="3176541"/>
          </a:xfrm>
          <a:custGeom>
            <a:rect b="b" l="l" r="r" t="t"/>
            <a:pathLst>
              <a:path extrusionOk="0" h="3176541" w="3747932">
                <a:moveTo>
                  <a:pt x="3239865" y="21"/>
                </a:moveTo>
                <a:cubicBezTo>
                  <a:pt x="3261821" y="112"/>
                  <a:pt x="3278837" y="498"/>
                  <a:pt x="3290337" y="938"/>
                </a:cubicBezTo>
                <a:cubicBezTo>
                  <a:pt x="3401766" y="5376"/>
                  <a:pt x="3510165" y="23128"/>
                  <a:pt x="3616543" y="49449"/>
                </a:cubicBezTo>
                <a:lnTo>
                  <a:pt x="3747932" y="87091"/>
                </a:lnTo>
                <a:lnTo>
                  <a:pt x="3747932" y="3176541"/>
                </a:lnTo>
                <a:lnTo>
                  <a:pt x="401358" y="3176541"/>
                </a:lnTo>
                <a:lnTo>
                  <a:pt x="398780" y="3136258"/>
                </a:lnTo>
                <a:cubicBezTo>
                  <a:pt x="400956" y="3079023"/>
                  <a:pt x="437945" y="3052703"/>
                  <a:pt x="483325" y="3030665"/>
                </a:cubicBezTo>
                <a:cubicBezTo>
                  <a:pt x="498866" y="3023015"/>
                  <a:pt x="520932" y="3023320"/>
                  <a:pt x="526840" y="2999447"/>
                </a:cubicBezTo>
                <a:cubicBezTo>
                  <a:pt x="501352" y="2976798"/>
                  <a:pt x="470270" y="2995161"/>
                  <a:pt x="442916" y="2988735"/>
                </a:cubicBezTo>
                <a:cubicBezTo>
                  <a:pt x="420228" y="2983533"/>
                  <a:pt x="382618" y="2986286"/>
                  <a:pt x="413701" y="2944662"/>
                </a:cubicBezTo>
                <a:cubicBezTo>
                  <a:pt x="422716" y="2932726"/>
                  <a:pt x="412147" y="2923542"/>
                  <a:pt x="400645" y="2922625"/>
                </a:cubicBezTo>
                <a:cubicBezTo>
                  <a:pt x="308644" y="2913137"/>
                  <a:pt x="350915" y="2828968"/>
                  <a:pt x="321386" y="2784590"/>
                </a:cubicBezTo>
                <a:cubicBezTo>
                  <a:pt x="313307" y="2772348"/>
                  <a:pt x="322010" y="2751230"/>
                  <a:pt x="334753" y="2746027"/>
                </a:cubicBezTo>
                <a:cubicBezTo>
                  <a:pt x="416187" y="2711746"/>
                  <a:pt x="427377" y="2630027"/>
                  <a:pt x="466852" y="2559632"/>
                </a:cubicBezTo>
                <a:cubicBezTo>
                  <a:pt x="423957" y="2531782"/>
                  <a:pt x="372673" y="2525661"/>
                  <a:pt x="326361" y="2507602"/>
                </a:cubicBezTo>
                <a:cubicBezTo>
                  <a:pt x="278183" y="2488626"/>
                  <a:pt x="278183" y="2474547"/>
                  <a:pt x="317968" y="2419457"/>
                </a:cubicBezTo>
                <a:cubicBezTo>
                  <a:pt x="214465" y="2407519"/>
                  <a:pt x="214465" y="2407519"/>
                  <a:pt x="246479" y="2320903"/>
                </a:cubicBezTo>
                <a:cubicBezTo>
                  <a:pt x="159758" y="2312945"/>
                  <a:pt x="102570" y="2271933"/>
                  <a:pt x="89205" y="2182255"/>
                </a:cubicBezTo>
                <a:cubicBezTo>
                  <a:pt x="82677" y="2138795"/>
                  <a:pt x="43514" y="2118290"/>
                  <a:pt x="0" y="2089213"/>
                </a:cubicBezTo>
                <a:cubicBezTo>
                  <a:pt x="54081" y="2061053"/>
                  <a:pt x="90759" y="2002290"/>
                  <a:pt x="153855" y="2064423"/>
                </a:cubicBezTo>
                <a:cubicBezTo>
                  <a:pt x="176855" y="2087070"/>
                  <a:pt x="174683" y="2058300"/>
                  <a:pt x="177788" y="2050037"/>
                </a:cubicBezTo>
                <a:cubicBezTo>
                  <a:pt x="185247" y="2029838"/>
                  <a:pt x="169707" y="2016369"/>
                  <a:pt x="159450" y="2001067"/>
                </a:cubicBezTo>
                <a:cubicBezTo>
                  <a:pt x="149504" y="1985763"/>
                  <a:pt x="137691" y="1969543"/>
                  <a:pt x="134895" y="1952400"/>
                </a:cubicBezTo>
                <a:cubicBezTo>
                  <a:pt x="133031" y="1940465"/>
                  <a:pt x="142044" y="1923021"/>
                  <a:pt x="151990" y="1914144"/>
                </a:cubicBezTo>
                <a:cubicBezTo>
                  <a:pt x="204209" y="1867316"/>
                  <a:pt x="173127" y="1762030"/>
                  <a:pt x="271969" y="1748562"/>
                </a:cubicBezTo>
                <a:cubicBezTo>
                  <a:pt x="316415" y="1742443"/>
                  <a:pt x="337860" y="1703878"/>
                  <a:pt x="370497" y="1682760"/>
                </a:cubicBezTo>
                <a:cubicBezTo>
                  <a:pt x="483946" y="1608999"/>
                  <a:pt x="559787" y="1514119"/>
                  <a:pt x="594908" y="1383735"/>
                </a:cubicBezTo>
                <a:cubicBezTo>
                  <a:pt x="604543" y="1347620"/>
                  <a:pt x="641532" y="1318542"/>
                  <a:pt x="665465" y="1286713"/>
                </a:cubicBezTo>
                <a:cubicBezTo>
                  <a:pt x="653963" y="1263452"/>
                  <a:pt x="591178" y="1313647"/>
                  <a:pt x="613246" y="1252435"/>
                </a:cubicBezTo>
                <a:cubicBezTo>
                  <a:pt x="630030" y="1206524"/>
                  <a:pt x="672925" y="1178060"/>
                  <a:pt x="713332" y="1150820"/>
                </a:cubicBezTo>
                <a:cubicBezTo>
                  <a:pt x="759333" y="1119908"/>
                  <a:pt x="810307" y="1095117"/>
                  <a:pt x="831133" y="1037883"/>
                </a:cubicBezTo>
                <a:cubicBezTo>
                  <a:pt x="835485" y="1025640"/>
                  <a:pt x="849470" y="1012785"/>
                  <a:pt x="861903" y="1007887"/>
                </a:cubicBezTo>
                <a:cubicBezTo>
                  <a:pt x="1469751" y="63584"/>
                  <a:pt x="2910527" y="-1353"/>
                  <a:pt x="3239865" y="21"/>
                </a:cubicBezTo>
                <a:close/>
              </a:path>
            </a:pathLst>
          </a:custGeom>
          <a:noFill/>
          <a:ln>
            <a:noFill/>
          </a:ln>
        </p:spPr>
      </p:pic>
      <p:pic>
        <p:nvPicPr>
          <p:cNvPr descr="A picture containing person, railing, stair, lined&#10;&#10;Description automatically generated" id="279" name="Google Shape;279;p37"/>
          <p:cNvPicPr preferRelativeResize="0"/>
          <p:nvPr/>
        </p:nvPicPr>
        <p:blipFill rotWithShape="1">
          <a:blip r:embed="rId4">
            <a:alphaModFix/>
          </a:blip>
          <a:srcRect b="4" l="6566" r="18822" t="0"/>
          <a:stretch/>
        </p:blipFill>
        <p:spPr>
          <a:xfrm>
            <a:off x="5398276" y="2457970"/>
            <a:ext cx="3458367" cy="3476265"/>
          </a:xfrm>
          <a:custGeom>
            <a:rect b="b" l="l" r="r" t="t"/>
            <a:pathLst>
              <a:path extrusionOk="0" h="3476265" w="3458367">
                <a:moveTo>
                  <a:pt x="549716" y="15"/>
                </a:moveTo>
                <a:cubicBezTo>
                  <a:pt x="557611" y="271"/>
                  <a:pt x="565778" y="3856"/>
                  <a:pt x="573176" y="4995"/>
                </a:cubicBezTo>
                <a:cubicBezTo>
                  <a:pt x="736504" y="30493"/>
                  <a:pt x="899830" y="58040"/>
                  <a:pt x="1063336" y="82398"/>
                </a:cubicBezTo>
                <a:cubicBezTo>
                  <a:pt x="1216195" y="105163"/>
                  <a:pt x="1370136" y="110398"/>
                  <a:pt x="1523717" y="122237"/>
                </a:cubicBezTo>
                <a:cubicBezTo>
                  <a:pt x="1709602" y="136580"/>
                  <a:pt x="1895127" y="156841"/>
                  <a:pt x="2079929" y="188711"/>
                </a:cubicBezTo>
                <a:cubicBezTo>
                  <a:pt x="2208244" y="211023"/>
                  <a:pt x="2337823" y="226502"/>
                  <a:pt x="2467943" y="208745"/>
                </a:cubicBezTo>
                <a:cubicBezTo>
                  <a:pt x="2474439" y="207834"/>
                  <a:pt x="2481839" y="204876"/>
                  <a:pt x="2487253" y="207834"/>
                </a:cubicBezTo>
                <a:cubicBezTo>
                  <a:pt x="2550419" y="241073"/>
                  <a:pt x="2619357" y="217168"/>
                  <a:pt x="2684869" y="238113"/>
                </a:cubicBezTo>
                <a:cubicBezTo>
                  <a:pt x="2668085" y="318930"/>
                  <a:pt x="2596077" y="312327"/>
                  <a:pt x="2555471" y="368331"/>
                </a:cubicBezTo>
                <a:cubicBezTo>
                  <a:pt x="2621704" y="390639"/>
                  <a:pt x="2681259" y="413178"/>
                  <a:pt x="2741717" y="430023"/>
                </a:cubicBezTo>
                <a:cubicBezTo>
                  <a:pt x="2805785" y="447780"/>
                  <a:pt x="2860106" y="495816"/>
                  <a:pt x="2922728" y="517216"/>
                </a:cubicBezTo>
                <a:cubicBezTo>
                  <a:pt x="2936085" y="521769"/>
                  <a:pt x="2952146" y="537704"/>
                  <a:pt x="2956838" y="553184"/>
                </a:cubicBezTo>
                <a:cubicBezTo>
                  <a:pt x="2971997" y="603269"/>
                  <a:pt x="3274647" y="743732"/>
                  <a:pt x="3238914" y="788350"/>
                </a:cubicBezTo>
                <a:cubicBezTo>
                  <a:pt x="3224116" y="806791"/>
                  <a:pt x="3204986" y="819994"/>
                  <a:pt x="3184953" y="838207"/>
                </a:cubicBezTo>
                <a:cubicBezTo>
                  <a:pt x="3215093" y="872582"/>
                  <a:pt x="3249020" y="887608"/>
                  <a:pt x="3285115" y="897852"/>
                </a:cubicBezTo>
                <a:cubicBezTo>
                  <a:pt x="3295944" y="901039"/>
                  <a:pt x="3306591" y="907413"/>
                  <a:pt x="3307674" y="922894"/>
                </a:cubicBezTo>
                <a:cubicBezTo>
                  <a:pt x="3308757" y="939056"/>
                  <a:pt x="3297748" y="945429"/>
                  <a:pt x="3288544" y="952944"/>
                </a:cubicBezTo>
                <a:cubicBezTo>
                  <a:pt x="3275731" y="963415"/>
                  <a:pt x="3263278" y="972523"/>
                  <a:pt x="3247036" y="973888"/>
                </a:cubicBezTo>
                <a:cubicBezTo>
                  <a:pt x="3220325" y="975937"/>
                  <a:pt x="3207513" y="1005076"/>
                  <a:pt x="3191993" y="1026930"/>
                </a:cubicBezTo>
                <a:cubicBezTo>
                  <a:pt x="3183330" y="1039224"/>
                  <a:pt x="3178998" y="1064037"/>
                  <a:pt x="3194157" y="1068363"/>
                </a:cubicBezTo>
                <a:cubicBezTo>
                  <a:pt x="3230613" y="1078837"/>
                  <a:pt x="3227725" y="1109114"/>
                  <a:pt x="3226824" y="1143489"/>
                </a:cubicBezTo>
                <a:cubicBezTo>
                  <a:pt x="3225560" y="1186061"/>
                  <a:pt x="3204083" y="1205638"/>
                  <a:pt x="3177734" y="1222030"/>
                </a:cubicBezTo>
                <a:cubicBezTo>
                  <a:pt x="3168711" y="1227720"/>
                  <a:pt x="3155898" y="1227493"/>
                  <a:pt x="3152469" y="1245250"/>
                </a:cubicBezTo>
                <a:cubicBezTo>
                  <a:pt x="3167267" y="1262097"/>
                  <a:pt x="3185314" y="1248439"/>
                  <a:pt x="3201197" y="1253218"/>
                </a:cubicBezTo>
                <a:cubicBezTo>
                  <a:pt x="3214370" y="1257088"/>
                  <a:pt x="3236208" y="1255040"/>
                  <a:pt x="3218160" y="1286000"/>
                </a:cubicBezTo>
                <a:cubicBezTo>
                  <a:pt x="3212926" y="1294878"/>
                  <a:pt x="3219062" y="1301709"/>
                  <a:pt x="3225741" y="1302392"/>
                </a:cubicBezTo>
                <a:cubicBezTo>
                  <a:pt x="3279159" y="1309449"/>
                  <a:pt x="3254615" y="1372054"/>
                  <a:pt x="3271761" y="1405063"/>
                </a:cubicBezTo>
                <a:cubicBezTo>
                  <a:pt x="3276452" y="1414169"/>
                  <a:pt x="3271399" y="1429877"/>
                  <a:pt x="3263999" y="1433747"/>
                </a:cubicBezTo>
                <a:cubicBezTo>
                  <a:pt x="3216716" y="1459245"/>
                  <a:pt x="3210220" y="1520028"/>
                  <a:pt x="3187299" y="1572389"/>
                </a:cubicBezTo>
                <a:cubicBezTo>
                  <a:pt x="3212205" y="1593104"/>
                  <a:pt x="3241982" y="1597657"/>
                  <a:pt x="3268872" y="1611089"/>
                </a:cubicBezTo>
                <a:cubicBezTo>
                  <a:pt x="3296846" y="1625204"/>
                  <a:pt x="3296846" y="1635676"/>
                  <a:pt x="3273746" y="1676653"/>
                </a:cubicBezTo>
                <a:cubicBezTo>
                  <a:pt x="3333842" y="1685532"/>
                  <a:pt x="3333842" y="1685532"/>
                  <a:pt x="3315254" y="1749957"/>
                </a:cubicBezTo>
                <a:cubicBezTo>
                  <a:pt x="3365607" y="1755877"/>
                  <a:pt x="3398812" y="1786382"/>
                  <a:pt x="3406572" y="1853085"/>
                </a:cubicBezTo>
                <a:cubicBezTo>
                  <a:pt x="3410362" y="1885411"/>
                  <a:pt x="3433101" y="1900663"/>
                  <a:pt x="3458367" y="1922291"/>
                </a:cubicBezTo>
                <a:cubicBezTo>
                  <a:pt x="3426966" y="1943236"/>
                  <a:pt x="3405669" y="1986945"/>
                  <a:pt x="3369034" y="1940730"/>
                </a:cubicBezTo>
                <a:cubicBezTo>
                  <a:pt x="3355680" y="1923885"/>
                  <a:pt x="3356941" y="1945284"/>
                  <a:pt x="3355138" y="1951430"/>
                </a:cubicBezTo>
                <a:cubicBezTo>
                  <a:pt x="3350807" y="1966455"/>
                  <a:pt x="3359830" y="1976472"/>
                  <a:pt x="3365786" y="1987854"/>
                </a:cubicBezTo>
                <a:cubicBezTo>
                  <a:pt x="3371561" y="1999237"/>
                  <a:pt x="3378420" y="2011302"/>
                  <a:pt x="3380043" y="2024054"/>
                </a:cubicBezTo>
                <a:cubicBezTo>
                  <a:pt x="3381125" y="2032931"/>
                  <a:pt x="3375892" y="2045905"/>
                  <a:pt x="3370117" y="2052509"/>
                </a:cubicBezTo>
                <a:cubicBezTo>
                  <a:pt x="3339797" y="2087340"/>
                  <a:pt x="3357844" y="2165652"/>
                  <a:pt x="3300454" y="2175670"/>
                </a:cubicBezTo>
                <a:cubicBezTo>
                  <a:pt x="3274647" y="2180221"/>
                  <a:pt x="3262195" y="2208906"/>
                  <a:pt x="3243246" y="2224614"/>
                </a:cubicBezTo>
                <a:cubicBezTo>
                  <a:pt x="3177374" y="2279478"/>
                  <a:pt x="3133338" y="2350051"/>
                  <a:pt x="3112946" y="2447031"/>
                </a:cubicBezTo>
                <a:cubicBezTo>
                  <a:pt x="3107352" y="2473894"/>
                  <a:pt x="3085875" y="2495522"/>
                  <a:pt x="3071979" y="2519197"/>
                </a:cubicBezTo>
                <a:cubicBezTo>
                  <a:pt x="3078657" y="2536499"/>
                  <a:pt x="3115112" y="2499164"/>
                  <a:pt x="3102298" y="2544694"/>
                </a:cubicBezTo>
                <a:cubicBezTo>
                  <a:pt x="3092553" y="2578843"/>
                  <a:pt x="3067647" y="2600014"/>
                  <a:pt x="3044185" y="2620276"/>
                </a:cubicBezTo>
                <a:cubicBezTo>
                  <a:pt x="3017476" y="2643268"/>
                  <a:pt x="2987879" y="2661708"/>
                  <a:pt x="2975787" y="2704279"/>
                </a:cubicBezTo>
                <a:cubicBezTo>
                  <a:pt x="2973260" y="2713386"/>
                  <a:pt x="2965140" y="2722947"/>
                  <a:pt x="2957921" y="2726591"/>
                </a:cubicBezTo>
                <a:cubicBezTo>
                  <a:pt x="2581458" y="3475797"/>
                  <a:pt x="1654740" y="3480805"/>
                  <a:pt x="1547901" y="3475568"/>
                </a:cubicBezTo>
                <a:cubicBezTo>
                  <a:pt x="1418503" y="3468966"/>
                  <a:pt x="1296143" y="3422753"/>
                  <a:pt x="1176132" y="3365156"/>
                </a:cubicBezTo>
                <a:cubicBezTo>
                  <a:pt x="1125418" y="3340797"/>
                  <a:pt x="1078316" y="3306195"/>
                  <a:pt x="1029045" y="3279332"/>
                </a:cubicBezTo>
                <a:cubicBezTo>
                  <a:pt x="961009" y="3242223"/>
                  <a:pt x="908492" y="3171424"/>
                  <a:pt x="840634" y="3141601"/>
                </a:cubicBezTo>
                <a:cubicBezTo>
                  <a:pt x="770793" y="3110867"/>
                  <a:pt x="711057" y="3054638"/>
                  <a:pt x="639229" y="3030734"/>
                </a:cubicBezTo>
                <a:cubicBezTo>
                  <a:pt x="601330" y="3017985"/>
                  <a:pt x="564695" y="2994993"/>
                  <a:pt x="570649" y="2929200"/>
                </a:cubicBezTo>
                <a:cubicBezTo>
                  <a:pt x="572274" y="2910532"/>
                  <a:pt x="562349" y="2895282"/>
                  <a:pt x="546647" y="2900745"/>
                </a:cubicBezTo>
                <a:cubicBezTo>
                  <a:pt x="516690" y="2910989"/>
                  <a:pt x="503154" y="2883898"/>
                  <a:pt x="486550" y="2863636"/>
                </a:cubicBezTo>
                <a:cubicBezTo>
                  <a:pt x="456953" y="2827667"/>
                  <a:pt x="428801" y="2789422"/>
                  <a:pt x="381697" y="2783503"/>
                </a:cubicBezTo>
                <a:cubicBezTo>
                  <a:pt x="390720" y="2755272"/>
                  <a:pt x="406060" y="2759371"/>
                  <a:pt x="420137" y="2765290"/>
                </a:cubicBezTo>
                <a:cubicBezTo>
                  <a:pt x="457133" y="2780772"/>
                  <a:pt x="493769" y="2798300"/>
                  <a:pt x="530765" y="2813781"/>
                </a:cubicBezTo>
                <a:cubicBezTo>
                  <a:pt x="554948" y="2823799"/>
                  <a:pt x="578952" y="2837912"/>
                  <a:pt x="611257" y="2826755"/>
                </a:cubicBezTo>
                <a:cubicBezTo>
                  <a:pt x="583463" y="2769843"/>
                  <a:pt x="536180" y="2759598"/>
                  <a:pt x="497920" y="2742071"/>
                </a:cubicBezTo>
                <a:cubicBezTo>
                  <a:pt x="450096" y="2719988"/>
                  <a:pt x="421942" y="2678326"/>
                  <a:pt x="388193" y="2631885"/>
                </a:cubicBezTo>
                <a:cubicBezTo>
                  <a:pt x="423386" y="2620730"/>
                  <a:pt x="445223" y="2654879"/>
                  <a:pt x="472834" y="2653056"/>
                </a:cubicBezTo>
                <a:cubicBezTo>
                  <a:pt x="474279" y="2647140"/>
                  <a:pt x="476804" y="2638488"/>
                  <a:pt x="476444" y="2638259"/>
                </a:cubicBezTo>
                <a:cubicBezTo>
                  <a:pt x="431326" y="2612763"/>
                  <a:pt x="410211" y="2564956"/>
                  <a:pt x="403173" y="2507131"/>
                </a:cubicBezTo>
                <a:cubicBezTo>
                  <a:pt x="399563" y="2477310"/>
                  <a:pt x="383140" y="2467976"/>
                  <a:pt x="366897" y="2454316"/>
                </a:cubicBezTo>
                <a:cubicBezTo>
                  <a:pt x="310230" y="2405826"/>
                  <a:pt x="250314" y="2361890"/>
                  <a:pt x="203752" y="2295188"/>
                </a:cubicBezTo>
                <a:cubicBezTo>
                  <a:pt x="257532" y="2304066"/>
                  <a:pt x="300665" y="2347547"/>
                  <a:pt x="358597" y="2366215"/>
                </a:cubicBezTo>
                <a:cubicBezTo>
                  <a:pt x="312577" y="2292910"/>
                  <a:pt x="253020" y="2255803"/>
                  <a:pt x="198698" y="2211409"/>
                </a:cubicBezTo>
                <a:cubicBezTo>
                  <a:pt x="173974" y="2191149"/>
                  <a:pt x="151055" y="2165197"/>
                  <a:pt x="121097" y="2154269"/>
                </a:cubicBezTo>
                <a:cubicBezTo>
                  <a:pt x="110448" y="2150400"/>
                  <a:pt x="92943" y="2142204"/>
                  <a:pt x="101425" y="2120577"/>
                </a:cubicBezTo>
                <a:cubicBezTo>
                  <a:pt x="108643" y="2102593"/>
                  <a:pt x="122900" y="2108055"/>
                  <a:pt x="135895" y="2113292"/>
                </a:cubicBezTo>
                <a:cubicBezTo>
                  <a:pt x="167116" y="2126269"/>
                  <a:pt x="199421" y="2126495"/>
                  <a:pt x="241652" y="2126269"/>
                </a:cubicBezTo>
                <a:cubicBezTo>
                  <a:pt x="206279" y="2066851"/>
                  <a:pt x="141489" y="2084608"/>
                  <a:pt x="111170" y="2022231"/>
                </a:cubicBezTo>
                <a:cubicBezTo>
                  <a:pt x="149069" y="2011302"/>
                  <a:pt x="178305" y="2033841"/>
                  <a:pt x="208987" y="2038166"/>
                </a:cubicBezTo>
                <a:cubicBezTo>
                  <a:pt x="236777" y="2042036"/>
                  <a:pt x="243636" y="2031565"/>
                  <a:pt x="237139" y="1997188"/>
                </a:cubicBezTo>
                <a:cubicBezTo>
                  <a:pt x="227034" y="1943690"/>
                  <a:pt x="242193" y="1916371"/>
                  <a:pt x="282618" y="1930941"/>
                </a:cubicBezTo>
                <a:cubicBezTo>
                  <a:pt x="320155" y="1944601"/>
                  <a:pt x="324125" y="1924568"/>
                  <a:pt x="314019" y="1894062"/>
                </a:cubicBezTo>
                <a:cubicBezTo>
                  <a:pt x="299582" y="1849671"/>
                  <a:pt x="316004" y="1815295"/>
                  <a:pt x="327194" y="1777960"/>
                </a:cubicBezTo>
                <a:cubicBezTo>
                  <a:pt x="344339" y="1721045"/>
                  <a:pt x="337121" y="1693272"/>
                  <a:pt x="300123" y="1650929"/>
                </a:cubicBezTo>
                <a:cubicBezTo>
                  <a:pt x="279370" y="1627251"/>
                  <a:pt x="256992" y="1607219"/>
                  <a:pt x="226852" y="1586731"/>
                </a:cubicBezTo>
                <a:cubicBezTo>
                  <a:pt x="296334" y="1575576"/>
                  <a:pt x="223423" y="1538013"/>
                  <a:pt x="247968" y="1514564"/>
                </a:cubicBezTo>
                <a:cubicBezTo>
                  <a:pt x="297056" y="1505003"/>
                  <a:pt x="337121" y="1579673"/>
                  <a:pt x="403895" y="1558274"/>
                </a:cubicBezTo>
                <a:cubicBezTo>
                  <a:pt x="321420" y="1493619"/>
                  <a:pt x="230281" y="1472448"/>
                  <a:pt x="170546" y="1386396"/>
                </a:cubicBezTo>
                <a:cubicBezTo>
                  <a:pt x="184261" y="1366817"/>
                  <a:pt x="197977" y="1385030"/>
                  <a:pt x="209707" y="1377746"/>
                </a:cubicBezTo>
                <a:cubicBezTo>
                  <a:pt x="209346" y="1373192"/>
                  <a:pt x="210250" y="1366362"/>
                  <a:pt x="208083" y="1364314"/>
                </a:cubicBezTo>
                <a:cubicBezTo>
                  <a:pt x="163508" y="1317416"/>
                  <a:pt x="162784" y="1316279"/>
                  <a:pt x="210610" y="1281675"/>
                </a:cubicBezTo>
                <a:cubicBezTo>
                  <a:pt x="227394" y="1269609"/>
                  <a:pt x="225950" y="1258909"/>
                  <a:pt x="217108" y="1243657"/>
                </a:cubicBezTo>
                <a:cubicBezTo>
                  <a:pt x="210790" y="1232957"/>
                  <a:pt x="203211" y="1223395"/>
                  <a:pt x="206820" y="1199947"/>
                </a:cubicBezTo>
                <a:cubicBezTo>
                  <a:pt x="232988" y="1229998"/>
                  <a:pt x="359499" y="1220208"/>
                  <a:pt x="381877" y="1217021"/>
                </a:cubicBezTo>
                <a:cubicBezTo>
                  <a:pt x="406963" y="1213607"/>
                  <a:pt x="431688" y="1199037"/>
                  <a:pt x="458035" y="1207003"/>
                </a:cubicBezTo>
                <a:cubicBezTo>
                  <a:pt x="479150" y="1213381"/>
                  <a:pt x="576966" y="1275073"/>
                  <a:pt x="590863" y="1204273"/>
                </a:cubicBezTo>
                <a:cubicBezTo>
                  <a:pt x="591585" y="1200858"/>
                  <a:pt x="631107" y="1208826"/>
                  <a:pt x="652403" y="1212696"/>
                </a:cubicBezTo>
                <a:cubicBezTo>
                  <a:pt x="671172" y="1215883"/>
                  <a:pt x="692288" y="1229998"/>
                  <a:pt x="704920" y="1201769"/>
                </a:cubicBezTo>
                <a:cubicBezTo>
                  <a:pt x="712320" y="1185150"/>
                  <a:pt x="681820" y="1153051"/>
                  <a:pt x="654569" y="1150320"/>
                </a:cubicBezTo>
                <a:cubicBezTo>
                  <a:pt x="630926" y="1147814"/>
                  <a:pt x="606202" y="1144172"/>
                  <a:pt x="583643" y="1151001"/>
                </a:cubicBezTo>
                <a:cubicBezTo>
                  <a:pt x="555852" y="1159198"/>
                  <a:pt x="540873" y="1145995"/>
                  <a:pt x="533111" y="1117538"/>
                </a:cubicBezTo>
                <a:cubicBezTo>
                  <a:pt x="524450" y="1086122"/>
                  <a:pt x="507845" y="1071550"/>
                  <a:pt x="484926" y="1056980"/>
                </a:cubicBezTo>
                <a:cubicBezTo>
                  <a:pt x="429340" y="1021696"/>
                  <a:pt x="375921" y="980946"/>
                  <a:pt x="314922" y="960456"/>
                </a:cubicBezTo>
                <a:cubicBezTo>
                  <a:pt x="302830" y="956358"/>
                  <a:pt x="289476" y="950894"/>
                  <a:pt x="283881" y="923805"/>
                </a:cubicBezTo>
                <a:cubicBezTo>
                  <a:pt x="449013" y="964326"/>
                  <a:pt x="599526" y="1069958"/>
                  <a:pt x="769890" y="1063811"/>
                </a:cubicBezTo>
                <a:cubicBezTo>
                  <a:pt x="723329" y="1030346"/>
                  <a:pt x="669369" y="1028524"/>
                  <a:pt x="619738" y="1005076"/>
                </a:cubicBezTo>
                <a:cubicBezTo>
                  <a:pt x="654930" y="987546"/>
                  <a:pt x="687956" y="1005759"/>
                  <a:pt x="721344" y="1015777"/>
                </a:cubicBezTo>
                <a:cubicBezTo>
                  <a:pt x="749317" y="1023970"/>
                  <a:pt x="774583" y="1025337"/>
                  <a:pt x="777650" y="976393"/>
                </a:cubicBezTo>
                <a:cubicBezTo>
                  <a:pt x="776566" y="973205"/>
                  <a:pt x="776747" y="969107"/>
                  <a:pt x="776929" y="965238"/>
                </a:cubicBezTo>
                <a:cubicBezTo>
                  <a:pt x="767542" y="944976"/>
                  <a:pt x="752926" y="934504"/>
                  <a:pt x="735601" y="928584"/>
                </a:cubicBezTo>
                <a:cubicBezTo>
                  <a:pt x="725133" y="924942"/>
                  <a:pt x="711237" y="919478"/>
                  <a:pt x="711416" y="904909"/>
                </a:cubicBezTo>
                <a:cubicBezTo>
                  <a:pt x="711958" y="850955"/>
                  <a:pt x="678571" y="835246"/>
                  <a:pt x="645185" y="819539"/>
                </a:cubicBezTo>
                <a:cubicBezTo>
                  <a:pt x="663773" y="792676"/>
                  <a:pt x="678391" y="812481"/>
                  <a:pt x="692468" y="810433"/>
                </a:cubicBezTo>
                <a:cubicBezTo>
                  <a:pt x="701672" y="809067"/>
                  <a:pt x="709973" y="806563"/>
                  <a:pt x="709973" y="792676"/>
                </a:cubicBezTo>
                <a:cubicBezTo>
                  <a:pt x="710154" y="781065"/>
                  <a:pt x="705822" y="767861"/>
                  <a:pt x="696799" y="767635"/>
                </a:cubicBezTo>
                <a:cubicBezTo>
                  <a:pt x="640312" y="765585"/>
                  <a:pt x="609090" y="690914"/>
                  <a:pt x="550437" y="690687"/>
                </a:cubicBezTo>
                <a:cubicBezTo>
                  <a:pt x="515425" y="690687"/>
                  <a:pt x="568666" y="648572"/>
                  <a:pt x="539068" y="631042"/>
                </a:cubicBezTo>
                <a:cubicBezTo>
                  <a:pt x="532570" y="627171"/>
                  <a:pt x="556032" y="621254"/>
                  <a:pt x="566500" y="622164"/>
                </a:cubicBezTo>
                <a:cubicBezTo>
                  <a:pt x="576786" y="623074"/>
                  <a:pt x="585990" y="634229"/>
                  <a:pt x="598443" y="626261"/>
                </a:cubicBezTo>
                <a:cubicBezTo>
                  <a:pt x="605300" y="597806"/>
                  <a:pt x="587615" y="587332"/>
                  <a:pt x="572996" y="579365"/>
                </a:cubicBezTo>
                <a:cubicBezTo>
                  <a:pt x="539247" y="560925"/>
                  <a:pt x="506402" y="538615"/>
                  <a:pt x="469405" y="532013"/>
                </a:cubicBezTo>
                <a:cubicBezTo>
                  <a:pt x="456232" y="529737"/>
                  <a:pt x="488355" y="499231"/>
                  <a:pt x="494671" y="488532"/>
                </a:cubicBezTo>
                <a:cubicBezTo>
                  <a:pt x="345782" y="376071"/>
                  <a:pt x="166756" y="381762"/>
                  <a:pt x="0" y="290928"/>
                </a:cubicBezTo>
                <a:cubicBezTo>
                  <a:pt x="36817" y="273173"/>
                  <a:pt x="63887" y="286148"/>
                  <a:pt x="88973" y="288880"/>
                </a:cubicBezTo>
                <a:cubicBezTo>
                  <a:pt x="151595" y="295708"/>
                  <a:pt x="213498" y="309822"/>
                  <a:pt x="275940" y="318246"/>
                </a:cubicBezTo>
                <a:cubicBezTo>
                  <a:pt x="306620" y="322344"/>
                  <a:pt x="335134" y="337824"/>
                  <a:pt x="369424" y="313239"/>
                </a:cubicBezTo>
                <a:cubicBezTo>
                  <a:pt x="392343" y="296847"/>
                  <a:pt x="428980" y="314604"/>
                  <a:pt x="457133" y="329174"/>
                </a:cubicBezTo>
                <a:cubicBezTo>
                  <a:pt x="480414" y="341238"/>
                  <a:pt x="502612" y="344425"/>
                  <a:pt x="533474" y="329174"/>
                </a:cubicBezTo>
                <a:cubicBezTo>
                  <a:pt x="505501" y="319841"/>
                  <a:pt x="484023" y="311645"/>
                  <a:pt x="462006" y="305953"/>
                </a:cubicBezTo>
                <a:cubicBezTo>
                  <a:pt x="444501" y="301400"/>
                  <a:pt x="486189" y="282960"/>
                  <a:pt x="507484" y="285237"/>
                </a:cubicBezTo>
                <a:cubicBezTo>
                  <a:pt x="537263" y="288423"/>
                  <a:pt x="520479" y="276586"/>
                  <a:pt x="515425" y="260195"/>
                </a:cubicBezTo>
                <a:cubicBezTo>
                  <a:pt x="510012" y="242665"/>
                  <a:pt x="526074" y="237203"/>
                  <a:pt x="536180" y="240844"/>
                </a:cubicBezTo>
                <a:cubicBezTo>
                  <a:pt x="574980" y="255187"/>
                  <a:pt x="613602" y="229917"/>
                  <a:pt x="653668" y="250407"/>
                </a:cubicBezTo>
                <a:cubicBezTo>
                  <a:pt x="643561" y="199867"/>
                  <a:pt x="621723" y="177784"/>
                  <a:pt x="576064" y="170726"/>
                </a:cubicBezTo>
                <a:cubicBezTo>
                  <a:pt x="558919" y="167996"/>
                  <a:pt x="541053" y="172093"/>
                  <a:pt x="526254" y="157522"/>
                </a:cubicBezTo>
                <a:cubicBezTo>
                  <a:pt x="517771" y="149101"/>
                  <a:pt x="508207" y="139084"/>
                  <a:pt x="514884" y="123603"/>
                </a:cubicBezTo>
                <a:cubicBezTo>
                  <a:pt x="519577" y="112674"/>
                  <a:pt x="529684" y="112674"/>
                  <a:pt x="537985" y="116318"/>
                </a:cubicBezTo>
                <a:cubicBezTo>
                  <a:pt x="575162" y="132483"/>
                  <a:pt x="613963" y="138400"/>
                  <a:pt x="652764" y="144320"/>
                </a:cubicBezTo>
                <a:cubicBezTo>
                  <a:pt x="658720" y="145230"/>
                  <a:pt x="665397" y="148191"/>
                  <a:pt x="672075" y="133164"/>
                </a:cubicBezTo>
                <a:cubicBezTo>
                  <a:pt x="599526" y="108805"/>
                  <a:pt x="530585" y="74202"/>
                  <a:pt x="456051" y="60770"/>
                </a:cubicBezTo>
                <a:cubicBezTo>
                  <a:pt x="457133" y="54397"/>
                  <a:pt x="458215" y="48022"/>
                  <a:pt x="459299" y="41649"/>
                </a:cubicBezTo>
                <a:cubicBezTo>
                  <a:pt x="517591" y="50753"/>
                  <a:pt x="575884" y="59859"/>
                  <a:pt x="649515" y="71243"/>
                </a:cubicBezTo>
                <a:cubicBezTo>
                  <a:pt x="604218" y="35045"/>
                  <a:pt x="561446" y="47111"/>
                  <a:pt x="527879" y="15013"/>
                </a:cubicBezTo>
                <a:cubicBezTo>
                  <a:pt x="534195" y="2833"/>
                  <a:pt x="541820" y="-241"/>
                  <a:pt x="549716" y="15"/>
                </a:cubicBezTo>
                <a:close/>
              </a:path>
            </a:pathLst>
          </a:custGeom>
          <a:noFill/>
          <a:ln>
            <a:noFill/>
          </a:ln>
        </p:spPr>
      </p:pic>
      <p:pic>
        <p:nvPicPr>
          <p:cNvPr id="280" name="Google Shape;280;p37"/>
          <p:cNvPicPr preferRelativeResize="0"/>
          <p:nvPr/>
        </p:nvPicPr>
        <p:blipFill rotWithShape="1">
          <a:blip r:embed="rId5">
            <a:alphaModFix/>
          </a:blip>
          <a:srcRect b="-3" l="2873" r="-3" t="0"/>
          <a:stretch/>
        </p:blipFill>
        <p:spPr>
          <a:xfrm>
            <a:off x="7621024" y="-5"/>
            <a:ext cx="4579876" cy="3536502"/>
          </a:xfrm>
          <a:custGeom>
            <a:rect b="b" l="l" r="r" t="t"/>
            <a:pathLst>
              <a:path extrusionOk="0" h="3536502" w="4579876">
                <a:moveTo>
                  <a:pt x="457312" y="0"/>
                </a:moveTo>
                <a:lnTo>
                  <a:pt x="4579876" y="0"/>
                </a:lnTo>
                <a:lnTo>
                  <a:pt x="4579876" y="3057029"/>
                </a:lnTo>
                <a:lnTo>
                  <a:pt x="4508441" y="3086568"/>
                </a:lnTo>
                <a:cubicBezTo>
                  <a:pt x="4391572" y="3126663"/>
                  <a:pt x="4301124" y="3221848"/>
                  <a:pt x="4183947" y="3271738"/>
                </a:cubicBezTo>
                <a:cubicBezTo>
                  <a:pt x="4099090" y="3307854"/>
                  <a:pt x="4017967" y="3354374"/>
                  <a:pt x="3930625" y="3387123"/>
                </a:cubicBezTo>
                <a:cubicBezTo>
                  <a:pt x="3723932" y="3464557"/>
                  <a:pt x="3513195" y="3526689"/>
                  <a:pt x="3290337" y="3535564"/>
                </a:cubicBezTo>
                <a:cubicBezTo>
                  <a:pt x="3106332" y="3542605"/>
                  <a:pt x="1510274" y="3535872"/>
                  <a:pt x="861903" y="2528615"/>
                </a:cubicBezTo>
                <a:cubicBezTo>
                  <a:pt x="849470" y="2523717"/>
                  <a:pt x="835485" y="2510862"/>
                  <a:pt x="831133" y="2498619"/>
                </a:cubicBezTo>
                <a:cubicBezTo>
                  <a:pt x="810307" y="2441385"/>
                  <a:pt x="759333" y="2416594"/>
                  <a:pt x="713333" y="2385682"/>
                </a:cubicBezTo>
                <a:cubicBezTo>
                  <a:pt x="672925" y="2358442"/>
                  <a:pt x="630030" y="2329978"/>
                  <a:pt x="613246" y="2284067"/>
                </a:cubicBezTo>
                <a:cubicBezTo>
                  <a:pt x="591179" y="2222855"/>
                  <a:pt x="653963" y="2273050"/>
                  <a:pt x="665465" y="2249789"/>
                </a:cubicBezTo>
                <a:cubicBezTo>
                  <a:pt x="641532" y="2217960"/>
                  <a:pt x="604543" y="2188882"/>
                  <a:pt x="594908" y="2152767"/>
                </a:cubicBezTo>
                <a:cubicBezTo>
                  <a:pt x="559787" y="2022383"/>
                  <a:pt x="483946" y="1927503"/>
                  <a:pt x="370497" y="1853742"/>
                </a:cubicBezTo>
                <a:cubicBezTo>
                  <a:pt x="337861" y="1832624"/>
                  <a:pt x="316415" y="1794059"/>
                  <a:pt x="271969" y="1787940"/>
                </a:cubicBezTo>
                <a:cubicBezTo>
                  <a:pt x="173127" y="1774472"/>
                  <a:pt x="204209" y="1669186"/>
                  <a:pt x="151990" y="1622358"/>
                </a:cubicBezTo>
                <a:cubicBezTo>
                  <a:pt x="142044" y="1613481"/>
                  <a:pt x="133031" y="1596037"/>
                  <a:pt x="134895" y="1584102"/>
                </a:cubicBezTo>
                <a:cubicBezTo>
                  <a:pt x="137691" y="1566959"/>
                  <a:pt x="149504" y="1550739"/>
                  <a:pt x="159450" y="1535435"/>
                </a:cubicBezTo>
                <a:cubicBezTo>
                  <a:pt x="169708" y="1520133"/>
                  <a:pt x="185247" y="1506664"/>
                  <a:pt x="177788" y="1486465"/>
                </a:cubicBezTo>
                <a:cubicBezTo>
                  <a:pt x="174683" y="1478202"/>
                  <a:pt x="176855" y="1449432"/>
                  <a:pt x="153856" y="1472079"/>
                </a:cubicBezTo>
                <a:cubicBezTo>
                  <a:pt x="90760" y="1534212"/>
                  <a:pt x="54082" y="1475449"/>
                  <a:pt x="0" y="1447289"/>
                </a:cubicBezTo>
                <a:cubicBezTo>
                  <a:pt x="43515" y="1418212"/>
                  <a:pt x="82677" y="1397707"/>
                  <a:pt x="89205" y="1354247"/>
                </a:cubicBezTo>
                <a:cubicBezTo>
                  <a:pt x="102570" y="1264569"/>
                  <a:pt x="159758" y="1223557"/>
                  <a:pt x="246479" y="1215599"/>
                </a:cubicBezTo>
                <a:cubicBezTo>
                  <a:pt x="214465" y="1128983"/>
                  <a:pt x="214465" y="1128983"/>
                  <a:pt x="317968" y="1117045"/>
                </a:cubicBezTo>
                <a:cubicBezTo>
                  <a:pt x="278183" y="1061955"/>
                  <a:pt x="278183" y="1047876"/>
                  <a:pt x="326362" y="1028900"/>
                </a:cubicBezTo>
                <a:cubicBezTo>
                  <a:pt x="372673" y="1010841"/>
                  <a:pt x="423957" y="1004720"/>
                  <a:pt x="466852" y="976870"/>
                </a:cubicBezTo>
                <a:cubicBezTo>
                  <a:pt x="427377" y="906475"/>
                  <a:pt x="416188" y="824756"/>
                  <a:pt x="334754" y="790475"/>
                </a:cubicBezTo>
                <a:cubicBezTo>
                  <a:pt x="322010" y="785272"/>
                  <a:pt x="313307" y="764154"/>
                  <a:pt x="321386" y="751912"/>
                </a:cubicBezTo>
                <a:cubicBezTo>
                  <a:pt x="350915" y="707534"/>
                  <a:pt x="308644" y="623365"/>
                  <a:pt x="400645" y="613877"/>
                </a:cubicBezTo>
                <a:cubicBezTo>
                  <a:pt x="412147" y="612959"/>
                  <a:pt x="422716" y="603776"/>
                  <a:pt x="413701" y="591839"/>
                </a:cubicBezTo>
                <a:cubicBezTo>
                  <a:pt x="382618" y="550216"/>
                  <a:pt x="420228" y="552969"/>
                  <a:pt x="442917" y="547767"/>
                </a:cubicBezTo>
                <a:cubicBezTo>
                  <a:pt x="470271" y="541341"/>
                  <a:pt x="501353" y="559703"/>
                  <a:pt x="526840" y="537055"/>
                </a:cubicBezTo>
                <a:cubicBezTo>
                  <a:pt x="520932" y="513181"/>
                  <a:pt x="498866" y="513487"/>
                  <a:pt x="483325" y="505836"/>
                </a:cubicBezTo>
                <a:cubicBezTo>
                  <a:pt x="437946" y="483799"/>
                  <a:pt x="400956" y="457479"/>
                  <a:pt x="398780" y="400243"/>
                </a:cubicBezTo>
                <a:cubicBezTo>
                  <a:pt x="397229" y="354028"/>
                  <a:pt x="392255" y="313323"/>
                  <a:pt x="455041" y="299242"/>
                </a:cubicBezTo>
                <a:cubicBezTo>
                  <a:pt x="481149" y="293426"/>
                  <a:pt x="473687" y="260067"/>
                  <a:pt x="458769" y="243538"/>
                </a:cubicBezTo>
                <a:cubicBezTo>
                  <a:pt x="432038" y="214157"/>
                  <a:pt x="409972" y="174981"/>
                  <a:pt x="363969" y="172227"/>
                </a:cubicBezTo>
                <a:cubicBezTo>
                  <a:pt x="335995" y="170391"/>
                  <a:pt x="314549" y="158146"/>
                  <a:pt x="292481" y="144069"/>
                </a:cubicBezTo>
                <a:cubicBezTo>
                  <a:pt x="276630" y="133966"/>
                  <a:pt x="257670" y="125398"/>
                  <a:pt x="259534" y="103668"/>
                </a:cubicBezTo>
                <a:cubicBezTo>
                  <a:pt x="261399" y="82855"/>
                  <a:pt x="279736" y="74286"/>
                  <a:pt x="298387" y="70001"/>
                </a:cubicBezTo>
                <a:cubicBezTo>
                  <a:pt x="345011" y="59672"/>
                  <a:pt x="389535" y="45726"/>
                  <a:pt x="430782" y="19902"/>
                </a:cubicBezTo>
                <a:close/>
              </a:path>
            </a:pathLst>
          </a:cu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4" name="Shape 284"/>
        <p:cNvGrpSpPr/>
        <p:nvPr/>
      </p:nvGrpSpPr>
      <p:grpSpPr>
        <a:xfrm>
          <a:off x="0" y="0"/>
          <a:ext cx="0" cy="0"/>
          <a:chOff x="0" y="0"/>
          <a:chExt cx="0" cy="0"/>
        </a:xfrm>
      </p:grpSpPr>
      <p:sp>
        <p:nvSpPr>
          <p:cNvPr id="285" name="Google Shape;285;p3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6" name="Google Shape;286;p38"/>
          <p:cNvSpPr txBox="1"/>
          <p:nvPr>
            <p:ph type="title"/>
          </p:nvPr>
        </p:nvSpPr>
        <p:spPr>
          <a:xfrm>
            <a:off x="1000452" y="1522604"/>
            <a:ext cx="3150129" cy="15444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Calibri"/>
              <a:buNone/>
            </a:pPr>
            <a:r>
              <a:rPr lang="en-US" sz="3400"/>
              <a:t>Process to remove corrosive part</a:t>
            </a:r>
            <a:endParaRPr sz="3400"/>
          </a:p>
        </p:txBody>
      </p:sp>
      <p:grpSp>
        <p:nvGrpSpPr>
          <p:cNvPr id="287" name="Google Shape;287;p38"/>
          <p:cNvGrpSpPr/>
          <p:nvPr/>
        </p:nvGrpSpPr>
        <p:grpSpPr>
          <a:xfrm>
            <a:off x="472021" y="518649"/>
            <a:ext cx="1128382" cy="847206"/>
            <a:chOff x="8183879" y="1000124"/>
            <a:chExt cx="1562267" cy="1172973"/>
          </a:xfrm>
        </p:grpSpPr>
        <p:sp>
          <p:nvSpPr>
            <p:cNvPr id="288" name="Google Shape;288;p38"/>
            <p:cNvSpPr/>
            <p:nvPr/>
          </p:nvSpPr>
          <p:spPr>
            <a:xfrm>
              <a:off x="8183879"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38"/>
            <p:cNvSpPr/>
            <p:nvPr/>
          </p:nvSpPr>
          <p:spPr>
            <a:xfrm>
              <a:off x="8983979"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0" name="Google Shape;290;p38"/>
          <p:cNvSpPr txBox="1"/>
          <p:nvPr>
            <p:ph idx="1" type="body"/>
          </p:nvPr>
        </p:nvSpPr>
        <p:spPr>
          <a:xfrm>
            <a:off x="1000450" y="3067026"/>
            <a:ext cx="3150131" cy="327232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400"/>
              <a:buChar char="•"/>
            </a:pPr>
            <a:r>
              <a:rPr lang="en-US" sz="1400"/>
              <a:t>1st step is to clean the job, job is merged in nanocoat solution for 30 mins to clean the job well.</a:t>
            </a:r>
            <a:endParaRPr/>
          </a:p>
          <a:p>
            <a:pPr indent="-228600" lvl="0" marL="228600" rtl="0" algn="l">
              <a:lnSpc>
                <a:spcPct val="90000"/>
              </a:lnSpc>
              <a:spcBef>
                <a:spcPts val="1000"/>
              </a:spcBef>
              <a:spcAft>
                <a:spcPts val="0"/>
              </a:spcAft>
              <a:buClr>
                <a:schemeClr val="dk1"/>
              </a:buClr>
              <a:buSzPts val="1400"/>
              <a:buChar char="•"/>
            </a:pPr>
            <a:r>
              <a:rPr lang="en-US" sz="1400"/>
              <a:t>While changing the solution section, job is cleaned with cotton cloth and air is given to it, later submerged in another solution.</a:t>
            </a:r>
            <a:endParaRPr/>
          </a:p>
          <a:p>
            <a:pPr indent="-228600" lvl="0" marL="228600" rtl="0" algn="l">
              <a:lnSpc>
                <a:spcPct val="90000"/>
              </a:lnSpc>
              <a:spcBef>
                <a:spcPts val="1000"/>
              </a:spcBef>
              <a:spcAft>
                <a:spcPts val="0"/>
              </a:spcAft>
              <a:buClr>
                <a:schemeClr val="dk1"/>
              </a:buClr>
              <a:buSzPts val="1400"/>
              <a:buChar char="•"/>
            </a:pPr>
            <a:r>
              <a:rPr lang="en-US" sz="1400"/>
              <a:t>Next step, it is kept in diesel so as to clean the inner part of job well it is also kept for almost 20 – 30 mins</a:t>
            </a:r>
            <a:endParaRPr/>
          </a:p>
          <a:p>
            <a:pPr indent="-228600" lvl="0" marL="228600" rtl="0" algn="l">
              <a:lnSpc>
                <a:spcPct val="90000"/>
              </a:lnSpc>
              <a:spcBef>
                <a:spcPts val="1000"/>
              </a:spcBef>
              <a:spcAft>
                <a:spcPts val="0"/>
              </a:spcAft>
              <a:buClr>
                <a:schemeClr val="dk1"/>
              </a:buClr>
              <a:buSzPts val="1400"/>
              <a:buChar char="•"/>
            </a:pPr>
            <a:r>
              <a:rPr lang="en-US" sz="1400"/>
              <a:t>Later finally it is cleaned with oil and again air is given to remove excess oil, finally job is cleaned and ready for next process.</a:t>
            </a:r>
            <a:endParaRPr/>
          </a:p>
        </p:txBody>
      </p:sp>
      <p:pic>
        <p:nvPicPr>
          <p:cNvPr descr="A picture containing indoor, dirty, kitchen appliance&#10;&#10;Description automatically generated" id="291" name="Google Shape;291;p38"/>
          <p:cNvPicPr preferRelativeResize="0"/>
          <p:nvPr/>
        </p:nvPicPr>
        <p:blipFill rotWithShape="1">
          <a:blip r:embed="rId3">
            <a:alphaModFix/>
          </a:blip>
          <a:srcRect b="4" l="15638" r="1256" t="0"/>
          <a:stretch/>
        </p:blipFill>
        <p:spPr>
          <a:xfrm>
            <a:off x="4601056" y="10"/>
            <a:ext cx="3749040" cy="3383270"/>
          </a:xfrm>
          <a:prstGeom prst="rect">
            <a:avLst/>
          </a:prstGeom>
          <a:noFill/>
          <a:ln>
            <a:noFill/>
          </a:ln>
        </p:spPr>
      </p:pic>
      <p:pic>
        <p:nvPicPr>
          <p:cNvPr id="292" name="Google Shape;292;p38"/>
          <p:cNvPicPr preferRelativeResize="0"/>
          <p:nvPr/>
        </p:nvPicPr>
        <p:blipFill rotWithShape="1">
          <a:blip r:embed="rId4">
            <a:alphaModFix/>
          </a:blip>
          <a:srcRect b="4" l="3108" r="13787" t="0"/>
          <a:stretch/>
        </p:blipFill>
        <p:spPr>
          <a:xfrm>
            <a:off x="8442960" y="10"/>
            <a:ext cx="3749040" cy="3383270"/>
          </a:xfrm>
          <a:prstGeom prst="rect">
            <a:avLst/>
          </a:prstGeom>
          <a:noFill/>
          <a:ln>
            <a:noFill/>
          </a:ln>
        </p:spPr>
      </p:pic>
      <p:pic>
        <p:nvPicPr>
          <p:cNvPr id="293" name="Google Shape;293;p38"/>
          <p:cNvPicPr preferRelativeResize="0"/>
          <p:nvPr/>
        </p:nvPicPr>
        <p:blipFill rotWithShape="1">
          <a:blip r:embed="rId5">
            <a:alphaModFix/>
          </a:blip>
          <a:srcRect b="4" l="16891" r="4" t="0"/>
          <a:stretch/>
        </p:blipFill>
        <p:spPr>
          <a:xfrm>
            <a:off x="4601056" y="3474722"/>
            <a:ext cx="3749040" cy="3383279"/>
          </a:xfrm>
          <a:prstGeom prst="rect">
            <a:avLst/>
          </a:prstGeom>
          <a:noFill/>
          <a:ln>
            <a:noFill/>
          </a:ln>
        </p:spPr>
      </p:pic>
      <p:pic>
        <p:nvPicPr>
          <p:cNvPr id="294" name="Google Shape;294;p38"/>
          <p:cNvPicPr preferRelativeResize="0"/>
          <p:nvPr/>
        </p:nvPicPr>
        <p:blipFill rotWithShape="1">
          <a:blip r:embed="rId6">
            <a:alphaModFix/>
          </a:blip>
          <a:srcRect b="4" l="16891" r="4" t="0"/>
          <a:stretch/>
        </p:blipFill>
        <p:spPr>
          <a:xfrm>
            <a:off x="8442960" y="3474719"/>
            <a:ext cx="3749040" cy="33832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8" name="Shape 298"/>
        <p:cNvGrpSpPr/>
        <p:nvPr/>
      </p:nvGrpSpPr>
      <p:grpSpPr>
        <a:xfrm>
          <a:off x="0" y="0"/>
          <a:ext cx="0" cy="0"/>
          <a:chOff x="0" y="0"/>
          <a:chExt cx="0" cy="0"/>
        </a:xfrm>
      </p:grpSpPr>
      <p:sp>
        <p:nvSpPr>
          <p:cNvPr id="299" name="Google Shape;299;p39"/>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0" name="Google Shape;300;p39"/>
          <p:cNvSpPr txBox="1"/>
          <p:nvPr>
            <p:ph type="title"/>
          </p:nvPr>
        </p:nvSpPr>
        <p:spPr>
          <a:xfrm>
            <a:off x="841249" y="539578"/>
            <a:ext cx="5981278" cy="16846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Blasting Process</a:t>
            </a:r>
            <a:endParaRPr sz="4000"/>
          </a:p>
        </p:txBody>
      </p:sp>
      <p:sp>
        <p:nvSpPr>
          <p:cNvPr id="301" name="Google Shape;301;p39"/>
          <p:cNvSpPr txBox="1"/>
          <p:nvPr>
            <p:ph idx="1" type="body"/>
          </p:nvPr>
        </p:nvSpPr>
        <p:spPr>
          <a:xfrm>
            <a:off x="838201" y="2409568"/>
            <a:ext cx="5981278" cy="369055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Shot blasting is a resurfacing process used to remove debris and irregularities from concrete, metal, and other industrial surfaces. The shot blasting process utilizes a centrifugal blast wheel that shoots media, like steel shot, onto a surface at high velocity. Blasting is done as per requirement of customer. All pipes in Pipe rack, blasting is done.</a:t>
            </a:r>
            <a:endParaRPr sz="2000"/>
          </a:p>
        </p:txBody>
      </p:sp>
      <p:pic>
        <p:nvPicPr>
          <p:cNvPr descr="A picture containing indoor, gear&#10;&#10;Description automatically generated" id="302" name="Google Shape;302;p39"/>
          <p:cNvPicPr preferRelativeResize="0"/>
          <p:nvPr/>
        </p:nvPicPr>
        <p:blipFill rotWithShape="1">
          <a:blip r:embed="rId3">
            <a:alphaModFix/>
          </a:blip>
          <a:srcRect b="0" l="0" r="0" t="0"/>
          <a:stretch/>
        </p:blipFill>
        <p:spPr>
          <a:xfrm>
            <a:off x="7187524" y="516682"/>
            <a:ext cx="4810874" cy="1936376"/>
          </a:xfrm>
          <a:prstGeom prst="rect">
            <a:avLst/>
          </a:prstGeom>
          <a:noFill/>
          <a:ln>
            <a:noFill/>
          </a:ln>
        </p:spPr>
      </p:pic>
      <p:pic>
        <p:nvPicPr>
          <p:cNvPr descr="A picture containing wall, indoor&#10;&#10;Description automatically generated" id="303" name="Google Shape;303;p39"/>
          <p:cNvPicPr preferRelativeResize="0"/>
          <p:nvPr/>
        </p:nvPicPr>
        <p:blipFill rotWithShape="1">
          <a:blip r:embed="rId4">
            <a:alphaModFix/>
          </a:blip>
          <a:srcRect b="6718" l="0" r="-1" t="1109"/>
          <a:stretch/>
        </p:blipFill>
        <p:spPr>
          <a:xfrm>
            <a:off x="7187519" y="3311410"/>
            <a:ext cx="4810874" cy="24388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7" name="Shape 307"/>
        <p:cNvGrpSpPr/>
        <p:nvPr/>
      </p:nvGrpSpPr>
      <p:grpSpPr>
        <a:xfrm>
          <a:off x="0" y="0"/>
          <a:ext cx="0" cy="0"/>
          <a:chOff x="0" y="0"/>
          <a:chExt cx="0" cy="0"/>
        </a:xfrm>
      </p:grpSpPr>
      <p:sp>
        <p:nvSpPr>
          <p:cNvPr id="308" name="Google Shape;308;p4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9" name="Google Shape;309;p40"/>
          <p:cNvSpPr/>
          <p:nvPr/>
        </p:nvSpPr>
        <p:spPr>
          <a:xfrm>
            <a:off x="0" y="1"/>
            <a:ext cx="12192000" cy="275355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0" name="Google Shape;310;p40"/>
          <p:cNvSpPr txBox="1"/>
          <p:nvPr>
            <p:ph type="title"/>
          </p:nvPr>
        </p:nvSpPr>
        <p:spPr>
          <a:xfrm>
            <a:off x="594360" y="687479"/>
            <a:ext cx="3444240" cy="157487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100"/>
              <a:buFont typeface="Calibri"/>
              <a:buNone/>
            </a:pPr>
            <a:r>
              <a:rPr lang="en-US" sz="3100"/>
              <a:t>Pre-Assembly Process for Pipe rack</a:t>
            </a:r>
            <a:br>
              <a:rPr lang="en-US" sz="3100"/>
            </a:br>
            <a:endParaRPr sz="3100"/>
          </a:p>
        </p:txBody>
      </p:sp>
      <p:grpSp>
        <p:nvGrpSpPr>
          <p:cNvPr id="311" name="Google Shape;311;p40"/>
          <p:cNvGrpSpPr/>
          <p:nvPr/>
        </p:nvGrpSpPr>
        <p:grpSpPr>
          <a:xfrm>
            <a:off x="594360" y="73152"/>
            <a:ext cx="1178966" cy="232963"/>
            <a:chOff x="7763256" y="73152"/>
            <a:chExt cx="1178966" cy="232963"/>
          </a:xfrm>
        </p:grpSpPr>
        <p:sp>
          <p:nvSpPr>
            <p:cNvPr id="312" name="Google Shape;312;p40"/>
            <p:cNvSpPr/>
            <p:nvPr/>
          </p:nvSpPr>
          <p:spPr>
            <a:xfrm>
              <a:off x="8263077"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3" name="Google Shape;313;p40"/>
            <p:cNvSpPr/>
            <p:nvPr/>
          </p:nvSpPr>
          <p:spPr>
            <a:xfrm>
              <a:off x="8263077"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4" name="Google Shape;314;p40"/>
            <p:cNvSpPr/>
            <p:nvPr/>
          </p:nvSpPr>
          <p:spPr>
            <a:xfrm>
              <a:off x="8138122"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5" name="Google Shape;315;p40"/>
            <p:cNvSpPr/>
            <p:nvPr/>
          </p:nvSpPr>
          <p:spPr>
            <a:xfrm>
              <a:off x="8138122"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6" name="Google Shape;316;p40"/>
            <p:cNvSpPr/>
            <p:nvPr/>
          </p:nvSpPr>
          <p:spPr>
            <a:xfrm>
              <a:off x="8013167"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7" name="Google Shape;317;p40"/>
            <p:cNvSpPr/>
            <p:nvPr/>
          </p:nvSpPr>
          <p:spPr>
            <a:xfrm>
              <a:off x="8013167"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8" name="Google Shape;318;p40"/>
            <p:cNvSpPr/>
            <p:nvPr/>
          </p:nvSpPr>
          <p:spPr>
            <a:xfrm>
              <a:off x="7888211"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9" name="Google Shape;319;p40"/>
            <p:cNvSpPr/>
            <p:nvPr/>
          </p:nvSpPr>
          <p:spPr>
            <a:xfrm>
              <a:off x="7888211"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0" name="Google Shape;320;p40"/>
            <p:cNvSpPr/>
            <p:nvPr/>
          </p:nvSpPr>
          <p:spPr>
            <a:xfrm>
              <a:off x="7763256"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1" name="Google Shape;321;p40"/>
            <p:cNvSpPr/>
            <p:nvPr/>
          </p:nvSpPr>
          <p:spPr>
            <a:xfrm>
              <a:off x="7763256"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2" name="Google Shape;322;p40"/>
            <p:cNvSpPr/>
            <p:nvPr/>
          </p:nvSpPr>
          <p:spPr>
            <a:xfrm>
              <a:off x="8887854"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3" name="Google Shape;323;p40"/>
            <p:cNvSpPr/>
            <p:nvPr/>
          </p:nvSpPr>
          <p:spPr>
            <a:xfrm>
              <a:off x="8887854"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4" name="Google Shape;324;p40"/>
            <p:cNvSpPr/>
            <p:nvPr/>
          </p:nvSpPr>
          <p:spPr>
            <a:xfrm>
              <a:off x="8762899"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5" name="Google Shape;325;p40"/>
            <p:cNvSpPr/>
            <p:nvPr/>
          </p:nvSpPr>
          <p:spPr>
            <a:xfrm>
              <a:off x="8762899"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6" name="Google Shape;326;p40"/>
            <p:cNvSpPr/>
            <p:nvPr/>
          </p:nvSpPr>
          <p:spPr>
            <a:xfrm>
              <a:off x="8637944"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7" name="Google Shape;327;p40"/>
            <p:cNvSpPr/>
            <p:nvPr/>
          </p:nvSpPr>
          <p:spPr>
            <a:xfrm>
              <a:off x="8637944"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8" name="Google Shape;328;p40"/>
            <p:cNvSpPr/>
            <p:nvPr/>
          </p:nvSpPr>
          <p:spPr>
            <a:xfrm>
              <a:off x="8512988"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9" name="Google Shape;329;p40"/>
            <p:cNvSpPr/>
            <p:nvPr/>
          </p:nvSpPr>
          <p:spPr>
            <a:xfrm>
              <a:off x="8512988"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 name="Google Shape;330;p40"/>
            <p:cNvSpPr/>
            <p:nvPr/>
          </p:nvSpPr>
          <p:spPr>
            <a:xfrm>
              <a:off x="8388033"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1" name="Google Shape;331;p40"/>
            <p:cNvSpPr/>
            <p:nvPr/>
          </p:nvSpPr>
          <p:spPr>
            <a:xfrm>
              <a:off x="8388033"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32" name="Google Shape;332;p40"/>
          <p:cNvSpPr txBox="1"/>
          <p:nvPr>
            <p:ph idx="1" type="body"/>
          </p:nvPr>
        </p:nvSpPr>
        <p:spPr>
          <a:xfrm>
            <a:off x="594360" y="2383188"/>
            <a:ext cx="3444240" cy="2935176"/>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400"/>
              <a:buChar char="•"/>
            </a:pPr>
            <a:r>
              <a:rPr lang="en-US" sz="1400"/>
              <a:t>Pipe are joined by Union T-joint or coupler </a:t>
            </a:r>
            <a:endParaRPr/>
          </a:p>
          <a:p>
            <a:pPr indent="-228600" lvl="0" marL="228600" rtl="0" algn="l">
              <a:lnSpc>
                <a:spcPct val="90000"/>
              </a:lnSpc>
              <a:spcBef>
                <a:spcPts val="1000"/>
              </a:spcBef>
              <a:spcAft>
                <a:spcPts val="0"/>
              </a:spcAft>
              <a:buClr>
                <a:schemeClr val="dk1"/>
              </a:buClr>
              <a:buSzPts val="1400"/>
              <a:buChar char="•"/>
            </a:pPr>
            <a:r>
              <a:rPr lang="en-US" sz="1400"/>
              <a:t>Coupler is used to join to big length pipes, and union hex joint is used to joint 2 tubes.</a:t>
            </a:r>
            <a:endParaRPr/>
          </a:p>
          <a:p>
            <a:pPr indent="-228600" lvl="0" marL="228600" rtl="0" algn="l">
              <a:lnSpc>
                <a:spcPct val="90000"/>
              </a:lnSpc>
              <a:spcBef>
                <a:spcPts val="1000"/>
              </a:spcBef>
              <a:spcAft>
                <a:spcPts val="0"/>
              </a:spcAft>
              <a:buClr>
                <a:schemeClr val="dk1"/>
              </a:buClr>
              <a:buSzPts val="1400"/>
              <a:buChar char="•"/>
            </a:pPr>
            <a:r>
              <a:rPr lang="en-US" sz="1400"/>
              <a:t>All pipes are assembled on surface table and later joined by it with a horizontal bar placed at 1000mm below it, on this pipe rack is assembled with various child parts and flange nut, tee joint.</a:t>
            </a:r>
            <a:endParaRPr/>
          </a:p>
          <a:p>
            <a:pPr indent="-228600" lvl="0" marL="228600" rtl="0" algn="l">
              <a:lnSpc>
                <a:spcPct val="90000"/>
              </a:lnSpc>
              <a:spcBef>
                <a:spcPts val="1000"/>
              </a:spcBef>
              <a:spcAft>
                <a:spcPts val="0"/>
              </a:spcAft>
              <a:buClr>
                <a:schemeClr val="dk1"/>
              </a:buClr>
              <a:buSzPts val="1400"/>
              <a:buChar char="•"/>
            </a:pPr>
            <a:r>
              <a:rPr lang="en-US" sz="1400"/>
              <a:t>Mig Welding is done to join pipes at end.</a:t>
            </a:r>
            <a:endParaRPr/>
          </a:p>
        </p:txBody>
      </p:sp>
      <p:pic>
        <p:nvPicPr>
          <p:cNvPr descr="A picture containing indoor&#10;&#10;Description automatically generated" id="333" name="Google Shape;333;p40"/>
          <p:cNvPicPr preferRelativeResize="0"/>
          <p:nvPr/>
        </p:nvPicPr>
        <p:blipFill rotWithShape="1">
          <a:blip r:embed="rId3">
            <a:alphaModFix/>
          </a:blip>
          <a:srcRect b="1" l="0" r="14744" t="0"/>
          <a:stretch/>
        </p:blipFill>
        <p:spPr>
          <a:xfrm>
            <a:off x="4466900" y="531074"/>
            <a:ext cx="3566160" cy="5577118"/>
          </a:xfrm>
          <a:prstGeom prst="rect">
            <a:avLst/>
          </a:prstGeom>
          <a:noFill/>
          <a:ln>
            <a:noFill/>
          </a:ln>
        </p:spPr>
      </p:pic>
      <p:pic>
        <p:nvPicPr>
          <p:cNvPr id="334" name="Google Shape;334;p40"/>
          <p:cNvPicPr preferRelativeResize="0"/>
          <p:nvPr/>
        </p:nvPicPr>
        <p:blipFill rotWithShape="1">
          <a:blip r:embed="rId4">
            <a:alphaModFix/>
          </a:blip>
          <a:srcRect b="1" l="1757" r="12986" t="0"/>
          <a:stretch/>
        </p:blipFill>
        <p:spPr>
          <a:xfrm>
            <a:off x="8321044" y="531074"/>
            <a:ext cx="3566160" cy="5577118"/>
          </a:xfrm>
          <a:prstGeom prst="rect">
            <a:avLst/>
          </a:prstGeom>
          <a:noFill/>
          <a:ln>
            <a:noFill/>
          </a:ln>
        </p:spPr>
      </p:pic>
      <p:sp>
        <p:nvSpPr>
          <p:cNvPr id="335" name="Google Shape;335;p40"/>
          <p:cNvSpPr/>
          <p:nvPr/>
        </p:nvSpPr>
        <p:spPr>
          <a:xfrm>
            <a:off x="0" y="6501384"/>
            <a:ext cx="12192000" cy="356616"/>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9" name="Shape 339"/>
        <p:cNvGrpSpPr/>
        <p:nvPr/>
      </p:nvGrpSpPr>
      <p:grpSpPr>
        <a:xfrm>
          <a:off x="0" y="0"/>
          <a:ext cx="0" cy="0"/>
          <a:chOff x="0" y="0"/>
          <a:chExt cx="0" cy="0"/>
        </a:xfrm>
      </p:grpSpPr>
      <p:sp>
        <p:nvSpPr>
          <p:cNvPr id="340" name="Google Shape;340;p4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1" name="Google Shape;341;p41"/>
          <p:cNvSpPr/>
          <p:nvPr/>
        </p:nvSpPr>
        <p:spPr>
          <a:xfrm>
            <a:off x="0" y="1"/>
            <a:ext cx="12192000" cy="275355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2" name="Google Shape;342;p41"/>
          <p:cNvSpPr txBox="1"/>
          <p:nvPr>
            <p:ph type="title"/>
          </p:nvPr>
        </p:nvSpPr>
        <p:spPr>
          <a:xfrm>
            <a:off x="594360" y="687479"/>
            <a:ext cx="3444240" cy="157487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Calibri"/>
              <a:buNone/>
            </a:pPr>
            <a:r>
              <a:rPr lang="en-US" sz="3400"/>
              <a:t>Assembly of Pipe Rack</a:t>
            </a:r>
            <a:endParaRPr sz="3400"/>
          </a:p>
        </p:txBody>
      </p:sp>
      <p:grpSp>
        <p:nvGrpSpPr>
          <p:cNvPr id="343" name="Google Shape;343;p41"/>
          <p:cNvGrpSpPr/>
          <p:nvPr/>
        </p:nvGrpSpPr>
        <p:grpSpPr>
          <a:xfrm>
            <a:off x="594360" y="73152"/>
            <a:ext cx="1178966" cy="232963"/>
            <a:chOff x="7763256" y="73152"/>
            <a:chExt cx="1178966" cy="232963"/>
          </a:xfrm>
        </p:grpSpPr>
        <p:sp>
          <p:nvSpPr>
            <p:cNvPr id="344" name="Google Shape;344;p41"/>
            <p:cNvSpPr/>
            <p:nvPr/>
          </p:nvSpPr>
          <p:spPr>
            <a:xfrm>
              <a:off x="8263077"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5" name="Google Shape;345;p41"/>
            <p:cNvSpPr/>
            <p:nvPr/>
          </p:nvSpPr>
          <p:spPr>
            <a:xfrm>
              <a:off x="8263077"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6" name="Google Shape;346;p41"/>
            <p:cNvSpPr/>
            <p:nvPr/>
          </p:nvSpPr>
          <p:spPr>
            <a:xfrm>
              <a:off x="8138122"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7" name="Google Shape;347;p41"/>
            <p:cNvSpPr/>
            <p:nvPr/>
          </p:nvSpPr>
          <p:spPr>
            <a:xfrm>
              <a:off x="8138122"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8" name="Google Shape;348;p41"/>
            <p:cNvSpPr/>
            <p:nvPr/>
          </p:nvSpPr>
          <p:spPr>
            <a:xfrm>
              <a:off x="8013167"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9" name="Google Shape;349;p41"/>
            <p:cNvSpPr/>
            <p:nvPr/>
          </p:nvSpPr>
          <p:spPr>
            <a:xfrm>
              <a:off x="8013167"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0" name="Google Shape;350;p41"/>
            <p:cNvSpPr/>
            <p:nvPr/>
          </p:nvSpPr>
          <p:spPr>
            <a:xfrm>
              <a:off x="7888211"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1" name="Google Shape;351;p41"/>
            <p:cNvSpPr/>
            <p:nvPr/>
          </p:nvSpPr>
          <p:spPr>
            <a:xfrm>
              <a:off x="7888211"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2" name="Google Shape;352;p41"/>
            <p:cNvSpPr/>
            <p:nvPr/>
          </p:nvSpPr>
          <p:spPr>
            <a:xfrm>
              <a:off x="7763256"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3" name="Google Shape;353;p41"/>
            <p:cNvSpPr/>
            <p:nvPr/>
          </p:nvSpPr>
          <p:spPr>
            <a:xfrm>
              <a:off x="7763256"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4" name="Google Shape;354;p41"/>
            <p:cNvSpPr/>
            <p:nvPr/>
          </p:nvSpPr>
          <p:spPr>
            <a:xfrm>
              <a:off x="8887854"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p41"/>
            <p:cNvSpPr/>
            <p:nvPr/>
          </p:nvSpPr>
          <p:spPr>
            <a:xfrm>
              <a:off x="8887854"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6" name="Google Shape;356;p41"/>
            <p:cNvSpPr/>
            <p:nvPr/>
          </p:nvSpPr>
          <p:spPr>
            <a:xfrm>
              <a:off x="8762899"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7" name="Google Shape;357;p41"/>
            <p:cNvSpPr/>
            <p:nvPr/>
          </p:nvSpPr>
          <p:spPr>
            <a:xfrm>
              <a:off x="8762899"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8" name="Google Shape;358;p41"/>
            <p:cNvSpPr/>
            <p:nvPr/>
          </p:nvSpPr>
          <p:spPr>
            <a:xfrm>
              <a:off x="8637944"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9" name="Google Shape;359;p41"/>
            <p:cNvSpPr/>
            <p:nvPr/>
          </p:nvSpPr>
          <p:spPr>
            <a:xfrm>
              <a:off x="8637944"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0" name="Google Shape;360;p41"/>
            <p:cNvSpPr/>
            <p:nvPr/>
          </p:nvSpPr>
          <p:spPr>
            <a:xfrm>
              <a:off x="8512988"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1" name="Google Shape;361;p41"/>
            <p:cNvSpPr/>
            <p:nvPr/>
          </p:nvSpPr>
          <p:spPr>
            <a:xfrm>
              <a:off x="8512988"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2" name="Google Shape;362;p41"/>
            <p:cNvSpPr/>
            <p:nvPr/>
          </p:nvSpPr>
          <p:spPr>
            <a:xfrm>
              <a:off x="8388033"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3" name="Google Shape;363;p41"/>
            <p:cNvSpPr/>
            <p:nvPr/>
          </p:nvSpPr>
          <p:spPr>
            <a:xfrm>
              <a:off x="8388033"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64" name="Google Shape;364;p41"/>
          <p:cNvSpPr txBox="1"/>
          <p:nvPr>
            <p:ph idx="1" type="body"/>
          </p:nvPr>
        </p:nvSpPr>
        <p:spPr>
          <a:xfrm>
            <a:off x="594360" y="2414503"/>
            <a:ext cx="3444240" cy="2935176"/>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500"/>
              <a:buChar char="•"/>
            </a:pPr>
            <a:r>
              <a:rPr lang="en-US" sz="1500"/>
              <a:t>Pipe rack is assembly of pipes with various components in it, pipe are connected by various union such as tee joint bracket etc according to drawing.</a:t>
            </a:r>
            <a:endParaRPr/>
          </a:p>
          <a:p>
            <a:pPr indent="-228600" lvl="0" marL="228600" rtl="0" algn="l">
              <a:lnSpc>
                <a:spcPct val="90000"/>
              </a:lnSpc>
              <a:spcBef>
                <a:spcPts val="1000"/>
              </a:spcBef>
              <a:spcAft>
                <a:spcPts val="0"/>
              </a:spcAft>
              <a:buClr>
                <a:schemeClr val="dk1"/>
              </a:buClr>
              <a:buSzPts val="1500"/>
              <a:buChar char="•"/>
            </a:pPr>
            <a:r>
              <a:rPr lang="en-US" sz="1500"/>
              <a:t>Mother parts, child parts and flaunge, nuts are assembled to pipe and processed for leakage testing again(only for tubes).</a:t>
            </a:r>
            <a:endParaRPr/>
          </a:p>
          <a:p>
            <a:pPr indent="-228600" lvl="0" marL="228600" rtl="0" algn="l">
              <a:lnSpc>
                <a:spcPct val="90000"/>
              </a:lnSpc>
              <a:spcBef>
                <a:spcPts val="1000"/>
              </a:spcBef>
              <a:spcAft>
                <a:spcPts val="0"/>
              </a:spcAft>
              <a:buClr>
                <a:schemeClr val="dk1"/>
              </a:buClr>
              <a:buSzPts val="1500"/>
              <a:buChar char="•"/>
            </a:pPr>
            <a:r>
              <a:rPr lang="en-US" sz="1500"/>
              <a:t>Inspection is done with reference to production drawing by quality engineer.</a:t>
            </a:r>
            <a:endParaRPr/>
          </a:p>
          <a:p>
            <a:pPr indent="0" lvl="0" marL="0" rtl="0" algn="l">
              <a:lnSpc>
                <a:spcPct val="90000"/>
              </a:lnSpc>
              <a:spcBef>
                <a:spcPts val="1000"/>
              </a:spcBef>
              <a:spcAft>
                <a:spcPts val="0"/>
              </a:spcAft>
              <a:buClr>
                <a:schemeClr val="dk1"/>
              </a:buClr>
              <a:buSzPts val="1500"/>
              <a:buNone/>
            </a:pPr>
            <a:r>
              <a:t/>
            </a:r>
            <a:endParaRPr sz="1500"/>
          </a:p>
        </p:txBody>
      </p:sp>
      <p:pic>
        <p:nvPicPr>
          <p:cNvPr descr="A picture containing ground, weapon&#10;&#10;Description automatically generated" id="365" name="Google Shape;365;p41"/>
          <p:cNvPicPr preferRelativeResize="0"/>
          <p:nvPr/>
        </p:nvPicPr>
        <p:blipFill rotWithShape="1">
          <a:blip r:embed="rId3">
            <a:alphaModFix/>
          </a:blip>
          <a:srcRect b="1" l="0" r="14744" t="0"/>
          <a:stretch/>
        </p:blipFill>
        <p:spPr>
          <a:xfrm>
            <a:off x="4466900" y="531074"/>
            <a:ext cx="3566160" cy="5577118"/>
          </a:xfrm>
          <a:prstGeom prst="rect">
            <a:avLst/>
          </a:prstGeom>
          <a:noFill/>
          <a:ln>
            <a:noFill/>
          </a:ln>
        </p:spPr>
      </p:pic>
      <p:pic>
        <p:nvPicPr>
          <p:cNvPr descr="A picture containing metal&#10;&#10;Description automatically generated" id="366" name="Google Shape;366;p41"/>
          <p:cNvPicPr preferRelativeResize="0"/>
          <p:nvPr/>
        </p:nvPicPr>
        <p:blipFill rotWithShape="1">
          <a:blip r:embed="rId4">
            <a:alphaModFix/>
          </a:blip>
          <a:srcRect b="-2" l="21435" r="30606" t="0"/>
          <a:stretch/>
        </p:blipFill>
        <p:spPr>
          <a:xfrm>
            <a:off x="8321044" y="531074"/>
            <a:ext cx="3566160" cy="5577118"/>
          </a:xfrm>
          <a:prstGeom prst="rect">
            <a:avLst/>
          </a:prstGeom>
          <a:noFill/>
          <a:ln>
            <a:noFill/>
          </a:ln>
        </p:spPr>
      </p:pic>
      <p:sp>
        <p:nvSpPr>
          <p:cNvPr id="367" name="Google Shape;367;p41"/>
          <p:cNvSpPr/>
          <p:nvPr/>
        </p:nvSpPr>
        <p:spPr>
          <a:xfrm>
            <a:off x="0" y="6501384"/>
            <a:ext cx="12192000" cy="356616"/>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1" name="Shape 371"/>
        <p:cNvGrpSpPr/>
        <p:nvPr/>
      </p:nvGrpSpPr>
      <p:grpSpPr>
        <a:xfrm>
          <a:off x="0" y="0"/>
          <a:ext cx="0" cy="0"/>
          <a:chOff x="0" y="0"/>
          <a:chExt cx="0" cy="0"/>
        </a:xfrm>
      </p:grpSpPr>
      <p:sp>
        <p:nvSpPr>
          <p:cNvPr id="372" name="Google Shape;372;p42"/>
          <p:cNvSpPr txBox="1"/>
          <p:nvPr>
            <p:ph type="title"/>
          </p:nvPr>
        </p:nvSpPr>
        <p:spPr>
          <a:xfrm>
            <a:off x="648929" y="629266"/>
            <a:ext cx="3651467" cy="167660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Calibri"/>
              <a:buNone/>
            </a:pPr>
            <a:r>
              <a:rPr lang="en-US" sz="4800"/>
              <a:t>Painting and Dispatch</a:t>
            </a:r>
            <a:endParaRPr sz="4800"/>
          </a:p>
        </p:txBody>
      </p:sp>
      <p:sp>
        <p:nvSpPr>
          <p:cNvPr id="373" name="Google Shape;373;p42"/>
          <p:cNvSpPr txBox="1"/>
          <p:nvPr>
            <p:ph idx="1" type="body"/>
          </p:nvPr>
        </p:nvSpPr>
        <p:spPr>
          <a:xfrm>
            <a:off x="648931" y="2438400"/>
            <a:ext cx="3651466" cy="378541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t>Assembly is completed, inspection is done, painting is done on it and kept for few minutes to dry it and later dispatched.</a:t>
            </a:r>
            <a:endParaRPr/>
          </a:p>
        </p:txBody>
      </p:sp>
      <p:pic>
        <p:nvPicPr>
          <p:cNvPr descr="A picture containing ground, weapon&#10;&#10;Description automatically generated" id="374" name="Google Shape;374;p42"/>
          <p:cNvPicPr preferRelativeResize="0"/>
          <p:nvPr/>
        </p:nvPicPr>
        <p:blipFill rotWithShape="1">
          <a:blip r:embed="rId3">
            <a:alphaModFix/>
          </a:blip>
          <a:srcRect b="15238" l="0" r="-2" t="16660"/>
          <a:stretch/>
        </p:blipFill>
        <p:spPr>
          <a:xfrm>
            <a:off x="4639056" y="10"/>
            <a:ext cx="7552944" cy="685799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8" name="Shape 378"/>
        <p:cNvGrpSpPr/>
        <p:nvPr/>
      </p:nvGrpSpPr>
      <p:grpSpPr>
        <a:xfrm>
          <a:off x="0" y="0"/>
          <a:ext cx="0" cy="0"/>
          <a:chOff x="0" y="0"/>
          <a:chExt cx="0" cy="0"/>
        </a:xfrm>
      </p:grpSpPr>
      <p:pic>
        <p:nvPicPr>
          <p:cNvPr descr="A picture containing text, sky, building, outdoor&#10;&#10;Description automatically generated" id="379" name="Google Shape;379;p43"/>
          <p:cNvPicPr preferRelativeResize="0"/>
          <p:nvPr/>
        </p:nvPicPr>
        <p:blipFill rotWithShape="1">
          <a:blip r:embed="rId3">
            <a:alphaModFix/>
          </a:blip>
          <a:srcRect b="0" l="1332" r="0" t="0"/>
          <a:stretch/>
        </p:blipFill>
        <p:spPr>
          <a:xfrm>
            <a:off x="20" y="10"/>
            <a:ext cx="12191980" cy="6857990"/>
          </a:xfrm>
          <a:prstGeom prst="rect">
            <a:avLst/>
          </a:prstGeom>
          <a:noFill/>
          <a:ln>
            <a:noFill/>
          </a:ln>
        </p:spPr>
      </p:pic>
      <p:sp>
        <p:nvSpPr>
          <p:cNvPr id="380" name="Google Shape;380;p43"/>
          <p:cNvSpPr/>
          <p:nvPr/>
        </p:nvSpPr>
        <p:spPr>
          <a:xfrm>
            <a:off x="0" y="5320142"/>
            <a:ext cx="12192000" cy="736551"/>
          </a:xfrm>
          <a:prstGeom prst="rect">
            <a:avLst/>
          </a:prstGeom>
          <a:solidFill>
            <a:schemeClr val="lt1">
              <a:alpha val="9294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1" name="Google Shape;381;p43"/>
          <p:cNvSpPr txBox="1"/>
          <p:nvPr>
            <p:ph type="title"/>
          </p:nvPr>
        </p:nvSpPr>
        <p:spPr>
          <a:xfrm>
            <a:off x="523875" y="5317240"/>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3600"/>
              <a:buFont typeface="Calibri"/>
              <a:buNone/>
            </a:pPr>
            <a:r>
              <a:rPr lang="en-US" sz="3600">
                <a:solidFill>
                  <a:srgbClr val="262626"/>
                </a:solidFill>
                <a:latin typeface="Calibri"/>
                <a:ea typeface="Calibri"/>
                <a:cs typeface="Calibri"/>
                <a:sym typeface="Calibri"/>
              </a:rPr>
              <a:t>Thank you</a:t>
            </a:r>
            <a:endParaRPr/>
          </a:p>
        </p:txBody>
      </p:sp>
      <p:cxnSp>
        <p:nvCxnSpPr>
          <p:cNvPr id="382" name="Google Shape;382;p43"/>
          <p:cNvCxnSpPr/>
          <p:nvPr/>
        </p:nvCxnSpPr>
        <p:spPr>
          <a:xfrm>
            <a:off x="0" y="5241983"/>
            <a:ext cx="12192000" cy="0"/>
          </a:xfrm>
          <a:prstGeom prst="straightConnector1">
            <a:avLst/>
          </a:prstGeom>
          <a:noFill/>
          <a:ln cap="flat" cmpd="sng" w="41275">
            <a:solidFill>
              <a:schemeClr val="lt1">
                <a:alpha val="89803"/>
              </a:schemeClr>
            </a:solidFill>
            <a:prstDash val="solid"/>
            <a:miter lim="800000"/>
            <a:headEnd len="sm" w="sm" type="none"/>
            <a:tailEnd len="sm" w="sm" type="none"/>
          </a:ln>
        </p:spPr>
      </p:cxnSp>
      <p:cxnSp>
        <p:nvCxnSpPr>
          <p:cNvPr id="383" name="Google Shape;383;p43"/>
          <p:cNvCxnSpPr/>
          <p:nvPr/>
        </p:nvCxnSpPr>
        <p:spPr>
          <a:xfrm>
            <a:off x="0" y="6134852"/>
            <a:ext cx="12192000" cy="0"/>
          </a:xfrm>
          <a:prstGeom prst="straightConnector1">
            <a:avLst/>
          </a:prstGeom>
          <a:noFill/>
          <a:ln cap="flat" cmpd="sng" w="41275">
            <a:solidFill>
              <a:schemeClr val="lt1">
                <a:alpha val="89803"/>
              </a:schemeClr>
            </a:solidFill>
            <a:prstDash val="solid"/>
            <a:miter lim="800000"/>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4"/>
          <p:cNvSpPr txBox="1"/>
          <p:nvPr/>
        </p:nvSpPr>
        <p:spPr>
          <a:xfrm>
            <a:off x="5181600" y="2514600"/>
            <a:ext cx="1828800" cy="182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89" name="Google Shape;389;p44"/>
          <p:cNvPicPr preferRelativeResize="0"/>
          <p:nvPr/>
        </p:nvPicPr>
        <p:blipFill rotWithShape="1">
          <a:blip r:embed="rId3">
            <a:alphaModFix/>
          </a:blip>
          <a:srcRect b="0" l="0" r="0" t="0"/>
          <a:stretch/>
        </p:blipFill>
        <p:spPr>
          <a:xfrm>
            <a:off x="-256215" y="-5542643"/>
            <a:ext cx="12448215" cy="176257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pic>
        <p:nvPicPr>
          <p:cNvPr id="178" name="Google Shape;178;p28"/>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29"/>
          <p:cNvSpPr/>
          <p:nvPr/>
        </p:nvSpPr>
        <p:spPr>
          <a:xfrm>
            <a:off x="0" y="0"/>
            <a:ext cx="12188952"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4" name="Google Shape;184;p29"/>
          <p:cNvSpPr/>
          <p:nvPr/>
        </p:nvSpPr>
        <p:spPr>
          <a:xfrm>
            <a:off x="533400" y="465745"/>
            <a:ext cx="11125200" cy="563943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5" name="Google Shape;185;p29"/>
          <p:cNvSpPr txBox="1"/>
          <p:nvPr>
            <p:ph type="title"/>
          </p:nvPr>
        </p:nvSpPr>
        <p:spPr>
          <a:xfrm>
            <a:off x="838200" y="894027"/>
            <a:ext cx="3494362" cy="478287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n-US"/>
              <a:t>Process Flow Diagram</a:t>
            </a:r>
            <a:endParaRPr/>
          </a:p>
        </p:txBody>
      </p:sp>
      <p:cxnSp>
        <p:nvCxnSpPr>
          <p:cNvPr id="186" name="Google Shape;186;p29"/>
          <p:cNvCxnSpPr/>
          <p:nvPr/>
        </p:nvCxnSpPr>
        <p:spPr>
          <a:xfrm>
            <a:off x="4654296" y="2057400"/>
            <a:ext cx="0" cy="2743200"/>
          </a:xfrm>
          <a:prstGeom prst="straightConnector1">
            <a:avLst/>
          </a:prstGeom>
          <a:noFill/>
          <a:ln cap="flat" cmpd="sng" w="19050">
            <a:solidFill>
              <a:schemeClr val="dk1">
                <a:alpha val="80000"/>
              </a:schemeClr>
            </a:solidFill>
            <a:prstDash val="solid"/>
            <a:miter lim="800000"/>
            <a:headEnd len="sm" w="sm" type="none"/>
            <a:tailEnd len="sm" w="sm" type="none"/>
          </a:ln>
        </p:spPr>
      </p:cxnSp>
      <p:sp>
        <p:nvSpPr>
          <p:cNvPr id="187" name="Google Shape;187;p29"/>
          <p:cNvSpPr txBox="1"/>
          <p:nvPr>
            <p:ph idx="1" type="body"/>
          </p:nvPr>
        </p:nvSpPr>
        <p:spPr>
          <a:xfrm>
            <a:off x="4976032" y="894027"/>
            <a:ext cx="6377768" cy="4782873"/>
          </a:xfrm>
          <a:prstGeom prst="rect">
            <a:avLst/>
          </a:prstGeom>
          <a:noFill/>
          <a:ln>
            <a:noFill/>
          </a:ln>
        </p:spPr>
        <p:txBody>
          <a:bodyPr anchorCtr="0" anchor="ctr" bIns="45700" lIns="91425" spcFirstLastPara="1" rIns="91425" wrap="square" tIns="45700">
            <a:normAutofit lnSpcReduction="10000"/>
          </a:bodyPr>
          <a:lstStyle/>
          <a:p>
            <a:pPr indent="-120650" lvl="0" marL="228600" rtl="0" algn="l">
              <a:lnSpc>
                <a:spcPct val="90000"/>
              </a:lnSpc>
              <a:spcBef>
                <a:spcPts val="0"/>
              </a:spcBef>
              <a:spcAft>
                <a:spcPts val="0"/>
              </a:spcAft>
              <a:buClr>
                <a:schemeClr val="dk1"/>
              </a:buClr>
              <a:buSzPts val="1700"/>
              <a:buNone/>
            </a:pPr>
            <a:r>
              <a:t/>
            </a:r>
            <a:endParaRPr sz="1700"/>
          </a:p>
          <a:p>
            <a:pPr indent="-120650" lvl="0" marL="228600" rtl="0" algn="l">
              <a:lnSpc>
                <a:spcPct val="90000"/>
              </a:lnSpc>
              <a:spcBef>
                <a:spcPts val="1000"/>
              </a:spcBef>
              <a:spcAft>
                <a:spcPts val="0"/>
              </a:spcAft>
              <a:buClr>
                <a:schemeClr val="dk1"/>
              </a:buClr>
              <a:buSzPts val="1700"/>
              <a:buNone/>
            </a:pPr>
            <a:r>
              <a:t/>
            </a:r>
            <a:endParaRPr sz="1700"/>
          </a:p>
          <a:p>
            <a:pPr indent="-228600" lvl="0" marL="228600" rtl="0" algn="l">
              <a:lnSpc>
                <a:spcPct val="90000"/>
              </a:lnSpc>
              <a:spcBef>
                <a:spcPts val="1000"/>
              </a:spcBef>
              <a:spcAft>
                <a:spcPts val="0"/>
              </a:spcAft>
              <a:buClr>
                <a:schemeClr val="dk1"/>
              </a:buClr>
              <a:buSzPts val="1700"/>
              <a:buChar char="•"/>
            </a:pPr>
            <a:r>
              <a:rPr lang="en-US" sz="1700"/>
              <a:t>Raw Material ( From M/s Cooper India Company, Mumbai )</a:t>
            </a:r>
            <a:endParaRPr/>
          </a:p>
          <a:p>
            <a:pPr indent="-228600" lvl="0" marL="228600" rtl="0" algn="l">
              <a:lnSpc>
                <a:spcPct val="90000"/>
              </a:lnSpc>
              <a:spcBef>
                <a:spcPts val="1000"/>
              </a:spcBef>
              <a:spcAft>
                <a:spcPts val="0"/>
              </a:spcAft>
              <a:buClr>
                <a:schemeClr val="dk1"/>
              </a:buClr>
              <a:buSzPts val="1700"/>
              <a:buChar char="•"/>
            </a:pPr>
            <a:r>
              <a:rPr lang="en-US" sz="1700"/>
              <a:t>Sorting of pipe according to OD (outer diameter) in various section </a:t>
            </a:r>
            <a:endParaRPr/>
          </a:p>
          <a:p>
            <a:pPr indent="-228600" lvl="0" marL="228600" rtl="0" algn="l">
              <a:lnSpc>
                <a:spcPct val="90000"/>
              </a:lnSpc>
              <a:spcBef>
                <a:spcPts val="1000"/>
              </a:spcBef>
              <a:spcAft>
                <a:spcPts val="0"/>
              </a:spcAft>
              <a:buClr>
                <a:schemeClr val="dk1"/>
              </a:buClr>
              <a:buSzPts val="1700"/>
              <a:buChar char="•"/>
            </a:pPr>
            <a:r>
              <a:rPr lang="en-US" sz="1700"/>
              <a:t>Piece of pipe i.e. 200mm cut is send to laboratory for various test </a:t>
            </a:r>
            <a:endParaRPr/>
          </a:p>
          <a:p>
            <a:pPr indent="-228600" lvl="0" marL="228600" rtl="0" algn="l">
              <a:lnSpc>
                <a:spcPct val="90000"/>
              </a:lnSpc>
              <a:spcBef>
                <a:spcPts val="1000"/>
              </a:spcBef>
              <a:spcAft>
                <a:spcPts val="0"/>
              </a:spcAft>
              <a:buClr>
                <a:schemeClr val="dk1"/>
              </a:buClr>
              <a:buSzPts val="1700"/>
              <a:buChar char="•"/>
            </a:pPr>
            <a:r>
              <a:rPr lang="en-US" sz="1700"/>
              <a:t>Pipe Cutting </a:t>
            </a:r>
            <a:endParaRPr/>
          </a:p>
          <a:p>
            <a:pPr indent="-228600" lvl="0" marL="228600" rtl="0" algn="l">
              <a:lnSpc>
                <a:spcPct val="90000"/>
              </a:lnSpc>
              <a:spcBef>
                <a:spcPts val="1000"/>
              </a:spcBef>
              <a:spcAft>
                <a:spcPts val="0"/>
              </a:spcAft>
              <a:buClr>
                <a:schemeClr val="dk1"/>
              </a:buClr>
              <a:buSzPts val="1700"/>
              <a:buChar char="•"/>
            </a:pPr>
            <a:r>
              <a:rPr lang="en-US" sz="1700"/>
              <a:t>Removal Of Corrosive Part from raw material (pipes)</a:t>
            </a:r>
            <a:endParaRPr/>
          </a:p>
          <a:p>
            <a:pPr indent="-228600" lvl="0" marL="228600" rtl="0" algn="l">
              <a:lnSpc>
                <a:spcPct val="90000"/>
              </a:lnSpc>
              <a:spcBef>
                <a:spcPts val="1000"/>
              </a:spcBef>
              <a:spcAft>
                <a:spcPts val="0"/>
              </a:spcAft>
              <a:buClr>
                <a:schemeClr val="dk1"/>
              </a:buClr>
              <a:buSzPts val="1700"/>
              <a:buChar char="•"/>
            </a:pPr>
            <a:r>
              <a:rPr lang="en-US" sz="1700"/>
              <a:t>Sub Assembly Welding </a:t>
            </a:r>
            <a:endParaRPr/>
          </a:p>
          <a:p>
            <a:pPr indent="-228600" lvl="0" marL="228600" rtl="0" algn="l">
              <a:lnSpc>
                <a:spcPct val="90000"/>
              </a:lnSpc>
              <a:spcBef>
                <a:spcPts val="1000"/>
              </a:spcBef>
              <a:spcAft>
                <a:spcPts val="0"/>
              </a:spcAft>
              <a:buClr>
                <a:schemeClr val="dk1"/>
              </a:buClr>
              <a:buSzPts val="1700"/>
              <a:buChar char="•"/>
            </a:pPr>
            <a:r>
              <a:rPr lang="en-US" sz="1700"/>
              <a:t>Leakage testing is taken place to prevent any fault in job.</a:t>
            </a:r>
            <a:endParaRPr/>
          </a:p>
          <a:p>
            <a:pPr indent="-228600" lvl="0" marL="228600" rtl="0" algn="l">
              <a:lnSpc>
                <a:spcPct val="90000"/>
              </a:lnSpc>
              <a:spcBef>
                <a:spcPts val="1000"/>
              </a:spcBef>
              <a:spcAft>
                <a:spcPts val="0"/>
              </a:spcAft>
              <a:buClr>
                <a:schemeClr val="dk1"/>
              </a:buClr>
              <a:buSzPts val="1700"/>
              <a:buChar char="•"/>
            </a:pPr>
            <a:r>
              <a:rPr lang="en-US" sz="1700"/>
              <a:t>Cleaning process</a:t>
            </a:r>
            <a:endParaRPr/>
          </a:p>
          <a:p>
            <a:pPr indent="-228600" lvl="0" marL="228600" rtl="0" algn="l">
              <a:lnSpc>
                <a:spcPct val="90000"/>
              </a:lnSpc>
              <a:spcBef>
                <a:spcPts val="1000"/>
              </a:spcBef>
              <a:spcAft>
                <a:spcPts val="0"/>
              </a:spcAft>
              <a:buClr>
                <a:schemeClr val="dk1"/>
              </a:buClr>
              <a:buSzPts val="1700"/>
              <a:buChar char="•"/>
            </a:pPr>
            <a:r>
              <a:rPr lang="en-US" sz="1700"/>
              <a:t>Applying Thinner Oil to prevent corrosion</a:t>
            </a:r>
            <a:endParaRPr/>
          </a:p>
          <a:p>
            <a:pPr indent="-228600" lvl="0" marL="228600" rtl="0" algn="l">
              <a:lnSpc>
                <a:spcPct val="90000"/>
              </a:lnSpc>
              <a:spcBef>
                <a:spcPts val="1000"/>
              </a:spcBef>
              <a:spcAft>
                <a:spcPts val="0"/>
              </a:spcAft>
              <a:buClr>
                <a:schemeClr val="dk1"/>
              </a:buClr>
              <a:buSzPts val="1700"/>
              <a:buChar char="•"/>
            </a:pPr>
            <a:r>
              <a:rPr lang="en-US" sz="1700"/>
              <a:t>Checking Quality and overall dimension accurately with help of fixture.</a:t>
            </a:r>
            <a:endParaRPr/>
          </a:p>
          <a:p>
            <a:pPr indent="-228600" lvl="0" marL="228600" rtl="0" algn="l">
              <a:lnSpc>
                <a:spcPct val="90000"/>
              </a:lnSpc>
              <a:spcBef>
                <a:spcPts val="1000"/>
              </a:spcBef>
              <a:spcAft>
                <a:spcPts val="0"/>
              </a:spcAft>
              <a:buClr>
                <a:schemeClr val="dk1"/>
              </a:buClr>
              <a:buSzPts val="1700"/>
              <a:buChar char="•"/>
            </a:pPr>
            <a:r>
              <a:rPr lang="en-US" sz="1700"/>
              <a:t>Packing and Dispatching</a:t>
            </a:r>
            <a:endParaRPr/>
          </a:p>
          <a:p>
            <a:pPr indent="-120650" lvl="0" marL="228600" rtl="0" algn="l">
              <a:lnSpc>
                <a:spcPct val="90000"/>
              </a:lnSpc>
              <a:spcBef>
                <a:spcPts val="1000"/>
              </a:spcBef>
              <a:spcAft>
                <a:spcPts val="0"/>
              </a:spcAft>
              <a:buClr>
                <a:schemeClr val="dk1"/>
              </a:buClr>
              <a:buSzPts val="1700"/>
              <a:buNone/>
            </a:pPr>
            <a:r>
              <a:t/>
            </a:r>
            <a:endParaRPr sz="1700"/>
          </a:p>
          <a:p>
            <a:pPr indent="-120650" lvl="0" marL="228600" rtl="0" algn="l">
              <a:lnSpc>
                <a:spcPct val="90000"/>
              </a:lnSpc>
              <a:spcBef>
                <a:spcPts val="1000"/>
              </a:spcBef>
              <a:spcAft>
                <a:spcPts val="0"/>
              </a:spcAft>
              <a:buClr>
                <a:schemeClr val="dk1"/>
              </a:buClr>
              <a:buSzPts val="1700"/>
              <a:buNone/>
            </a:pPr>
            <a:r>
              <a:t/>
            </a:r>
            <a:endParaRPr sz="1700"/>
          </a:p>
          <a:p>
            <a:pPr indent="-120650" lvl="0" marL="228600" rtl="0" algn="l">
              <a:lnSpc>
                <a:spcPct val="90000"/>
              </a:lnSpc>
              <a:spcBef>
                <a:spcPts val="1000"/>
              </a:spcBef>
              <a:spcAft>
                <a:spcPts val="0"/>
              </a:spcAft>
              <a:buClr>
                <a:schemeClr val="dk1"/>
              </a:buClr>
              <a:buSzPts val="1700"/>
              <a:buNone/>
            </a:pPr>
            <a:r>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sp>
        <p:nvSpPr>
          <p:cNvPr id="192" name="Google Shape;192;p30"/>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picture containing indoor, metal, tool, device&#10;&#10;Description automatically generated" id="193" name="Google Shape;193;p30"/>
          <p:cNvPicPr preferRelativeResize="0"/>
          <p:nvPr/>
        </p:nvPicPr>
        <p:blipFill rotWithShape="1">
          <a:blip r:embed="rId3">
            <a:alphaModFix/>
          </a:blip>
          <a:srcRect b="5435" l="0" r="0" t="0"/>
          <a:stretch/>
        </p:blipFill>
        <p:spPr>
          <a:xfrm>
            <a:off x="1" y="10"/>
            <a:ext cx="9669642" cy="6857990"/>
          </a:xfrm>
          <a:prstGeom prst="rect">
            <a:avLst/>
          </a:prstGeom>
          <a:noFill/>
          <a:ln>
            <a:noFill/>
          </a:ln>
        </p:spPr>
      </p:pic>
      <p:sp>
        <p:nvSpPr>
          <p:cNvPr id="194" name="Google Shape;194;p30"/>
          <p:cNvSpPr/>
          <p:nvPr/>
        </p:nvSpPr>
        <p:spPr>
          <a:xfrm flipH="1">
            <a:off x="5125019" y="0"/>
            <a:ext cx="7066978"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5" name="Google Shape;195;p30"/>
          <p:cNvSpPr txBox="1"/>
          <p:nvPr>
            <p:ph type="title"/>
          </p:nvPr>
        </p:nvSpPr>
        <p:spPr>
          <a:xfrm>
            <a:off x="7531610" y="365125"/>
            <a:ext cx="3822189" cy="189991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Pipe Rack</a:t>
            </a:r>
            <a:endParaRPr sz="4000"/>
          </a:p>
        </p:txBody>
      </p:sp>
      <p:sp>
        <p:nvSpPr>
          <p:cNvPr id="196" name="Google Shape;196;p30"/>
          <p:cNvSpPr txBox="1"/>
          <p:nvPr>
            <p:ph idx="1" type="body"/>
          </p:nvPr>
        </p:nvSpPr>
        <p:spPr>
          <a:xfrm>
            <a:off x="7531610" y="2434201"/>
            <a:ext cx="3822189" cy="37427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   Parts Manufactured:-</a:t>
            </a:r>
            <a:endParaRPr/>
          </a:p>
          <a:p>
            <a:pPr indent="-228600" lvl="0" marL="228600" rtl="0" algn="l">
              <a:lnSpc>
                <a:spcPct val="90000"/>
              </a:lnSpc>
              <a:spcBef>
                <a:spcPts val="1000"/>
              </a:spcBef>
              <a:spcAft>
                <a:spcPts val="0"/>
              </a:spcAft>
              <a:buClr>
                <a:schemeClr val="dk1"/>
              </a:buClr>
              <a:buSzPts val="2000"/>
              <a:buChar char="•"/>
            </a:pPr>
            <a:r>
              <a:rPr lang="en-US" sz="2000"/>
              <a:t>Pipe Rack in factory are for IR4500 HP and IR6000 HP</a:t>
            </a:r>
            <a:endParaRPr sz="2000"/>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Pipe rack is used for IR4500 HP and IR6000 HP.</a:t>
            </a:r>
            <a:endParaRPr/>
          </a:p>
          <a:p>
            <a:pPr indent="-228600" lvl="0" marL="228600" rtl="0" algn="l">
              <a:lnSpc>
                <a:spcPct val="90000"/>
              </a:lnSpc>
              <a:spcBef>
                <a:spcPts val="1000"/>
              </a:spcBef>
              <a:spcAft>
                <a:spcPts val="0"/>
              </a:spcAft>
              <a:buClr>
                <a:schemeClr val="dk1"/>
              </a:buClr>
              <a:buSzPts val="2000"/>
              <a:buChar char="•"/>
            </a:pPr>
            <a:r>
              <a:rPr lang="en-US" sz="2000"/>
              <a:t>Pipe Rack Filter Arm -(Only IR6000 HP).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p31"/>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picture containing indoor, ceiling&#10;&#10;Description automatically generated" id="202" name="Google Shape;202;p31"/>
          <p:cNvPicPr preferRelativeResize="0"/>
          <p:nvPr/>
        </p:nvPicPr>
        <p:blipFill rotWithShape="1">
          <a:blip r:embed="rId3">
            <a:alphaModFix/>
          </a:blip>
          <a:srcRect b="2717" l="0" r="0" t="2718"/>
          <a:stretch/>
        </p:blipFill>
        <p:spPr>
          <a:xfrm>
            <a:off x="1" y="10"/>
            <a:ext cx="9669642" cy="6857990"/>
          </a:xfrm>
          <a:prstGeom prst="rect">
            <a:avLst/>
          </a:prstGeom>
          <a:noFill/>
          <a:ln>
            <a:noFill/>
          </a:ln>
        </p:spPr>
      </p:pic>
      <p:sp>
        <p:nvSpPr>
          <p:cNvPr id="203" name="Google Shape;203;p31"/>
          <p:cNvSpPr/>
          <p:nvPr/>
        </p:nvSpPr>
        <p:spPr>
          <a:xfrm flipH="1">
            <a:off x="5125019" y="0"/>
            <a:ext cx="7066978"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4" name="Google Shape;204;p31"/>
          <p:cNvSpPr txBox="1"/>
          <p:nvPr>
            <p:ph type="title"/>
          </p:nvPr>
        </p:nvSpPr>
        <p:spPr>
          <a:xfrm>
            <a:off x="7531610" y="365125"/>
            <a:ext cx="3822189" cy="189991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PROCEDURE FOR PIPE BENDING:-</a:t>
            </a:r>
            <a:endParaRPr/>
          </a:p>
        </p:txBody>
      </p:sp>
      <p:sp>
        <p:nvSpPr>
          <p:cNvPr id="205" name="Google Shape;205;p31"/>
          <p:cNvSpPr txBox="1"/>
          <p:nvPr>
            <p:ph idx="1" type="body"/>
          </p:nvPr>
        </p:nvSpPr>
        <p:spPr>
          <a:xfrm>
            <a:off x="7531610" y="2434201"/>
            <a:ext cx="3822189" cy="37427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First of all, raw material is brought from Copper India Pvt Ltd, Mumbai. Pipes are sorted according to schedule(unit for pipe) and outer diameter in rack </a:t>
            </a:r>
            <a:endParaRPr sz="2000"/>
          </a:p>
          <a:p>
            <a:pPr indent="-228600" lvl="0" marL="228600" rtl="0" algn="l">
              <a:lnSpc>
                <a:spcPct val="90000"/>
              </a:lnSpc>
              <a:spcBef>
                <a:spcPts val="1000"/>
              </a:spcBef>
              <a:spcAft>
                <a:spcPts val="0"/>
              </a:spcAft>
              <a:buClr>
                <a:schemeClr val="dk1"/>
              </a:buClr>
              <a:buSzPts val="2000"/>
              <a:buChar char="•"/>
            </a:pPr>
            <a:r>
              <a:rPr lang="en-US" sz="2000"/>
              <a:t>Pipe cutting is done according to size if pipe's OD(outer diameter) is small then it is cut manually (with help of cutting tool) and if OD is large then it is cut with help of machine.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p3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1" name="Google Shape;211;p32"/>
          <p:cNvSpPr/>
          <p:nvPr/>
        </p:nvSpPr>
        <p:spPr>
          <a:xfrm>
            <a:off x="0" y="1"/>
            <a:ext cx="12192000" cy="275355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2" name="Google Shape;212;p32"/>
          <p:cNvSpPr txBox="1"/>
          <p:nvPr>
            <p:ph type="title"/>
          </p:nvPr>
        </p:nvSpPr>
        <p:spPr>
          <a:xfrm>
            <a:off x="594360" y="687479"/>
            <a:ext cx="3444240" cy="157487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Calibri"/>
              <a:buNone/>
            </a:pPr>
            <a:r>
              <a:rPr lang="en-US" sz="3400"/>
              <a:t>Pipe Laboratory Test</a:t>
            </a:r>
            <a:endParaRPr sz="3400"/>
          </a:p>
        </p:txBody>
      </p:sp>
      <p:grpSp>
        <p:nvGrpSpPr>
          <p:cNvPr id="213" name="Google Shape;213;p32"/>
          <p:cNvGrpSpPr/>
          <p:nvPr/>
        </p:nvGrpSpPr>
        <p:grpSpPr>
          <a:xfrm>
            <a:off x="594360" y="73152"/>
            <a:ext cx="1178966" cy="232963"/>
            <a:chOff x="7763256" y="73152"/>
            <a:chExt cx="1178966" cy="232963"/>
          </a:xfrm>
        </p:grpSpPr>
        <p:sp>
          <p:nvSpPr>
            <p:cNvPr id="214" name="Google Shape;214;p32"/>
            <p:cNvSpPr/>
            <p:nvPr/>
          </p:nvSpPr>
          <p:spPr>
            <a:xfrm>
              <a:off x="8263077"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5" name="Google Shape;215;p32"/>
            <p:cNvSpPr/>
            <p:nvPr/>
          </p:nvSpPr>
          <p:spPr>
            <a:xfrm>
              <a:off x="8263077"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6" name="Google Shape;216;p32"/>
            <p:cNvSpPr/>
            <p:nvPr/>
          </p:nvSpPr>
          <p:spPr>
            <a:xfrm>
              <a:off x="8138122"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7" name="Google Shape;217;p32"/>
            <p:cNvSpPr/>
            <p:nvPr/>
          </p:nvSpPr>
          <p:spPr>
            <a:xfrm>
              <a:off x="8138122"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8" name="Google Shape;218;p32"/>
            <p:cNvSpPr/>
            <p:nvPr/>
          </p:nvSpPr>
          <p:spPr>
            <a:xfrm>
              <a:off x="8013167"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9" name="Google Shape;219;p32"/>
            <p:cNvSpPr/>
            <p:nvPr/>
          </p:nvSpPr>
          <p:spPr>
            <a:xfrm>
              <a:off x="8013167"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0" name="Google Shape;220;p32"/>
            <p:cNvSpPr/>
            <p:nvPr/>
          </p:nvSpPr>
          <p:spPr>
            <a:xfrm>
              <a:off x="7888211"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1" name="Google Shape;221;p32"/>
            <p:cNvSpPr/>
            <p:nvPr/>
          </p:nvSpPr>
          <p:spPr>
            <a:xfrm>
              <a:off x="7888211"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2" name="Google Shape;222;p32"/>
            <p:cNvSpPr/>
            <p:nvPr/>
          </p:nvSpPr>
          <p:spPr>
            <a:xfrm>
              <a:off x="7763256"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3" name="Google Shape;223;p32"/>
            <p:cNvSpPr/>
            <p:nvPr/>
          </p:nvSpPr>
          <p:spPr>
            <a:xfrm>
              <a:off x="7763256"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4" name="Google Shape;224;p32"/>
            <p:cNvSpPr/>
            <p:nvPr/>
          </p:nvSpPr>
          <p:spPr>
            <a:xfrm>
              <a:off x="8887854"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5" name="Google Shape;225;p32"/>
            <p:cNvSpPr/>
            <p:nvPr/>
          </p:nvSpPr>
          <p:spPr>
            <a:xfrm>
              <a:off x="8887854"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6" name="Google Shape;226;p32"/>
            <p:cNvSpPr/>
            <p:nvPr/>
          </p:nvSpPr>
          <p:spPr>
            <a:xfrm>
              <a:off x="8762899"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7" name="Google Shape;227;p32"/>
            <p:cNvSpPr/>
            <p:nvPr/>
          </p:nvSpPr>
          <p:spPr>
            <a:xfrm>
              <a:off x="8762899"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8" name="Google Shape;228;p32"/>
            <p:cNvSpPr/>
            <p:nvPr/>
          </p:nvSpPr>
          <p:spPr>
            <a:xfrm>
              <a:off x="8637944"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9" name="Google Shape;229;p32"/>
            <p:cNvSpPr/>
            <p:nvPr/>
          </p:nvSpPr>
          <p:spPr>
            <a:xfrm>
              <a:off x="8637944"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0" name="Google Shape;230;p32"/>
            <p:cNvSpPr/>
            <p:nvPr/>
          </p:nvSpPr>
          <p:spPr>
            <a:xfrm>
              <a:off x="8512988"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1" name="Google Shape;231;p32"/>
            <p:cNvSpPr/>
            <p:nvPr/>
          </p:nvSpPr>
          <p:spPr>
            <a:xfrm>
              <a:off x="8512988"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2" name="Google Shape;232;p32"/>
            <p:cNvSpPr/>
            <p:nvPr/>
          </p:nvSpPr>
          <p:spPr>
            <a:xfrm>
              <a:off x="8388033"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3" name="Google Shape;233;p32"/>
            <p:cNvSpPr/>
            <p:nvPr/>
          </p:nvSpPr>
          <p:spPr>
            <a:xfrm>
              <a:off x="8388033"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34" name="Google Shape;234;p32"/>
          <p:cNvSpPr txBox="1"/>
          <p:nvPr>
            <p:ph idx="1" type="body"/>
          </p:nvPr>
        </p:nvSpPr>
        <p:spPr>
          <a:xfrm>
            <a:off x="594360" y="3155626"/>
            <a:ext cx="3444240" cy="2935176"/>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400"/>
              <a:buChar char="•"/>
            </a:pPr>
            <a:r>
              <a:rPr lang="en-US" sz="1400"/>
              <a:t>A cut of 200mm pipe of each OD is send to laboratory for various test so as to check raw material is of same grade which we had ordered.</a:t>
            </a:r>
            <a:endParaRPr/>
          </a:p>
          <a:p>
            <a:pPr indent="-228600" lvl="0" marL="228600" rtl="0" algn="l">
              <a:lnSpc>
                <a:spcPct val="90000"/>
              </a:lnSpc>
              <a:spcBef>
                <a:spcPts val="1000"/>
              </a:spcBef>
              <a:spcAft>
                <a:spcPts val="0"/>
              </a:spcAft>
              <a:buClr>
                <a:schemeClr val="dk1"/>
              </a:buClr>
              <a:buSzPts val="1400"/>
              <a:buChar char="•"/>
            </a:pPr>
            <a:r>
              <a:rPr lang="en-US" sz="1400"/>
              <a:t>Pipe is of material ASTM (American Society for Testing and Materials) 106 Grade B.</a:t>
            </a:r>
            <a:endParaRPr/>
          </a:p>
          <a:p>
            <a:pPr indent="-228600" lvl="0" marL="228600" rtl="0" algn="l">
              <a:lnSpc>
                <a:spcPct val="90000"/>
              </a:lnSpc>
              <a:spcBef>
                <a:spcPts val="1000"/>
              </a:spcBef>
              <a:spcAft>
                <a:spcPts val="0"/>
              </a:spcAft>
              <a:buClr>
                <a:schemeClr val="dk1"/>
              </a:buClr>
              <a:buSzPts val="1400"/>
              <a:buChar char="•"/>
            </a:pPr>
            <a:r>
              <a:rPr lang="en-US" sz="1400"/>
              <a:t>Two test are performed in UTM Machine</a:t>
            </a:r>
            <a:endParaRPr/>
          </a:p>
          <a:p>
            <a:pPr indent="0" lvl="0" marL="0" rtl="0" algn="l">
              <a:lnSpc>
                <a:spcPct val="90000"/>
              </a:lnSpc>
              <a:spcBef>
                <a:spcPts val="1000"/>
              </a:spcBef>
              <a:spcAft>
                <a:spcPts val="0"/>
              </a:spcAft>
              <a:buClr>
                <a:schemeClr val="dk1"/>
              </a:buClr>
              <a:buSzPts val="1400"/>
              <a:buNone/>
            </a:pPr>
            <a:r>
              <a:rPr lang="en-US" sz="1400"/>
              <a:t>   1.Mechanical </a:t>
            </a:r>
            <a:endParaRPr/>
          </a:p>
          <a:p>
            <a:pPr indent="0" lvl="0" marL="0" rtl="0" algn="l">
              <a:lnSpc>
                <a:spcPct val="90000"/>
              </a:lnSpc>
              <a:spcBef>
                <a:spcPts val="1000"/>
              </a:spcBef>
              <a:spcAft>
                <a:spcPts val="0"/>
              </a:spcAft>
              <a:buClr>
                <a:schemeClr val="dk1"/>
              </a:buClr>
              <a:buSzPts val="1400"/>
              <a:buNone/>
            </a:pPr>
            <a:r>
              <a:rPr lang="en-US" sz="1400"/>
              <a:t>   2.Chemical</a:t>
            </a:r>
            <a:endParaRPr/>
          </a:p>
          <a:p>
            <a:pPr indent="-228600" lvl="0" marL="228600" rtl="0" algn="l">
              <a:lnSpc>
                <a:spcPct val="90000"/>
              </a:lnSpc>
              <a:spcBef>
                <a:spcPts val="1000"/>
              </a:spcBef>
              <a:spcAft>
                <a:spcPts val="0"/>
              </a:spcAft>
              <a:buClr>
                <a:schemeClr val="dk1"/>
              </a:buClr>
              <a:buSzPts val="1400"/>
              <a:buChar char="•"/>
            </a:pPr>
            <a:r>
              <a:rPr lang="en-US" sz="1400"/>
              <a:t>Test are verified, later processed for further processing.  </a:t>
            </a:r>
            <a:endParaRPr/>
          </a:p>
        </p:txBody>
      </p:sp>
      <p:pic>
        <p:nvPicPr>
          <p:cNvPr descr="Table&#10;&#10;Description automatically generated" id="235" name="Google Shape;235;p32"/>
          <p:cNvPicPr preferRelativeResize="0"/>
          <p:nvPr/>
        </p:nvPicPr>
        <p:blipFill rotWithShape="1">
          <a:blip r:embed="rId3">
            <a:alphaModFix/>
          </a:blip>
          <a:srcRect b="1" l="3193" r="4803" t="0"/>
          <a:stretch/>
        </p:blipFill>
        <p:spPr>
          <a:xfrm>
            <a:off x="4466900" y="531074"/>
            <a:ext cx="3566160" cy="5577118"/>
          </a:xfrm>
          <a:prstGeom prst="rect">
            <a:avLst/>
          </a:prstGeom>
          <a:noFill/>
          <a:ln>
            <a:noFill/>
          </a:ln>
        </p:spPr>
      </p:pic>
      <p:pic>
        <p:nvPicPr>
          <p:cNvPr descr="Table&#10;&#10;Description automatically generated" id="236" name="Google Shape;236;p32"/>
          <p:cNvPicPr preferRelativeResize="0"/>
          <p:nvPr/>
        </p:nvPicPr>
        <p:blipFill rotWithShape="1">
          <a:blip r:embed="rId4">
            <a:alphaModFix/>
          </a:blip>
          <a:srcRect b="1" l="4643" r="5613" t="0"/>
          <a:stretch/>
        </p:blipFill>
        <p:spPr>
          <a:xfrm>
            <a:off x="8321044" y="531074"/>
            <a:ext cx="3566160" cy="5577118"/>
          </a:xfrm>
          <a:prstGeom prst="rect">
            <a:avLst/>
          </a:prstGeom>
          <a:noFill/>
          <a:ln>
            <a:noFill/>
          </a:ln>
        </p:spPr>
      </p:pic>
      <p:sp>
        <p:nvSpPr>
          <p:cNvPr id="237" name="Google Shape;237;p32"/>
          <p:cNvSpPr/>
          <p:nvPr/>
        </p:nvSpPr>
        <p:spPr>
          <a:xfrm>
            <a:off x="0" y="6501384"/>
            <a:ext cx="12192000" cy="356616"/>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1" name="Shape 241"/>
        <p:cNvGrpSpPr/>
        <p:nvPr/>
      </p:nvGrpSpPr>
      <p:grpSpPr>
        <a:xfrm>
          <a:off x="0" y="0"/>
          <a:ext cx="0" cy="0"/>
          <a:chOff x="0" y="0"/>
          <a:chExt cx="0" cy="0"/>
        </a:xfrm>
      </p:grpSpPr>
      <p:sp>
        <p:nvSpPr>
          <p:cNvPr id="242" name="Google Shape;242;p3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3" name="Google Shape;243;p33"/>
          <p:cNvSpPr txBox="1"/>
          <p:nvPr>
            <p:ph type="title"/>
          </p:nvPr>
        </p:nvSpPr>
        <p:spPr>
          <a:xfrm>
            <a:off x="838201" y="365125"/>
            <a:ext cx="5251316" cy="1807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PIPE CLASSIFICATION</a:t>
            </a:r>
            <a:endParaRPr/>
          </a:p>
        </p:txBody>
      </p:sp>
      <p:sp>
        <p:nvSpPr>
          <p:cNvPr id="244" name="Google Shape;244;p33"/>
          <p:cNvSpPr txBox="1"/>
          <p:nvPr>
            <p:ph idx="1" type="body"/>
          </p:nvPr>
        </p:nvSpPr>
        <p:spPr>
          <a:xfrm>
            <a:off x="838200" y="2333297"/>
            <a:ext cx="4619621" cy="38436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latin typeface="Calibri"/>
                <a:ea typeface="Calibri"/>
                <a:cs typeface="Calibri"/>
                <a:sym typeface="Calibri"/>
              </a:rPr>
              <a:t>Pipes are </a:t>
            </a:r>
            <a:r>
              <a:rPr lang="en-US" sz="2000"/>
              <a:t>classified</a:t>
            </a:r>
            <a:r>
              <a:rPr lang="en-US" sz="2000">
                <a:latin typeface="Calibri"/>
                <a:ea typeface="Calibri"/>
                <a:cs typeface="Calibri"/>
                <a:sym typeface="Calibri"/>
              </a:rPr>
              <a:t> into different sections accordingly</a:t>
            </a:r>
            <a:r>
              <a:rPr lang="en-US" sz="2000"/>
              <a:t> and are verified ,finally yellow mark is used for rework job and red color is rejected material.</a:t>
            </a:r>
            <a:endParaRPr sz="2000">
              <a:latin typeface="Calibri"/>
              <a:ea typeface="Calibri"/>
              <a:cs typeface="Calibri"/>
              <a:sym typeface="Calibri"/>
            </a:endParaRPr>
          </a:p>
        </p:txBody>
      </p:sp>
      <p:pic>
        <p:nvPicPr>
          <p:cNvPr descr="Calendar&#10;&#10;Description automatically generated" id="245" name="Google Shape;245;p33"/>
          <p:cNvPicPr preferRelativeResize="0"/>
          <p:nvPr/>
        </p:nvPicPr>
        <p:blipFill rotWithShape="1">
          <a:blip r:embed="rId3">
            <a:alphaModFix/>
          </a:blip>
          <a:srcRect b="0" l="0" r="0" t="13740"/>
          <a:stretch/>
        </p:blipFill>
        <p:spPr>
          <a:xfrm>
            <a:off x="6229215" y="10"/>
            <a:ext cx="5962785" cy="685799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3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1" name="Google Shape;251;p34"/>
          <p:cNvSpPr txBox="1"/>
          <p:nvPr>
            <p:ph type="title"/>
          </p:nvPr>
        </p:nvSpPr>
        <p:spPr>
          <a:xfrm>
            <a:off x="838201" y="365125"/>
            <a:ext cx="3816095" cy="19380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PIPE CUTTING PROCESS</a:t>
            </a:r>
            <a:endParaRPr/>
          </a:p>
        </p:txBody>
      </p:sp>
      <p:sp>
        <p:nvSpPr>
          <p:cNvPr id="252" name="Google Shape;252;p34"/>
          <p:cNvSpPr txBox="1"/>
          <p:nvPr>
            <p:ph idx="1" type="body"/>
          </p:nvPr>
        </p:nvSpPr>
        <p:spPr>
          <a:xfrm>
            <a:off x="838201" y="2482589"/>
            <a:ext cx="3816096" cy="369437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Pipe cutting is done in two ways:-</a:t>
            </a:r>
            <a:endParaRPr/>
          </a:p>
          <a:p>
            <a:pPr indent="0" lvl="0" marL="0" rtl="0" algn="l">
              <a:lnSpc>
                <a:spcPct val="90000"/>
              </a:lnSpc>
              <a:spcBef>
                <a:spcPts val="1000"/>
              </a:spcBef>
              <a:spcAft>
                <a:spcPts val="0"/>
              </a:spcAft>
              <a:buClr>
                <a:schemeClr val="dk1"/>
              </a:buClr>
              <a:buSzPts val="2000"/>
              <a:buNone/>
            </a:pPr>
            <a:r>
              <a:rPr lang="en-US" sz="2000"/>
              <a:t>               1) Manual Pipe Cutting</a:t>
            </a:r>
            <a:endParaRPr/>
          </a:p>
          <a:p>
            <a:pPr indent="0" lvl="0" marL="0" rtl="0" algn="l">
              <a:lnSpc>
                <a:spcPct val="90000"/>
              </a:lnSpc>
              <a:spcBef>
                <a:spcPts val="1000"/>
              </a:spcBef>
              <a:spcAft>
                <a:spcPts val="0"/>
              </a:spcAft>
              <a:buClr>
                <a:schemeClr val="dk1"/>
              </a:buClr>
              <a:buSzPts val="2000"/>
              <a:buNone/>
            </a:pPr>
            <a:r>
              <a:rPr lang="en-US" sz="2000"/>
              <a:t>               2) Machine Pipe Cutting</a:t>
            </a:r>
            <a:endParaRPr/>
          </a:p>
        </p:txBody>
      </p:sp>
      <p:pic>
        <p:nvPicPr>
          <p:cNvPr descr="A picture containing indoor, red, tool&#10;&#10;Description automatically generated" id="253" name="Google Shape;253;p34"/>
          <p:cNvPicPr preferRelativeResize="0"/>
          <p:nvPr/>
        </p:nvPicPr>
        <p:blipFill rotWithShape="1">
          <a:blip r:embed="rId3">
            <a:alphaModFix/>
          </a:blip>
          <a:srcRect b="16203" l="0" r="0" t="16204"/>
          <a:stretch/>
        </p:blipFill>
        <p:spPr>
          <a:xfrm>
            <a:off x="4904316" y="-4"/>
            <a:ext cx="7298122" cy="3537797"/>
          </a:xfrm>
          <a:custGeom>
            <a:rect b="b" l="l" r="r" t="t"/>
            <a:pathLst>
              <a:path extrusionOk="0" h="3694372" w="7287684">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a:noFill/>
          <a:ln>
            <a:noFill/>
          </a:ln>
        </p:spPr>
      </p:pic>
      <p:pic>
        <p:nvPicPr>
          <p:cNvPr descr="A picture containing person&#10;&#10;Description automatically generated" id="254" name="Google Shape;254;p34"/>
          <p:cNvPicPr preferRelativeResize="0"/>
          <p:nvPr/>
        </p:nvPicPr>
        <p:blipFill rotWithShape="1">
          <a:blip r:embed="rId4">
            <a:alphaModFix/>
          </a:blip>
          <a:srcRect b="22743" l="0" r="0" t="22744"/>
          <a:stretch/>
        </p:blipFill>
        <p:spPr>
          <a:xfrm>
            <a:off x="4726728" y="3594194"/>
            <a:ext cx="7461943" cy="3263810"/>
          </a:xfrm>
          <a:custGeom>
            <a:rect b="b" l="l" r="r" t="t"/>
            <a:pathLst>
              <a:path extrusionOk="0" h="3055043" w="7472381">
                <a:moveTo>
                  <a:pt x="638975" y="0"/>
                </a:moveTo>
                <a:lnTo>
                  <a:pt x="7472381" y="0"/>
                </a:lnTo>
                <a:lnTo>
                  <a:pt x="7472381" y="2579984"/>
                </a:lnTo>
                <a:lnTo>
                  <a:pt x="7472381" y="3055043"/>
                </a:lnTo>
                <a:lnTo>
                  <a:pt x="6992676"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8" name="Shape 258"/>
        <p:cNvGrpSpPr/>
        <p:nvPr/>
      </p:nvGrpSpPr>
      <p:grpSpPr>
        <a:xfrm>
          <a:off x="0" y="0"/>
          <a:ext cx="0" cy="0"/>
          <a:chOff x="0" y="0"/>
          <a:chExt cx="0" cy="0"/>
        </a:xfrm>
      </p:grpSpPr>
      <p:sp>
        <p:nvSpPr>
          <p:cNvPr id="259" name="Google Shape;259;p3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0" name="Google Shape;260;p35"/>
          <p:cNvSpPr txBox="1"/>
          <p:nvPr>
            <p:ph type="title"/>
          </p:nvPr>
        </p:nvSpPr>
        <p:spPr>
          <a:xfrm>
            <a:off x="838201" y="365125"/>
            <a:ext cx="5251316" cy="1807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Manual Tube Cutting</a:t>
            </a:r>
            <a:endParaRPr/>
          </a:p>
        </p:txBody>
      </p:sp>
      <p:sp>
        <p:nvSpPr>
          <p:cNvPr id="261" name="Google Shape;261;p35"/>
          <p:cNvSpPr txBox="1"/>
          <p:nvPr>
            <p:ph idx="1" type="body"/>
          </p:nvPr>
        </p:nvSpPr>
        <p:spPr>
          <a:xfrm>
            <a:off x="838200" y="2333297"/>
            <a:ext cx="4619621" cy="384366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 In this process, the helper cuts the pipe of with the help of cutting tool, measure the distance on pipe and mark a line on pipe and rotate the tool by fixing it on surface, rotates the tool and creates a cut and unused part is cut from job. This tools and can cut the pipe whose OD lies between 3mm to 32mm. This tool is used to cut the small OD pipes</a:t>
            </a:r>
            <a:endParaRPr sz="2000"/>
          </a:p>
        </p:txBody>
      </p:sp>
      <p:pic>
        <p:nvPicPr>
          <p:cNvPr descr="A picture containing person&#10;&#10;Description automatically generated" id="262" name="Google Shape;262;p35"/>
          <p:cNvPicPr preferRelativeResize="0"/>
          <p:nvPr/>
        </p:nvPicPr>
        <p:blipFill rotWithShape="1">
          <a:blip r:embed="rId3">
            <a:alphaModFix/>
          </a:blip>
          <a:srcRect b="34001" l="0" r="0" t="11655"/>
          <a:stretch/>
        </p:blipFill>
        <p:spPr>
          <a:xfrm>
            <a:off x="6229215" y="10"/>
            <a:ext cx="5962785" cy="685799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