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3" r:id="rId2"/>
    <p:sldId id="272" r:id="rId3"/>
    <p:sldId id="273" r:id="rId4"/>
    <p:sldId id="271" r:id="rId5"/>
    <p:sldId id="278" r:id="rId6"/>
    <p:sldId id="279" r:id="rId7"/>
    <p:sldId id="280" r:id="rId8"/>
    <p:sldId id="274" r:id="rId9"/>
    <p:sldId id="276" r:id="rId10"/>
    <p:sldId id="275" r:id="rId11"/>
    <p:sldId id="277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72A494D-8F09-9000-7FEC-D3D95BF98DDA}" name="Yashshree Rasal" initials="YR" userId="5f282979847a909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76" autoAdjust="0"/>
    <p:restoredTop sz="94474" autoAdjust="0"/>
  </p:normalViewPr>
  <p:slideViewPr>
    <p:cSldViewPr snapToGrid="0">
      <p:cViewPr varScale="1">
        <p:scale>
          <a:sx n="71" d="100"/>
          <a:sy n="71" d="100"/>
        </p:scale>
        <p:origin x="44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36ACE-3BE3-48B5-9AE4-F1948C4CF6C1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62AC4-999A-4C2F-9E67-4F83DD041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83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62AC4-999A-4C2F-9E67-4F83DD0417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54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02C1C-ABC2-A478-7F4A-15B24548D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FE1627-18A4-9361-3EFF-E58A7C54B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461E6-2449-A6CD-64A6-9C80D37F7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0C50-EBC3-483D-A65C-A4B892C72EB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93167-7F7A-1D04-7CC2-7E1B26088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72959-D927-6503-689C-586DEFF97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3983-9B69-4E43-B04F-D7C7B0BE5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97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AE198-3780-2196-367D-F5D09F6B4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19EE2-836E-DF49-BD5F-EA5B17EFC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2A561-7C08-CFFA-D84A-733101138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0C50-EBC3-483D-A65C-A4B892C72EB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C518C-C74A-84FF-02C5-8009E07D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ECB71-89EC-15A0-83F4-C071948FD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3983-9B69-4E43-B04F-D7C7B0BE5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07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3A400E-800A-3EE7-F803-14C404452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33A7E-5A34-21AA-8805-45BFA6A66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810D4-8372-B311-11FE-AA3F3DA44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0C50-EBC3-483D-A65C-A4B892C72EB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B5343-028B-C3C1-C813-9C85BA58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E68C9-0057-0D63-080C-9689A09F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3983-9B69-4E43-B04F-D7C7B0BE5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5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90D28-3BB0-A653-A3CA-BDBC4A7F0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057E2-9C1A-341B-6878-FB34D56EA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AF68F-81E0-2887-60D3-A240EA57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0C50-EBC3-483D-A65C-A4B892C72EB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87C70-804C-E1E3-75CB-3BE9CC0F2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CEFAE-F670-A55C-8290-EEEAA70EF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3983-9B69-4E43-B04F-D7C7B0BE5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66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6C2E-A134-73A2-5F63-4D46DC53E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652FB-8C92-85CD-D5BA-D8087BC52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D5ED7-1E3E-7E0F-6A0B-07923D620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0C50-EBC3-483D-A65C-A4B892C72EB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CF481-E1E1-525C-09C2-F4BEBA926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D5B41-6C4E-A505-EFE1-28F6A389E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3983-9B69-4E43-B04F-D7C7B0BE5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C463D-7CEB-4D87-774C-7AE4F03F2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6C02E-049B-1EF5-AA3C-C215607D5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BBEC9-5D33-D594-7541-D47F18F94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AFC1F-40B1-8D0B-318D-BC0EEDBA9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0C50-EBC3-483D-A65C-A4B892C72EB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C479A-E8EB-698D-700A-33A46281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7E402-3E3D-0092-E897-F373E0FB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3983-9B69-4E43-B04F-D7C7B0BE5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3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A813F-A1E6-47A9-9AC0-7CFA0BECD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36D73-2D34-2936-56ED-972265589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F5B79-4A04-B830-DD32-878B5F028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5E4DBF-8880-DC0A-2B1C-059A05B94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47ED4B-1332-A2C2-0091-0FF9BD99A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5FE633-5F8F-6A04-7010-49403D8A8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0C50-EBC3-483D-A65C-A4B892C72EB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224CB0-D85A-E348-5AFB-6F7A74A85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CD046-84E8-0FB0-A4D1-B3991DFE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3983-9B69-4E43-B04F-D7C7B0BE5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5C125-823A-306E-BFB9-ABD54A69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09E54-148D-9434-48D6-B3E859109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0C50-EBC3-483D-A65C-A4B892C72EB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0B4E19-29ED-243F-7DF9-6EE5233BE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5E23C1-1C22-7D6D-5451-72EE87729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3983-9B69-4E43-B04F-D7C7B0BE5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60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691A0-766D-F7E1-B716-BDAED0BD7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0C50-EBC3-483D-A65C-A4B892C72EB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B53FFC-0DFC-5342-076B-9D86B6C14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C883E-1B97-69BB-0D84-5024D63F7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3983-9B69-4E43-B04F-D7C7B0BE5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9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A5BF7-83A8-BBD5-1908-17100C7D3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07988-8381-A266-ACE5-DE36CAAC9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99F03-254D-CB71-ECB5-6F2510F87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7074C-252F-8264-D9DA-029528F72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0C50-EBC3-483D-A65C-A4B892C72EB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C20F-D8B8-79CD-1A3D-781E22BE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E4191-AAB8-8AFA-966A-2B9B6DA2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3983-9B69-4E43-B04F-D7C7B0BE5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0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80E8-CCAE-287D-85E8-E3FA5F4A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ED2E98-1C75-EBDB-6C5E-F04976F366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FBC03-E667-F0CC-6DDF-EB286F140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059ED-3C76-E15C-086F-2C40D1966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0C50-EBC3-483D-A65C-A4B892C72EB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437AE-8548-8F88-92B1-064EFF804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13C4C-BB61-0A40-FB94-6BC4C7CA2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3983-9B69-4E43-B04F-D7C7B0BE5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1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chemeClr val="accent5">
                <a:lumMod val="5000"/>
                <a:lumOff val="95000"/>
                <a:alpha val="0"/>
              </a:schemeClr>
            </a:gs>
            <a:gs pos="77000">
              <a:schemeClr val="accent5">
                <a:lumMod val="45000"/>
                <a:lumOff val="55000"/>
                <a:alpha val="45000"/>
              </a:schemeClr>
            </a:gs>
            <a:gs pos="100000">
              <a:schemeClr val="accent5">
                <a:lumMod val="30000"/>
                <a:lumOff val="70000"/>
                <a:alpha val="58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305951-9136-4444-1009-8F7632433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C23BD-3986-AB27-D747-08F3DF2E6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DC071-76C8-733F-31E8-7431A46D5A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5B0C50-EBC3-483D-A65C-A4B892C72EB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E5CEA-341A-C86A-AA4E-E3DF0D30D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98642-799C-AFA3-3770-DDB713712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873983-9B69-4E43-B04F-D7C7B0BE5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1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65309A-04D2-87BC-4372-3A2860B9BED5}"/>
              </a:ext>
            </a:extLst>
          </p:cNvPr>
          <p:cNvSpPr>
            <a:spLocks/>
          </p:cNvSpPr>
          <p:nvPr/>
        </p:nvSpPr>
        <p:spPr>
          <a:xfrm>
            <a:off x="1667318" y="1992922"/>
            <a:ext cx="8975350" cy="53622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defTabSz="841248">
              <a:spcAft>
                <a:spcPts val="600"/>
              </a:spcAft>
            </a:pPr>
            <a:r>
              <a:rPr lang="en-US" sz="1656" b="1" kern="120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rPr>
              <a:t>SCHOOL</a:t>
            </a:r>
            <a:r>
              <a:rPr lang="en-US" sz="1656" b="1" kern="1200" spc="-64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en-US" sz="1656" b="1" kern="120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rPr>
              <a:t>OF</a:t>
            </a:r>
            <a:r>
              <a:rPr lang="en-US" sz="1656" b="1" kern="1200" spc="-46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en-US" sz="1656" b="1" kern="120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rPr>
              <a:t>COMPUTER</a:t>
            </a:r>
            <a:r>
              <a:rPr lang="en-US" sz="1656" b="1" kern="1200" spc="-55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en-US" sz="1656" b="1" kern="120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rPr>
              <a:t>SCIENCE,</a:t>
            </a:r>
            <a:r>
              <a:rPr lang="en-US" sz="1656" b="1" kern="1200" spc="-46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en-US" sz="1656" b="1" kern="120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rPr>
              <a:t>ENGINEERING</a:t>
            </a:r>
            <a:r>
              <a:rPr lang="en-US" sz="1656" b="1" kern="1200" spc="-46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en-US" sz="1656" b="1" kern="120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rPr>
              <a:t>AND</a:t>
            </a:r>
            <a:r>
              <a:rPr lang="en-US" sz="1656" b="1" kern="1200" spc="-4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en-US" sz="1656" b="1" kern="1200" spc="-9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rPr>
              <a:t>APPLICATION</a:t>
            </a:r>
            <a:endParaRPr lang="en-US" sz="360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Image 1">
            <a:extLst>
              <a:ext uri="{FF2B5EF4-FFF2-40B4-BE49-F238E27FC236}">
                <a16:creationId xmlns:a16="http://schemas.microsoft.com/office/drawing/2014/main" id="{15C2E89E-F4F8-4550-A53B-1188ABD2B9A0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7318" y="643467"/>
            <a:ext cx="8706459" cy="11315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21D2D1-094F-444E-C460-DFEF52F266AF}"/>
              </a:ext>
            </a:extLst>
          </p:cNvPr>
          <p:cNvSpPr txBox="1"/>
          <p:nvPr/>
        </p:nvSpPr>
        <p:spPr>
          <a:xfrm>
            <a:off x="2867112" y="2754162"/>
            <a:ext cx="6339790" cy="403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27533" algn="ctr" defTabSz="841248">
              <a:spcAft>
                <a:spcPts val="600"/>
              </a:spcAft>
            </a:pPr>
            <a:r>
              <a:rPr lang="en-US" sz="2024" b="1" kern="120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rPr>
              <a:t>Master of Computer Applications (MCA)             </a:t>
            </a:r>
            <a:endParaRPr lang="en-US" sz="2200" b="1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44CFB-4744-A13C-FC62-B1DB64EE9E19}"/>
              </a:ext>
            </a:extLst>
          </p:cNvPr>
          <p:cNvSpPr txBox="1"/>
          <p:nvPr/>
        </p:nvSpPr>
        <p:spPr>
          <a:xfrm>
            <a:off x="5556908" y="3216653"/>
            <a:ext cx="1341433" cy="403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41248">
              <a:spcAft>
                <a:spcPts val="600"/>
              </a:spcAft>
            </a:pPr>
            <a:r>
              <a:rPr lang="en-US" sz="2024" b="1" kern="1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rPr>
              <a:t>(AIDS)</a:t>
            </a:r>
            <a:endParaRPr lang="en-US" sz="2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07524D0-650E-E9F2-5EB0-0007EB99630D}"/>
              </a:ext>
            </a:extLst>
          </p:cNvPr>
          <p:cNvSpPr txBox="1">
            <a:spLocks/>
          </p:cNvSpPr>
          <p:nvPr/>
        </p:nvSpPr>
        <p:spPr>
          <a:xfrm>
            <a:off x="1549331" y="3679145"/>
            <a:ext cx="8975350" cy="128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41248">
              <a:spcBef>
                <a:spcPts val="920"/>
              </a:spcBef>
            </a:pPr>
            <a:r>
              <a:rPr lang="en-US" sz="2576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PROJECT</a:t>
            </a:r>
            <a:r>
              <a:rPr lang="en-US" sz="2576" b="1" kern="120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rPr>
              <a:t>: </a:t>
            </a:r>
          </a:p>
          <a:p>
            <a:pPr algn="ctr" defTabSz="841248">
              <a:spcBef>
                <a:spcPts val="920"/>
              </a:spcBef>
            </a:pPr>
            <a:r>
              <a:rPr lang="en-US" sz="2576" b="1" kern="1200">
                <a:solidFill>
                  <a:srgbClr val="005D86"/>
                </a:solidFill>
                <a:latin typeface="Times New Roman" panose="02020603050405020304" pitchFamily="18" charset="0"/>
                <a:ea typeface="+mn-ea"/>
                <a:cs typeface="+mn-cs"/>
              </a:rPr>
              <a:t>PARKINSON’S DISEASE PREDICTION</a:t>
            </a:r>
            <a:endParaRPr lang="en-US" b="1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CC2080-4556-AA36-C38B-65E2267FAE44}"/>
              </a:ext>
            </a:extLst>
          </p:cNvPr>
          <p:cNvSpPr txBox="1"/>
          <p:nvPr/>
        </p:nvSpPr>
        <p:spPr>
          <a:xfrm>
            <a:off x="1002330" y="4899226"/>
            <a:ext cx="9846234" cy="1581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88922" marR="1156132" algn="ctr" defTabSz="841248">
              <a:spcBef>
                <a:spcPts val="869"/>
              </a:spcBef>
            </a:pPr>
            <a:r>
              <a:rPr lang="en-US" sz="2576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By</a:t>
            </a:r>
            <a:r>
              <a:rPr lang="en-US" sz="2576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 </a:t>
            </a:r>
          </a:p>
          <a:p>
            <a:pPr marL="1688922" marR="1156132" algn="ctr" defTabSz="841248">
              <a:spcBef>
                <a:spcPts val="869"/>
              </a:spcBef>
            </a:pPr>
            <a:r>
              <a:rPr lang="en-US" sz="2576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Yashshree Sanjay Rasal : 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20230804001</a:t>
            </a:r>
          </a:p>
          <a:p>
            <a:pPr marL="1688922" marR="1156132" algn="ctr" defTabSz="841248">
              <a:spcBef>
                <a:spcPts val="869"/>
              </a:spcBef>
            </a:pPr>
            <a:r>
              <a:rPr lang="en-US" sz="2576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  Shruti Sunil Hole : 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20230804017</a:t>
            </a:r>
          </a:p>
        </p:txBody>
      </p:sp>
    </p:spTree>
    <p:extLst>
      <p:ext uri="{BB962C8B-B14F-4D97-AF65-F5344CB8AC3E}">
        <p14:creationId xmlns:p14="http://schemas.microsoft.com/office/powerpoint/2010/main" val="2260534321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AA4E9A-7C5C-6D47-0A45-B95D3022E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93" y="667636"/>
            <a:ext cx="11310414" cy="5522728"/>
          </a:xfrm>
          <a:prstGeom prst="round2DiagRect">
            <a:avLst>
              <a:gd name="adj1" fmla="val 8674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519920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1E4DD7-44D4-9B38-5632-63F57A366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40" y="724900"/>
            <a:ext cx="11210319" cy="5408199"/>
          </a:xfrm>
          <a:prstGeom prst="round2DiagRect">
            <a:avLst>
              <a:gd name="adj1" fmla="val 10770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884127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112B4D-95CC-159D-2D9E-416AD1F0D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62" y="800356"/>
            <a:ext cx="11620475" cy="5257287"/>
          </a:xfrm>
          <a:prstGeom prst="round2DiagRect">
            <a:avLst>
              <a:gd name="adj1" fmla="val 1141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223365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4D1616-69D3-8526-AD65-4A642958112C}"/>
              </a:ext>
            </a:extLst>
          </p:cNvPr>
          <p:cNvSpPr txBox="1"/>
          <p:nvPr/>
        </p:nvSpPr>
        <p:spPr>
          <a:xfrm>
            <a:off x="891988" y="1434027"/>
            <a:ext cx="1040802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SemiBold" panose="020B0502040204020203" pitchFamily="34" charset="0"/>
              </a:rPr>
              <a:t>A Parkinson's disease prediction system using machine learning is a tool designed to help diagnose or predict the likelihood of Parkinson's disease in individuals .</a:t>
            </a:r>
          </a:p>
          <a:p>
            <a:endParaRPr lang="en-US" sz="2400" dirty="0">
              <a:latin typeface="Bahnschrift SemiBol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SemiBold" panose="020B0502040204020203" pitchFamily="34" charset="0"/>
              </a:rPr>
              <a:t>By analyzing data machine learning algorithms can learn to identify  Parkinson's disease. </a:t>
            </a:r>
          </a:p>
          <a:p>
            <a:endParaRPr lang="en-US" sz="2400" dirty="0">
              <a:latin typeface="Bahnschrift SemiBol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SemiBold" panose="020B0502040204020203" pitchFamily="34" charset="0"/>
              </a:rPr>
              <a:t>These algorithms are trained on datasets containing information from both Parkinson's patients and healthy individuals, enabling them to make predictions or classifications based on new data.</a:t>
            </a:r>
          </a:p>
          <a:p>
            <a:endParaRPr lang="en-US" sz="2400" dirty="0">
              <a:latin typeface="Bahnschrift SemiBol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SemiBold" panose="020B0502040204020203" pitchFamily="34" charset="0"/>
              </a:rPr>
              <a:t>Prediction system hold promise for early detection and potentially improving patient outcomes and quality of life.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5877CE-0EBD-D01C-CD7E-AA7BA2D2EE1C}"/>
              </a:ext>
            </a:extLst>
          </p:cNvPr>
          <p:cNvSpPr txBox="1"/>
          <p:nvPr/>
        </p:nvSpPr>
        <p:spPr>
          <a:xfrm>
            <a:off x="1223682" y="416859"/>
            <a:ext cx="4020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64710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4D1616-69D3-8526-AD65-4A642958112C}"/>
              </a:ext>
            </a:extLst>
          </p:cNvPr>
          <p:cNvSpPr txBox="1"/>
          <p:nvPr/>
        </p:nvSpPr>
        <p:spPr>
          <a:xfrm>
            <a:off x="891988" y="1443841"/>
            <a:ext cx="10408023" cy="366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latin typeface="Bahnschrift SemiBold" panose="020B0502040204020203" pitchFamily="34" charset="0"/>
              </a:rPr>
              <a:t>Develop a predictive model for Parkinson’s Disease (PD) detection.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latin typeface="Bahnschrift SemiBold" panose="020B0502040204020203" pitchFamily="34" charset="0"/>
              </a:rPr>
              <a:t>Integrate clinical assessments and spiral imaging data for  comprehensive analysis.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latin typeface="Bahnschrift SemiBold" panose="020B0502040204020203" pitchFamily="34" charset="0"/>
              </a:rPr>
              <a:t>Enhance early detection of PD by improving diagnostic accuracy.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N" sz="2400" dirty="0">
                <a:latin typeface="Bahnschrift SemiBold" panose="020B0502040204020203" pitchFamily="34" charset="0"/>
              </a:rPr>
              <a:t>Ensure a user-friendly interface accessible via web platforms.</a:t>
            </a:r>
            <a:endParaRPr lang="en-US" sz="2400" dirty="0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5877CE-0EBD-D01C-CD7E-AA7BA2D2EE1C}"/>
              </a:ext>
            </a:extLst>
          </p:cNvPr>
          <p:cNvSpPr txBox="1"/>
          <p:nvPr/>
        </p:nvSpPr>
        <p:spPr>
          <a:xfrm>
            <a:off x="1223682" y="416859"/>
            <a:ext cx="4020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4203169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183" y="185131"/>
            <a:ext cx="3851275" cy="847725"/>
          </a:xfrm>
        </p:spPr>
        <p:txBody>
          <a:bodyPr>
            <a:normAutofit/>
          </a:bodyPr>
          <a:lstStyle/>
          <a:p>
            <a:r>
              <a:rPr lang="en-IN" altLang="en-US" sz="2400" b="1" dirty="0">
                <a:latin typeface="+mn-lt"/>
                <a:ea typeface="+mn-ea"/>
                <a:cs typeface="+mn-cs"/>
              </a:rPr>
              <a:t>FLOW CHART</a:t>
            </a:r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57E32395-46B3-D317-7575-E59D473C89C4}"/>
              </a:ext>
            </a:extLst>
          </p:cNvPr>
          <p:cNvSpPr/>
          <p:nvPr/>
        </p:nvSpPr>
        <p:spPr>
          <a:xfrm>
            <a:off x="4541891" y="155599"/>
            <a:ext cx="1610660" cy="526887"/>
          </a:xfrm>
          <a:prstGeom prst="flowChartTerminator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4EF0D0-8E63-D49B-EF02-E09EC808321A}"/>
              </a:ext>
            </a:extLst>
          </p:cNvPr>
          <p:cNvSpPr txBox="1"/>
          <p:nvPr/>
        </p:nvSpPr>
        <p:spPr>
          <a:xfrm>
            <a:off x="4951523" y="270440"/>
            <a:ext cx="791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START</a:t>
            </a:r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33694D1A-E203-50CA-EAF3-134D0AF07FE6}"/>
              </a:ext>
            </a:extLst>
          </p:cNvPr>
          <p:cNvSpPr/>
          <p:nvPr/>
        </p:nvSpPr>
        <p:spPr>
          <a:xfrm>
            <a:off x="4161994" y="937061"/>
            <a:ext cx="1970142" cy="618125"/>
          </a:xfrm>
          <a:prstGeom prst="flowChartInputOutpu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7FBCAA-5FF9-9DE0-342A-CED74B498844}"/>
              </a:ext>
            </a:extLst>
          </p:cNvPr>
          <p:cNvSpPr txBox="1"/>
          <p:nvPr/>
        </p:nvSpPr>
        <p:spPr>
          <a:xfrm>
            <a:off x="4156751" y="969048"/>
            <a:ext cx="2118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INPUT CLINICAL VALUES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F0853250-C78A-4DDD-A0AA-A8ECAB81AB47}"/>
              </a:ext>
            </a:extLst>
          </p:cNvPr>
          <p:cNvSpPr/>
          <p:nvPr/>
        </p:nvSpPr>
        <p:spPr>
          <a:xfrm>
            <a:off x="4101217" y="1832147"/>
            <a:ext cx="1745556" cy="724751"/>
          </a:xfrm>
          <a:prstGeom prst="flowChartProcess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620296-A380-1BF0-97E6-4BD3CF3C279C}"/>
              </a:ext>
            </a:extLst>
          </p:cNvPr>
          <p:cNvSpPr txBox="1"/>
          <p:nvPr/>
        </p:nvSpPr>
        <p:spPr>
          <a:xfrm>
            <a:off x="4019000" y="1902134"/>
            <a:ext cx="1909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DATA PREPROCESSING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ED93BE8A-348D-A8A4-E355-7B046F4F5CD5}"/>
              </a:ext>
            </a:extLst>
          </p:cNvPr>
          <p:cNvSpPr/>
          <p:nvPr/>
        </p:nvSpPr>
        <p:spPr>
          <a:xfrm>
            <a:off x="4094738" y="2833857"/>
            <a:ext cx="1745556" cy="724751"/>
          </a:xfrm>
          <a:prstGeom prst="flowChartProcess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5A29F3-7418-9F0B-26D1-0C6EA2B0F449}"/>
              </a:ext>
            </a:extLst>
          </p:cNvPr>
          <p:cNvSpPr txBox="1"/>
          <p:nvPr/>
        </p:nvSpPr>
        <p:spPr>
          <a:xfrm>
            <a:off x="1505667" y="4028161"/>
            <a:ext cx="1139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TRAINING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E16C4B1A-A707-F411-10E7-DC04800CFC1E}"/>
              </a:ext>
            </a:extLst>
          </p:cNvPr>
          <p:cNvSpPr/>
          <p:nvPr/>
        </p:nvSpPr>
        <p:spPr>
          <a:xfrm>
            <a:off x="1141283" y="3818596"/>
            <a:ext cx="1745556" cy="724751"/>
          </a:xfrm>
          <a:prstGeom prst="flowChartProcess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0BF88646-0AC4-9892-936D-FC55F6D8CB6A}"/>
              </a:ext>
            </a:extLst>
          </p:cNvPr>
          <p:cNvSpPr/>
          <p:nvPr/>
        </p:nvSpPr>
        <p:spPr>
          <a:xfrm>
            <a:off x="6874591" y="3818595"/>
            <a:ext cx="1745556" cy="724751"/>
          </a:xfrm>
          <a:prstGeom prst="flowChartProcess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DB17EF-6E4F-C904-7731-DC3EC640C428}"/>
              </a:ext>
            </a:extLst>
          </p:cNvPr>
          <p:cNvSpPr txBox="1"/>
          <p:nvPr/>
        </p:nvSpPr>
        <p:spPr>
          <a:xfrm>
            <a:off x="7309723" y="4011693"/>
            <a:ext cx="1040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TESTING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AD70AC-C0BC-F7D4-F002-D8A1FE48E355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5344079" y="682486"/>
            <a:ext cx="3142" cy="2545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66DFA9-9238-59A7-2AED-8CE7A2153519}"/>
              </a:ext>
            </a:extLst>
          </p:cNvPr>
          <p:cNvCxnSpPr/>
          <p:nvPr/>
        </p:nvCxnSpPr>
        <p:spPr>
          <a:xfrm flipH="1">
            <a:off x="4973994" y="1555186"/>
            <a:ext cx="3142" cy="2545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007F79B-DA1D-5E40-30D5-8BBE592A4635}"/>
              </a:ext>
            </a:extLst>
          </p:cNvPr>
          <p:cNvCxnSpPr/>
          <p:nvPr/>
        </p:nvCxnSpPr>
        <p:spPr>
          <a:xfrm flipH="1">
            <a:off x="4973994" y="2568090"/>
            <a:ext cx="3142" cy="2545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4D8CAD-8231-34A3-0A8E-1D6B3A6A168C}"/>
              </a:ext>
            </a:extLst>
          </p:cNvPr>
          <p:cNvSpPr txBox="1"/>
          <p:nvPr/>
        </p:nvSpPr>
        <p:spPr>
          <a:xfrm>
            <a:off x="4404464" y="3026955"/>
            <a:ext cx="1338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ML MODEL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0E5396A-474F-AF47-F4D9-0DD0ED514A24}"/>
              </a:ext>
            </a:extLst>
          </p:cNvPr>
          <p:cNvCxnSpPr>
            <a:stCxn id="12" idx="1"/>
            <a:endCxn id="14" idx="0"/>
          </p:cNvCxnSpPr>
          <p:nvPr/>
        </p:nvCxnSpPr>
        <p:spPr>
          <a:xfrm rot="10800000" flipV="1">
            <a:off x="2014062" y="3196232"/>
            <a:ext cx="2080677" cy="622363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E7E508B-9303-681C-9E2C-5B185DBCFFE2}"/>
              </a:ext>
            </a:extLst>
          </p:cNvPr>
          <p:cNvCxnSpPr>
            <a:stCxn id="12" idx="3"/>
            <a:endCxn id="15" idx="0"/>
          </p:cNvCxnSpPr>
          <p:nvPr/>
        </p:nvCxnSpPr>
        <p:spPr>
          <a:xfrm>
            <a:off x="5840294" y="3196233"/>
            <a:ext cx="1907075" cy="622362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3C7A7760-DEA9-A69F-E12D-6296D1F039C2}"/>
              </a:ext>
            </a:extLst>
          </p:cNvPr>
          <p:cNvSpPr/>
          <p:nvPr/>
        </p:nvSpPr>
        <p:spPr>
          <a:xfrm>
            <a:off x="3995718" y="4548340"/>
            <a:ext cx="1745556" cy="724751"/>
          </a:xfrm>
          <a:prstGeom prst="flowChartProcess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611B16-D875-5F60-2421-E51653B44C44}"/>
              </a:ext>
            </a:extLst>
          </p:cNvPr>
          <p:cNvSpPr txBox="1"/>
          <p:nvPr/>
        </p:nvSpPr>
        <p:spPr>
          <a:xfrm>
            <a:off x="4104814" y="4618327"/>
            <a:ext cx="156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MODEL EVALUATION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6774844-3D5D-7890-BA20-9435162AE19C}"/>
              </a:ext>
            </a:extLst>
          </p:cNvPr>
          <p:cNvCxnSpPr>
            <a:cxnSpLocks/>
            <a:stCxn id="14" idx="2"/>
            <a:endCxn id="30" idx="1"/>
          </p:cNvCxnSpPr>
          <p:nvPr/>
        </p:nvCxnSpPr>
        <p:spPr>
          <a:xfrm rot="16200000" flipH="1">
            <a:off x="2821205" y="3736202"/>
            <a:ext cx="367369" cy="1981657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144EE3F-6940-2FE0-BCB6-A180D3949BFF}"/>
              </a:ext>
            </a:extLst>
          </p:cNvPr>
          <p:cNvCxnSpPr>
            <a:stCxn id="15" idx="2"/>
            <a:endCxn id="30" idx="3"/>
          </p:cNvCxnSpPr>
          <p:nvPr/>
        </p:nvCxnSpPr>
        <p:spPr>
          <a:xfrm rot="5400000">
            <a:off x="6560637" y="3723984"/>
            <a:ext cx="367370" cy="2006095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3E2B932-04D4-ACBF-FE34-7F0B393A33FC}"/>
              </a:ext>
            </a:extLst>
          </p:cNvPr>
          <p:cNvSpPr txBox="1"/>
          <p:nvPr/>
        </p:nvSpPr>
        <p:spPr>
          <a:xfrm>
            <a:off x="3995718" y="5592670"/>
            <a:ext cx="1597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RESULT</a:t>
            </a:r>
          </a:p>
        </p:txBody>
      </p:sp>
      <p:sp>
        <p:nvSpPr>
          <p:cNvPr id="39" name="Flowchart: Data 38">
            <a:extLst>
              <a:ext uri="{FF2B5EF4-FFF2-40B4-BE49-F238E27FC236}">
                <a16:creationId xmlns:a16="http://schemas.microsoft.com/office/drawing/2014/main" id="{8593F6D2-FBDB-36BF-6E4C-7719EB1DEE7E}"/>
              </a:ext>
            </a:extLst>
          </p:cNvPr>
          <p:cNvSpPr/>
          <p:nvPr/>
        </p:nvSpPr>
        <p:spPr>
          <a:xfrm>
            <a:off x="3697474" y="5483390"/>
            <a:ext cx="2142820" cy="526887"/>
          </a:xfrm>
          <a:prstGeom prst="flowChartInputOutpu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A28FBC4-C722-9469-CF85-86192D3C2F62}"/>
              </a:ext>
            </a:extLst>
          </p:cNvPr>
          <p:cNvCxnSpPr/>
          <p:nvPr/>
        </p:nvCxnSpPr>
        <p:spPr>
          <a:xfrm flipH="1">
            <a:off x="4802550" y="5273089"/>
            <a:ext cx="3142" cy="2545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Flowchart: Terminator 43">
            <a:extLst>
              <a:ext uri="{FF2B5EF4-FFF2-40B4-BE49-F238E27FC236}">
                <a16:creationId xmlns:a16="http://schemas.microsoft.com/office/drawing/2014/main" id="{D2A5AD18-2024-5119-0378-ADC60AF9E8C9}"/>
              </a:ext>
            </a:extLst>
          </p:cNvPr>
          <p:cNvSpPr/>
          <p:nvPr/>
        </p:nvSpPr>
        <p:spPr>
          <a:xfrm>
            <a:off x="3963554" y="6319506"/>
            <a:ext cx="1610660" cy="526887"/>
          </a:xfrm>
          <a:prstGeom prst="flowChartTerminator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CE80A8-2AEF-3F78-CE40-4A2E69110667}"/>
              </a:ext>
            </a:extLst>
          </p:cNvPr>
          <p:cNvSpPr txBox="1"/>
          <p:nvPr/>
        </p:nvSpPr>
        <p:spPr>
          <a:xfrm>
            <a:off x="4491354" y="6413672"/>
            <a:ext cx="791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END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197AF1C-D343-FDFC-656D-22BC34724708}"/>
              </a:ext>
            </a:extLst>
          </p:cNvPr>
          <p:cNvCxnSpPr>
            <a:stCxn id="39" idx="4"/>
            <a:endCxn id="44" idx="0"/>
          </p:cNvCxnSpPr>
          <p:nvPr/>
        </p:nvCxnSpPr>
        <p:spPr>
          <a:xfrm>
            <a:off x="4768884" y="6010277"/>
            <a:ext cx="0" cy="3092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42A8E7-6582-3FB1-8B98-2A6824F6FD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9"/>
          <a:stretch/>
        </p:blipFill>
        <p:spPr>
          <a:xfrm>
            <a:off x="337044" y="677917"/>
            <a:ext cx="11517912" cy="5555963"/>
          </a:xfrm>
          <a:prstGeom prst="round2DiagRect">
            <a:avLst>
              <a:gd name="adj1" fmla="val 10561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9554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64CFEC-1A2F-0DD6-EE92-8D5032BDF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42" y="660716"/>
            <a:ext cx="11518115" cy="5536568"/>
          </a:xfrm>
          <a:prstGeom prst="round2DiagRect">
            <a:avLst>
              <a:gd name="adj1" fmla="val 11556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029907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2C69E3-4EF0-FCAE-0CC1-D124FFE45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60" y="560052"/>
            <a:ext cx="11710880" cy="5737896"/>
          </a:xfrm>
          <a:prstGeom prst="round2DiagRect">
            <a:avLst>
              <a:gd name="adj1" fmla="val 10333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423799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CBB9EA-7396-7F8C-C689-FA2606DF4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19" y="453614"/>
            <a:ext cx="11379443" cy="558142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516857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ACEBB5-FDBC-6790-0268-1D13F30B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" y="544267"/>
            <a:ext cx="11498580" cy="5412582"/>
          </a:xfrm>
          <a:prstGeom prst="round2DiagRect">
            <a:avLst>
              <a:gd name="adj1" fmla="val 7929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209618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1367</TotalTime>
  <Words>179</Words>
  <Application>Microsoft Office PowerPoint</Application>
  <PresentationFormat>Widescreen</PresentationFormat>
  <Paragraphs>32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Bahnschrift SemiBold</vt:lpstr>
      <vt:lpstr>Times New Roman</vt:lpstr>
      <vt:lpstr>Office Theme</vt:lpstr>
      <vt:lpstr>PowerPoint Presentation</vt:lpstr>
      <vt:lpstr>PowerPoint Presentation</vt:lpstr>
      <vt:lpstr>PowerPoint Presentation</vt:lpstr>
      <vt:lpstr>FLOW 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Yashshree Rasal</dc:creator>
  <cp:lastModifiedBy>Yashshree Rasal</cp:lastModifiedBy>
  <cp:revision>57</cp:revision>
  <dcterms:created xsi:type="dcterms:W3CDTF">2024-04-03T13:05:14Z</dcterms:created>
  <dcterms:modified xsi:type="dcterms:W3CDTF">2024-05-21T03:33:23Z</dcterms:modified>
</cp:coreProperties>
</file>