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66" r:id="rId3"/>
    <p:sldId id="259" r:id="rId4"/>
    <p:sldId id="260" r:id="rId5"/>
    <p:sldId id="261" r:id="rId6"/>
    <p:sldId id="267" r:id="rId7"/>
    <p:sldId id="276" r:id="rId8"/>
    <p:sldId id="269" r:id="rId9"/>
    <p:sldId id="268" r:id="rId10"/>
    <p:sldId id="270" r:id="rId11"/>
    <p:sldId id="271" r:id="rId12"/>
    <p:sldId id="272" r:id="rId13"/>
    <p:sldId id="273" r:id="rId14"/>
    <p:sldId id="274" r:id="rId15"/>
    <p:sldId id="275" r:id="rId16"/>
    <p:sldId id="277" r:id="rId17"/>
    <p:sldId id="278" r:id="rId18"/>
    <p:sldId id="289" r:id="rId19"/>
    <p:sldId id="295" r:id="rId20"/>
    <p:sldId id="296" r:id="rId21"/>
    <p:sldId id="298" r:id="rId22"/>
    <p:sldId id="299" r:id="rId23"/>
    <p:sldId id="300" r:id="rId24"/>
    <p:sldId id="301" r:id="rId25"/>
    <p:sldId id="302" r:id="rId26"/>
    <p:sldId id="303" r:id="rId27"/>
    <p:sldId id="279" r:id="rId28"/>
    <p:sldId id="280" r:id="rId29"/>
    <p:sldId id="281" r:id="rId30"/>
    <p:sldId id="282" r:id="rId31"/>
    <p:sldId id="283" r:id="rId32"/>
    <p:sldId id="284" r:id="rId33"/>
    <p:sldId id="285" r:id="rId34"/>
    <p:sldId id="286" r:id="rId35"/>
    <p:sldId id="287" r:id="rId36"/>
    <p:sldId id="288" r:id="rId37"/>
    <p:sldId id="290" r:id="rId38"/>
    <p:sldId id="291" r:id="rId39"/>
    <p:sldId id="292" r:id="rId40"/>
    <p:sldId id="294" r:id="rId41"/>
    <p:sldId id="304"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F523D4-24F0-4BB9-816F-0119FA49190E}" type="datetimeFigureOut">
              <a:rPr lang="en-IN" smtClean="0"/>
              <a:t>13-12-2023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555A2EE-46E2-4A24-8D13-9CE3DDB1517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8365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F523D4-24F0-4BB9-816F-0119FA49190E}"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55A2EE-46E2-4A24-8D13-9CE3DDB1517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8965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F523D4-24F0-4BB9-816F-0119FA49190E}"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55A2EE-46E2-4A24-8D13-9CE3DDB1517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2905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F523D4-24F0-4BB9-816F-0119FA49190E}"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55A2EE-46E2-4A24-8D13-9CE3DDB1517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9485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F523D4-24F0-4BB9-816F-0119FA49190E}"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55A2EE-46E2-4A24-8D13-9CE3DDB1517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1850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F523D4-24F0-4BB9-816F-0119FA49190E}"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55A2EE-46E2-4A24-8D13-9CE3DDB1517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1953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F523D4-24F0-4BB9-816F-0119FA49190E}" type="datetimeFigureOut">
              <a:rPr lang="en-IN" smtClean="0"/>
              <a:t>13-12-2023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55A2EE-46E2-4A24-8D13-9CE3DDB1517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4857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F523D4-24F0-4BB9-816F-0119FA49190E}" type="datetimeFigureOut">
              <a:rPr lang="en-IN" smtClean="0"/>
              <a:t>13-12-2023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55A2EE-46E2-4A24-8D13-9CE3DDB1517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7947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F523D4-24F0-4BB9-816F-0119FA49190E}" type="datetimeFigureOut">
              <a:rPr lang="en-IN" smtClean="0"/>
              <a:t>13-12-2023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555A2EE-46E2-4A24-8D13-9CE3DDB1517F}" type="slidenum">
              <a:rPr lang="en-IN" smtClean="0"/>
              <a:t>‹#›</a:t>
            </a:fld>
            <a:endParaRPr lang="en-IN"/>
          </a:p>
        </p:txBody>
      </p:sp>
    </p:spTree>
    <p:extLst>
      <p:ext uri="{BB962C8B-B14F-4D97-AF65-F5344CB8AC3E}">
        <p14:creationId xmlns:p14="http://schemas.microsoft.com/office/powerpoint/2010/main" val="3803767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F523D4-24F0-4BB9-816F-0119FA49190E}"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55A2EE-46E2-4A24-8D13-9CE3DDB1517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9202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AF523D4-24F0-4BB9-816F-0119FA49190E}" type="datetimeFigureOut">
              <a:rPr lang="en-IN" smtClean="0"/>
              <a:t>13-12-2023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555A2EE-46E2-4A24-8D13-9CE3DDB1517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1065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AF523D4-24F0-4BB9-816F-0119FA49190E}" type="datetimeFigureOut">
              <a:rPr lang="en-IN" smtClean="0"/>
              <a:t>13-12-2023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555A2EE-46E2-4A24-8D13-9CE3DDB1517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498743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1;p1" descr="What is a Supply Chain and How Does It Work? - Everything You Need">
            <a:extLst>
              <a:ext uri="{FF2B5EF4-FFF2-40B4-BE49-F238E27FC236}">
                <a16:creationId xmlns:a16="http://schemas.microsoft.com/office/drawing/2014/main" id="{D749E101-5D08-4786-9DBB-3C336630FB27}"/>
              </a:ext>
            </a:extLst>
          </p:cNvPr>
          <p:cNvPicPr preferRelativeResize="0"/>
          <p:nvPr/>
        </p:nvPicPr>
        <p:blipFill rotWithShape="1">
          <a:blip r:embed="rId2">
            <a:alphaModFix/>
          </a:blip>
          <a:srcRect/>
          <a:stretch/>
        </p:blipFill>
        <p:spPr>
          <a:xfrm>
            <a:off x="0" y="0"/>
            <a:ext cx="12265656" cy="7032396"/>
          </a:xfrm>
          <a:prstGeom prst="rect">
            <a:avLst/>
          </a:prstGeom>
          <a:noFill/>
          <a:ln>
            <a:noFill/>
          </a:ln>
        </p:spPr>
      </p:pic>
      <p:sp>
        <p:nvSpPr>
          <p:cNvPr id="5" name="Title 1">
            <a:extLst>
              <a:ext uri="{FF2B5EF4-FFF2-40B4-BE49-F238E27FC236}">
                <a16:creationId xmlns:a16="http://schemas.microsoft.com/office/drawing/2014/main" id="{C47D2FD2-4102-48E8-AB4C-A4DA6CCE09CB}"/>
              </a:ext>
            </a:extLst>
          </p:cNvPr>
          <p:cNvSpPr txBox="1">
            <a:spLocks/>
          </p:cNvSpPr>
          <p:nvPr/>
        </p:nvSpPr>
        <p:spPr>
          <a:xfrm>
            <a:off x="121325" y="5647401"/>
            <a:ext cx="5440489" cy="977622"/>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endParaRPr lang="en-IN" dirty="0"/>
          </a:p>
        </p:txBody>
      </p:sp>
      <p:sp>
        <p:nvSpPr>
          <p:cNvPr id="6" name="Content Placeholder 2">
            <a:extLst>
              <a:ext uri="{FF2B5EF4-FFF2-40B4-BE49-F238E27FC236}">
                <a16:creationId xmlns:a16="http://schemas.microsoft.com/office/drawing/2014/main" id="{C4519B24-D091-413C-9EEB-8BB76505C49C}"/>
              </a:ext>
            </a:extLst>
          </p:cNvPr>
          <p:cNvSpPr>
            <a:spLocks noGrp="1"/>
          </p:cNvSpPr>
          <p:nvPr>
            <p:ph idx="1"/>
          </p:nvPr>
        </p:nvSpPr>
        <p:spPr>
          <a:xfrm>
            <a:off x="1300751" y="4956422"/>
            <a:ext cx="3224116" cy="567212"/>
          </a:xfrm>
        </p:spPr>
        <p:txBody>
          <a:bodyPr/>
          <a:lstStyle/>
          <a:p>
            <a:pPr marL="0" indent="0">
              <a:buNone/>
            </a:pPr>
            <a:r>
              <a:rPr lang="en-US" dirty="0"/>
              <a:t>Submitted By : Yash Sharma</a:t>
            </a:r>
            <a:endParaRPr lang="en-IN" dirty="0"/>
          </a:p>
        </p:txBody>
      </p:sp>
      <p:pic>
        <p:nvPicPr>
          <p:cNvPr id="7" name="Google Shape;103;p1" descr="Learnbay | Facebook">
            <a:extLst>
              <a:ext uri="{FF2B5EF4-FFF2-40B4-BE49-F238E27FC236}">
                <a16:creationId xmlns:a16="http://schemas.microsoft.com/office/drawing/2014/main" id="{03E2FA22-D111-4F30-A26A-8E3CFA67E933}"/>
              </a:ext>
            </a:extLst>
          </p:cNvPr>
          <p:cNvPicPr preferRelativeResize="0"/>
          <p:nvPr/>
        </p:nvPicPr>
        <p:blipFill rotWithShape="1">
          <a:blip r:embed="rId3">
            <a:alphaModFix/>
          </a:blip>
          <a:srcRect/>
          <a:stretch/>
        </p:blipFill>
        <p:spPr>
          <a:xfrm>
            <a:off x="1" y="1"/>
            <a:ext cx="1197204" cy="1055802"/>
          </a:xfrm>
          <a:prstGeom prst="rect">
            <a:avLst/>
          </a:prstGeom>
          <a:noFill/>
          <a:ln>
            <a:noFill/>
          </a:ln>
        </p:spPr>
      </p:pic>
    </p:spTree>
    <p:extLst>
      <p:ext uri="{BB962C8B-B14F-4D97-AF65-F5344CB8AC3E}">
        <p14:creationId xmlns:p14="http://schemas.microsoft.com/office/powerpoint/2010/main" val="1986549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3;p1" descr="Learnbay | Facebook">
            <a:extLst>
              <a:ext uri="{FF2B5EF4-FFF2-40B4-BE49-F238E27FC236}">
                <a16:creationId xmlns:a16="http://schemas.microsoft.com/office/drawing/2014/main" id="{76515A21-6A85-47AC-BB95-69D1066AB70C}"/>
              </a:ext>
            </a:extLst>
          </p:cNvPr>
          <p:cNvPicPr preferRelativeResize="0"/>
          <p:nvPr/>
        </p:nvPicPr>
        <p:blipFill rotWithShape="1">
          <a:blip r:embed="rId2">
            <a:alphaModFix/>
          </a:blip>
          <a:srcRect/>
          <a:stretch/>
        </p:blipFill>
        <p:spPr>
          <a:xfrm>
            <a:off x="1" y="1"/>
            <a:ext cx="820131" cy="631595"/>
          </a:xfrm>
          <a:prstGeom prst="rect">
            <a:avLst/>
          </a:prstGeom>
          <a:noFill/>
          <a:ln>
            <a:noFill/>
          </a:ln>
        </p:spPr>
      </p:pic>
      <p:sp>
        <p:nvSpPr>
          <p:cNvPr id="3" name="Google Shape;109;p2">
            <a:extLst>
              <a:ext uri="{FF2B5EF4-FFF2-40B4-BE49-F238E27FC236}">
                <a16:creationId xmlns:a16="http://schemas.microsoft.com/office/drawing/2014/main" id="{1A247A62-7B5A-4753-BA1D-9CD4E0643851}"/>
              </a:ext>
            </a:extLst>
          </p:cNvPr>
          <p:cNvSpPr/>
          <p:nvPr/>
        </p:nvSpPr>
        <p:spPr>
          <a:xfrm>
            <a:off x="1961720" y="1186943"/>
            <a:ext cx="8117731"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000" b="0" i="0" u="none" strike="noStrike" cap="none" dirty="0">
                <a:solidFill>
                  <a:schemeClr val="accent1"/>
                </a:solidFill>
                <a:latin typeface="Arial Black"/>
                <a:ea typeface="Arial Black"/>
                <a:cs typeface="Arial Black"/>
                <a:sym typeface="Arial Black"/>
              </a:rPr>
              <a:t>Prediction P</a:t>
            </a:r>
            <a:r>
              <a:rPr lang="en-US" sz="4000" dirty="0">
                <a:solidFill>
                  <a:schemeClr val="accent1"/>
                </a:solidFill>
                <a:latin typeface="Arial Black"/>
                <a:ea typeface="Arial Black"/>
                <a:cs typeface="Arial Black"/>
                <a:sym typeface="Arial Black"/>
              </a:rPr>
              <a:t>ower Score</a:t>
            </a:r>
            <a:endParaRPr sz="4000" b="0" i="0" u="none" strike="noStrike" cap="none" dirty="0">
              <a:solidFill>
                <a:schemeClr val="accent1"/>
              </a:solidFill>
              <a:latin typeface="Arial Black"/>
              <a:ea typeface="Arial Black"/>
              <a:cs typeface="Arial Black"/>
              <a:sym typeface="Arial Black"/>
            </a:endParaRPr>
          </a:p>
        </p:txBody>
      </p:sp>
      <p:pic>
        <p:nvPicPr>
          <p:cNvPr id="2" name="Picture 1">
            <a:extLst>
              <a:ext uri="{FF2B5EF4-FFF2-40B4-BE49-F238E27FC236}">
                <a16:creationId xmlns:a16="http://schemas.microsoft.com/office/drawing/2014/main" id="{5AFA3849-BED7-41D0-A2FA-F30D4931D7B0}"/>
              </a:ext>
            </a:extLst>
          </p:cNvPr>
          <p:cNvPicPr>
            <a:picLocks noChangeAspect="1"/>
          </p:cNvPicPr>
          <p:nvPr/>
        </p:nvPicPr>
        <p:blipFill>
          <a:blip r:embed="rId3"/>
          <a:stretch>
            <a:fillRect/>
          </a:stretch>
        </p:blipFill>
        <p:spPr>
          <a:xfrm>
            <a:off x="1216059" y="1894789"/>
            <a:ext cx="9992412" cy="4922947"/>
          </a:xfrm>
          <a:prstGeom prst="rect">
            <a:avLst/>
          </a:prstGeom>
        </p:spPr>
      </p:pic>
    </p:spTree>
    <p:extLst>
      <p:ext uri="{BB962C8B-B14F-4D97-AF65-F5344CB8AC3E}">
        <p14:creationId xmlns:p14="http://schemas.microsoft.com/office/powerpoint/2010/main" val="4101635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3;p1" descr="Learnbay | Facebook">
            <a:extLst>
              <a:ext uri="{FF2B5EF4-FFF2-40B4-BE49-F238E27FC236}">
                <a16:creationId xmlns:a16="http://schemas.microsoft.com/office/drawing/2014/main" id="{76515A21-6A85-47AC-BB95-69D1066AB70C}"/>
              </a:ext>
            </a:extLst>
          </p:cNvPr>
          <p:cNvPicPr preferRelativeResize="0"/>
          <p:nvPr/>
        </p:nvPicPr>
        <p:blipFill rotWithShape="1">
          <a:blip r:embed="rId2">
            <a:alphaModFix/>
          </a:blip>
          <a:srcRect/>
          <a:stretch/>
        </p:blipFill>
        <p:spPr>
          <a:xfrm>
            <a:off x="1" y="1"/>
            <a:ext cx="820131" cy="631595"/>
          </a:xfrm>
          <a:prstGeom prst="rect">
            <a:avLst/>
          </a:prstGeom>
          <a:noFill/>
          <a:ln>
            <a:noFill/>
          </a:ln>
        </p:spPr>
      </p:pic>
      <p:sp>
        <p:nvSpPr>
          <p:cNvPr id="3" name="Google Shape;109;p2">
            <a:extLst>
              <a:ext uri="{FF2B5EF4-FFF2-40B4-BE49-F238E27FC236}">
                <a16:creationId xmlns:a16="http://schemas.microsoft.com/office/drawing/2014/main" id="{1A247A62-7B5A-4753-BA1D-9CD4E0643851}"/>
              </a:ext>
            </a:extLst>
          </p:cNvPr>
          <p:cNvSpPr/>
          <p:nvPr/>
        </p:nvSpPr>
        <p:spPr>
          <a:xfrm>
            <a:off x="1880493" y="763571"/>
            <a:ext cx="8117731" cy="107717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000" b="0" i="0" u="none" strike="noStrike" cap="none" dirty="0">
                <a:solidFill>
                  <a:schemeClr val="accent1"/>
                </a:solidFill>
                <a:latin typeface="Arial Black"/>
                <a:ea typeface="Arial Black"/>
                <a:cs typeface="Arial Black"/>
                <a:sym typeface="Arial Black"/>
              </a:rPr>
              <a:t>Missing Values</a:t>
            </a:r>
          </a:p>
          <a:p>
            <a:pPr lvl="0" algn="ctr">
              <a:buClr>
                <a:srgbClr val="000000"/>
              </a:buClr>
              <a:buSzPts val="4800"/>
            </a:pPr>
            <a:r>
              <a:rPr lang="en-IN" sz="2400" dirty="0">
                <a:latin typeface="Times New Roman" panose="02020603050405020304" pitchFamily="18" charset="0"/>
                <a:cs typeface="Times New Roman" panose="02020603050405020304" pitchFamily="18" charset="0"/>
              </a:rPr>
              <a:t>Warehouse established year</a:t>
            </a:r>
            <a:endParaRPr sz="2400" b="0" i="0" u="none" strike="noStrike" cap="none" dirty="0">
              <a:solidFill>
                <a:schemeClr val="accent1"/>
              </a:solidFill>
              <a:latin typeface="Arial Black"/>
              <a:ea typeface="Arial Black"/>
              <a:cs typeface="Arial Black"/>
              <a:sym typeface="Arial Black"/>
            </a:endParaRPr>
          </a:p>
        </p:txBody>
      </p:sp>
      <p:sp>
        <p:nvSpPr>
          <p:cNvPr id="5" name="Subtitle 2">
            <a:extLst>
              <a:ext uri="{FF2B5EF4-FFF2-40B4-BE49-F238E27FC236}">
                <a16:creationId xmlns:a16="http://schemas.microsoft.com/office/drawing/2014/main" id="{F842E1F3-0CA5-483B-91A4-5DC3A4114EF4}"/>
              </a:ext>
            </a:extLst>
          </p:cNvPr>
          <p:cNvSpPr txBox="1">
            <a:spLocks/>
          </p:cNvSpPr>
          <p:nvPr/>
        </p:nvSpPr>
        <p:spPr>
          <a:xfrm>
            <a:off x="1508289" y="2451834"/>
            <a:ext cx="9505151" cy="707846"/>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fontAlgn="ctr"/>
            <a:r>
              <a:rPr lang="en-US" sz="2200" dirty="0">
                <a:latin typeface="Times New Roman" panose="02020603050405020304" pitchFamily="18" charset="0"/>
                <a:cs typeface="Times New Roman" panose="02020603050405020304" pitchFamily="18" charset="0"/>
              </a:rPr>
              <a:t>Drop column </a:t>
            </a:r>
            <a:r>
              <a:rPr lang="en-IN" dirty="0" err="1">
                <a:latin typeface="Times New Roman" panose="02020603050405020304" pitchFamily="18" charset="0"/>
                <a:cs typeface="Times New Roman" panose="02020603050405020304" pitchFamily="18" charset="0"/>
              </a:rPr>
              <a:t>wh_est_year</a:t>
            </a:r>
            <a:r>
              <a:rPr lang="en-IN" dirty="0">
                <a:latin typeface="Times New Roman" panose="02020603050405020304" pitchFamily="18" charset="0"/>
                <a:cs typeface="Times New Roman" panose="02020603050405020304" pitchFamily="18" charset="0"/>
              </a:rPr>
              <a:t>( Warehouse established year) by using drop function </a:t>
            </a:r>
          </a:p>
          <a:p>
            <a:endParaRPr lang="en-US" sz="22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B1BCD785-71A9-41C0-9A6C-E42C1B84DB5F}"/>
              </a:ext>
            </a:extLst>
          </p:cNvPr>
          <p:cNvPicPr>
            <a:picLocks noChangeAspect="1"/>
          </p:cNvPicPr>
          <p:nvPr/>
        </p:nvPicPr>
        <p:blipFill>
          <a:blip r:embed="rId3"/>
          <a:stretch>
            <a:fillRect/>
          </a:stretch>
        </p:blipFill>
        <p:spPr>
          <a:xfrm>
            <a:off x="1961720" y="3566664"/>
            <a:ext cx="7955278" cy="1175020"/>
          </a:xfrm>
          <a:prstGeom prst="rect">
            <a:avLst/>
          </a:prstGeom>
        </p:spPr>
      </p:pic>
    </p:spTree>
    <p:extLst>
      <p:ext uri="{BB962C8B-B14F-4D97-AF65-F5344CB8AC3E}">
        <p14:creationId xmlns:p14="http://schemas.microsoft.com/office/powerpoint/2010/main" val="675852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3;p1" descr="Learnbay | Facebook">
            <a:extLst>
              <a:ext uri="{FF2B5EF4-FFF2-40B4-BE49-F238E27FC236}">
                <a16:creationId xmlns:a16="http://schemas.microsoft.com/office/drawing/2014/main" id="{76515A21-6A85-47AC-BB95-69D1066AB70C}"/>
              </a:ext>
            </a:extLst>
          </p:cNvPr>
          <p:cNvPicPr preferRelativeResize="0"/>
          <p:nvPr/>
        </p:nvPicPr>
        <p:blipFill rotWithShape="1">
          <a:blip r:embed="rId2">
            <a:alphaModFix/>
          </a:blip>
          <a:srcRect/>
          <a:stretch/>
        </p:blipFill>
        <p:spPr>
          <a:xfrm>
            <a:off x="1" y="1"/>
            <a:ext cx="820131" cy="631595"/>
          </a:xfrm>
          <a:prstGeom prst="rect">
            <a:avLst/>
          </a:prstGeom>
          <a:noFill/>
          <a:ln>
            <a:noFill/>
          </a:ln>
        </p:spPr>
      </p:pic>
      <p:sp>
        <p:nvSpPr>
          <p:cNvPr id="6" name="Google Shape;109;p2">
            <a:extLst>
              <a:ext uri="{FF2B5EF4-FFF2-40B4-BE49-F238E27FC236}">
                <a16:creationId xmlns:a16="http://schemas.microsoft.com/office/drawing/2014/main" id="{70363AB0-7892-443D-9164-63EBDC84BD1B}"/>
              </a:ext>
            </a:extLst>
          </p:cNvPr>
          <p:cNvSpPr/>
          <p:nvPr/>
        </p:nvSpPr>
        <p:spPr>
          <a:xfrm>
            <a:off x="1880493" y="763571"/>
            <a:ext cx="8117731" cy="107717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000" b="0" i="0" u="none" strike="noStrike" cap="none" dirty="0">
                <a:solidFill>
                  <a:schemeClr val="accent1"/>
                </a:solidFill>
                <a:latin typeface="Arial Black"/>
                <a:ea typeface="Arial Black"/>
                <a:cs typeface="Arial Black"/>
                <a:sym typeface="Arial Black"/>
              </a:rPr>
              <a:t>Missing Values</a:t>
            </a:r>
          </a:p>
          <a:p>
            <a:pPr lvl="0" algn="ctr">
              <a:buClr>
                <a:srgbClr val="000000"/>
              </a:buClr>
              <a:buSzPts val="4800"/>
            </a:pPr>
            <a:r>
              <a:rPr lang="en-IN" sz="2400" dirty="0">
                <a:latin typeface="Times New Roman" panose="02020603050405020304" pitchFamily="18" charset="0"/>
                <a:cs typeface="Times New Roman" panose="02020603050405020304" pitchFamily="18" charset="0"/>
              </a:rPr>
              <a:t>Number of workers working in the warehouse</a:t>
            </a:r>
            <a:endParaRPr sz="2400" b="0" i="0" u="none" strike="noStrike" cap="none" dirty="0">
              <a:solidFill>
                <a:schemeClr val="accent1"/>
              </a:solidFill>
              <a:latin typeface="Arial Black"/>
              <a:ea typeface="Arial Black"/>
              <a:cs typeface="Arial Black"/>
              <a:sym typeface="Arial Black"/>
            </a:endParaRPr>
          </a:p>
        </p:txBody>
      </p:sp>
      <p:pic>
        <p:nvPicPr>
          <p:cNvPr id="2" name="Picture 1">
            <a:extLst>
              <a:ext uri="{FF2B5EF4-FFF2-40B4-BE49-F238E27FC236}">
                <a16:creationId xmlns:a16="http://schemas.microsoft.com/office/drawing/2014/main" id="{AC4B00F8-5D4C-4E65-9F57-5F0482634FA1}"/>
              </a:ext>
            </a:extLst>
          </p:cNvPr>
          <p:cNvPicPr>
            <a:picLocks noChangeAspect="1"/>
          </p:cNvPicPr>
          <p:nvPr/>
        </p:nvPicPr>
        <p:blipFill>
          <a:blip r:embed="rId3"/>
          <a:stretch>
            <a:fillRect/>
          </a:stretch>
        </p:blipFill>
        <p:spPr>
          <a:xfrm>
            <a:off x="1880492" y="2905134"/>
            <a:ext cx="8884917" cy="3189295"/>
          </a:xfrm>
          <a:prstGeom prst="rect">
            <a:avLst/>
          </a:prstGeom>
        </p:spPr>
      </p:pic>
      <p:sp>
        <p:nvSpPr>
          <p:cNvPr id="7" name="Subtitle 2">
            <a:extLst>
              <a:ext uri="{FF2B5EF4-FFF2-40B4-BE49-F238E27FC236}">
                <a16:creationId xmlns:a16="http://schemas.microsoft.com/office/drawing/2014/main" id="{055AA6B5-A389-485B-9287-5367BB1DDCE3}"/>
              </a:ext>
            </a:extLst>
          </p:cNvPr>
          <p:cNvSpPr txBox="1">
            <a:spLocks/>
          </p:cNvSpPr>
          <p:nvPr/>
        </p:nvSpPr>
        <p:spPr>
          <a:xfrm>
            <a:off x="1338606" y="2197288"/>
            <a:ext cx="9964132" cy="707846"/>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fontAlgn="ctr">
              <a:buNone/>
            </a:pPr>
            <a:r>
              <a:rPr lang="en-US" sz="2200" dirty="0">
                <a:latin typeface="Times New Roman" panose="02020603050405020304" pitchFamily="18" charset="0"/>
                <a:cs typeface="Times New Roman" panose="02020603050405020304" pitchFamily="18" charset="0"/>
              </a:rPr>
              <a:t>Fill </a:t>
            </a:r>
            <a:r>
              <a:rPr lang="en-US" sz="2200" dirty="0" err="1">
                <a:latin typeface="Times New Roman" panose="02020603050405020304" pitchFamily="18" charset="0"/>
                <a:cs typeface="Times New Roman" panose="02020603050405020304" pitchFamily="18" charset="0"/>
              </a:rPr>
              <a:t>na</a:t>
            </a:r>
            <a:r>
              <a:rPr lang="en-US" sz="2200" dirty="0">
                <a:latin typeface="Times New Roman" panose="02020603050405020304" pitchFamily="18" charset="0"/>
                <a:cs typeface="Times New Roman" panose="02020603050405020304" pitchFamily="18" charset="0"/>
              </a:rPr>
              <a:t> values column </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workers_num</a:t>
            </a:r>
            <a:r>
              <a:rPr lang="en-IN" dirty="0">
                <a:latin typeface="Times New Roman" panose="02020603050405020304" pitchFamily="18" charset="0"/>
                <a:cs typeface="Times New Roman" panose="02020603050405020304" pitchFamily="18" charset="0"/>
              </a:rPr>
              <a:t> Number of workers working in the warehouse using mean</a:t>
            </a:r>
          </a:p>
          <a:p>
            <a:pPr algn="ct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6423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3;p1" descr="Learnbay | Facebook">
            <a:extLst>
              <a:ext uri="{FF2B5EF4-FFF2-40B4-BE49-F238E27FC236}">
                <a16:creationId xmlns:a16="http://schemas.microsoft.com/office/drawing/2014/main" id="{76515A21-6A85-47AC-BB95-69D1066AB70C}"/>
              </a:ext>
            </a:extLst>
          </p:cNvPr>
          <p:cNvPicPr preferRelativeResize="0"/>
          <p:nvPr/>
        </p:nvPicPr>
        <p:blipFill rotWithShape="1">
          <a:blip r:embed="rId2">
            <a:alphaModFix/>
          </a:blip>
          <a:srcRect/>
          <a:stretch/>
        </p:blipFill>
        <p:spPr>
          <a:xfrm>
            <a:off x="1" y="1"/>
            <a:ext cx="820131" cy="631595"/>
          </a:xfrm>
          <a:prstGeom prst="rect">
            <a:avLst/>
          </a:prstGeom>
          <a:noFill/>
          <a:ln>
            <a:noFill/>
          </a:ln>
        </p:spPr>
      </p:pic>
      <p:sp>
        <p:nvSpPr>
          <p:cNvPr id="5" name="Google Shape;109;p2">
            <a:extLst>
              <a:ext uri="{FF2B5EF4-FFF2-40B4-BE49-F238E27FC236}">
                <a16:creationId xmlns:a16="http://schemas.microsoft.com/office/drawing/2014/main" id="{97CA8C0A-1835-48D3-A218-FAE39F3AFC63}"/>
              </a:ext>
            </a:extLst>
          </p:cNvPr>
          <p:cNvSpPr/>
          <p:nvPr/>
        </p:nvSpPr>
        <p:spPr>
          <a:xfrm>
            <a:off x="1880493" y="763571"/>
            <a:ext cx="8117731" cy="107717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000" b="0" i="0" u="none" strike="noStrike" cap="none" dirty="0">
                <a:solidFill>
                  <a:schemeClr val="accent1"/>
                </a:solidFill>
                <a:latin typeface="Arial Black"/>
                <a:ea typeface="Arial Black"/>
                <a:cs typeface="Arial Black"/>
                <a:sym typeface="Arial Black"/>
              </a:rPr>
              <a:t>Missing Values</a:t>
            </a:r>
          </a:p>
          <a:p>
            <a:pPr algn="ctr" fontAlgn="ctr"/>
            <a:r>
              <a:rPr lang="en-IN" sz="2400" dirty="0">
                <a:latin typeface="Times New Roman" panose="02020603050405020304" pitchFamily="18" charset="0"/>
                <a:cs typeface="Times New Roman" panose="02020603050405020304" pitchFamily="18" charset="0"/>
              </a:rPr>
              <a:t>standard certificate issued from government regulatory body</a:t>
            </a:r>
          </a:p>
        </p:txBody>
      </p:sp>
      <p:sp>
        <p:nvSpPr>
          <p:cNvPr id="6" name="Subtitle 2">
            <a:extLst>
              <a:ext uri="{FF2B5EF4-FFF2-40B4-BE49-F238E27FC236}">
                <a16:creationId xmlns:a16="http://schemas.microsoft.com/office/drawing/2014/main" id="{C5C76CFB-5DB9-402A-9EF2-9AFC0D23900F}"/>
              </a:ext>
            </a:extLst>
          </p:cNvPr>
          <p:cNvSpPr txBox="1">
            <a:spLocks/>
          </p:cNvSpPr>
          <p:nvPr/>
        </p:nvSpPr>
        <p:spPr>
          <a:xfrm>
            <a:off x="1338606" y="2197288"/>
            <a:ext cx="9964132" cy="707846"/>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fontAlgn="ctr"/>
            <a:r>
              <a:rPr lang="en-IN" dirty="0">
                <a:latin typeface="Times New Roman" panose="02020603050405020304" pitchFamily="18" charset="0"/>
                <a:cs typeface="Times New Roman" panose="02020603050405020304" pitchFamily="18" charset="0"/>
              </a:rPr>
              <a:t>Column </a:t>
            </a:r>
            <a:r>
              <a:rPr lang="en-IN" dirty="0" err="1">
                <a:latin typeface="Times New Roman" panose="02020603050405020304" pitchFamily="18" charset="0"/>
                <a:cs typeface="Times New Roman" panose="02020603050405020304" pitchFamily="18" charset="0"/>
              </a:rPr>
              <a:t>approved_wh_govt_certificate</a:t>
            </a:r>
            <a:endParaRPr lang="en-IN" dirty="0">
              <a:latin typeface="Times New Roman" panose="02020603050405020304" pitchFamily="18" charset="0"/>
              <a:cs typeface="Times New Roman" panose="02020603050405020304" pitchFamily="18" charset="0"/>
            </a:endParaRPr>
          </a:p>
          <a:p>
            <a:pPr fontAlgn="ctr"/>
            <a:r>
              <a:rPr lang="en-IN" dirty="0">
                <a:latin typeface="Times New Roman" panose="02020603050405020304" pitchFamily="18" charset="0"/>
                <a:cs typeface="Times New Roman" panose="02020603050405020304" pitchFamily="18" charset="0"/>
              </a:rPr>
              <a:t>What kind of standard certificate has been issued to the warehouse from government regulatory body</a:t>
            </a:r>
          </a:p>
        </p:txBody>
      </p:sp>
      <p:pic>
        <p:nvPicPr>
          <p:cNvPr id="2" name="Picture 1">
            <a:extLst>
              <a:ext uri="{FF2B5EF4-FFF2-40B4-BE49-F238E27FC236}">
                <a16:creationId xmlns:a16="http://schemas.microsoft.com/office/drawing/2014/main" id="{9BAC042F-F8B6-4E7A-BBA9-B5AE9C62CB24}"/>
              </a:ext>
            </a:extLst>
          </p:cNvPr>
          <p:cNvPicPr>
            <a:picLocks noChangeAspect="1"/>
          </p:cNvPicPr>
          <p:nvPr/>
        </p:nvPicPr>
        <p:blipFill>
          <a:blip r:embed="rId3"/>
          <a:stretch>
            <a:fillRect/>
          </a:stretch>
        </p:blipFill>
        <p:spPr>
          <a:xfrm>
            <a:off x="410066" y="2905134"/>
            <a:ext cx="4749784" cy="3189295"/>
          </a:xfrm>
          <a:prstGeom prst="rect">
            <a:avLst/>
          </a:prstGeom>
        </p:spPr>
      </p:pic>
      <p:pic>
        <p:nvPicPr>
          <p:cNvPr id="7" name="Picture 6">
            <a:extLst>
              <a:ext uri="{FF2B5EF4-FFF2-40B4-BE49-F238E27FC236}">
                <a16:creationId xmlns:a16="http://schemas.microsoft.com/office/drawing/2014/main" id="{300B0D31-A330-4368-BA61-DAE4DA4BD630}"/>
              </a:ext>
            </a:extLst>
          </p:cNvPr>
          <p:cNvPicPr>
            <a:picLocks noChangeAspect="1"/>
          </p:cNvPicPr>
          <p:nvPr/>
        </p:nvPicPr>
        <p:blipFill>
          <a:blip r:embed="rId4"/>
          <a:stretch>
            <a:fillRect/>
          </a:stretch>
        </p:blipFill>
        <p:spPr>
          <a:xfrm>
            <a:off x="5524107" y="2905134"/>
            <a:ext cx="6372627" cy="3189295"/>
          </a:xfrm>
          <a:prstGeom prst="rect">
            <a:avLst/>
          </a:prstGeom>
        </p:spPr>
      </p:pic>
    </p:spTree>
    <p:extLst>
      <p:ext uri="{BB962C8B-B14F-4D97-AF65-F5344CB8AC3E}">
        <p14:creationId xmlns:p14="http://schemas.microsoft.com/office/powerpoint/2010/main" val="3633604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3;p1" descr="Learnbay | Facebook">
            <a:extLst>
              <a:ext uri="{FF2B5EF4-FFF2-40B4-BE49-F238E27FC236}">
                <a16:creationId xmlns:a16="http://schemas.microsoft.com/office/drawing/2014/main" id="{76515A21-6A85-47AC-BB95-69D1066AB70C}"/>
              </a:ext>
            </a:extLst>
          </p:cNvPr>
          <p:cNvPicPr preferRelativeResize="0"/>
          <p:nvPr/>
        </p:nvPicPr>
        <p:blipFill rotWithShape="1">
          <a:blip r:embed="rId2">
            <a:alphaModFix/>
          </a:blip>
          <a:srcRect/>
          <a:stretch/>
        </p:blipFill>
        <p:spPr>
          <a:xfrm>
            <a:off x="1" y="1"/>
            <a:ext cx="820131" cy="631595"/>
          </a:xfrm>
          <a:prstGeom prst="rect">
            <a:avLst/>
          </a:prstGeom>
          <a:noFill/>
          <a:ln>
            <a:noFill/>
          </a:ln>
        </p:spPr>
      </p:pic>
      <p:sp>
        <p:nvSpPr>
          <p:cNvPr id="5" name="Google Shape;109;p2">
            <a:extLst>
              <a:ext uri="{FF2B5EF4-FFF2-40B4-BE49-F238E27FC236}">
                <a16:creationId xmlns:a16="http://schemas.microsoft.com/office/drawing/2014/main" id="{70084BA2-33D4-4A4E-AEAF-0A02A878EB2E}"/>
              </a:ext>
            </a:extLst>
          </p:cNvPr>
          <p:cNvSpPr/>
          <p:nvPr/>
        </p:nvSpPr>
        <p:spPr>
          <a:xfrm>
            <a:off x="1880493" y="763571"/>
            <a:ext cx="8117731" cy="107717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000" b="0" i="0" u="none" strike="noStrike" cap="none" dirty="0">
                <a:solidFill>
                  <a:schemeClr val="accent1"/>
                </a:solidFill>
                <a:latin typeface="Arial Black"/>
                <a:ea typeface="Arial Black"/>
                <a:cs typeface="Arial Black"/>
                <a:sym typeface="Arial Black"/>
              </a:rPr>
              <a:t>Missing Values</a:t>
            </a:r>
          </a:p>
          <a:p>
            <a:pPr algn="ctr" fontAlgn="ctr"/>
            <a:r>
              <a:rPr lang="en-IN" sz="2400" dirty="0">
                <a:latin typeface="Times New Roman" panose="02020603050405020304" pitchFamily="18" charset="0"/>
                <a:cs typeface="Times New Roman" panose="02020603050405020304" pitchFamily="18" charset="0"/>
              </a:rPr>
              <a:t>standard certificate issued from government regulatory body</a:t>
            </a:r>
          </a:p>
        </p:txBody>
      </p:sp>
      <p:pic>
        <p:nvPicPr>
          <p:cNvPr id="2" name="Picture 1">
            <a:extLst>
              <a:ext uri="{FF2B5EF4-FFF2-40B4-BE49-F238E27FC236}">
                <a16:creationId xmlns:a16="http://schemas.microsoft.com/office/drawing/2014/main" id="{4DF21980-5436-4F2A-A672-77D3C127FF80}"/>
              </a:ext>
            </a:extLst>
          </p:cNvPr>
          <p:cNvPicPr>
            <a:picLocks noChangeAspect="1"/>
          </p:cNvPicPr>
          <p:nvPr/>
        </p:nvPicPr>
        <p:blipFill>
          <a:blip r:embed="rId3"/>
          <a:stretch>
            <a:fillRect/>
          </a:stretch>
        </p:blipFill>
        <p:spPr>
          <a:xfrm>
            <a:off x="1534519" y="1946409"/>
            <a:ext cx="9447708" cy="4175017"/>
          </a:xfrm>
          <a:prstGeom prst="rect">
            <a:avLst/>
          </a:prstGeom>
        </p:spPr>
      </p:pic>
    </p:spTree>
    <p:extLst>
      <p:ext uri="{BB962C8B-B14F-4D97-AF65-F5344CB8AC3E}">
        <p14:creationId xmlns:p14="http://schemas.microsoft.com/office/powerpoint/2010/main" val="979051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3;p1" descr="Learnbay | Facebook">
            <a:extLst>
              <a:ext uri="{FF2B5EF4-FFF2-40B4-BE49-F238E27FC236}">
                <a16:creationId xmlns:a16="http://schemas.microsoft.com/office/drawing/2014/main" id="{76515A21-6A85-47AC-BB95-69D1066AB70C}"/>
              </a:ext>
            </a:extLst>
          </p:cNvPr>
          <p:cNvPicPr preferRelativeResize="0"/>
          <p:nvPr/>
        </p:nvPicPr>
        <p:blipFill rotWithShape="1">
          <a:blip r:embed="rId2">
            <a:alphaModFix/>
          </a:blip>
          <a:srcRect/>
          <a:stretch/>
        </p:blipFill>
        <p:spPr>
          <a:xfrm>
            <a:off x="1" y="1"/>
            <a:ext cx="820131" cy="631595"/>
          </a:xfrm>
          <a:prstGeom prst="rect">
            <a:avLst/>
          </a:prstGeom>
          <a:noFill/>
          <a:ln>
            <a:noFill/>
          </a:ln>
        </p:spPr>
      </p:pic>
      <p:sp>
        <p:nvSpPr>
          <p:cNvPr id="3" name="Google Shape;109;p2">
            <a:extLst>
              <a:ext uri="{FF2B5EF4-FFF2-40B4-BE49-F238E27FC236}">
                <a16:creationId xmlns:a16="http://schemas.microsoft.com/office/drawing/2014/main" id="{1A247A62-7B5A-4753-BA1D-9CD4E0643851}"/>
              </a:ext>
            </a:extLst>
          </p:cNvPr>
          <p:cNvSpPr/>
          <p:nvPr/>
        </p:nvSpPr>
        <p:spPr>
          <a:xfrm>
            <a:off x="565608" y="1186943"/>
            <a:ext cx="11302738"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000" dirty="0">
                <a:solidFill>
                  <a:schemeClr val="accent1"/>
                </a:solidFill>
                <a:latin typeface="Arial Black"/>
                <a:ea typeface="Arial Black"/>
                <a:cs typeface="Arial Black"/>
                <a:sym typeface="Arial Black"/>
              </a:rPr>
              <a:t>Label Encoder For Numeric values</a:t>
            </a:r>
            <a:endParaRPr sz="4000" b="0" i="0" u="none" strike="noStrike" cap="none" dirty="0">
              <a:solidFill>
                <a:schemeClr val="accent1"/>
              </a:solidFill>
              <a:latin typeface="Arial Black"/>
              <a:ea typeface="Arial Black"/>
              <a:cs typeface="Arial Black"/>
              <a:sym typeface="Arial Black"/>
            </a:endParaRPr>
          </a:p>
        </p:txBody>
      </p:sp>
      <p:pic>
        <p:nvPicPr>
          <p:cNvPr id="2" name="Picture 1">
            <a:extLst>
              <a:ext uri="{FF2B5EF4-FFF2-40B4-BE49-F238E27FC236}">
                <a16:creationId xmlns:a16="http://schemas.microsoft.com/office/drawing/2014/main" id="{6CC1F90D-64AB-4067-9C95-9CDBB5F9520E}"/>
              </a:ext>
            </a:extLst>
          </p:cNvPr>
          <p:cNvPicPr>
            <a:picLocks noChangeAspect="1"/>
          </p:cNvPicPr>
          <p:nvPr/>
        </p:nvPicPr>
        <p:blipFill>
          <a:blip r:embed="rId3"/>
          <a:stretch>
            <a:fillRect/>
          </a:stretch>
        </p:blipFill>
        <p:spPr>
          <a:xfrm>
            <a:off x="1451728" y="1894789"/>
            <a:ext cx="9615339" cy="4242059"/>
          </a:xfrm>
          <a:prstGeom prst="rect">
            <a:avLst/>
          </a:prstGeom>
        </p:spPr>
      </p:pic>
    </p:spTree>
    <p:extLst>
      <p:ext uri="{BB962C8B-B14F-4D97-AF65-F5344CB8AC3E}">
        <p14:creationId xmlns:p14="http://schemas.microsoft.com/office/powerpoint/2010/main" val="2216944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3;p1" descr="Learnbay | Facebook">
            <a:extLst>
              <a:ext uri="{FF2B5EF4-FFF2-40B4-BE49-F238E27FC236}">
                <a16:creationId xmlns:a16="http://schemas.microsoft.com/office/drawing/2014/main" id="{76515A21-6A85-47AC-BB95-69D1066AB70C}"/>
              </a:ext>
            </a:extLst>
          </p:cNvPr>
          <p:cNvPicPr preferRelativeResize="0"/>
          <p:nvPr/>
        </p:nvPicPr>
        <p:blipFill rotWithShape="1">
          <a:blip r:embed="rId2">
            <a:alphaModFix/>
          </a:blip>
          <a:srcRect/>
          <a:stretch/>
        </p:blipFill>
        <p:spPr>
          <a:xfrm>
            <a:off x="1" y="1"/>
            <a:ext cx="820131" cy="631595"/>
          </a:xfrm>
          <a:prstGeom prst="rect">
            <a:avLst/>
          </a:prstGeom>
          <a:noFill/>
          <a:ln>
            <a:noFill/>
          </a:ln>
        </p:spPr>
      </p:pic>
      <p:sp>
        <p:nvSpPr>
          <p:cNvPr id="3" name="Google Shape;109;p2">
            <a:extLst>
              <a:ext uri="{FF2B5EF4-FFF2-40B4-BE49-F238E27FC236}">
                <a16:creationId xmlns:a16="http://schemas.microsoft.com/office/drawing/2014/main" id="{1A247A62-7B5A-4753-BA1D-9CD4E0643851}"/>
              </a:ext>
            </a:extLst>
          </p:cNvPr>
          <p:cNvSpPr/>
          <p:nvPr/>
        </p:nvSpPr>
        <p:spPr>
          <a:xfrm>
            <a:off x="1961720" y="1186943"/>
            <a:ext cx="8117731" cy="707846"/>
          </a:xfrm>
          <a:prstGeom prst="rect">
            <a:avLst/>
          </a:prstGeom>
          <a:noFill/>
          <a:ln>
            <a:noFill/>
          </a:ln>
        </p:spPr>
        <p:txBody>
          <a:bodyPr spcFirstLastPara="1" wrap="square" lIns="91425" tIns="45700" rIns="91425" bIns="45700" anchor="t" anchorCtr="0">
            <a:spAutoFit/>
          </a:bodyPr>
          <a:lstStyle/>
          <a:p>
            <a:pPr lvl="0" algn="ctr">
              <a:buClr>
                <a:srgbClr val="000000"/>
              </a:buClr>
              <a:buSzPts val="4800"/>
            </a:pPr>
            <a:r>
              <a:rPr lang="en-US" sz="4000" dirty="0">
                <a:solidFill>
                  <a:schemeClr val="accent1"/>
                </a:solidFill>
                <a:latin typeface="Arial Black"/>
                <a:ea typeface="Arial Black"/>
                <a:cs typeface="Arial Black"/>
                <a:sym typeface="Arial Black"/>
              </a:rPr>
              <a:t>After Apply Label Encoder</a:t>
            </a:r>
            <a:endParaRPr sz="4000" b="0" i="0" u="none" strike="noStrike" cap="none" dirty="0">
              <a:solidFill>
                <a:schemeClr val="accent1"/>
              </a:solidFill>
              <a:latin typeface="Arial Black"/>
              <a:ea typeface="Arial Black"/>
              <a:cs typeface="Arial Black"/>
              <a:sym typeface="Arial Black"/>
            </a:endParaRPr>
          </a:p>
        </p:txBody>
      </p:sp>
      <p:pic>
        <p:nvPicPr>
          <p:cNvPr id="2" name="Picture 1">
            <a:extLst>
              <a:ext uri="{FF2B5EF4-FFF2-40B4-BE49-F238E27FC236}">
                <a16:creationId xmlns:a16="http://schemas.microsoft.com/office/drawing/2014/main" id="{81E1D67F-B962-4490-93A6-8A3596C47434}"/>
              </a:ext>
            </a:extLst>
          </p:cNvPr>
          <p:cNvPicPr>
            <a:picLocks noChangeAspect="1"/>
          </p:cNvPicPr>
          <p:nvPr/>
        </p:nvPicPr>
        <p:blipFill>
          <a:blip r:embed="rId3"/>
          <a:stretch>
            <a:fillRect/>
          </a:stretch>
        </p:blipFill>
        <p:spPr>
          <a:xfrm>
            <a:off x="2394407" y="2111604"/>
            <a:ext cx="6853287" cy="4440025"/>
          </a:xfrm>
          <a:prstGeom prst="rect">
            <a:avLst/>
          </a:prstGeom>
        </p:spPr>
      </p:pic>
    </p:spTree>
    <p:extLst>
      <p:ext uri="{BB962C8B-B14F-4D97-AF65-F5344CB8AC3E}">
        <p14:creationId xmlns:p14="http://schemas.microsoft.com/office/powerpoint/2010/main" val="4121088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3;p1" descr="Learnbay | Facebook">
            <a:extLst>
              <a:ext uri="{FF2B5EF4-FFF2-40B4-BE49-F238E27FC236}">
                <a16:creationId xmlns:a16="http://schemas.microsoft.com/office/drawing/2014/main" id="{76515A21-6A85-47AC-BB95-69D1066AB70C}"/>
              </a:ext>
            </a:extLst>
          </p:cNvPr>
          <p:cNvPicPr preferRelativeResize="0"/>
          <p:nvPr/>
        </p:nvPicPr>
        <p:blipFill rotWithShape="1">
          <a:blip r:embed="rId2">
            <a:alphaModFix/>
          </a:blip>
          <a:srcRect/>
          <a:stretch/>
        </p:blipFill>
        <p:spPr>
          <a:xfrm>
            <a:off x="1" y="1"/>
            <a:ext cx="820131" cy="631595"/>
          </a:xfrm>
          <a:prstGeom prst="rect">
            <a:avLst/>
          </a:prstGeom>
          <a:noFill/>
          <a:ln>
            <a:noFill/>
          </a:ln>
        </p:spPr>
      </p:pic>
      <p:sp>
        <p:nvSpPr>
          <p:cNvPr id="3" name="Google Shape;109;p2">
            <a:extLst>
              <a:ext uri="{FF2B5EF4-FFF2-40B4-BE49-F238E27FC236}">
                <a16:creationId xmlns:a16="http://schemas.microsoft.com/office/drawing/2014/main" id="{1A247A62-7B5A-4753-BA1D-9CD4E0643851}"/>
              </a:ext>
            </a:extLst>
          </p:cNvPr>
          <p:cNvSpPr/>
          <p:nvPr/>
        </p:nvSpPr>
        <p:spPr>
          <a:xfrm>
            <a:off x="2037134" y="0"/>
            <a:ext cx="8117731"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000" dirty="0">
                <a:solidFill>
                  <a:schemeClr val="accent1"/>
                </a:solidFill>
                <a:latin typeface="Arial Black"/>
                <a:ea typeface="Arial Black"/>
                <a:cs typeface="Arial Black"/>
                <a:sym typeface="Arial Black"/>
              </a:rPr>
              <a:t>Correlation B/W Column</a:t>
            </a:r>
            <a:endParaRPr sz="4000" b="0" i="0" u="none" strike="noStrike" cap="none" dirty="0">
              <a:solidFill>
                <a:schemeClr val="accent1"/>
              </a:solidFill>
              <a:latin typeface="Arial Black"/>
              <a:ea typeface="Arial Black"/>
              <a:cs typeface="Arial Black"/>
              <a:sym typeface="Arial Black"/>
            </a:endParaRPr>
          </a:p>
        </p:txBody>
      </p:sp>
      <p:pic>
        <p:nvPicPr>
          <p:cNvPr id="1026" name="Picture 2">
            <a:extLst>
              <a:ext uri="{FF2B5EF4-FFF2-40B4-BE49-F238E27FC236}">
                <a16:creationId xmlns:a16="http://schemas.microsoft.com/office/drawing/2014/main" id="{FC451455-D85A-40E9-A947-E9D2ECE41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596"/>
            <a:ext cx="12191999" cy="6226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266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3;p1" descr="Learnbay | Facebook">
            <a:extLst>
              <a:ext uri="{FF2B5EF4-FFF2-40B4-BE49-F238E27FC236}">
                <a16:creationId xmlns:a16="http://schemas.microsoft.com/office/drawing/2014/main" id="{76515A21-6A85-47AC-BB95-69D1066AB70C}"/>
              </a:ext>
            </a:extLst>
          </p:cNvPr>
          <p:cNvPicPr preferRelativeResize="0"/>
          <p:nvPr/>
        </p:nvPicPr>
        <p:blipFill rotWithShape="1">
          <a:blip r:embed="rId2">
            <a:alphaModFix/>
          </a:blip>
          <a:srcRect/>
          <a:stretch/>
        </p:blipFill>
        <p:spPr>
          <a:xfrm>
            <a:off x="1" y="1"/>
            <a:ext cx="820131" cy="631595"/>
          </a:xfrm>
          <a:prstGeom prst="rect">
            <a:avLst/>
          </a:prstGeom>
          <a:noFill/>
          <a:ln>
            <a:noFill/>
          </a:ln>
        </p:spPr>
      </p:pic>
      <p:sp>
        <p:nvSpPr>
          <p:cNvPr id="3" name="Google Shape;109;p2">
            <a:extLst>
              <a:ext uri="{FF2B5EF4-FFF2-40B4-BE49-F238E27FC236}">
                <a16:creationId xmlns:a16="http://schemas.microsoft.com/office/drawing/2014/main" id="{1A247A62-7B5A-4753-BA1D-9CD4E0643851}"/>
              </a:ext>
            </a:extLst>
          </p:cNvPr>
          <p:cNvSpPr/>
          <p:nvPr/>
        </p:nvSpPr>
        <p:spPr>
          <a:xfrm>
            <a:off x="1924012" y="65989"/>
            <a:ext cx="831349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3200" b="0" i="0" u="none" strike="noStrike" cap="none" dirty="0">
                <a:solidFill>
                  <a:schemeClr val="accent1"/>
                </a:solidFill>
                <a:latin typeface="Arial Black"/>
                <a:ea typeface="Arial Black"/>
                <a:cs typeface="Arial Black"/>
                <a:sym typeface="Arial Black"/>
              </a:rPr>
              <a:t>Storage Issue with Target Column</a:t>
            </a:r>
            <a:endParaRPr sz="3200" b="0" i="0" u="none" strike="noStrike" cap="none" dirty="0">
              <a:solidFill>
                <a:schemeClr val="accent1"/>
              </a:solidFill>
              <a:latin typeface="Arial Black"/>
              <a:ea typeface="Arial Black"/>
              <a:cs typeface="Arial Black"/>
              <a:sym typeface="Arial Black"/>
            </a:endParaRPr>
          </a:p>
        </p:txBody>
      </p:sp>
      <p:pic>
        <p:nvPicPr>
          <p:cNvPr id="2" name="Picture 1">
            <a:extLst>
              <a:ext uri="{FF2B5EF4-FFF2-40B4-BE49-F238E27FC236}">
                <a16:creationId xmlns:a16="http://schemas.microsoft.com/office/drawing/2014/main" id="{E4E2585D-F4DA-4D4E-AFC9-3090F49858B6}"/>
              </a:ext>
            </a:extLst>
          </p:cNvPr>
          <p:cNvPicPr>
            <a:picLocks noChangeAspect="1"/>
          </p:cNvPicPr>
          <p:nvPr/>
        </p:nvPicPr>
        <p:blipFill>
          <a:blip r:embed="rId3"/>
          <a:stretch>
            <a:fillRect/>
          </a:stretch>
        </p:blipFill>
        <p:spPr>
          <a:xfrm>
            <a:off x="820132" y="707846"/>
            <a:ext cx="10360058" cy="5405712"/>
          </a:xfrm>
          <a:prstGeom prst="rect">
            <a:avLst/>
          </a:prstGeom>
        </p:spPr>
      </p:pic>
    </p:spTree>
    <p:extLst>
      <p:ext uri="{BB962C8B-B14F-4D97-AF65-F5344CB8AC3E}">
        <p14:creationId xmlns:p14="http://schemas.microsoft.com/office/powerpoint/2010/main" val="2794486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3;p1" descr="Learnbay | Facebook">
            <a:extLst>
              <a:ext uri="{FF2B5EF4-FFF2-40B4-BE49-F238E27FC236}">
                <a16:creationId xmlns:a16="http://schemas.microsoft.com/office/drawing/2014/main" id="{76515A21-6A85-47AC-BB95-69D1066AB70C}"/>
              </a:ext>
            </a:extLst>
          </p:cNvPr>
          <p:cNvPicPr preferRelativeResize="0"/>
          <p:nvPr/>
        </p:nvPicPr>
        <p:blipFill rotWithShape="1">
          <a:blip r:embed="rId2">
            <a:alphaModFix/>
          </a:blip>
          <a:srcRect/>
          <a:stretch/>
        </p:blipFill>
        <p:spPr>
          <a:xfrm>
            <a:off x="1" y="1"/>
            <a:ext cx="820131" cy="631595"/>
          </a:xfrm>
          <a:prstGeom prst="rect">
            <a:avLst/>
          </a:prstGeom>
          <a:noFill/>
          <a:ln>
            <a:noFill/>
          </a:ln>
        </p:spPr>
      </p:pic>
      <p:sp>
        <p:nvSpPr>
          <p:cNvPr id="3" name="Google Shape;109;p2">
            <a:extLst>
              <a:ext uri="{FF2B5EF4-FFF2-40B4-BE49-F238E27FC236}">
                <a16:creationId xmlns:a16="http://schemas.microsoft.com/office/drawing/2014/main" id="{1A247A62-7B5A-4753-BA1D-9CD4E0643851}"/>
              </a:ext>
            </a:extLst>
          </p:cNvPr>
          <p:cNvSpPr/>
          <p:nvPr/>
        </p:nvSpPr>
        <p:spPr>
          <a:xfrm>
            <a:off x="1961720" y="32577"/>
            <a:ext cx="8117731"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000" b="0" i="0" u="none" strike="noStrike" cap="none" dirty="0">
                <a:solidFill>
                  <a:schemeClr val="accent1"/>
                </a:solidFill>
                <a:latin typeface="Arial Black"/>
                <a:ea typeface="Arial Black"/>
                <a:cs typeface="Arial Black"/>
                <a:sym typeface="Arial Black"/>
              </a:rPr>
              <a:t>Retail Shop Number</a:t>
            </a:r>
            <a:endParaRPr sz="4000" b="0" i="0" u="none" strike="noStrike" cap="none" dirty="0">
              <a:solidFill>
                <a:schemeClr val="accent1"/>
              </a:solidFill>
              <a:latin typeface="Arial Black"/>
              <a:ea typeface="Arial Black"/>
              <a:cs typeface="Arial Black"/>
              <a:sym typeface="Arial Black"/>
            </a:endParaRPr>
          </a:p>
        </p:txBody>
      </p:sp>
      <p:pic>
        <p:nvPicPr>
          <p:cNvPr id="2" name="Picture 1">
            <a:extLst>
              <a:ext uri="{FF2B5EF4-FFF2-40B4-BE49-F238E27FC236}">
                <a16:creationId xmlns:a16="http://schemas.microsoft.com/office/drawing/2014/main" id="{D5168A1E-3B1C-44BB-94EE-F98B2D89B7A3}"/>
              </a:ext>
            </a:extLst>
          </p:cNvPr>
          <p:cNvPicPr>
            <a:picLocks noChangeAspect="1"/>
          </p:cNvPicPr>
          <p:nvPr/>
        </p:nvPicPr>
        <p:blipFill>
          <a:blip r:embed="rId3"/>
          <a:stretch>
            <a:fillRect/>
          </a:stretch>
        </p:blipFill>
        <p:spPr>
          <a:xfrm>
            <a:off x="1320697" y="740423"/>
            <a:ext cx="9831212" cy="5339866"/>
          </a:xfrm>
          <a:prstGeom prst="rect">
            <a:avLst/>
          </a:prstGeom>
        </p:spPr>
      </p:pic>
    </p:spTree>
    <p:extLst>
      <p:ext uri="{BB962C8B-B14F-4D97-AF65-F5344CB8AC3E}">
        <p14:creationId xmlns:p14="http://schemas.microsoft.com/office/powerpoint/2010/main" val="3516290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3;p1" descr="Learnbay | Facebook">
            <a:extLst>
              <a:ext uri="{FF2B5EF4-FFF2-40B4-BE49-F238E27FC236}">
                <a16:creationId xmlns:a16="http://schemas.microsoft.com/office/drawing/2014/main" id="{76515A21-6A85-47AC-BB95-69D1066AB70C}"/>
              </a:ext>
            </a:extLst>
          </p:cNvPr>
          <p:cNvPicPr preferRelativeResize="0"/>
          <p:nvPr/>
        </p:nvPicPr>
        <p:blipFill rotWithShape="1">
          <a:blip r:embed="rId2">
            <a:alphaModFix/>
          </a:blip>
          <a:srcRect/>
          <a:stretch/>
        </p:blipFill>
        <p:spPr>
          <a:xfrm>
            <a:off x="1" y="1"/>
            <a:ext cx="820131" cy="631595"/>
          </a:xfrm>
          <a:prstGeom prst="rect">
            <a:avLst/>
          </a:prstGeom>
          <a:noFill/>
          <a:ln>
            <a:noFill/>
          </a:ln>
        </p:spPr>
      </p:pic>
      <p:sp>
        <p:nvSpPr>
          <p:cNvPr id="5" name="Google Shape;109;p2">
            <a:extLst>
              <a:ext uri="{FF2B5EF4-FFF2-40B4-BE49-F238E27FC236}">
                <a16:creationId xmlns:a16="http://schemas.microsoft.com/office/drawing/2014/main" id="{48B6A327-310E-4239-9CC7-0DD37ED76E1A}"/>
              </a:ext>
            </a:extLst>
          </p:cNvPr>
          <p:cNvSpPr/>
          <p:nvPr/>
        </p:nvSpPr>
        <p:spPr>
          <a:xfrm>
            <a:off x="2037134" y="1192491"/>
            <a:ext cx="8117731"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IN" sz="4000" b="0" i="0" u="none" strike="noStrike" cap="none" dirty="0">
                <a:solidFill>
                  <a:schemeClr val="accent1"/>
                </a:solidFill>
                <a:latin typeface="Arial Black"/>
                <a:ea typeface="Arial Black"/>
                <a:cs typeface="Arial Black"/>
                <a:sym typeface="Arial Black"/>
              </a:rPr>
              <a:t>Problem Statement</a:t>
            </a:r>
            <a:endParaRPr sz="4000" b="0" i="0" u="none" strike="noStrike" cap="none" dirty="0">
              <a:solidFill>
                <a:schemeClr val="accent1"/>
              </a:solidFill>
              <a:latin typeface="Arial Black"/>
              <a:ea typeface="Arial Black"/>
              <a:cs typeface="Arial Black"/>
              <a:sym typeface="Arial Black"/>
            </a:endParaRPr>
          </a:p>
        </p:txBody>
      </p:sp>
      <p:sp>
        <p:nvSpPr>
          <p:cNvPr id="6" name="Google Shape;108;p2">
            <a:extLst>
              <a:ext uri="{FF2B5EF4-FFF2-40B4-BE49-F238E27FC236}">
                <a16:creationId xmlns:a16="http://schemas.microsoft.com/office/drawing/2014/main" id="{6B1595E5-FE6A-49AA-9D23-595E50DFA86B}"/>
              </a:ext>
            </a:extLst>
          </p:cNvPr>
          <p:cNvSpPr txBox="1">
            <a:spLocks/>
          </p:cNvSpPr>
          <p:nvPr/>
        </p:nvSpPr>
        <p:spPr>
          <a:xfrm>
            <a:off x="1451579" y="2015732"/>
            <a:ext cx="9603275" cy="3649777"/>
          </a:xfrm>
          <a:prstGeom prst="rect">
            <a:avLst/>
          </a:prstGeom>
          <a:noFill/>
          <a:ln>
            <a:noFill/>
          </a:ln>
        </p:spPr>
        <p:txBody>
          <a:bodyPr spcFirstLastPara="1" vert="horz" wrap="square" lIns="91425" tIns="45700" rIns="91425" bIns="45700" rtlCol="0" anchor="t" anchorCtr="0">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spcBef>
                <a:spcPts val="0"/>
              </a:spcBef>
              <a:buSzPts val="2400"/>
            </a:pPr>
            <a:r>
              <a:rPr lang="en-US" sz="2400" dirty="0">
                <a:latin typeface="Times New Roman" panose="02020603050405020304" pitchFamily="18" charset="0"/>
                <a:cs typeface="Times New Roman" panose="02020603050405020304" pitchFamily="18" charset="0"/>
              </a:rPr>
              <a:t>An FMCG company management has noticed that there is a miss match in the demand and supply. </a:t>
            </a:r>
          </a:p>
          <a:p>
            <a:pPr>
              <a:spcBef>
                <a:spcPts val="0"/>
              </a:spcBef>
              <a:buSzPts val="2400"/>
            </a:pPr>
            <a:r>
              <a:rPr lang="en-US" sz="2400" dirty="0">
                <a:latin typeface="Times New Roman" panose="02020603050405020304" pitchFamily="18" charset="0"/>
                <a:cs typeface="Times New Roman" panose="02020603050405020304" pitchFamily="18" charset="0"/>
              </a:rPr>
              <a:t>Where the demand is high, supply is pretty low and where the demand is low, supply is pretty high. </a:t>
            </a:r>
          </a:p>
          <a:p>
            <a:pPr>
              <a:spcBef>
                <a:spcPts val="0"/>
              </a:spcBef>
              <a:buSzPts val="2400"/>
            </a:pPr>
            <a:r>
              <a:rPr lang="en-US" sz="2400" dirty="0">
                <a:latin typeface="Times New Roman" panose="02020603050405020304" pitchFamily="18" charset="0"/>
                <a:cs typeface="Times New Roman" panose="02020603050405020304" pitchFamily="18" charset="0"/>
              </a:rPr>
              <a:t>In both ways, it is an inventory cost loss to the company</a:t>
            </a:r>
          </a:p>
          <a:p>
            <a:pPr>
              <a:spcBef>
                <a:spcPts val="0"/>
              </a:spcBef>
              <a:buSzPts val="2400"/>
            </a:pPr>
            <a:r>
              <a:rPr lang="en-US" sz="2400" dirty="0">
                <a:latin typeface="Times New Roman" panose="02020603050405020304" pitchFamily="18" charset="0"/>
                <a:cs typeface="Times New Roman" panose="02020603050405020304" pitchFamily="18" charset="0"/>
              </a:rPr>
              <a:t>The higher management wants to optimize the supply quantity in every warehouse in the entire country.</a:t>
            </a:r>
          </a:p>
        </p:txBody>
      </p:sp>
    </p:spTree>
    <p:extLst>
      <p:ext uri="{BB962C8B-B14F-4D97-AF65-F5344CB8AC3E}">
        <p14:creationId xmlns:p14="http://schemas.microsoft.com/office/powerpoint/2010/main" val="4184931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3;p1" descr="Learnbay | Facebook">
            <a:extLst>
              <a:ext uri="{FF2B5EF4-FFF2-40B4-BE49-F238E27FC236}">
                <a16:creationId xmlns:a16="http://schemas.microsoft.com/office/drawing/2014/main" id="{76515A21-6A85-47AC-BB95-69D1066AB70C}"/>
              </a:ext>
            </a:extLst>
          </p:cNvPr>
          <p:cNvPicPr preferRelativeResize="0"/>
          <p:nvPr/>
        </p:nvPicPr>
        <p:blipFill rotWithShape="1">
          <a:blip r:embed="rId2">
            <a:alphaModFix/>
          </a:blip>
          <a:srcRect/>
          <a:stretch/>
        </p:blipFill>
        <p:spPr>
          <a:xfrm>
            <a:off x="1" y="1"/>
            <a:ext cx="820131" cy="631595"/>
          </a:xfrm>
          <a:prstGeom prst="rect">
            <a:avLst/>
          </a:prstGeom>
          <a:noFill/>
          <a:ln>
            <a:noFill/>
          </a:ln>
        </p:spPr>
      </p:pic>
      <p:sp>
        <p:nvSpPr>
          <p:cNvPr id="3" name="Google Shape;109;p2">
            <a:extLst>
              <a:ext uri="{FF2B5EF4-FFF2-40B4-BE49-F238E27FC236}">
                <a16:creationId xmlns:a16="http://schemas.microsoft.com/office/drawing/2014/main" id="{1A247A62-7B5A-4753-BA1D-9CD4E0643851}"/>
              </a:ext>
            </a:extLst>
          </p:cNvPr>
          <p:cNvSpPr/>
          <p:nvPr/>
        </p:nvSpPr>
        <p:spPr>
          <a:xfrm>
            <a:off x="956545" y="36876"/>
            <a:ext cx="10657277" cy="523180"/>
          </a:xfrm>
          <a:prstGeom prst="rect">
            <a:avLst/>
          </a:prstGeom>
          <a:noFill/>
          <a:ln>
            <a:noFill/>
          </a:ln>
        </p:spPr>
        <p:txBody>
          <a:bodyPr spcFirstLastPara="1" wrap="square" lIns="91425" tIns="45700" rIns="91425" bIns="45700" anchor="t" anchorCtr="0">
            <a:spAutoFit/>
          </a:bodyPr>
          <a:lstStyle/>
          <a:p>
            <a:pPr lvl="0" algn="ctr">
              <a:buClr>
                <a:srgbClr val="000000"/>
              </a:buClr>
              <a:buSzPts val="4800"/>
            </a:pPr>
            <a:r>
              <a:rPr lang="en-IN" sz="2800" b="1" dirty="0">
                <a:solidFill>
                  <a:srgbClr val="C00000"/>
                </a:solidFill>
                <a:latin typeface="Times New Roman" panose="02020603050405020304" pitchFamily="18" charset="0"/>
                <a:ea typeface="Calibri"/>
                <a:cs typeface="Times New Roman" panose="02020603050405020304" pitchFamily="18" charset="0"/>
                <a:sym typeface="Calibri"/>
              </a:rPr>
              <a:t>Number of distributer works in between warehouse and retail shops</a:t>
            </a:r>
            <a:endParaRPr sz="2800" b="1" i="0" u="none" strike="noStrike" cap="none" dirty="0">
              <a:solidFill>
                <a:srgbClr val="C00000"/>
              </a:solidFill>
              <a:latin typeface="Times New Roman" panose="02020603050405020304" pitchFamily="18" charset="0"/>
              <a:ea typeface="Arial Black"/>
              <a:cs typeface="Times New Roman" panose="02020603050405020304" pitchFamily="18" charset="0"/>
              <a:sym typeface="Arial Black"/>
            </a:endParaRPr>
          </a:p>
        </p:txBody>
      </p:sp>
      <p:pic>
        <p:nvPicPr>
          <p:cNvPr id="2" name="Picture 1">
            <a:extLst>
              <a:ext uri="{FF2B5EF4-FFF2-40B4-BE49-F238E27FC236}">
                <a16:creationId xmlns:a16="http://schemas.microsoft.com/office/drawing/2014/main" id="{C53102D0-8036-48BE-B7CA-A8D79F637EBD}"/>
              </a:ext>
            </a:extLst>
          </p:cNvPr>
          <p:cNvPicPr>
            <a:picLocks noChangeAspect="1"/>
          </p:cNvPicPr>
          <p:nvPr/>
        </p:nvPicPr>
        <p:blipFill>
          <a:blip r:embed="rId3"/>
          <a:stretch>
            <a:fillRect/>
          </a:stretch>
        </p:blipFill>
        <p:spPr>
          <a:xfrm>
            <a:off x="956546" y="744722"/>
            <a:ext cx="10459314" cy="5552383"/>
          </a:xfrm>
          <a:prstGeom prst="rect">
            <a:avLst/>
          </a:prstGeom>
        </p:spPr>
      </p:pic>
    </p:spTree>
    <p:extLst>
      <p:ext uri="{BB962C8B-B14F-4D97-AF65-F5344CB8AC3E}">
        <p14:creationId xmlns:p14="http://schemas.microsoft.com/office/powerpoint/2010/main" val="1880077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3;p1" descr="Learnbay | Facebook">
            <a:extLst>
              <a:ext uri="{FF2B5EF4-FFF2-40B4-BE49-F238E27FC236}">
                <a16:creationId xmlns:a16="http://schemas.microsoft.com/office/drawing/2014/main" id="{76515A21-6A85-47AC-BB95-69D1066AB70C}"/>
              </a:ext>
            </a:extLst>
          </p:cNvPr>
          <p:cNvPicPr preferRelativeResize="0"/>
          <p:nvPr/>
        </p:nvPicPr>
        <p:blipFill rotWithShape="1">
          <a:blip r:embed="rId2">
            <a:alphaModFix/>
          </a:blip>
          <a:srcRect/>
          <a:stretch/>
        </p:blipFill>
        <p:spPr>
          <a:xfrm>
            <a:off x="1" y="1"/>
            <a:ext cx="820131" cy="631595"/>
          </a:xfrm>
          <a:prstGeom prst="rect">
            <a:avLst/>
          </a:prstGeom>
          <a:noFill/>
          <a:ln>
            <a:noFill/>
          </a:ln>
        </p:spPr>
      </p:pic>
      <p:sp>
        <p:nvSpPr>
          <p:cNvPr id="3" name="Google Shape;109;p2">
            <a:extLst>
              <a:ext uri="{FF2B5EF4-FFF2-40B4-BE49-F238E27FC236}">
                <a16:creationId xmlns:a16="http://schemas.microsoft.com/office/drawing/2014/main" id="{1A247A62-7B5A-4753-BA1D-9CD4E0643851}"/>
              </a:ext>
            </a:extLst>
          </p:cNvPr>
          <p:cNvSpPr/>
          <p:nvPr/>
        </p:nvSpPr>
        <p:spPr>
          <a:xfrm>
            <a:off x="820132" y="0"/>
            <a:ext cx="10793691" cy="954067"/>
          </a:xfrm>
          <a:prstGeom prst="rect">
            <a:avLst/>
          </a:prstGeom>
          <a:noFill/>
          <a:ln>
            <a:noFill/>
          </a:ln>
        </p:spPr>
        <p:txBody>
          <a:bodyPr spcFirstLastPara="1" wrap="square" lIns="91425" tIns="45700" rIns="91425" bIns="45700" anchor="t" anchorCtr="0">
            <a:spAutoFit/>
          </a:bodyPr>
          <a:lstStyle/>
          <a:p>
            <a:pPr algn="ctr">
              <a:buClr>
                <a:srgbClr val="000000"/>
              </a:buClr>
              <a:buSzPts val="4800"/>
            </a:pPr>
            <a:r>
              <a:rPr lang="en-US" sz="2800" b="1" dirty="0">
                <a:solidFill>
                  <a:srgbClr val="C00000"/>
                </a:solidFill>
                <a:latin typeface="Times New Roman" panose="02020603050405020304" pitchFamily="18" charset="0"/>
                <a:ea typeface="Calibri"/>
                <a:cs typeface="Times New Roman" panose="02020603050405020304" pitchFamily="18" charset="0"/>
                <a:sym typeface="Calibri"/>
              </a:rPr>
              <a:t>Distance between warehouse to the production hub in Kms</a:t>
            </a:r>
            <a:endParaRPr lang="en-US" sz="2800" b="1" dirty="0">
              <a:solidFill>
                <a:srgbClr val="C00000"/>
              </a:solidFill>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rgbClr val="000000"/>
              </a:buClr>
              <a:buSzPts val="4800"/>
              <a:buFont typeface="Arial"/>
              <a:buNone/>
            </a:pPr>
            <a:endParaRPr sz="2800" b="1" i="0" u="none" strike="noStrike" cap="none" dirty="0">
              <a:solidFill>
                <a:srgbClr val="C00000"/>
              </a:solidFill>
              <a:latin typeface="Times New Roman" panose="02020603050405020304" pitchFamily="18" charset="0"/>
              <a:ea typeface="Arial Black"/>
              <a:cs typeface="Times New Roman" panose="02020603050405020304" pitchFamily="18" charset="0"/>
              <a:sym typeface="Arial Black"/>
            </a:endParaRPr>
          </a:p>
        </p:txBody>
      </p:sp>
      <p:pic>
        <p:nvPicPr>
          <p:cNvPr id="2" name="Picture 1">
            <a:extLst>
              <a:ext uri="{FF2B5EF4-FFF2-40B4-BE49-F238E27FC236}">
                <a16:creationId xmlns:a16="http://schemas.microsoft.com/office/drawing/2014/main" id="{9C654F28-6343-4A5F-933C-1E65D6A8D08B}"/>
              </a:ext>
            </a:extLst>
          </p:cNvPr>
          <p:cNvPicPr>
            <a:picLocks noChangeAspect="1"/>
          </p:cNvPicPr>
          <p:nvPr/>
        </p:nvPicPr>
        <p:blipFill>
          <a:blip r:embed="rId3"/>
          <a:stretch>
            <a:fillRect/>
          </a:stretch>
        </p:blipFill>
        <p:spPr>
          <a:xfrm>
            <a:off x="837743" y="631596"/>
            <a:ext cx="10530983" cy="5627802"/>
          </a:xfrm>
          <a:prstGeom prst="rect">
            <a:avLst/>
          </a:prstGeom>
        </p:spPr>
      </p:pic>
    </p:spTree>
    <p:extLst>
      <p:ext uri="{BB962C8B-B14F-4D97-AF65-F5344CB8AC3E}">
        <p14:creationId xmlns:p14="http://schemas.microsoft.com/office/powerpoint/2010/main" val="2216314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3;p1" descr="Learnbay | Facebook">
            <a:extLst>
              <a:ext uri="{FF2B5EF4-FFF2-40B4-BE49-F238E27FC236}">
                <a16:creationId xmlns:a16="http://schemas.microsoft.com/office/drawing/2014/main" id="{76515A21-6A85-47AC-BB95-69D1066AB70C}"/>
              </a:ext>
            </a:extLst>
          </p:cNvPr>
          <p:cNvPicPr preferRelativeResize="0"/>
          <p:nvPr/>
        </p:nvPicPr>
        <p:blipFill rotWithShape="1">
          <a:blip r:embed="rId2">
            <a:alphaModFix/>
          </a:blip>
          <a:srcRect/>
          <a:stretch/>
        </p:blipFill>
        <p:spPr>
          <a:xfrm>
            <a:off x="1" y="1"/>
            <a:ext cx="820131" cy="631595"/>
          </a:xfrm>
          <a:prstGeom prst="rect">
            <a:avLst/>
          </a:prstGeom>
          <a:noFill/>
          <a:ln>
            <a:noFill/>
          </a:ln>
        </p:spPr>
      </p:pic>
      <p:sp>
        <p:nvSpPr>
          <p:cNvPr id="3" name="Google Shape;109;p2">
            <a:extLst>
              <a:ext uri="{FF2B5EF4-FFF2-40B4-BE49-F238E27FC236}">
                <a16:creationId xmlns:a16="http://schemas.microsoft.com/office/drawing/2014/main" id="{1A247A62-7B5A-4753-BA1D-9CD4E0643851}"/>
              </a:ext>
            </a:extLst>
          </p:cNvPr>
          <p:cNvSpPr/>
          <p:nvPr/>
        </p:nvSpPr>
        <p:spPr>
          <a:xfrm>
            <a:off x="820132" y="115239"/>
            <a:ext cx="10595728" cy="523180"/>
          </a:xfrm>
          <a:prstGeom prst="rect">
            <a:avLst/>
          </a:prstGeom>
          <a:noFill/>
          <a:ln>
            <a:noFill/>
          </a:ln>
        </p:spPr>
        <p:txBody>
          <a:bodyPr spcFirstLastPara="1" wrap="square" lIns="91425" tIns="45700" rIns="91425" bIns="45700" anchor="t" anchorCtr="0">
            <a:spAutoFit/>
          </a:bodyPr>
          <a:lstStyle/>
          <a:p>
            <a:pPr lvl="0" algn="ctr">
              <a:buClr>
                <a:srgbClr val="000000"/>
              </a:buClr>
              <a:buSzPts val="1800"/>
            </a:pPr>
            <a:r>
              <a:rPr lang="en-US" sz="2800" b="1" dirty="0">
                <a:solidFill>
                  <a:srgbClr val="C00000"/>
                </a:solidFill>
                <a:latin typeface="Times New Roman" panose="02020603050405020304" pitchFamily="18" charset="0"/>
                <a:ea typeface="Calibri"/>
                <a:cs typeface="Times New Roman" panose="02020603050405020304" pitchFamily="18" charset="0"/>
                <a:sym typeface="Calibri"/>
              </a:rPr>
              <a:t>Number of workers working in the warehouse</a:t>
            </a:r>
            <a:endParaRPr lang="en-US" sz="2800" b="1" dirty="0">
              <a:solidFill>
                <a:srgbClr val="C0000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CBA259E9-AF8D-4CCE-8EAC-6A7C03CB7B9B}"/>
              </a:ext>
            </a:extLst>
          </p:cNvPr>
          <p:cNvPicPr>
            <a:picLocks noChangeAspect="1"/>
          </p:cNvPicPr>
          <p:nvPr/>
        </p:nvPicPr>
        <p:blipFill>
          <a:blip r:embed="rId3"/>
          <a:stretch>
            <a:fillRect/>
          </a:stretch>
        </p:blipFill>
        <p:spPr>
          <a:xfrm>
            <a:off x="820132" y="678731"/>
            <a:ext cx="10595728" cy="5821860"/>
          </a:xfrm>
          <a:prstGeom prst="rect">
            <a:avLst/>
          </a:prstGeom>
        </p:spPr>
      </p:pic>
    </p:spTree>
    <p:extLst>
      <p:ext uri="{BB962C8B-B14F-4D97-AF65-F5344CB8AC3E}">
        <p14:creationId xmlns:p14="http://schemas.microsoft.com/office/powerpoint/2010/main" val="1425910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3;p1" descr="Learnbay | Facebook">
            <a:extLst>
              <a:ext uri="{FF2B5EF4-FFF2-40B4-BE49-F238E27FC236}">
                <a16:creationId xmlns:a16="http://schemas.microsoft.com/office/drawing/2014/main" id="{76515A21-6A85-47AC-BB95-69D1066AB70C}"/>
              </a:ext>
            </a:extLst>
          </p:cNvPr>
          <p:cNvPicPr preferRelativeResize="0"/>
          <p:nvPr/>
        </p:nvPicPr>
        <p:blipFill rotWithShape="1">
          <a:blip r:embed="rId2">
            <a:alphaModFix/>
          </a:blip>
          <a:srcRect/>
          <a:stretch/>
        </p:blipFill>
        <p:spPr>
          <a:xfrm>
            <a:off x="1" y="1"/>
            <a:ext cx="820131" cy="631595"/>
          </a:xfrm>
          <a:prstGeom prst="rect">
            <a:avLst/>
          </a:prstGeom>
          <a:noFill/>
          <a:ln>
            <a:noFill/>
          </a:ln>
        </p:spPr>
      </p:pic>
      <p:sp>
        <p:nvSpPr>
          <p:cNvPr id="3" name="Google Shape;109;p2">
            <a:extLst>
              <a:ext uri="{FF2B5EF4-FFF2-40B4-BE49-F238E27FC236}">
                <a16:creationId xmlns:a16="http://schemas.microsoft.com/office/drawing/2014/main" id="{1A247A62-7B5A-4753-BA1D-9CD4E0643851}"/>
              </a:ext>
            </a:extLst>
          </p:cNvPr>
          <p:cNvSpPr/>
          <p:nvPr/>
        </p:nvSpPr>
        <p:spPr>
          <a:xfrm>
            <a:off x="907457" y="121716"/>
            <a:ext cx="10377085" cy="538160"/>
          </a:xfrm>
          <a:prstGeom prst="rect">
            <a:avLst/>
          </a:prstGeom>
          <a:noFill/>
          <a:ln>
            <a:noFill/>
          </a:ln>
        </p:spPr>
        <p:txBody>
          <a:bodyPr spcFirstLastPara="1" wrap="square" lIns="91425" tIns="45700" rIns="91425" bIns="45700" anchor="t" anchorCtr="0">
            <a:spAutoFit/>
          </a:bodyPr>
          <a:lstStyle/>
          <a:p>
            <a:pPr lvl="0" algn="ctr">
              <a:buClr>
                <a:srgbClr val="000000"/>
              </a:buClr>
              <a:buSzPts val="4800"/>
            </a:pPr>
            <a:r>
              <a:rPr lang="en-IN" sz="2800" b="1" dirty="0">
                <a:solidFill>
                  <a:srgbClr val="C00000"/>
                </a:solidFill>
                <a:latin typeface="Times New Roman" panose="02020603050405020304" pitchFamily="18" charset="0"/>
                <a:ea typeface="Calibri"/>
                <a:cs typeface="Times New Roman" panose="02020603050405020304" pitchFamily="18" charset="0"/>
                <a:sym typeface="Calibri"/>
              </a:rPr>
              <a:t>Warehouse reported storage issue to corporate office</a:t>
            </a:r>
            <a:endParaRPr sz="2800" b="1" i="0" u="none" strike="noStrike" cap="none" dirty="0">
              <a:solidFill>
                <a:srgbClr val="C00000"/>
              </a:solidFill>
              <a:latin typeface="Times New Roman" panose="02020603050405020304" pitchFamily="18" charset="0"/>
              <a:ea typeface="Arial Black"/>
              <a:cs typeface="Times New Roman" panose="02020603050405020304" pitchFamily="18" charset="0"/>
              <a:sym typeface="Arial Black"/>
            </a:endParaRPr>
          </a:p>
        </p:txBody>
      </p:sp>
      <p:pic>
        <p:nvPicPr>
          <p:cNvPr id="2" name="Picture 1">
            <a:extLst>
              <a:ext uri="{FF2B5EF4-FFF2-40B4-BE49-F238E27FC236}">
                <a16:creationId xmlns:a16="http://schemas.microsoft.com/office/drawing/2014/main" id="{AC06667D-6E67-44D3-B732-2FC2B81235EE}"/>
              </a:ext>
            </a:extLst>
          </p:cNvPr>
          <p:cNvPicPr>
            <a:picLocks noChangeAspect="1"/>
          </p:cNvPicPr>
          <p:nvPr/>
        </p:nvPicPr>
        <p:blipFill>
          <a:blip r:embed="rId3"/>
          <a:stretch>
            <a:fillRect/>
          </a:stretch>
        </p:blipFill>
        <p:spPr>
          <a:xfrm>
            <a:off x="815674" y="688161"/>
            <a:ext cx="10647320" cy="5852436"/>
          </a:xfrm>
          <a:prstGeom prst="rect">
            <a:avLst/>
          </a:prstGeom>
        </p:spPr>
      </p:pic>
    </p:spTree>
    <p:extLst>
      <p:ext uri="{BB962C8B-B14F-4D97-AF65-F5344CB8AC3E}">
        <p14:creationId xmlns:p14="http://schemas.microsoft.com/office/powerpoint/2010/main" val="869772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3;p1" descr="Learnbay | Facebook">
            <a:extLst>
              <a:ext uri="{FF2B5EF4-FFF2-40B4-BE49-F238E27FC236}">
                <a16:creationId xmlns:a16="http://schemas.microsoft.com/office/drawing/2014/main" id="{76515A21-6A85-47AC-BB95-69D1066AB70C}"/>
              </a:ext>
            </a:extLst>
          </p:cNvPr>
          <p:cNvPicPr preferRelativeResize="0"/>
          <p:nvPr/>
        </p:nvPicPr>
        <p:blipFill rotWithShape="1">
          <a:blip r:embed="rId2">
            <a:alphaModFix/>
          </a:blip>
          <a:srcRect/>
          <a:stretch/>
        </p:blipFill>
        <p:spPr>
          <a:xfrm>
            <a:off x="1" y="1"/>
            <a:ext cx="820131" cy="631595"/>
          </a:xfrm>
          <a:prstGeom prst="rect">
            <a:avLst/>
          </a:prstGeom>
          <a:noFill/>
          <a:ln>
            <a:noFill/>
          </a:ln>
        </p:spPr>
      </p:pic>
      <p:sp>
        <p:nvSpPr>
          <p:cNvPr id="3" name="Google Shape;109;p2">
            <a:extLst>
              <a:ext uri="{FF2B5EF4-FFF2-40B4-BE49-F238E27FC236}">
                <a16:creationId xmlns:a16="http://schemas.microsoft.com/office/drawing/2014/main" id="{1A247A62-7B5A-4753-BA1D-9CD4E0643851}"/>
              </a:ext>
            </a:extLst>
          </p:cNvPr>
          <p:cNvSpPr/>
          <p:nvPr/>
        </p:nvSpPr>
        <p:spPr>
          <a:xfrm>
            <a:off x="917542" y="55724"/>
            <a:ext cx="10762268" cy="954067"/>
          </a:xfrm>
          <a:prstGeom prst="rect">
            <a:avLst/>
          </a:prstGeom>
          <a:noFill/>
          <a:ln>
            <a:noFill/>
          </a:ln>
        </p:spPr>
        <p:txBody>
          <a:bodyPr spcFirstLastPara="1" wrap="square" lIns="91425" tIns="45700" rIns="91425" bIns="45700" anchor="t" anchorCtr="0">
            <a:spAutoFit/>
          </a:bodyPr>
          <a:lstStyle/>
          <a:p>
            <a:pPr lvl="0" algn="ctr">
              <a:buClr>
                <a:srgbClr val="000000"/>
              </a:buClr>
              <a:buSzPts val="4800"/>
            </a:pPr>
            <a:r>
              <a:rPr lang="en-IN" sz="2800" b="1" dirty="0">
                <a:solidFill>
                  <a:srgbClr val="C00000"/>
                </a:solidFill>
                <a:latin typeface="Times New Roman" panose="02020603050405020304" pitchFamily="18" charset="0"/>
                <a:ea typeface="Calibri"/>
                <a:cs typeface="Times New Roman" panose="02020603050405020304" pitchFamily="18" charset="0"/>
                <a:sym typeface="Calibri"/>
              </a:rPr>
              <a:t>Standard certificate has been issued from government regulatory body</a:t>
            </a:r>
            <a:endParaRPr sz="2800" b="1" i="0" u="none" strike="noStrike" cap="none" dirty="0">
              <a:solidFill>
                <a:srgbClr val="C00000"/>
              </a:solidFill>
              <a:latin typeface="Times New Roman" panose="02020603050405020304" pitchFamily="18" charset="0"/>
              <a:ea typeface="Arial Black"/>
              <a:cs typeface="Times New Roman" panose="02020603050405020304" pitchFamily="18" charset="0"/>
              <a:sym typeface="Arial Black"/>
            </a:endParaRPr>
          </a:p>
        </p:txBody>
      </p:sp>
      <p:pic>
        <p:nvPicPr>
          <p:cNvPr id="2" name="Picture 1">
            <a:extLst>
              <a:ext uri="{FF2B5EF4-FFF2-40B4-BE49-F238E27FC236}">
                <a16:creationId xmlns:a16="http://schemas.microsoft.com/office/drawing/2014/main" id="{1EE0C1C4-3524-4F5F-9760-5DEA0C304F60}"/>
              </a:ext>
            </a:extLst>
          </p:cNvPr>
          <p:cNvPicPr>
            <a:picLocks noChangeAspect="1"/>
          </p:cNvPicPr>
          <p:nvPr/>
        </p:nvPicPr>
        <p:blipFill>
          <a:blip r:embed="rId3"/>
          <a:stretch>
            <a:fillRect/>
          </a:stretch>
        </p:blipFill>
        <p:spPr>
          <a:xfrm>
            <a:off x="917542" y="1009791"/>
            <a:ext cx="10633435" cy="5478123"/>
          </a:xfrm>
          <a:prstGeom prst="rect">
            <a:avLst/>
          </a:prstGeom>
        </p:spPr>
      </p:pic>
    </p:spTree>
    <p:extLst>
      <p:ext uri="{BB962C8B-B14F-4D97-AF65-F5344CB8AC3E}">
        <p14:creationId xmlns:p14="http://schemas.microsoft.com/office/powerpoint/2010/main" val="4129383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3;p1" descr="Learnbay | Facebook">
            <a:extLst>
              <a:ext uri="{FF2B5EF4-FFF2-40B4-BE49-F238E27FC236}">
                <a16:creationId xmlns:a16="http://schemas.microsoft.com/office/drawing/2014/main" id="{76515A21-6A85-47AC-BB95-69D1066AB70C}"/>
              </a:ext>
            </a:extLst>
          </p:cNvPr>
          <p:cNvPicPr preferRelativeResize="0"/>
          <p:nvPr/>
        </p:nvPicPr>
        <p:blipFill rotWithShape="1">
          <a:blip r:embed="rId2">
            <a:alphaModFix/>
          </a:blip>
          <a:srcRect/>
          <a:stretch/>
        </p:blipFill>
        <p:spPr>
          <a:xfrm>
            <a:off x="1" y="1"/>
            <a:ext cx="820131" cy="631595"/>
          </a:xfrm>
          <a:prstGeom prst="rect">
            <a:avLst/>
          </a:prstGeom>
          <a:noFill/>
          <a:ln>
            <a:noFill/>
          </a:ln>
        </p:spPr>
      </p:pic>
      <p:sp>
        <p:nvSpPr>
          <p:cNvPr id="3" name="Google Shape;109;p2">
            <a:extLst>
              <a:ext uri="{FF2B5EF4-FFF2-40B4-BE49-F238E27FC236}">
                <a16:creationId xmlns:a16="http://schemas.microsoft.com/office/drawing/2014/main" id="{1A247A62-7B5A-4753-BA1D-9CD4E0643851}"/>
              </a:ext>
            </a:extLst>
          </p:cNvPr>
          <p:cNvSpPr/>
          <p:nvPr/>
        </p:nvSpPr>
        <p:spPr>
          <a:xfrm>
            <a:off x="1961720" y="36866"/>
            <a:ext cx="8117731" cy="707846"/>
          </a:xfrm>
          <a:prstGeom prst="rect">
            <a:avLst/>
          </a:prstGeom>
          <a:noFill/>
          <a:ln>
            <a:noFill/>
          </a:ln>
        </p:spPr>
        <p:txBody>
          <a:bodyPr spcFirstLastPara="1" wrap="square" lIns="91425" tIns="45700" rIns="91425" bIns="45700" anchor="t" anchorCtr="0">
            <a:spAutoFit/>
          </a:bodyPr>
          <a:lstStyle/>
          <a:p>
            <a:pPr lvl="0" algn="ctr">
              <a:buClr>
                <a:srgbClr val="000000"/>
              </a:buClr>
              <a:buSzPts val="4800"/>
            </a:pPr>
            <a:r>
              <a:rPr lang="en-IN" sz="4000" b="1" dirty="0">
                <a:solidFill>
                  <a:srgbClr val="C00000"/>
                </a:solidFill>
                <a:latin typeface="Times New Roman" panose="02020603050405020304" pitchFamily="18" charset="0"/>
                <a:ea typeface="Calibri"/>
                <a:cs typeface="Times New Roman" panose="02020603050405020304" pitchFamily="18" charset="0"/>
                <a:sym typeface="Calibri"/>
              </a:rPr>
              <a:t>Warehouse face a breakdown</a:t>
            </a:r>
            <a:endParaRPr sz="4000" b="1" i="0" u="none" strike="noStrike" cap="none" dirty="0">
              <a:solidFill>
                <a:srgbClr val="C00000"/>
              </a:solidFill>
              <a:latin typeface="Times New Roman" panose="02020603050405020304" pitchFamily="18" charset="0"/>
              <a:ea typeface="Arial Black"/>
              <a:cs typeface="Times New Roman" panose="02020603050405020304" pitchFamily="18" charset="0"/>
              <a:sym typeface="Arial Black"/>
            </a:endParaRPr>
          </a:p>
        </p:txBody>
      </p:sp>
      <p:pic>
        <p:nvPicPr>
          <p:cNvPr id="2" name="Picture 1">
            <a:extLst>
              <a:ext uri="{FF2B5EF4-FFF2-40B4-BE49-F238E27FC236}">
                <a16:creationId xmlns:a16="http://schemas.microsoft.com/office/drawing/2014/main" id="{6CD57107-7F71-40E5-BA62-01D89482EF54}"/>
              </a:ext>
            </a:extLst>
          </p:cNvPr>
          <p:cNvPicPr>
            <a:picLocks noChangeAspect="1"/>
          </p:cNvPicPr>
          <p:nvPr/>
        </p:nvPicPr>
        <p:blipFill>
          <a:blip r:embed="rId3"/>
          <a:stretch>
            <a:fillRect/>
          </a:stretch>
        </p:blipFill>
        <p:spPr>
          <a:xfrm>
            <a:off x="820132" y="744712"/>
            <a:ext cx="10689997" cy="5763470"/>
          </a:xfrm>
          <a:prstGeom prst="rect">
            <a:avLst/>
          </a:prstGeom>
        </p:spPr>
      </p:pic>
    </p:spTree>
    <p:extLst>
      <p:ext uri="{BB962C8B-B14F-4D97-AF65-F5344CB8AC3E}">
        <p14:creationId xmlns:p14="http://schemas.microsoft.com/office/powerpoint/2010/main" val="30226968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3;p1" descr="Learnbay | Facebook">
            <a:extLst>
              <a:ext uri="{FF2B5EF4-FFF2-40B4-BE49-F238E27FC236}">
                <a16:creationId xmlns:a16="http://schemas.microsoft.com/office/drawing/2014/main" id="{76515A21-6A85-47AC-BB95-69D1066AB70C}"/>
              </a:ext>
            </a:extLst>
          </p:cNvPr>
          <p:cNvPicPr preferRelativeResize="0"/>
          <p:nvPr/>
        </p:nvPicPr>
        <p:blipFill rotWithShape="1">
          <a:blip r:embed="rId2">
            <a:alphaModFix/>
          </a:blip>
          <a:srcRect/>
          <a:stretch/>
        </p:blipFill>
        <p:spPr>
          <a:xfrm>
            <a:off x="1" y="1"/>
            <a:ext cx="820131" cy="631595"/>
          </a:xfrm>
          <a:prstGeom prst="rect">
            <a:avLst/>
          </a:prstGeom>
          <a:noFill/>
          <a:ln>
            <a:noFill/>
          </a:ln>
        </p:spPr>
      </p:pic>
      <p:sp>
        <p:nvSpPr>
          <p:cNvPr id="3" name="Google Shape;109;p2">
            <a:extLst>
              <a:ext uri="{FF2B5EF4-FFF2-40B4-BE49-F238E27FC236}">
                <a16:creationId xmlns:a16="http://schemas.microsoft.com/office/drawing/2014/main" id="{1A247A62-7B5A-4753-BA1D-9CD4E0643851}"/>
              </a:ext>
            </a:extLst>
          </p:cNvPr>
          <p:cNvSpPr/>
          <p:nvPr/>
        </p:nvSpPr>
        <p:spPr>
          <a:xfrm>
            <a:off x="820132" y="112286"/>
            <a:ext cx="10746557" cy="707846"/>
          </a:xfrm>
          <a:prstGeom prst="rect">
            <a:avLst/>
          </a:prstGeom>
          <a:noFill/>
          <a:ln>
            <a:noFill/>
          </a:ln>
        </p:spPr>
        <p:txBody>
          <a:bodyPr spcFirstLastPara="1" wrap="square" lIns="91425" tIns="45700" rIns="91425" bIns="45700" anchor="t" anchorCtr="0">
            <a:spAutoFit/>
          </a:bodyPr>
          <a:lstStyle/>
          <a:p>
            <a:pPr lvl="0" algn="ctr">
              <a:buClr>
                <a:srgbClr val="000000"/>
              </a:buClr>
              <a:buSzPts val="4800"/>
            </a:pPr>
            <a:r>
              <a:rPr lang="en-IN" sz="4000" b="1" dirty="0">
                <a:solidFill>
                  <a:srgbClr val="C00000"/>
                </a:solidFill>
                <a:latin typeface="Times New Roman" panose="02020603050405020304" pitchFamily="18" charset="0"/>
                <a:ea typeface="Calibri"/>
                <a:cs typeface="Times New Roman" panose="02020603050405020304" pitchFamily="18" charset="0"/>
                <a:sym typeface="Calibri"/>
              </a:rPr>
              <a:t>Product has been shipped in last 3 months</a:t>
            </a:r>
            <a:endParaRPr sz="4000" b="1" i="0" u="none" strike="noStrike" cap="none" dirty="0">
              <a:solidFill>
                <a:srgbClr val="C00000"/>
              </a:solidFill>
              <a:latin typeface="Times New Roman" panose="02020603050405020304" pitchFamily="18" charset="0"/>
              <a:ea typeface="Arial Black"/>
              <a:cs typeface="Times New Roman" panose="02020603050405020304" pitchFamily="18" charset="0"/>
              <a:sym typeface="Arial Black"/>
            </a:endParaRPr>
          </a:p>
        </p:txBody>
      </p:sp>
      <p:pic>
        <p:nvPicPr>
          <p:cNvPr id="2" name="Picture 1">
            <a:extLst>
              <a:ext uri="{FF2B5EF4-FFF2-40B4-BE49-F238E27FC236}">
                <a16:creationId xmlns:a16="http://schemas.microsoft.com/office/drawing/2014/main" id="{8EE60B85-53A6-4433-9516-86C2D6CCC2B5}"/>
              </a:ext>
            </a:extLst>
          </p:cNvPr>
          <p:cNvPicPr>
            <a:picLocks noChangeAspect="1"/>
          </p:cNvPicPr>
          <p:nvPr/>
        </p:nvPicPr>
        <p:blipFill>
          <a:blip r:embed="rId3"/>
          <a:stretch>
            <a:fillRect/>
          </a:stretch>
        </p:blipFill>
        <p:spPr>
          <a:xfrm>
            <a:off x="820132" y="820132"/>
            <a:ext cx="10746557" cy="5876564"/>
          </a:xfrm>
          <a:prstGeom prst="rect">
            <a:avLst/>
          </a:prstGeom>
        </p:spPr>
      </p:pic>
    </p:spTree>
    <p:extLst>
      <p:ext uri="{BB962C8B-B14F-4D97-AF65-F5344CB8AC3E}">
        <p14:creationId xmlns:p14="http://schemas.microsoft.com/office/powerpoint/2010/main" val="3609393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3;p1" descr="Learnbay | Facebook">
            <a:extLst>
              <a:ext uri="{FF2B5EF4-FFF2-40B4-BE49-F238E27FC236}">
                <a16:creationId xmlns:a16="http://schemas.microsoft.com/office/drawing/2014/main" id="{76515A21-6A85-47AC-BB95-69D1066AB70C}"/>
              </a:ext>
            </a:extLst>
          </p:cNvPr>
          <p:cNvPicPr preferRelativeResize="0"/>
          <p:nvPr/>
        </p:nvPicPr>
        <p:blipFill rotWithShape="1">
          <a:blip r:embed="rId2">
            <a:alphaModFix/>
          </a:blip>
          <a:srcRect/>
          <a:stretch/>
        </p:blipFill>
        <p:spPr>
          <a:xfrm>
            <a:off x="1" y="1"/>
            <a:ext cx="820131" cy="631595"/>
          </a:xfrm>
          <a:prstGeom prst="rect">
            <a:avLst/>
          </a:prstGeom>
          <a:noFill/>
          <a:ln>
            <a:noFill/>
          </a:ln>
        </p:spPr>
      </p:pic>
      <p:sp>
        <p:nvSpPr>
          <p:cNvPr id="3" name="Google Shape;109;p2">
            <a:extLst>
              <a:ext uri="{FF2B5EF4-FFF2-40B4-BE49-F238E27FC236}">
                <a16:creationId xmlns:a16="http://schemas.microsoft.com/office/drawing/2014/main" id="{1A247A62-7B5A-4753-BA1D-9CD4E0643851}"/>
              </a:ext>
            </a:extLst>
          </p:cNvPr>
          <p:cNvSpPr/>
          <p:nvPr/>
        </p:nvSpPr>
        <p:spPr>
          <a:xfrm>
            <a:off x="1961720" y="1186943"/>
            <a:ext cx="8117731"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000" b="0" i="0" u="none" strike="noStrike" cap="none" dirty="0">
                <a:solidFill>
                  <a:schemeClr val="accent1"/>
                </a:solidFill>
                <a:latin typeface="Arial Black"/>
                <a:ea typeface="Arial Black"/>
                <a:cs typeface="Arial Black"/>
                <a:sym typeface="Arial Black"/>
              </a:rPr>
              <a:t>Setting Target variable</a:t>
            </a:r>
            <a:endParaRPr sz="4000" b="0" i="0" u="none" strike="noStrike" cap="none" dirty="0">
              <a:solidFill>
                <a:schemeClr val="accent1"/>
              </a:solidFill>
              <a:latin typeface="Arial Black"/>
              <a:ea typeface="Arial Black"/>
              <a:cs typeface="Arial Black"/>
              <a:sym typeface="Arial Black"/>
            </a:endParaRPr>
          </a:p>
        </p:txBody>
      </p:sp>
      <p:pic>
        <p:nvPicPr>
          <p:cNvPr id="2" name="Picture 1">
            <a:extLst>
              <a:ext uri="{FF2B5EF4-FFF2-40B4-BE49-F238E27FC236}">
                <a16:creationId xmlns:a16="http://schemas.microsoft.com/office/drawing/2014/main" id="{AEF45C80-5D13-4CF7-8132-214994111F14}"/>
              </a:ext>
            </a:extLst>
          </p:cNvPr>
          <p:cNvPicPr>
            <a:picLocks noChangeAspect="1"/>
          </p:cNvPicPr>
          <p:nvPr/>
        </p:nvPicPr>
        <p:blipFill>
          <a:blip r:embed="rId3"/>
          <a:stretch>
            <a:fillRect/>
          </a:stretch>
        </p:blipFill>
        <p:spPr>
          <a:xfrm>
            <a:off x="1398599" y="2431149"/>
            <a:ext cx="9243972" cy="997851"/>
          </a:xfrm>
          <a:prstGeom prst="rect">
            <a:avLst/>
          </a:prstGeom>
        </p:spPr>
      </p:pic>
    </p:spTree>
    <p:extLst>
      <p:ext uri="{BB962C8B-B14F-4D97-AF65-F5344CB8AC3E}">
        <p14:creationId xmlns:p14="http://schemas.microsoft.com/office/powerpoint/2010/main" val="4103261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3;p1" descr="Learnbay | Facebook">
            <a:extLst>
              <a:ext uri="{FF2B5EF4-FFF2-40B4-BE49-F238E27FC236}">
                <a16:creationId xmlns:a16="http://schemas.microsoft.com/office/drawing/2014/main" id="{76515A21-6A85-47AC-BB95-69D1066AB70C}"/>
              </a:ext>
            </a:extLst>
          </p:cNvPr>
          <p:cNvPicPr preferRelativeResize="0"/>
          <p:nvPr/>
        </p:nvPicPr>
        <p:blipFill rotWithShape="1">
          <a:blip r:embed="rId2">
            <a:alphaModFix/>
          </a:blip>
          <a:srcRect/>
          <a:stretch/>
        </p:blipFill>
        <p:spPr>
          <a:xfrm>
            <a:off x="1" y="1"/>
            <a:ext cx="820131" cy="631595"/>
          </a:xfrm>
          <a:prstGeom prst="rect">
            <a:avLst/>
          </a:prstGeom>
          <a:noFill/>
          <a:ln>
            <a:noFill/>
          </a:ln>
        </p:spPr>
      </p:pic>
      <p:sp>
        <p:nvSpPr>
          <p:cNvPr id="3" name="Google Shape;109;p2">
            <a:extLst>
              <a:ext uri="{FF2B5EF4-FFF2-40B4-BE49-F238E27FC236}">
                <a16:creationId xmlns:a16="http://schemas.microsoft.com/office/drawing/2014/main" id="{1A247A62-7B5A-4753-BA1D-9CD4E0643851}"/>
              </a:ext>
            </a:extLst>
          </p:cNvPr>
          <p:cNvSpPr/>
          <p:nvPr/>
        </p:nvSpPr>
        <p:spPr>
          <a:xfrm>
            <a:off x="1961720" y="1186943"/>
            <a:ext cx="8117731"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000" dirty="0">
                <a:solidFill>
                  <a:schemeClr val="accent1"/>
                </a:solidFill>
                <a:latin typeface="Arial Black"/>
                <a:ea typeface="Arial Black"/>
                <a:cs typeface="Arial Black"/>
                <a:sym typeface="Arial Black"/>
              </a:rPr>
              <a:t>Assign?</a:t>
            </a:r>
            <a:endParaRPr sz="4000" b="0" i="0" u="none" strike="noStrike" cap="none" dirty="0">
              <a:solidFill>
                <a:schemeClr val="accent1"/>
              </a:solidFill>
              <a:latin typeface="Arial Black"/>
              <a:ea typeface="Arial Black"/>
              <a:cs typeface="Arial Black"/>
              <a:sym typeface="Arial Black"/>
            </a:endParaRPr>
          </a:p>
        </p:txBody>
      </p:sp>
      <p:pic>
        <p:nvPicPr>
          <p:cNvPr id="2" name="Picture 1">
            <a:extLst>
              <a:ext uri="{FF2B5EF4-FFF2-40B4-BE49-F238E27FC236}">
                <a16:creationId xmlns:a16="http://schemas.microsoft.com/office/drawing/2014/main" id="{23E694C0-7E26-4B8E-8105-E72F4765ECE0}"/>
              </a:ext>
            </a:extLst>
          </p:cNvPr>
          <p:cNvPicPr>
            <a:picLocks noChangeAspect="1"/>
          </p:cNvPicPr>
          <p:nvPr/>
        </p:nvPicPr>
        <p:blipFill>
          <a:blip r:embed="rId3"/>
          <a:stretch>
            <a:fillRect/>
          </a:stretch>
        </p:blipFill>
        <p:spPr>
          <a:xfrm>
            <a:off x="840408" y="2479189"/>
            <a:ext cx="10511183" cy="2903516"/>
          </a:xfrm>
          <a:prstGeom prst="rect">
            <a:avLst/>
          </a:prstGeom>
        </p:spPr>
      </p:pic>
    </p:spTree>
    <p:extLst>
      <p:ext uri="{BB962C8B-B14F-4D97-AF65-F5344CB8AC3E}">
        <p14:creationId xmlns:p14="http://schemas.microsoft.com/office/powerpoint/2010/main" val="2936550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3;p1" descr="Learnbay | Facebook">
            <a:extLst>
              <a:ext uri="{FF2B5EF4-FFF2-40B4-BE49-F238E27FC236}">
                <a16:creationId xmlns:a16="http://schemas.microsoft.com/office/drawing/2014/main" id="{76515A21-6A85-47AC-BB95-69D1066AB70C}"/>
              </a:ext>
            </a:extLst>
          </p:cNvPr>
          <p:cNvPicPr preferRelativeResize="0"/>
          <p:nvPr/>
        </p:nvPicPr>
        <p:blipFill rotWithShape="1">
          <a:blip r:embed="rId2">
            <a:alphaModFix/>
          </a:blip>
          <a:srcRect/>
          <a:stretch/>
        </p:blipFill>
        <p:spPr>
          <a:xfrm>
            <a:off x="1" y="1"/>
            <a:ext cx="820131" cy="631595"/>
          </a:xfrm>
          <a:prstGeom prst="rect">
            <a:avLst/>
          </a:prstGeom>
          <a:noFill/>
          <a:ln>
            <a:noFill/>
          </a:ln>
        </p:spPr>
      </p:pic>
      <p:sp>
        <p:nvSpPr>
          <p:cNvPr id="3" name="Google Shape;109;p2">
            <a:extLst>
              <a:ext uri="{FF2B5EF4-FFF2-40B4-BE49-F238E27FC236}">
                <a16:creationId xmlns:a16="http://schemas.microsoft.com/office/drawing/2014/main" id="{1A247A62-7B5A-4753-BA1D-9CD4E0643851}"/>
              </a:ext>
            </a:extLst>
          </p:cNvPr>
          <p:cNvSpPr/>
          <p:nvPr/>
        </p:nvSpPr>
        <p:spPr>
          <a:xfrm>
            <a:off x="2037134" y="0"/>
            <a:ext cx="8117731"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000" dirty="0">
                <a:solidFill>
                  <a:schemeClr val="accent1"/>
                </a:solidFill>
                <a:latin typeface="Arial Black"/>
                <a:ea typeface="Arial Black"/>
                <a:cs typeface="Arial Black"/>
                <a:sym typeface="Arial Black"/>
              </a:rPr>
              <a:t>Decision Tree</a:t>
            </a:r>
            <a:endParaRPr sz="4000" b="0" i="0" u="none" strike="noStrike" cap="none" dirty="0">
              <a:solidFill>
                <a:schemeClr val="accent1"/>
              </a:solidFill>
              <a:latin typeface="Arial Black"/>
              <a:ea typeface="Arial Black"/>
              <a:cs typeface="Arial Black"/>
              <a:sym typeface="Arial Black"/>
            </a:endParaRPr>
          </a:p>
        </p:txBody>
      </p:sp>
      <p:pic>
        <p:nvPicPr>
          <p:cNvPr id="5" name="Picture 4">
            <a:extLst>
              <a:ext uri="{FF2B5EF4-FFF2-40B4-BE49-F238E27FC236}">
                <a16:creationId xmlns:a16="http://schemas.microsoft.com/office/drawing/2014/main" id="{C6EC14A7-221B-4BF7-99F6-D073A0B51C85}"/>
              </a:ext>
            </a:extLst>
          </p:cNvPr>
          <p:cNvPicPr>
            <a:picLocks noChangeAspect="1"/>
          </p:cNvPicPr>
          <p:nvPr/>
        </p:nvPicPr>
        <p:blipFill>
          <a:blip r:embed="rId3"/>
          <a:stretch>
            <a:fillRect/>
          </a:stretch>
        </p:blipFill>
        <p:spPr>
          <a:xfrm>
            <a:off x="410065" y="631596"/>
            <a:ext cx="11373439" cy="6226403"/>
          </a:xfrm>
          <a:prstGeom prst="rect">
            <a:avLst/>
          </a:prstGeom>
        </p:spPr>
      </p:pic>
    </p:spTree>
    <p:extLst>
      <p:ext uri="{BB962C8B-B14F-4D97-AF65-F5344CB8AC3E}">
        <p14:creationId xmlns:p14="http://schemas.microsoft.com/office/powerpoint/2010/main" val="1212535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3;p1" descr="Learnbay | Facebook">
            <a:extLst>
              <a:ext uri="{FF2B5EF4-FFF2-40B4-BE49-F238E27FC236}">
                <a16:creationId xmlns:a16="http://schemas.microsoft.com/office/drawing/2014/main" id="{76515A21-6A85-47AC-BB95-69D1066AB70C}"/>
              </a:ext>
            </a:extLst>
          </p:cNvPr>
          <p:cNvPicPr preferRelativeResize="0"/>
          <p:nvPr/>
        </p:nvPicPr>
        <p:blipFill rotWithShape="1">
          <a:blip r:embed="rId2">
            <a:alphaModFix/>
          </a:blip>
          <a:srcRect/>
          <a:stretch/>
        </p:blipFill>
        <p:spPr>
          <a:xfrm>
            <a:off x="1" y="1"/>
            <a:ext cx="820131" cy="631595"/>
          </a:xfrm>
          <a:prstGeom prst="rect">
            <a:avLst/>
          </a:prstGeom>
          <a:noFill/>
          <a:ln>
            <a:noFill/>
          </a:ln>
        </p:spPr>
      </p:pic>
      <p:sp>
        <p:nvSpPr>
          <p:cNvPr id="5" name="Title 1">
            <a:extLst>
              <a:ext uri="{FF2B5EF4-FFF2-40B4-BE49-F238E27FC236}">
                <a16:creationId xmlns:a16="http://schemas.microsoft.com/office/drawing/2014/main" id="{89B60AA5-7D1F-4C7C-A7A8-0733F0179BE8}"/>
              </a:ext>
            </a:extLst>
          </p:cNvPr>
          <p:cNvSpPr txBox="1">
            <a:spLocks/>
          </p:cNvSpPr>
          <p:nvPr/>
        </p:nvSpPr>
        <p:spPr>
          <a:xfrm>
            <a:off x="1337316" y="1290844"/>
            <a:ext cx="10031096" cy="83018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IN" b="1" dirty="0">
                <a:solidFill>
                  <a:srgbClr val="C00000"/>
                </a:solidFill>
                <a:latin typeface="Google Sans"/>
              </a:rPr>
              <a:t>Exploratory data analysis</a:t>
            </a:r>
            <a:endParaRPr lang="en-IN" b="1" dirty="0">
              <a:solidFill>
                <a:srgbClr val="C00000"/>
              </a:solidFill>
            </a:endParaRPr>
          </a:p>
        </p:txBody>
      </p:sp>
      <p:sp>
        <p:nvSpPr>
          <p:cNvPr id="6" name="Subtitle 2">
            <a:extLst>
              <a:ext uri="{FF2B5EF4-FFF2-40B4-BE49-F238E27FC236}">
                <a16:creationId xmlns:a16="http://schemas.microsoft.com/office/drawing/2014/main" id="{D4FC34B9-F925-4D08-83AA-E71A82385DF5}"/>
              </a:ext>
            </a:extLst>
          </p:cNvPr>
          <p:cNvSpPr txBox="1">
            <a:spLocks/>
          </p:cNvSpPr>
          <p:nvPr/>
        </p:nvSpPr>
        <p:spPr>
          <a:xfrm>
            <a:off x="1508289" y="2263299"/>
            <a:ext cx="9505151" cy="2331402"/>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The first step in solving any case study in data science is to analyze the data you have. </a:t>
            </a:r>
          </a:p>
          <a:p>
            <a:r>
              <a:rPr lang="en-US" sz="2200" dirty="0">
                <a:latin typeface="Times New Roman" panose="02020603050405020304" pitchFamily="18" charset="0"/>
                <a:cs typeface="Times New Roman" panose="02020603050405020304" pitchFamily="18" charset="0"/>
              </a:rPr>
              <a:t>It helps to give a valuable understanding of the pattern and information. </a:t>
            </a:r>
          </a:p>
          <a:p>
            <a:r>
              <a:rPr lang="en-US" sz="2200" dirty="0">
                <a:latin typeface="Times New Roman" panose="02020603050405020304" pitchFamily="18" charset="0"/>
                <a:cs typeface="Times New Roman" panose="02020603050405020304" pitchFamily="18" charset="0"/>
              </a:rPr>
              <a:t>EDA has a big role in the proper visualization of the data. </a:t>
            </a:r>
          </a:p>
          <a:p>
            <a:r>
              <a:rPr lang="en-US" sz="2200" dirty="0">
                <a:latin typeface="Times New Roman" panose="02020603050405020304" pitchFamily="18" charset="0"/>
                <a:cs typeface="Times New Roman" panose="02020603050405020304" pitchFamily="18" charset="0"/>
              </a:rPr>
              <a:t>Proper EDA gives interesting features to your data which in turn affects our data preprocessing and model selection creation as well.</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21776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3;p1" descr="Learnbay | Facebook">
            <a:extLst>
              <a:ext uri="{FF2B5EF4-FFF2-40B4-BE49-F238E27FC236}">
                <a16:creationId xmlns:a16="http://schemas.microsoft.com/office/drawing/2014/main" id="{76515A21-6A85-47AC-BB95-69D1066AB70C}"/>
              </a:ext>
            </a:extLst>
          </p:cNvPr>
          <p:cNvPicPr preferRelativeResize="0"/>
          <p:nvPr/>
        </p:nvPicPr>
        <p:blipFill rotWithShape="1">
          <a:blip r:embed="rId2">
            <a:alphaModFix/>
          </a:blip>
          <a:srcRect/>
          <a:stretch/>
        </p:blipFill>
        <p:spPr>
          <a:xfrm>
            <a:off x="1" y="1"/>
            <a:ext cx="820131" cy="631595"/>
          </a:xfrm>
          <a:prstGeom prst="rect">
            <a:avLst/>
          </a:prstGeom>
          <a:noFill/>
          <a:ln>
            <a:noFill/>
          </a:ln>
        </p:spPr>
      </p:pic>
      <p:sp>
        <p:nvSpPr>
          <p:cNvPr id="3" name="Google Shape;109;p2">
            <a:extLst>
              <a:ext uri="{FF2B5EF4-FFF2-40B4-BE49-F238E27FC236}">
                <a16:creationId xmlns:a16="http://schemas.microsoft.com/office/drawing/2014/main" id="{1A247A62-7B5A-4753-BA1D-9CD4E0643851}"/>
              </a:ext>
            </a:extLst>
          </p:cNvPr>
          <p:cNvSpPr/>
          <p:nvPr/>
        </p:nvSpPr>
        <p:spPr>
          <a:xfrm>
            <a:off x="2037134" y="0"/>
            <a:ext cx="8117731"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000" dirty="0">
                <a:solidFill>
                  <a:schemeClr val="accent1"/>
                </a:solidFill>
                <a:latin typeface="Arial Black"/>
                <a:ea typeface="Arial Black"/>
                <a:cs typeface="Arial Black"/>
                <a:sym typeface="Arial Black"/>
              </a:rPr>
              <a:t>Linear Regression</a:t>
            </a:r>
            <a:endParaRPr sz="4000" b="0" i="0" u="none" strike="noStrike" cap="none" dirty="0">
              <a:solidFill>
                <a:schemeClr val="accent1"/>
              </a:solidFill>
              <a:latin typeface="Arial Black"/>
              <a:ea typeface="Arial Black"/>
              <a:cs typeface="Arial Black"/>
              <a:sym typeface="Arial Black"/>
            </a:endParaRPr>
          </a:p>
        </p:txBody>
      </p:sp>
      <p:pic>
        <p:nvPicPr>
          <p:cNvPr id="5" name="Picture 4">
            <a:extLst>
              <a:ext uri="{FF2B5EF4-FFF2-40B4-BE49-F238E27FC236}">
                <a16:creationId xmlns:a16="http://schemas.microsoft.com/office/drawing/2014/main" id="{AC3408CC-456B-4028-8D1E-6FCC6D89F08D}"/>
              </a:ext>
            </a:extLst>
          </p:cNvPr>
          <p:cNvPicPr>
            <a:picLocks noChangeAspect="1"/>
          </p:cNvPicPr>
          <p:nvPr/>
        </p:nvPicPr>
        <p:blipFill>
          <a:blip r:embed="rId3"/>
          <a:stretch>
            <a:fillRect/>
          </a:stretch>
        </p:blipFill>
        <p:spPr>
          <a:xfrm>
            <a:off x="410066" y="631596"/>
            <a:ext cx="11307452" cy="6226404"/>
          </a:xfrm>
          <a:prstGeom prst="rect">
            <a:avLst/>
          </a:prstGeom>
        </p:spPr>
      </p:pic>
    </p:spTree>
    <p:extLst>
      <p:ext uri="{BB962C8B-B14F-4D97-AF65-F5344CB8AC3E}">
        <p14:creationId xmlns:p14="http://schemas.microsoft.com/office/powerpoint/2010/main" val="20962137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3;p1" descr="Learnbay | Facebook">
            <a:extLst>
              <a:ext uri="{FF2B5EF4-FFF2-40B4-BE49-F238E27FC236}">
                <a16:creationId xmlns:a16="http://schemas.microsoft.com/office/drawing/2014/main" id="{76515A21-6A85-47AC-BB95-69D1066AB70C}"/>
              </a:ext>
            </a:extLst>
          </p:cNvPr>
          <p:cNvPicPr preferRelativeResize="0"/>
          <p:nvPr/>
        </p:nvPicPr>
        <p:blipFill rotWithShape="1">
          <a:blip r:embed="rId2">
            <a:alphaModFix/>
          </a:blip>
          <a:srcRect/>
          <a:stretch/>
        </p:blipFill>
        <p:spPr>
          <a:xfrm>
            <a:off x="1" y="1"/>
            <a:ext cx="820131" cy="631595"/>
          </a:xfrm>
          <a:prstGeom prst="rect">
            <a:avLst/>
          </a:prstGeom>
          <a:noFill/>
          <a:ln>
            <a:noFill/>
          </a:ln>
        </p:spPr>
      </p:pic>
      <p:sp>
        <p:nvSpPr>
          <p:cNvPr id="3" name="Google Shape;109;p2">
            <a:extLst>
              <a:ext uri="{FF2B5EF4-FFF2-40B4-BE49-F238E27FC236}">
                <a16:creationId xmlns:a16="http://schemas.microsoft.com/office/drawing/2014/main" id="{1A247A62-7B5A-4753-BA1D-9CD4E0643851}"/>
              </a:ext>
            </a:extLst>
          </p:cNvPr>
          <p:cNvSpPr/>
          <p:nvPr/>
        </p:nvSpPr>
        <p:spPr>
          <a:xfrm>
            <a:off x="1952294" y="0"/>
            <a:ext cx="8117731"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000" dirty="0">
                <a:solidFill>
                  <a:schemeClr val="accent1"/>
                </a:solidFill>
                <a:latin typeface="Arial Black"/>
                <a:ea typeface="Arial Black"/>
                <a:cs typeface="Arial Black"/>
                <a:sym typeface="Arial Black"/>
              </a:rPr>
              <a:t>Random Forest</a:t>
            </a:r>
            <a:endParaRPr sz="4000" b="0" i="0" u="none" strike="noStrike" cap="none" dirty="0">
              <a:solidFill>
                <a:schemeClr val="accent1"/>
              </a:solidFill>
              <a:latin typeface="Arial Black"/>
              <a:ea typeface="Arial Black"/>
              <a:cs typeface="Arial Black"/>
              <a:sym typeface="Arial Black"/>
            </a:endParaRPr>
          </a:p>
        </p:txBody>
      </p:sp>
      <p:pic>
        <p:nvPicPr>
          <p:cNvPr id="5" name="Picture 4">
            <a:extLst>
              <a:ext uri="{FF2B5EF4-FFF2-40B4-BE49-F238E27FC236}">
                <a16:creationId xmlns:a16="http://schemas.microsoft.com/office/drawing/2014/main" id="{C64B17B8-9371-4161-8A90-022EA6FCCC2F}"/>
              </a:ext>
            </a:extLst>
          </p:cNvPr>
          <p:cNvPicPr>
            <a:picLocks noChangeAspect="1"/>
          </p:cNvPicPr>
          <p:nvPr/>
        </p:nvPicPr>
        <p:blipFill>
          <a:blip r:embed="rId3"/>
          <a:stretch>
            <a:fillRect/>
          </a:stretch>
        </p:blipFill>
        <p:spPr>
          <a:xfrm>
            <a:off x="410066" y="631596"/>
            <a:ext cx="11329656" cy="5872899"/>
          </a:xfrm>
          <a:prstGeom prst="rect">
            <a:avLst/>
          </a:prstGeom>
        </p:spPr>
      </p:pic>
    </p:spTree>
    <p:extLst>
      <p:ext uri="{BB962C8B-B14F-4D97-AF65-F5344CB8AC3E}">
        <p14:creationId xmlns:p14="http://schemas.microsoft.com/office/powerpoint/2010/main" val="19637333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3;p1" descr="Learnbay | Facebook">
            <a:extLst>
              <a:ext uri="{FF2B5EF4-FFF2-40B4-BE49-F238E27FC236}">
                <a16:creationId xmlns:a16="http://schemas.microsoft.com/office/drawing/2014/main" id="{76515A21-6A85-47AC-BB95-69D1066AB70C}"/>
              </a:ext>
            </a:extLst>
          </p:cNvPr>
          <p:cNvPicPr preferRelativeResize="0"/>
          <p:nvPr/>
        </p:nvPicPr>
        <p:blipFill rotWithShape="1">
          <a:blip r:embed="rId2">
            <a:alphaModFix/>
          </a:blip>
          <a:srcRect/>
          <a:stretch/>
        </p:blipFill>
        <p:spPr>
          <a:xfrm>
            <a:off x="1" y="1"/>
            <a:ext cx="820131" cy="631595"/>
          </a:xfrm>
          <a:prstGeom prst="rect">
            <a:avLst/>
          </a:prstGeom>
          <a:noFill/>
          <a:ln>
            <a:noFill/>
          </a:ln>
        </p:spPr>
      </p:pic>
      <p:sp>
        <p:nvSpPr>
          <p:cNvPr id="3" name="Google Shape;109;p2">
            <a:extLst>
              <a:ext uri="{FF2B5EF4-FFF2-40B4-BE49-F238E27FC236}">
                <a16:creationId xmlns:a16="http://schemas.microsoft.com/office/drawing/2014/main" id="{1A247A62-7B5A-4753-BA1D-9CD4E0643851}"/>
              </a:ext>
            </a:extLst>
          </p:cNvPr>
          <p:cNvSpPr/>
          <p:nvPr/>
        </p:nvSpPr>
        <p:spPr>
          <a:xfrm>
            <a:off x="2037134" y="0"/>
            <a:ext cx="8117731" cy="707846"/>
          </a:xfrm>
          <a:prstGeom prst="rect">
            <a:avLst/>
          </a:prstGeom>
          <a:noFill/>
          <a:ln>
            <a:noFill/>
          </a:ln>
        </p:spPr>
        <p:txBody>
          <a:bodyPr spcFirstLastPara="1" wrap="square" lIns="91425" tIns="45700" rIns="91425" bIns="45700" anchor="t" anchorCtr="0">
            <a:spAutoFit/>
          </a:bodyPr>
          <a:lstStyle/>
          <a:p>
            <a:pPr lvl="0" algn="ctr">
              <a:buClr>
                <a:srgbClr val="000000"/>
              </a:buClr>
              <a:buSzPts val="4800"/>
            </a:pPr>
            <a:r>
              <a:rPr lang="en-US" sz="4000" dirty="0">
                <a:solidFill>
                  <a:schemeClr val="accent1"/>
                </a:solidFill>
                <a:latin typeface="Arial Black"/>
                <a:ea typeface="Arial Black"/>
                <a:cs typeface="Arial Black"/>
                <a:sym typeface="Arial Black"/>
              </a:rPr>
              <a:t>XG boost</a:t>
            </a:r>
            <a:endParaRPr sz="4000" b="0" i="0" u="none" strike="noStrike" cap="none" dirty="0">
              <a:solidFill>
                <a:schemeClr val="accent1"/>
              </a:solidFill>
              <a:latin typeface="Arial Black"/>
              <a:ea typeface="Arial Black"/>
              <a:cs typeface="Arial Black"/>
              <a:sym typeface="Arial Black"/>
            </a:endParaRPr>
          </a:p>
        </p:txBody>
      </p:sp>
      <p:pic>
        <p:nvPicPr>
          <p:cNvPr id="5" name="Picture 4">
            <a:extLst>
              <a:ext uri="{FF2B5EF4-FFF2-40B4-BE49-F238E27FC236}">
                <a16:creationId xmlns:a16="http://schemas.microsoft.com/office/drawing/2014/main" id="{25EAB59D-E5DF-49C1-9969-03256356D369}"/>
              </a:ext>
            </a:extLst>
          </p:cNvPr>
          <p:cNvPicPr>
            <a:picLocks noChangeAspect="1"/>
          </p:cNvPicPr>
          <p:nvPr/>
        </p:nvPicPr>
        <p:blipFill>
          <a:blip r:embed="rId3"/>
          <a:stretch>
            <a:fillRect/>
          </a:stretch>
        </p:blipFill>
        <p:spPr>
          <a:xfrm>
            <a:off x="410065" y="631596"/>
            <a:ext cx="11236865" cy="5844618"/>
          </a:xfrm>
          <a:prstGeom prst="rect">
            <a:avLst/>
          </a:prstGeom>
        </p:spPr>
      </p:pic>
    </p:spTree>
    <p:extLst>
      <p:ext uri="{BB962C8B-B14F-4D97-AF65-F5344CB8AC3E}">
        <p14:creationId xmlns:p14="http://schemas.microsoft.com/office/powerpoint/2010/main" val="7665314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3;p1" descr="Learnbay | Facebook">
            <a:extLst>
              <a:ext uri="{FF2B5EF4-FFF2-40B4-BE49-F238E27FC236}">
                <a16:creationId xmlns:a16="http://schemas.microsoft.com/office/drawing/2014/main" id="{76515A21-6A85-47AC-BB95-69D1066AB70C}"/>
              </a:ext>
            </a:extLst>
          </p:cNvPr>
          <p:cNvPicPr preferRelativeResize="0"/>
          <p:nvPr/>
        </p:nvPicPr>
        <p:blipFill rotWithShape="1">
          <a:blip r:embed="rId2">
            <a:alphaModFix/>
          </a:blip>
          <a:srcRect/>
          <a:stretch/>
        </p:blipFill>
        <p:spPr>
          <a:xfrm>
            <a:off x="1" y="1"/>
            <a:ext cx="820131" cy="631595"/>
          </a:xfrm>
          <a:prstGeom prst="rect">
            <a:avLst/>
          </a:prstGeom>
          <a:noFill/>
          <a:ln>
            <a:noFill/>
          </a:ln>
        </p:spPr>
      </p:pic>
      <p:sp>
        <p:nvSpPr>
          <p:cNvPr id="3" name="Google Shape;109;p2">
            <a:extLst>
              <a:ext uri="{FF2B5EF4-FFF2-40B4-BE49-F238E27FC236}">
                <a16:creationId xmlns:a16="http://schemas.microsoft.com/office/drawing/2014/main" id="{1A247A62-7B5A-4753-BA1D-9CD4E0643851}"/>
              </a:ext>
            </a:extLst>
          </p:cNvPr>
          <p:cNvSpPr/>
          <p:nvPr/>
        </p:nvSpPr>
        <p:spPr>
          <a:xfrm>
            <a:off x="2037134" y="0"/>
            <a:ext cx="8117731"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000" dirty="0">
                <a:solidFill>
                  <a:schemeClr val="accent1"/>
                </a:solidFill>
                <a:latin typeface="Arial Black"/>
                <a:ea typeface="Arial Black"/>
                <a:cs typeface="Arial Black"/>
                <a:sym typeface="Arial Black"/>
              </a:rPr>
              <a:t>Gradient Boost</a:t>
            </a:r>
            <a:endParaRPr sz="4000" b="0" i="0" u="none" strike="noStrike" cap="none" dirty="0">
              <a:solidFill>
                <a:schemeClr val="accent1"/>
              </a:solidFill>
              <a:latin typeface="Arial Black"/>
              <a:ea typeface="Arial Black"/>
              <a:cs typeface="Arial Black"/>
              <a:sym typeface="Arial Black"/>
            </a:endParaRPr>
          </a:p>
        </p:txBody>
      </p:sp>
      <p:pic>
        <p:nvPicPr>
          <p:cNvPr id="5" name="Picture 4">
            <a:extLst>
              <a:ext uri="{FF2B5EF4-FFF2-40B4-BE49-F238E27FC236}">
                <a16:creationId xmlns:a16="http://schemas.microsoft.com/office/drawing/2014/main" id="{C6882FA4-1B9E-467E-AA36-65DEF3000E0D}"/>
              </a:ext>
            </a:extLst>
          </p:cNvPr>
          <p:cNvPicPr>
            <a:picLocks noChangeAspect="1"/>
          </p:cNvPicPr>
          <p:nvPr/>
        </p:nvPicPr>
        <p:blipFill>
          <a:blip r:embed="rId3"/>
          <a:stretch>
            <a:fillRect/>
          </a:stretch>
        </p:blipFill>
        <p:spPr>
          <a:xfrm>
            <a:off x="410066" y="631596"/>
            <a:ext cx="11309298" cy="5882326"/>
          </a:xfrm>
          <a:prstGeom prst="rect">
            <a:avLst/>
          </a:prstGeom>
        </p:spPr>
      </p:pic>
    </p:spTree>
    <p:extLst>
      <p:ext uri="{BB962C8B-B14F-4D97-AF65-F5344CB8AC3E}">
        <p14:creationId xmlns:p14="http://schemas.microsoft.com/office/powerpoint/2010/main" val="4900539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3;p1" descr="Learnbay | Facebook">
            <a:extLst>
              <a:ext uri="{FF2B5EF4-FFF2-40B4-BE49-F238E27FC236}">
                <a16:creationId xmlns:a16="http://schemas.microsoft.com/office/drawing/2014/main" id="{76515A21-6A85-47AC-BB95-69D1066AB70C}"/>
              </a:ext>
            </a:extLst>
          </p:cNvPr>
          <p:cNvPicPr preferRelativeResize="0"/>
          <p:nvPr/>
        </p:nvPicPr>
        <p:blipFill rotWithShape="1">
          <a:blip r:embed="rId2">
            <a:alphaModFix/>
          </a:blip>
          <a:srcRect/>
          <a:stretch/>
        </p:blipFill>
        <p:spPr>
          <a:xfrm>
            <a:off x="1" y="1"/>
            <a:ext cx="820131" cy="631595"/>
          </a:xfrm>
          <a:prstGeom prst="rect">
            <a:avLst/>
          </a:prstGeom>
          <a:noFill/>
          <a:ln>
            <a:noFill/>
          </a:ln>
        </p:spPr>
      </p:pic>
      <p:sp>
        <p:nvSpPr>
          <p:cNvPr id="3" name="Google Shape;109;p2">
            <a:extLst>
              <a:ext uri="{FF2B5EF4-FFF2-40B4-BE49-F238E27FC236}">
                <a16:creationId xmlns:a16="http://schemas.microsoft.com/office/drawing/2014/main" id="{1A247A62-7B5A-4753-BA1D-9CD4E0643851}"/>
              </a:ext>
            </a:extLst>
          </p:cNvPr>
          <p:cNvSpPr/>
          <p:nvPr/>
        </p:nvSpPr>
        <p:spPr>
          <a:xfrm>
            <a:off x="2037134" y="18854"/>
            <a:ext cx="8117731"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000" dirty="0">
                <a:solidFill>
                  <a:schemeClr val="accent1"/>
                </a:solidFill>
                <a:latin typeface="Arial Black"/>
                <a:ea typeface="Arial Black"/>
                <a:cs typeface="Arial Black"/>
                <a:sym typeface="Arial Black"/>
              </a:rPr>
              <a:t>Ada Boost</a:t>
            </a:r>
            <a:endParaRPr sz="4000" b="0" i="0" u="none" strike="noStrike" cap="none" dirty="0">
              <a:solidFill>
                <a:schemeClr val="accent1"/>
              </a:solidFill>
              <a:latin typeface="Arial Black"/>
              <a:ea typeface="Arial Black"/>
              <a:cs typeface="Arial Black"/>
              <a:sym typeface="Arial Black"/>
            </a:endParaRPr>
          </a:p>
        </p:txBody>
      </p:sp>
      <p:pic>
        <p:nvPicPr>
          <p:cNvPr id="5" name="Picture 4">
            <a:extLst>
              <a:ext uri="{FF2B5EF4-FFF2-40B4-BE49-F238E27FC236}">
                <a16:creationId xmlns:a16="http://schemas.microsoft.com/office/drawing/2014/main" id="{C4F016C3-8E83-4C25-9E8F-C6CD560FE806}"/>
              </a:ext>
            </a:extLst>
          </p:cNvPr>
          <p:cNvPicPr>
            <a:picLocks noChangeAspect="1"/>
          </p:cNvPicPr>
          <p:nvPr/>
        </p:nvPicPr>
        <p:blipFill>
          <a:blip r:embed="rId3"/>
          <a:stretch>
            <a:fillRect/>
          </a:stretch>
        </p:blipFill>
        <p:spPr>
          <a:xfrm>
            <a:off x="335255" y="631596"/>
            <a:ext cx="11444857" cy="5731497"/>
          </a:xfrm>
          <a:prstGeom prst="rect">
            <a:avLst/>
          </a:prstGeom>
        </p:spPr>
      </p:pic>
    </p:spTree>
    <p:extLst>
      <p:ext uri="{BB962C8B-B14F-4D97-AF65-F5344CB8AC3E}">
        <p14:creationId xmlns:p14="http://schemas.microsoft.com/office/powerpoint/2010/main" val="30500525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3;p1" descr="Learnbay | Facebook">
            <a:extLst>
              <a:ext uri="{FF2B5EF4-FFF2-40B4-BE49-F238E27FC236}">
                <a16:creationId xmlns:a16="http://schemas.microsoft.com/office/drawing/2014/main" id="{76515A21-6A85-47AC-BB95-69D1066AB70C}"/>
              </a:ext>
            </a:extLst>
          </p:cNvPr>
          <p:cNvPicPr preferRelativeResize="0"/>
          <p:nvPr/>
        </p:nvPicPr>
        <p:blipFill rotWithShape="1">
          <a:blip r:embed="rId2">
            <a:alphaModFix/>
          </a:blip>
          <a:srcRect/>
          <a:stretch/>
        </p:blipFill>
        <p:spPr>
          <a:xfrm>
            <a:off x="1" y="1"/>
            <a:ext cx="820131" cy="631595"/>
          </a:xfrm>
          <a:prstGeom prst="rect">
            <a:avLst/>
          </a:prstGeom>
          <a:noFill/>
          <a:ln>
            <a:noFill/>
          </a:ln>
        </p:spPr>
      </p:pic>
      <p:sp>
        <p:nvSpPr>
          <p:cNvPr id="3" name="Google Shape;109;p2">
            <a:extLst>
              <a:ext uri="{FF2B5EF4-FFF2-40B4-BE49-F238E27FC236}">
                <a16:creationId xmlns:a16="http://schemas.microsoft.com/office/drawing/2014/main" id="{1A247A62-7B5A-4753-BA1D-9CD4E0643851}"/>
              </a:ext>
            </a:extLst>
          </p:cNvPr>
          <p:cNvSpPr/>
          <p:nvPr/>
        </p:nvSpPr>
        <p:spPr>
          <a:xfrm>
            <a:off x="1952293" y="-5064"/>
            <a:ext cx="8117731" cy="707846"/>
          </a:xfrm>
          <a:prstGeom prst="rect">
            <a:avLst/>
          </a:prstGeom>
          <a:noFill/>
          <a:ln>
            <a:noFill/>
          </a:ln>
        </p:spPr>
        <p:txBody>
          <a:bodyPr spcFirstLastPara="1" wrap="square" lIns="91425" tIns="45700" rIns="91425" bIns="45700" anchor="t" anchorCtr="0">
            <a:spAutoFit/>
          </a:bodyPr>
          <a:lstStyle/>
          <a:p>
            <a:pPr lvl="0" algn="ctr">
              <a:buClr>
                <a:srgbClr val="000000"/>
              </a:buClr>
              <a:buSzPts val="4800"/>
            </a:pPr>
            <a:r>
              <a:rPr lang="en-US" sz="4000" dirty="0">
                <a:solidFill>
                  <a:schemeClr val="accent1"/>
                </a:solidFill>
                <a:latin typeface="Arial Black"/>
                <a:ea typeface="Arial Black"/>
                <a:cs typeface="Arial Black"/>
                <a:sym typeface="Arial Black"/>
              </a:rPr>
              <a:t>Gaussian  Regressor</a:t>
            </a:r>
            <a:endParaRPr sz="4000" b="0" i="0" u="none" strike="noStrike" cap="none" dirty="0">
              <a:solidFill>
                <a:schemeClr val="accent1"/>
              </a:solidFill>
              <a:latin typeface="Arial Black"/>
              <a:ea typeface="Arial Black"/>
              <a:cs typeface="Arial Black"/>
              <a:sym typeface="Arial Black"/>
            </a:endParaRPr>
          </a:p>
        </p:txBody>
      </p:sp>
      <p:pic>
        <p:nvPicPr>
          <p:cNvPr id="5" name="Picture 4">
            <a:extLst>
              <a:ext uri="{FF2B5EF4-FFF2-40B4-BE49-F238E27FC236}">
                <a16:creationId xmlns:a16="http://schemas.microsoft.com/office/drawing/2014/main" id="{E39174EB-F7E0-42B4-9307-4BD1732E24D7}"/>
              </a:ext>
            </a:extLst>
          </p:cNvPr>
          <p:cNvPicPr>
            <a:picLocks noChangeAspect="1"/>
          </p:cNvPicPr>
          <p:nvPr/>
        </p:nvPicPr>
        <p:blipFill>
          <a:blip r:embed="rId3"/>
          <a:stretch>
            <a:fillRect/>
          </a:stretch>
        </p:blipFill>
        <p:spPr>
          <a:xfrm>
            <a:off x="410066" y="643863"/>
            <a:ext cx="11335732" cy="5975705"/>
          </a:xfrm>
          <a:prstGeom prst="rect">
            <a:avLst/>
          </a:prstGeom>
        </p:spPr>
      </p:pic>
    </p:spTree>
    <p:extLst>
      <p:ext uri="{BB962C8B-B14F-4D97-AF65-F5344CB8AC3E}">
        <p14:creationId xmlns:p14="http://schemas.microsoft.com/office/powerpoint/2010/main" val="5253639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3;p1" descr="Learnbay | Facebook">
            <a:extLst>
              <a:ext uri="{FF2B5EF4-FFF2-40B4-BE49-F238E27FC236}">
                <a16:creationId xmlns:a16="http://schemas.microsoft.com/office/drawing/2014/main" id="{76515A21-6A85-47AC-BB95-69D1066AB70C}"/>
              </a:ext>
            </a:extLst>
          </p:cNvPr>
          <p:cNvPicPr preferRelativeResize="0"/>
          <p:nvPr/>
        </p:nvPicPr>
        <p:blipFill rotWithShape="1">
          <a:blip r:embed="rId2">
            <a:alphaModFix/>
          </a:blip>
          <a:srcRect/>
          <a:stretch/>
        </p:blipFill>
        <p:spPr>
          <a:xfrm>
            <a:off x="1" y="1"/>
            <a:ext cx="820131" cy="631595"/>
          </a:xfrm>
          <a:prstGeom prst="rect">
            <a:avLst/>
          </a:prstGeom>
          <a:noFill/>
          <a:ln>
            <a:noFill/>
          </a:ln>
        </p:spPr>
      </p:pic>
      <p:sp>
        <p:nvSpPr>
          <p:cNvPr id="3" name="Google Shape;109;p2">
            <a:extLst>
              <a:ext uri="{FF2B5EF4-FFF2-40B4-BE49-F238E27FC236}">
                <a16:creationId xmlns:a16="http://schemas.microsoft.com/office/drawing/2014/main" id="{1A247A62-7B5A-4753-BA1D-9CD4E0643851}"/>
              </a:ext>
            </a:extLst>
          </p:cNvPr>
          <p:cNvSpPr/>
          <p:nvPr/>
        </p:nvSpPr>
        <p:spPr>
          <a:xfrm>
            <a:off x="1952293" y="0"/>
            <a:ext cx="8117731" cy="707846"/>
          </a:xfrm>
          <a:prstGeom prst="rect">
            <a:avLst/>
          </a:prstGeom>
          <a:noFill/>
          <a:ln>
            <a:noFill/>
          </a:ln>
        </p:spPr>
        <p:txBody>
          <a:bodyPr spcFirstLastPara="1" wrap="square" lIns="91425" tIns="45700" rIns="91425" bIns="45700" anchor="t" anchorCtr="0">
            <a:spAutoFit/>
          </a:bodyPr>
          <a:lstStyle/>
          <a:p>
            <a:pPr lvl="0" algn="ctr">
              <a:buClr>
                <a:srgbClr val="000000"/>
              </a:buClr>
              <a:buSzPts val="4800"/>
            </a:pPr>
            <a:r>
              <a:rPr lang="en-US" sz="4000" dirty="0">
                <a:solidFill>
                  <a:schemeClr val="accent1"/>
                </a:solidFill>
                <a:latin typeface="Arial Black"/>
                <a:ea typeface="Arial Black"/>
                <a:cs typeface="Arial Black"/>
                <a:sym typeface="Arial Black"/>
              </a:rPr>
              <a:t>Support Vector Regression</a:t>
            </a:r>
            <a:endParaRPr sz="4000" b="0" i="0" u="none" strike="noStrike" cap="none" dirty="0">
              <a:solidFill>
                <a:schemeClr val="accent1"/>
              </a:solidFill>
              <a:latin typeface="Arial Black"/>
              <a:ea typeface="Arial Black"/>
              <a:cs typeface="Arial Black"/>
              <a:sym typeface="Arial Black"/>
            </a:endParaRPr>
          </a:p>
        </p:txBody>
      </p:sp>
      <p:pic>
        <p:nvPicPr>
          <p:cNvPr id="5" name="Picture 4">
            <a:extLst>
              <a:ext uri="{FF2B5EF4-FFF2-40B4-BE49-F238E27FC236}">
                <a16:creationId xmlns:a16="http://schemas.microsoft.com/office/drawing/2014/main" id="{AA6A84C0-64E1-40B5-821C-52EF7C05C35A}"/>
              </a:ext>
            </a:extLst>
          </p:cNvPr>
          <p:cNvPicPr>
            <a:picLocks noChangeAspect="1"/>
          </p:cNvPicPr>
          <p:nvPr/>
        </p:nvPicPr>
        <p:blipFill>
          <a:blip r:embed="rId3"/>
          <a:stretch>
            <a:fillRect/>
          </a:stretch>
        </p:blipFill>
        <p:spPr>
          <a:xfrm>
            <a:off x="410066" y="707845"/>
            <a:ext cx="11385907" cy="6032319"/>
          </a:xfrm>
          <a:prstGeom prst="rect">
            <a:avLst/>
          </a:prstGeom>
        </p:spPr>
      </p:pic>
    </p:spTree>
    <p:extLst>
      <p:ext uri="{BB962C8B-B14F-4D97-AF65-F5344CB8AC3E}">
        <p14:creationId xmlns:p14="http://schemas.microsoft.com/office/powerpoint/2010/main" val="8699946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3;p1" descr="Learnbay | Facebook">
            <a:extLst>
              <a:ext uri="{FF2B5EF4-FFF2-40B4-BE49-F238E27FC236}">
                <a16:creationId xmlns:a16="http://schemas.microsoft.com/office/drawing/2014/main" id="{76515A21-6A85-47AC-BB95-69D1066AB70C}"/>
              </a:ext>
            </a:extLst>
          </p:cNvPr>
          <p:cNvPicPr preferRelativeResize="0"/>
          <p:nvPr/>
        </p:nvPicPr>
        <p:blipFill rotWithShape="1">
          <a:blip r:embed="rId2">
            <a:alphaModFix/>
          </a:blip>
          <a:srcRect/>
          <a:stretch/>
        </p:blipFill>
        <p:spPr>
          <a:xfrm>
            <a:off x="1" y="1"/>
            <a:ext cx="820131" cy="631595"/>
          </a:xfrm>
          <a:prstGeom prst="rect">
            <a:avLst/>
          </a:prstGeom>
          <a:noFill/>
          <a:ln>
            <a:noFill/>
          </a:ln>
        </p:spPr>
      </p:pic>
      <p:pic>
        <p:nvPicPr>
          <p:cNvPr id="9" name="Picture 8">
            <a:extLst>
              <a:ext uri="{FF2B5EF4-FFF2-40B4-BE49-F238E27FC236}">
                <a16:creationId xmlns:a16="http://schemas.microsoft.com/office/drawing/2014/main" id="{88DD9A3C-45CB-4B21-882D-81C472C87B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9886" y="631596"/>
            <a:ext cx="8154184" cy="6014301"/>
          </a:xfrm>
          <a:prstGeom prst="rect">
            <a:avLst/>
          </a:prstGeom>
        </p:spPr>
      </p:pic>
    </p:spTree>
    <p:extLst>
      <p:ext uri="{BB962C8B-B14F-4D97-AF65-F5344CB8AC3E}">
        <p14:creationId xmlns:p14="http://schemas.microsoft.com/office/powerpoint/2010/main" val="42046141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3;p1" descr="Learnbay | Facebook">
            <a:extLst>
              <a:ext uri="{FF2B5EF4-FFF2-40B4-BE49-F238E27FC236}">
                <a16:creationId xmlns:a16="http://schemas.microsoft.com/office/drawing/2014/main" id="{76515A21-6A85-47AC-BB95-69D1066AB70C}"/>
              </a:ext>
            </a:extLst>
          </p:cNvPr>
          <p:cNvPicPr preferRelativeResize="0"/>
          <p:nvPr/>
        </p:nvPicPr>
        <p:blipFill rotWithShape="1">
          <a:blip r:embed="rId2">
            <a:alphaModFix/>
          </a:blip>
          <a:srcRect/>
          <a:stretch/>
        </p:blipFill>
        <p:spPr>
          <a:xfrm>
            <a:off x="1" y="1"/>
            <a:ext cx="820131" cy="631595"/>
          </a:xfrm>
          <a:prstGeom prst="rect">
            <a:avLst/>
          </a:prstGeom>
          <a:noFill/>
          <a:ln>
            <a:noFill/>
          </a:ln>
        </p:spPr>
      </p:pic>
      <p:pic>
        <p:nvPicPr>
          <p:cNvPr id="5" name="Picture 4">
            <a:extLst>
              <a:ext uri="{FF2B5EF4-FFF2-40B4-BE49-F238E27FC236}">
                <a16:creationId xmlns:a16="http://schemas.microsoft.com/office/drawing/2014/main" id="{394DB5E6-2063-4742-843D-63D4941F70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7210" y="0"/>
            <a:ext cx="8388261" cy="6858000"/>
          </a:xfrm>
          <a:prstGeom prst="rect">
            <a:avLst/>
          </a:prstGeom>
        </p:spPr>
      </p:pic>
    </p:spTree>
    <p:extLst>
      <p:ext uri="{BB962C8B-B14F-4D97-AF65-F5344CB8AC3E}">
        <p14:creationId xmlns:p14="http://schemas.microsoft.com/office/powerpoint/2010/main" val="6302927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3;p1" descr="Learnbay | Facebook">
            <a:extLst>
              <a:ext uri="{FF2B5EF4-FFF2-40B4-BE49-F238E27FC236}">
                <a16:creationId xmlns:a16="http://schemas.microsoft.com/office/drawing/2014/main" id="{76515A21-6A85-47AC-BB95-69D1066AB70C}"/>
              </a:ext>
            </a:extLst>
          </p:cNvPr>
          <p:cNvPicPr preferRelativeResize="0"/>
          <p:nvPr/>
        </p:nvPicPr>
        <p:blipFill rotWithShape="1">
          <a:blip r:embed="rId2">
            <a:alphaModFix/>
          </a:blip>
          <a:srcRect/>
          <a:stretch/>
        </p:blipFill>
        <p:spPr>
          <a:xfrm>
            <a:off x="1" y="1"/>
            <a:ext cx="820131" cy="631595"/>
          </a:xfrm>
          <a:prstGeom prst="rect">
            <a:avLst/>
          </a:prstGeom>
          <a:noFill/>
          <a:ln>
            <a:noFill/>
          </a:ln>
        </p:spPr>
      </p:pic>
      <p:pic>
        <p:nvPicPr>
          <p:cNvPr id="5" name="Picture 4">
            <a:extLst>
              <a:ext uri="{FF2B5EF4-FFF2-40B4-BE49-F238E27FC236}">
                <a16:creationId xmlns:a16="http://schemas.microsoft.com/office/drawing/2014/main" id="{1AEE6FBF-0392-4DC7-9757-49F249E18B4D}"/>
              </a:ext>
            </a:extLst>
          </p:cNvPr>
          <p:cNvPicPr>
            <a:picLocks noChangeAspect="1"/>
          </p:cNvPicPr>
          <p:nvPr/>
        </p:nvPicPr>
        <p:blipFill rotWithShape="1">
          <a:blip r:embed="rId3">
            <a:extLst>
              <a:ext uri="{28A0092B-C50C-407E-A947-70E740481C1C}">
                <a14:useLocalDpi xmlns:a14="http://schemas.microsoft.com/office/drawing/2010/main" val="0"/>
              </a:ext>
            </a:extLst>
          </a:blip>
          <a:srcRect t="1866" b="33609"/>
          <a:stretch/>
        </p:blipFill>
        <p:spPr>
          <a:xfrm>
            <a:off x="2178536" y="631596"/>
            <a:ext cx="8143814" cy="5835192"/>
          </a:xfrm>
          <a:prstGeom prst="rect">
            <a:avLst/>
          </a:prstGeom>
        </p:spPr>
      </p:pic>
    </p:spTree>
    <p:extLst>
      <p:ext uri="{BB962C8B-B14F-4D97-AF65-F5344CB8AC3E}">
        <p14:creationId xmlns:p14="http://schemas.microsoft.com/office/powerpoint/2010/main" val="4278394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3;p1" descr="Learnbay | Facebook">
            <a:extLst>
              <a:ext uri="{FF2B5EF4-FFF2-40B4-BE49-F238E27FC236}">
                <a16:creationId xmlns:a16="http://schemas.microsoft.com/office/drawing/2014/main" id="{76515A21-6A85-47AC-BB95-69D1066AB70C}"/>
              </a:ext>
            </a:extLst>
          </p:cNvPr>
          <p:cNvPicPr preferRelativeResize="0"/>
          <p:nvPr/>
        </p:nvPicPr>
        <p:blipFill rotWithShape="1">
          <a:blip r:embed="rId2">
            <a:alphaModFix/>
          </a:blip>
          <a:srcRect/>
          <a:stretch/>
        </p:blipFill>
        <p:spPr>
          <a:xfrm>
            <a:off x="1" y="1"/>
            <a:ext cx="820131" cy="631595"/>
          </a:xfrm>
          <a:prstGeom prst="rect">
            <a:avLst/>
          </a:prstGeom>
          <a:noFill/>
          <a:ln>
            <a:noFill/>
          </a:ln>
        </p:spPr>
      </p:pic>
      <p:sp>
        <p:nvSpPr>
          <p:cNvPr id="6" name="Google Shape;109;p2">
            <a:extLst>
              <a:ext uri="{FF2B5EF4-FFF2-40B4-BE49-F238E27FC236}">
                <a16:creationId xmlns:a16="http://schemas.microsoft.com/office/drawing/2014/main" id="{B2672E3B-82D0-4DA9-BB4A-3B5C96D85021}"/>
              </a:ext>
            </a:extLst>
          </p:cNvPr>
          <p:cNvSpPr/>
          <p:nvPr/>
        </p:nvSpPr>
        <p:spPr>
          <a:xfrm>
            <a:off x="2037134" y="183825"/>
            <a:ext cx="8117731"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IN" sz="4000" dirty="0">
                <a:solidFill>
                  <a:schemeClr val="accent1"/>
                </a:solidFill>
                <a:latin typeface="Arial Black"/>
                <a:ea typeface="Arial Black"/>
                <a:cs typeface="Arial Black"/>
                <a:sym typeface="Arial Black"/>
              </a:rPr>
              <a:t>import Packages For EDA</a:t>
            </a:r>
            <a:endParaRPr sz="4000" b="0" i="0" u="none" strike="noStrike" cap="none" dirty="0">
              <a:solidFill>
                <a:schemeClr val="accent1"/>
              </a:solidFill>
              <a:latin typeface="Arial Black"/>
              <a:ea typeface="Arial Black"/>
              <a:cs typeface="Arial Black"/>
              <a:sym typeface="Arial Black"/>
            </a:endParaRPr>
          </a:p>
        </p:txBody>
      </p:sp>
      <p:pic>
        <p:nvPicPr>
          <p:cNvPr id="7" name="Picture 6">
            <a:extLst>
              <a:ext uri="{FF2B5EF4-FFF2-40B4-BE49-F238E27FC236}">
                <a16:creationId xmlns:a16="http://schemas.microsoft.com/office/drawing/2014/main" id="{DB7F513F-DAA2-41BE-965F-CB6D9BE4A040}"/>
              </a:ext>
            </a:extLst>
          </p:cNvPr>
          <p:cNvPicPr>
            <a:picLocks noChangeAspect="1"/>
          </p:cNvPicPr>
          <p:nvPr/>
        </p:nvPicPr>
        <p:blipFill>
          <a:blip r:embed="rId3"/>
          <a:stretch>
            <a:fillRect/>
          </a:stretch>
        </p:blipFill>
        <p:spPr>
          <a:xfrm>
            <a:off x="1521165" y="891671"/>
            <a:ext cx="9498769" cy="5538289"/>
          </a:xfrm>
          <a:prstGeom prst="rect">
            <a:avLst/>
          </a:prstGeom>
        </p:spPr>
      </p:pic>
    </p:spTree>
    <p:extLst>
      <p:ext uri="{BB962C8B-B14F-4D97-AF65-F5344CB8AC3E}">
        <p14:creationId xmlns:p14="http://schemas.microsoft.com/office/powerpoint/2010/main" val="19111220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3;p1" descr="Learnbay | Facebook">
            <a:extLst>
              <a:ext uri="{FF2B5EF4-FFF2-40B4-BE49-F238E27FC236}">
                <a16:creationId xmlns:a16="http://schemas.microsoft.com/office/drawing/2014/main" id="{76515A21-6A85-47AC-BB95-69D1066AB70C}"/>
              </a:ext>
            </a:extLst>
          </p:cNvPr>
          <p:cNvPicPr preferRelativeResize="0"/>
          <p:nvPr/>
        </p:nvPicPr>
        <p:blipFill rotWithShape="1">
          <a:blip r:embed="rId2">
            <a:alphaModFix/>
          </a:blip>
          <a:srcRect/>
          <a:stretch/>
        </p:blipFill>
        <p:spPr>
          <a:xfrm>
            <a:off x="1" y="1"/>
            <a:ext cx="820131" cy="631595"/>
          </a:xfrm>
          <a:prstGeom prst="rect">
            <a:avLst/>
          </a:prstGeom>
          <a:noFill/>
          <a:ln>
            <a:noFill/>
          </a:ln>
        </p:spPr>
      </p:pic>
      <p:sp>
        <p:nvSpPr>
          <p:cNvPr id="3" name="Google Shape;109;p2">
            <a:extLst>
              <a:ext uri="{FF2B5EF4-FFF2-40B4-BE49-F238E27FC236}">
                <a16:creationId xmlns:a16="http://schemas.microsoft.com/office/drawing/2014/main" id="{1A247A62-7B5A-4753-BA1D-9CD4E0643851}"/>
              </a:ext>
            </a:extLst>
          </p:cNvPr>
          <p:cNvSpPr/>
          <p:nvPr/>
        </p:nvSpPr>
        <p:spPr>
          <a:xfrm>
            <a:off x="1961720" y="1186943"/>
            <a:ext cx="8117731"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000" dirty="0">
                <a:solidFill>
                  <a:schemeClr val="accent1"/>
                </a:solidFill>
                <a:latin typeface="Arial Black"/>
                <a:ea typeface="Arial Black"/>
                <a:cs typeface="Arial Black"/>
                <a:sym typeface="Arial Black"/>
              </a:rPr>
              <a:t>Conclusion</a:t>
            </a:r>
            <a:endParaRPr sz="4000" b="0" i="0" u="none" strike="noStrike" cap="none" dirty="0">
              <a:solidFill>
                <a:schemeClr val="accent1"/>
              </a:solidFill>
              <a:latin typeface="Arial Black"/>
              <a:ea typeface="Arial Black"/>
              <a:cs typeface="Arial Black"/>
              <a:sym typeface="Arial Black"/>
            </a:endParaRPr>
          </a:p>
        </p:txBody>
      </p:sp>
      <p:sp>
        <p:nvSpPr>
          <p:cNvPr id="5" name="Google Shape;108;p2">
            <a:extLst>
              <a:ext uri="{FF2B5EF4-FFF2-40B4-BE49-F238E27FC236}">
                <a16:creationId xmlns:a16="http://schemas.microsoft.com/office/drawing/2014/main" id="{AA26387D-A6A5-4913-9C32-2EE28AEF68C2}"/>
              </a:ext>
            </a:extLst>
          </p:cNvPr>
          <p:cNvSpPr txBox="1">
            <a:spLocks/>
          </p:cNvSpPr>
          <p:nvPr/>
        </p:nvSpPr>
        <p:spPr>
          <a:xfrm>
            <a:off x="820132" y="2015732"/>
            <a:ext cx="10944520" cy="3838313"/>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buSzPts val="2400"/>
              <a:buNone/>
            </a:pPr>
            <a:r>
              <a:rPr lang="en-US" sz="1800" dirty="0">
                <a:latin typeface="Times New Roman" panose="02020603050405020304" pitchFamily="18" charset="0"/>
                <a:cs typeface="Times New Roman" panose="02020603050405020304" pitchFamily="18" charset="0"/>
              </a:rPr>
              <a:t>Improving supply chain efficiency plays a crucial role in any business. Operating their businesses in challenging profit margins, any type of process improvement can have a significant impact on the bottom line.</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Innovative technologies such as machine learning make it easier to manage the challenges of volatility and accurately</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forecast demand in global supply chains. Studies predict that at least 50% of global companies in supply chain operations will use transformative technologies related to AI and ML by 2023. This speaks to the growing popularity of machine learning in the supply chain industry.</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But, in order to take full advantage of machine learning, companies must plan for the future and begin investing in machine learning and related technologies today to benefit from increased profitability, efficiency, and resource availability in the supply chain industry.</a:t>
            </a:r>
          </a:p>
        </p:txBody>
      </p:sp>
    </p:spTree>
    <p:extLst>
      <p:ext uri="{BB962C8B-B14F-4D97-AF65-F5344CB8AC3E}">
        <p14:creationId xmlns:p14="http://schemas.microsoft.com/office/powerpoint/2010/main" val="24413509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3;p1" descr="Learnbay | Facebook">
            <a:extLst>
              <a:ext uri="{FF2B5EF4-FFF2-40B4-BE49-F238E27FC236}">
                <a16:creationId xmlns:a16="http://schemas.microsoft.com/office/drawing/2014/main" id="{76515A21-6A85-47AC-BB95-69D1066AB70C}"/>
              </a:ext>
            </a:extLst>
          </p:cNvPr>
          <p:cNvPicPr preferRelativeResize="0"/>
          <p:nvPr/>
        </p:nvPicPr>
        <p:blipFill rotWithShape="1">
          <a:blip r:embed="rId2">
            <a:alphaModFix/>
          </a:blip>
          <a:srcRect/>
          <a:stretch/>
        </p:blipFill>
        <p:spPr>
          <a:xfrm>
            <a:off x="1" y="1"/>
            <a:ext cx="820131" cy="631595"/>
          </a:xfrm>
          <a:prstGeom prst="rect">
            <a:avLst/>
          </a:prstGeom>
          <a:noFill/>
          <a:ln>
            <a:noFill/>
          </a:ln>
        </p:spPr>
      </p:pic>
      <p:pic>
        <p:nvPicPr>
          <p:cNvPr id="2" name="Picture 1">
            <a:extLst>
              <a:ext uri="{FF2B5EF4-FFF2-40B4-BE49-F238E27FC236}">
                <a16:creationId xmlns:a16="http://schemas.microsoft.com/office/drawing/2014/main" id="{2FC9CC03-95EA-4B12-BCCB-2FA9A34C4A1F}"/>
              </a:ext>
            </a:extLst>
          </p:cNvPr>
          <p:cNvPicPr>
            <a:picLocks noChangeAspect="1"/>
          </p:cNvPicPr>
          <p:nvPr/>
        </p:nvPicPr>
        <p:blipFill>
          <a:blip r:embed="rId3"/>
          <a:stretch>
            <a:fillRect/>
          </a:stretch>
        </p:blipFill>
        <p:spPr>
          <a:xfrm>
            <a:off x="4072866" y="1938983"/>
            <a:ext cx="3826797" cy="3259864"/>
          </a:xfrm>
          <a:prstGeom prst="rect">
            <a:avLst/>
          </a:prstGeom>
        </p:spPr>
      </p:pic>
    </p:spTree>
    <p:extLst>
      <p:ext uri="{BB962C8B-B14F-4D97-AF65-F5344CB8AC3E}">
        <p14:creationId xmlns:p14="http://schemas.microsoft.com/office/powerpoint/2010/main" val="152173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3;p1" descr="Learnbay | Facebook">
            <a:extLst>
              <a:ext uri="{FF2B5EF4-FFF2-40B4-BE49-F238E27FC236}">
                <a16:creationId xmlns:a16="http://schemas.microsoft.com/office/drawing/2014/main" id="{76515A21-6A85-47AC-BB95-69D1066AB70C}"/>
              </a:ext>
            </a:extLst>
          </p:cNvPr>
          <p:cNvPicPr preferRelativeResize="0"/>
          <p:nvPr/>
        </p:nvPicPr>
        <p:blipFill rotWithShape="1">
          <a:blip r:embed="rId2">
            <a:alphaModFix/>
          </a:blip>
          <a:srcRect/>
          <a:stretch/>
        </p:blipFill>
        <p:spPr>
          <a:xfrm>
            <a:off x="1" y="1"/>
            <a:ext cx="820131" cy="631595"/>
          </a:xfrm>
          <a:prstGeom prst="rect">
            <a:avLst/>
          </a:prstGeom>
          <a:noFill/>
          <a:ln>
            <a:noFill/>
          </a:ln>
        </p:spPr>
      </p:pic>
      <p:sp>
        <p:nvSpPr>
          <p:cNvPr id="5" name="Google Shape;109;p2">
            <a:extLst>
              <a:ext uri="{FF2B5EF4-FFF2-40B4-BE49-F238E27FC236}">
                <a16:creationId xmlns:a16="http://schemas.microsoft.com/office/drawing/2014/main" id="{ABB6E7C9-84AA-4DF4-9717-98C6FFDE34C1}"/>
              </a:ext>
            </a:extLst>
          </p:cNvPr>
          <p:cNvSpPr/>
          <p:nvPr/>
        </p:nvSpPr>
        <p:spPr>
          <a:xfrm>
            <a:off x="2037134" y="1192491"/>
            <a:ext cx="8117731"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000" b="0" i="0" u="none" strike="noStrike" cap="none" dirty="0">
                <a:solidFill>
                  <a:schemeClr val="accent1"/>
                </a:solidFill>
                <a:latin typeface="Arial Black"/>
                <a:ea typeface="Arial Black"/>
                <a:cs typeface="Arial Black"/>
                <a:sym typeface="Arial Black"/>
              </a:rPr>
              <a:t>Assign Data in df Variable</a:t>
            </a:r>
            <a:endParaRPr sz="4000" b="0" i="0" u="none" strike="noStrike" cap="none" dirty="0">
              <a:solidFill>
                <a:schemeClr val="accent1"/>
              </a:solidFill>
              <a:latin typeface="Arial Black"/>
              <a:ea typeface="Arial Black"/>
              <a:cs typeface="Arial Black"/>
              <a:sym typeface="Arial Black"/>
            </a:endParaRPr>
          </a:p>
        </p:txBody>
      </p:sp>
      <p:pic>
        <p:nvPicPr>
          <p:cNvPr id="6" name="Picture 5">
            <a:extLst>
              <a:ext uri="{FF2B5EF4-FFF2-40B4-BE49-F238E27FC236}">
                <a16:creationId xmlns:a16="http://schemas.microsoft.com/office/drawing/2014/main" id="{8DD58DBE-0DFA-43F2-BF66-897B7289E5DF}"/>
              </a:ext>
            </a:extLst>
          </p:cNvPr>
          <p:cNvPicPr>
            <a:picLocks noChangeAspect="1"/>
          </p:cNvPicPr>
          <p:nvPr/>
        </p:nvPicPr>
        <p:blipFill>
          <a:blip r:embed="rId3"/>
          <a:stretch>
            <a:fillRect/>
          </a:stretch>
        </p:blipFill>
        <p:spPr>
          <a:xfrm>
            <a:off x="1423545" y="1900337"/>
            <a:ext cx="9700084" cy="4217659"/>
          </a:xfrm>
          <a:prstGeom prst="rect">
            <a:avLst/>
          </a:prstGeom>
        </p:spPr>
      </p:pic>
    </p:spTree>
    <p:extLst>
      <p:ext uri="{BB962C8B-B14F-4D97-AF65-F5344CB8AC3E}">
        <p14:creationId xmlns:p14="http://schemas.microsoft.com/office/powerpoint/2010/main" val="3258286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3;p1" descr="Learnbay | Facebook">
            <a:extLst>
              <a:ext uri="{FF2B5EF4-FFF2-40B4-BE49-F238E27FC236}">
                <a16:creationId xmlns:a16="http://schemas.microsoft.com/office/drawing/2014/main" id="{76515A21-6A85-47AC-BB95-69D1066AB70C}"/>
              </a:ext>
            </a:extLst>
          </p:cNvPr>
          <p:cNvPicPr preferRelativeResize="0"/>
          <p:nvPr/>
        </p:nvPicPr>
        <p:blipFill rotWithShape="1">
          <a:blip r:embed="rId2">
            <a:alphaModFix/>
          </a:blip>
          <a:srcRect/>
          <a:stretch/>
        </p:blipFill>
        <p:spPr>
          <a:xfrm>
            <a:off x="1" y="1"/>
            <a:ext cx="820131" cy="631595"/>
          </a:xfrm>
          <a:prstGeom prst="rect">
            <a:avLst/>
          </a:prstGeom>
          <a:noFill/>
          <a:ln>
            <a:noFill/>
          </a:ln>
        </p:spPr>
      </p:pic>
      <p:pic>
        <p:nvPicPr>
          <p:cNvPr id="2" name="Picture 1">
            <a:extLst>
              <a:ext uri="{FF2B5EF4-FFF2-40B4-BE49-F238E27FC236}">
                <a16:creationId xmlns:a16="http://schemas.microsoft.com/office/drawing/2014/main" id="{BE593755-FC54-47A1-B53C-729171206B14}"/>
              </a:ext>
            </a:extLst>
          </p:cNvPr>
          <p:cNvPicPr>
            <a:picLocks noChangeAspect="1"/>
          </p:cNvPicPr>
          <p:nvPr/>
        </p:nvPicPr>
        <p:blipFill rotWithShape="1">
          <a:blip r:embed="rId3"/>
          <a:srcRect t="12833"/>
          <a:stretch/>
        </p:blipFill>
        <p:spPr>
          <a:xfrm>
            <a:off x="2923880" y="1894788"/>
            <a:ext cx="6193410" cy="4270341"/>
          </a:xfrm>
          <a:prstGeom prst="rect">
            <a:avLst/>
          </a:prstGeom>
        </p:spPr>
      </p:pic>
      <p:sp>
        <p:nvSpPr>
          <p:cNvPr id="5" name="Google Shape;109;p2">
            <a:extLst>
              <a:ext uri="{FF2B5EF4-FFF2-40B4-BE49-F238E27FC236}">
                <a16:creationId xmlns:a16="http://schemas.microsoft.com/office/drawing/2014/main" id="{B877E8BC-D2BF-4905-99AF-690598A07619}"/>
              </a:ext>
            </a:extLst>
          </p:cNvPr>
          <p:cNvSpPr/>
          <p:nvPr/>
        </p:nvSpPr>
        <p:spPr>
          <a:xfrm>
            <a:off x="1961720" y="1186943"/>
            <a:ext cx="8117731"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000" b="0" i="0" u="none" strike="noStrike" cap="none" dirty="0">
                <a:solidFill>
                  <a:schemeClr val="accent1"/>
                </a:solidFill>
                <a:latin typeface="Arial Black"/>
                <a:ea typeface="Arial Black"/>
                <a:cs typeface="Arial Black"/>
                <a:sym typeface="Arial Black"/>
              </a:rPr>
              <a:t>Data type in df Variable</a:t>
            </a:r>
            <a:endParaRPr sz="4000" b="0" i="0" u="none" strike="noStrike" cap="none" dirty="0">
              <a:solidFill>
                <a:schemeClr val="accent1"/>
              </a:solidFill>
              <a:latin typeface="Arial Black"/>
              <a:ea typeface="Arial Black"/>
              <a:cs typeface="Arial Black"/>
              <a:sym typeface="Arial Black"/>
            </a:endParaRPr>
          </a:p>
        </p:txBody>
      </p:sp>
    </p:spTree>
    <p:extLst>
      <p:ext uri="{BB962C8B-B14F-4D97-AF65-F5344CB8AC3E}">
        <p14:creationId xmlns:p14="http://schemas.microsoft.com/office/powerpoint/2010/main" val="1872822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3;p1" descr="Learnbay | Facebook">
            <a:extLst>
              <a:ext uri="{FF2B5EF4-FFF2-40B4-BE49-F238E27FC236}">
                <a16:creationId xmlns:a16="http://schemas.microsoft.com/office/drawing/2014/main" id="{76515A21-6A85-47AC-BB95-69D1066AB70C}"/>
              </a:ext>
            </a:extLst>
          </p:cNvPr>
          <p:cNvPicPr preferRelativeResize="0"/>
          <p:nvPr/>
        </p:nvPicPr>
        <p:blipFill rotWithShape="1">
          <a:blip r:embed="rId2">
            <a:alphaModFix/>
          </a:blip>
          <a:srcRect/>
          <a:stretch/>
        </p:blipFill>
        <p:spPr>
          <a:xfrm>
            <a:off x="1" y="1"/>
            <a:ext cx="820131" cy="631595"/>
          </a:xfrm>
          <a:prstGeom prst="rect">
            <a:avLst/>
          </a:prstGeom>
          <a:noFill/>
          <a:ln>
            <a:noFill/>
          </a:ln>
        </p:spPr>
      </p:pic>
      <p:sp>
        <p:nvSpPr>
          <p:cNvPr id="3" name="Google Shape;109;p2">
            <a:extLst>
              <a:ext uri="{FF2B5EF4-FFF2-40B4-BE49-F238E27FC236}">
                <a16:creationId xmlns:a16="http://schemas.microsoft.com/office/drawing/2014/main" id="{1A247A62-7B5A-4753-BA1D-9CD4E0643851}"/>
              </a:ext>
            </a:extLst>
          </p:cNvPr>
          <p:cNvSpPr/>
          <p:nvPr/>
        </p:nvSpPr>
        <p:spPr>
          <a:xfrm>
            <a:off x="461914" y="1186943"/>
            <a:ext cx="11444140"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000" dirty="0">
                <a:solidFill>
                  <a:schemeClr val="accent1"/>
                </a:solidFill>
                <a:latin typeface="Arial Black"/>
                <a:ea typeface="Arial Black"/>
                <a:cs typeface="Arial Black"/>
                <a:sym typeface="Arial Black"/>
              </a:rPr>
              <a:t>Find out null values and Info About data</a:t>
            </a:r>
            <a:endParaRPr sz="4000" b="0" i="0" u="none" strike="noStrike" cap="none" dirty="0">
              <a:solidFill>
                <a:schemeClr val="accent1"/>
              </a:solidFill>
              <a:latin typeface="Arial Black"/>
              <a:ea typeface="Arial Black"/>
              <a:cs typeface="Arial Black"/>
              <a:sym typeface="Arial Black"/>
            </a:endParaRPr>
          </a:p>
        </p:txBody>
      </p:sp>
      <p:pic>
        <p:nvPicPr>
          <p:cNvPr id="2" name="Picture 1">
            <a:extLst>
              <a:ext uri="{FF2B5EF4-FFF2-40B4-BE49-F238E27FC236}">
                <a16:creationId xmlns:a16="http://schemas.microsoft.com/office/drawing/2014/main" id="{E511DD8E-E1E2-420E-887D-EFC6B4FBD998}"/>
              </a:ext>
            </a:extLst>
          </p:cNvPr>
          <p:cNvPicPr>
            <a:picLocks noChangeAspect="1"/>
          </p:cNvPicPr>
          <p:nvPr/>
        </p:nvPicPr>
        <p:blipFill>
          <a:blip r:embed="rId3"/>
          <a:stretch>
            <a:fillRect/>
          </a:stretch>
        </p:blipFill>
        <p:spPr>
          <a:xfrm>
            <a:off x="1497739" y="1894789"/>
            <a:ext cx="4237137" cy="4270341"/>
          </a:xfrm>
          <a:prstGeom prst="rect">
            <a:avLst/>
          </a:prstGeom>
        </p:spPr>
      </p:pic>
      <p:pic>
        <p:nvPicPr>
          <p:cNvPr id="5" name="Picture 4">
            <a:extLst>
              <a:ext uri="{FF2B5EF4-FFF2-40B4-BE49-F238E27FC236}">
                <a16:creationId xmlns:a16="http://schemas.microsoft.com/office/drawing/2014/main" id="{EEE45190-656E-4378-866C-B3E9A6999DB0}"/>
              </a:ext>
            </a:extLst>
          </p:cNvPr>
          <p:cNvPicPr>
            <a:picLocks noChangeAspect="1"/>
          </p:cNvPicPr>
          <p:nvPr/>
        </p:nvPicPr>
        <p:blipFill>
          <a:blip r:embed="rId4"/>
          <a:stretch>
            <a:fillRect/>
          </a:stretch>
        </p:blipFill>
        <p:spPr>
          <a:xfrm>
            <a:off x="6457125" y="1894789"/>
            <a:ext cx="4519052" cy="4228114"/>
          </a:xfrm>
          <a:prstGeom prst="rect">
            <a:avLst/>
          </a:prstGeom>
        </p:spPr>
      </p:pic>
    </p:spTree>
    <p:extLst>
      <p:ext uri="{BB962C8B-B14F-4D97-AF65-F5344CB8AC3E}">
        <p14:creationId xmlns:p14="http://schemas.microsoft.com/office/powerpoint/2010/main" val="274162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3;p1" descr="Learnbay | Facebook">
            <a:extLst>
              <a:ext uri="{FF2B5EF4-FFF2-40B4-BE49-F238E27FC236}">
                <a16:creationId xmlns:a16="http://schemas.microsoft.com/office/drawing/2014/main" id="{76515A21-6A85-47AC-BB95-69D1066AB70C}"/>
              </a:ext>
            </a:extLst>
          </p:cNvPr>
          <p:cNvPicPr preferRelativeResize="0"/>
          <p:nvPr/>
        </p:nvPicPr>
        <p:blipFill rotWithShape="1">
          <a:blip r:embed="rId2">
            <a:alphaModFix/>
          </a:blip>
          <a:srcRect/>
          <a:stretch/>
        </p:blipFill>
        <p:spPr>
          <a:xfrm>
            <a:off x="1" y="1"/>
            <a:ext cx="820131" cy="631595"/>
          </a:xfrm>
          <a:prstGeom prst="rect">
            <a:avLst/>
          </a:prstGeom>
          <a:noFill/>
          <a:ln>
            <a:noFill/>
          </a:ln>
        </p:spPr>
      </p:pic>
      <p:sp>
        <p:nvSpPr>
          <p:cNvPr id="3" name="Google Shape;109;p2">
            <a:extLst>
              <a:ext uri="{FF2B5EF4-FFF2-40B4-BE49-F238E27FC236}">
                <a16:creationId xmlns:a16="http://schemas.microsoft.com/office/drawing/2014/main" id="{1A247A62-7B5A-4753-BA1D-9CD4E0643851}"/>
              </a:ext>
            </a:extLst>
          </p:cNvPr>
          <p:cNvSpPr/>
          <p:nvPr/>
        </p:nvSpPr>
        <p:spPr>
          <a:xfrm>
            <a:off x="820132" y="1186943"/>
            <a:ext cx="11142482" cy="707846"/>
          </a:xfrm>
          <a:prstGeom prst="rect">
            <a:avLst/>
          </a:prstGeom>
          <a:noFill/>
          <a:ln>
            <a:noFill/>
          </a:ln>
        </p:spPr>
        <p:txBody>
          <a:bodyPr spcFirstLastPara="1" wrap="square" lIns="91425" tIns="45700" rIns="91425" bIns="45700" anchor="t" anchorCtr="0">
            <a:spAutoFit/>
          </a:bodyPr>
          <a:lstStyle/>
          <a:p>
            <a:pPr lvl="0" algn="ctr">
              <a:buClr>
                <a:srgbClr val="000000"/>
              </a:buClr>
              <a:buSzPts val="4800"/>
            </a:pPr>
            <a:r>
              <a:rPr lang="en-US" sz="4000" b="0" i="0" u="none" strike="noStrike" cap="none" dirty="0">
                <a:solidFill>
                  <a:schemeClr val="accent1"/>
                </a:solidFill>
                <a:latin typeface="Arial Black"/>
                <a:ea typeface="Arial Black"/>
                <a:cs typeface="Arial Black"/>
                <a:sym typeface="Arial Black"/>
              </a:rPr>
              <a:t>Use D-Tale Package for view &amp; Analyze</a:t>
            </a:r>
            <a:endParaRPr sz="4000" b="0" i="0" u="none" strike="noStrike" cap="none" dirty="0">
              <a:solidFill>
                <a:schemeClr val="accent1"/>
              </a:solidFill>
              <a:latin typeface="Arial Black"/>
              <a:ea typeface="Arial Black"/>
              <a:cs typeface="Arial Black"/>
              <a:sym typeface="Arial Black"/>
            </a:endParaRPr>
          </a:p>
        </p:txBody>
      </p:sp>
      <p:pic>
        <p:nvPicPr>
          <p:cNvPr id="2" name="Picture 1">
            <a:extLst>
              <a:ext uri="{FF2B5EF4-FFF2-40B4-BE49-F238E27FC236}">
                <a16:creationId xmlns:a16="http://schemas.microsoft.com/office/drawing/2014/main" id="{B22E0C4E-01B4-4F8A-AF24-53573010B051}"/>
              </a:ext>
            </a:extLst>
          </p:cNvPr>
          <p:cNvPicPr>
            <a:picLocks noChangeAspect="1"/>
          </p:cNvPicPr>
          <p:nvPr/>
        </p:nvPicPr>
        <p:blipFill>
          <a:blip r:embed="rId3"/>
          <a:stretch>
            <a:fillRect/>
          </a:stretch>
        </p:blipFill>
        <p:spPr>
          <a:xfrm>
            <a:off x="1321656" y="1894788"/>
            <a:ext cx="9548687" cy="4345755"/>
          </a:xfrm>
          <a:prstGeom prst="rect">
            <a:avLst/>
          </a:prstGeom>
        </p:spPr>
      </p:pic>
    </p:spTree>
    <p:extLst>
      <p:ext uri="{BB962C8B-B14F-4D97-AF65-F5344CB8AC3E}">
        <p14:creationId xmlns:p14="http://schemas.microsoft.com/office/powerpoint/2010/main" val="3275056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3;p1" descr="Learnbay | Facebook">
            <a:extLst>
              <a:ext uri="{FF2B5EF4-FFF2-40B4-BE49-F238E27FC236}">
                <a16:creationId xmlns:a16="http://schemas.microsoft.com/office/drawing/2014/main" id="{76515A21-6A85-47AC-BB95-69D1066AB70C}"/>
              </a:ext>
            </a:extLst>
          </p:cNvPr>
          <p:cNvPicPr preferRelativeResize="0"/>
          <p:nvPr/>
        </p:nvPicPr>
        <p:blipFill rotWithShape="1">
          <a:blip r:embed="rId2">
            <a:alphaModFix/>
          </a:blip>
          <a:srcRect/>
          <a:stretch/>
        </p:blipFill>
        <p:spPr>
          <a:xfrm>
            <a:off x="1" y="1"/>
            <a:ext cx="820131" cy="631595"/>
          </a:xfrm>
          <a:prstGeom prst="rect">
            <a:avLst/>
          </a:prstGeom>
          <a:noFill/>
          <a:ln>
            <a:noFill/>
          </a:ln>
        </p:spPr>
      </p:pic>
      <p:sp>
        <p:nvSpPr>
          <p:cNvPr id="3" name="Google Shape;109;p2">
            <a:extLst>
              <a:ext uri="{FF2B5EF4-FFF2-40B4-BE49-F238E27FC236}">
                <a16:creationId xmlns:a16="http://schemas.microsoft.com/office/drawing/2014/main" id="{1A247A62-7B5A-4753-BA1D-9CD4E0643851}"/>
              </a:ext>
            </a:extLst>
          </p:cNvPr>
          <p:cNvSpPr/>
          <p:nvPr/>
        </p:nvSpPr>
        <p:spPr>
          <a:xfrm>
            <a:off x="1096652" y="1186943"/>
            <a:ext cx="10215513"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000" dirty="0">
                <a:solidFill>
                  <a:schemeClr val="accent1"/>
                </a:solidFill>
                <a:latin typeface="Arial Black"/>
                <a:ea typeface="Arial Black"/>
                <a:cs typeface="Arial Black"/>
                <a:sym typeface="Arial Black"/>
              </a:rPr>
              <a:t>Feature Analysis By Correlation </a:t>
            </a:r>
            <a:endParaRPr sz="4000" b="0" i="0" u="none" strike="noStrike" cap="none" dirty="0">
              <a:solidFill>
                <a:schemeClr val="accent1"/>
              </a:solidFill>
              <a:latin typeface="Arial Black"/>
              <a:ea typeface="Arial Black"/>
              <a:cs typeface="Arial Black"/>
              <a:sym typeface="Arial Black"/>
            </a:endParaRPr>
          </a:p>
        </p:txBody>
      </p:sp>
      <p:pic>
        <p:nvPicPr>
          <p:cNvPr id="2" name="Picture 1">
            <a:extLst>
              <a:ext uri="{FF2B5EF4-FFF2-40B4-BE49-F238E27FC236}">
                <a16:creationId xmlns:a16="http://schemas.microsoft.com/office/drawing/2014/main" id="{2E5AB51C-F7A3-4028-BB2B-8BA61FC113F7}"/>
              </a:ext>
            </a:extLst>
          </p:cNvPr>
          <p:cNvPicPr>
            <a:picLocks noChangeAspect="1"/>
          </p:cNvPicPr>
          <p:nvPr/>
        </p:nvPicPr>
        <p:blipFill>
          <a:blip r:embed="rId3"/>
          <a:stretch>
            <a:fillRect/>
          </a:stretch>
        </p:blipFill>
        <p:spPr>
          <a:xfrm>
            <a:off x="1432805" y="1894789"/>
            <a:ext cx="9662543" cy="4724809"/>
          </a:xfrm>
          <a:prstGeom prst="rect">
            <a:avLst/>
          </a:prstGeom>
        </p:spPr>
      </p:pic>
    </p:spTree>
    <p:extLst>
      <p:ext uri="{BB962C8B-B14F-4D97-AF65-F5344CB8AC3E}">
        <p14:creationId xmlns:p14="http://schemas.microsoft.com/office/powerpoint/2010/main" val="311751437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1573</TotalTime>
  <Words>517</Words>
  <Application>Microsoft Office PowerPoint</Application>
  <PresentationFormat>Widescreen</PresentationFormat>
  <Paragraphs>54</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Arial Black</vt:lpstr>
      <vt:lpstr>Gill Sans MT</vt:lpstr>
      <vt:lpstr>Google Sans</vt:lpstr>
      <vt:lpstr>Times New Roman</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13</cp:revision>
  <dcterms:created xsi:type="dcterms:W3CDTF">2023-12-04T06:32:51Z</dcterms:created>
  <dcterms:modified xsi:type="dcterms:W3CDTF">2023-12-13T11:31:20Z</dcterms:modified>
</cp:coreProperties>
</file>