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00" r:id="rId3"/>
    <p:sldId id="322" r:id="rId4"/>
    <p:sldId id="321" r:id="rId5"/>
    <p:sldId id="288" r:id="rId6"/>
    <p:sldId id="289" r:id="rId7"/>
    <p:sldId id="290" r:id="rId8"/>
    <p:sldId id="291" r:id="rId9"/>
    <p:sldId id="320" r:id="rId10"/>
    <p:sldId id="292" r:id="rId11"/>
    <p:sldId id="299" r:id="rId12"/>
    <p:sldId id="323" r:id="rId13"/>
    <p:sldId id="328" r:id="rId14"/>
    <p:sldId id="324" r:id="rId15"/>
    <p:sldId id="329" r:id="rId16"/>
    <p:sldId id="326" r:id="rId17"/>
    <p:sldId id="330" r:id="rId18"/>
    <p:sldId id="331" r:id="rId19"/>
    <p:sldId id="332" r:id="rId20"/>
    <p:sldId id="325" r:id="rId21"/>
    <p:sldId id="334" r:id="rId22"/>
    <p:sldId id="333" r:id="rId23"/>
    <p:sldId id="335" r:id="rId24"/>
    <p:sldId id="336" r:id="rId25"/>
    <p:sldId id="337" r:id="rId26"/>
    <p:sldId id="338" r:id="rId27"/>
    <p:sldId id="339" r:id="rId28"/>
    <p:sldId id="340" r:id="rId29"/>
    <p:sldId id="345" r:id="rId30"/>
    <p:sldId id="302" r:id="rId31"/>
    <p:sldId id="317" r:id="rId32"/>
    <p:sldId id="318" r:id="rId33"/>
    <p:sldId id="31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936"/>
    <a:srgbClr val="1BDD96"/>
    <a:srgbClr val="207BF0"/>
    <a:srgbClr val="660066"/>
    <a:srgbClr val="CC00FF"/>
    <a:srgbClr val="FFFF99"/>
    <a:srgbClr val="FF66FF"/>
    <a:srgbClr val="00FFCC"/>
    <a:srgbClr val="FF66CC"/>
    <a:srgbClr val="BB4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EF49-B9DE-1B06-677A-3BFF66334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1A218-AFBB-C6A3-B458-28FB2CB36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9EA40-2735-85C1-2F1B-C8776C7D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64A-0E80-4F6E-8C49-6B0B9022057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9618-C749-B4D7-96CD-83FA81D5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0F7A-8CF6-A51F-FF60-92AA50F2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325-9002-42F3-8685-299B4E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EE7B-85B8-235C-5A80-CBCFCEC3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6D5B9-A0CB-F585-543D-886F8F648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E863-A32C-0C1F-0797-CB1BD78C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64A-0E80-4F6E-8C49-6B0B9022057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F7A79-2212-DCF6-05C4-199AD5BA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E498-0D88-ABE5-4B4B-27507191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325-9002-42F3-8685-299B4E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B3A89-9FBE-C948-D3DB-F1726647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E4A2B-FE93-5DA7-AB7E-E5E5DFE2C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883E-CD4B-5D8F-077F-D325C779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64A-0E80-4F6E-8C49-6B0B9022057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2147-B9DF-DD6B-55B4-FA9BEB7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684AA-335D-C99A-47E7-2343BB90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325-9002-42F3-8685-299B4E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2EB7-BA2D-9E0B-014F-41E6D331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2848-A26C-C514-1B64-DD567310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4C24-532A-A904-0C08-E2C0F0AB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64A-0E80-4F6E-8C49-6B0B9022057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43DB-62CC-46A5-AC47-7B117085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8DA1-4331-39E8-DF2A-CAF411B7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325-9002-42F3-8685-299B4E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6EF8-0786-B4F7-51E1-56341E74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15B25-C5EF-DAD5-1BEA-E46905652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E982-74F4-82BF-A7A4-73AEAC9B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64A-0E80-4F6E-8C49-6B0B9022057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6CA2-9001-3663-D3FA-0464A81E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DF02-C460-CEA5-C142-DD107FB4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325-9002-42F3-8685-299B4E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405A-739F-AA4D-85E9-DECA12B3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23DC-DA1B-C55D-C405-DAE98F48D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1C774-C1FF-4391-5542-A41D01C77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0698-30CF-3488-4E35-40F360C9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64A-0E80-4F6E-8C49-6B0B9022057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8A116-E612-7EE8-62AB-5A323EED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B1393-9057-B46D-8562-137F8B66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325-9002-42F3-8685-299B4E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4729-9EB8-D37B-C569-B3C665FB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B4914-FB70-25C7-1C81-20AB28DB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790C-E9E6-70E3-082D-2A0C1D323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D86E1-D6ED-C2F7-FDC3-08A56F336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CB01C-CB72-A73E-5747-79A8A65E6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4C601-F2BB-9940-DD51-AD618B16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64A-0E80-4F6E-8C49-6B0B9022057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3DBBD-5A1F-7D31-AF88-25E0C7B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76D51-C65B-BAE5-6293-F8A0E64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325-9002-42F3-8685-299B4E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1B11-5BCF-2CFE-D9E0-58B82839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14698-5BC8-92D4-6945-03C7A60F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64A-0E80-4F6E-8C49-6B0B9022057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92329-ED49-3C5B-B3E7-5B1947D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D14A5-67FF-B96B-8386-630F4B8A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325-9002-42F3-8685-299B4E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4729A-86B6-EAF2-648A-6220CABF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64A-0E80-4F6E-8C49-6B0B9022057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EDA4D-B073-D77A-C1E5-4653E1AF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5E29D-CEB0-89A3-B3A3-6C64DA9D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325-9002-42F3-8685-299B4E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A330-2924-C216-0EC9-9F54FE54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0F5E-12C7-E64E-4AFF-D114957F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DA45E-4DF3-9944-B452-0EE04DCEE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84D0D-428A-1AE7-B95C-819CC035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64A-0E80-4F6E-8C49-6B0B9022057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85327-4349-940B-0D0F-343E22DA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0444B-2A8B-DC96-836F-236701E8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325-9002-42F3-8685-299B4E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66DC-0A81-D5A7-C1A0-3D2BCAEF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B8FAB-B36A-A4CD-2A7C-7634E5C70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E7C40-8B38-42CE-69E0-BA900816F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7FB6E-9975-1971-0395-7E6E96F4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64A-0E80-4F6E-8C49-6B0B9022057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6A672-A4FF-3AFA-707E-65D2A39D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8BFB-54A4-4830-1C08-386B09A6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325-9002-42F3-8685-299B4E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CD8F0-8835-EB67-ED18-C891D1B1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12759-F75B-40BD-60C1-6CAAA493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F835-2575-61B2-57D1-E977E8BF3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F64A-0E80-4F6E-8C49-6B0B9022057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C7EE4-95F9-F12E-DC91-9E0FB310B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5B0D-4626-F609-FC40-BF5EA1827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3325-9002-42F3-8685-299B4E26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11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6C6110-D603-4E4B-9D96-68AD1B519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30" y="5615"/>
            <a:ext cx="12241829" cy="68523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46945" y="-8503378"/>
            <a:ext cx="3498111" cy="12191999"/>
          </a:xfrm>
          <a:prstGeom prst="rect">
            <a:avLst/>
          </a:prstGeom>
          <a:solidFill>
            <a:srgbClr val="0119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4" y="3024029"/>
            <a:ext cx="3498112" cy="12227325"/>
          </a:xfrm>
          <a:prstGeom prst="rect">
            <a:avLst/>
          </a:prstGeom>
          <a:solidFill>
            <a:srgbClr val="207B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3B04C-2C66-4CC3-B291-14EE52898006}"/>
              </a:ext>
            </a:extLst>
          </p:cNvPr>
          <p:cNvSpPr txBox="1"/>
          <p:nvPr/>
        </p:nvSpPr>
        <p:spPr>
          <a:xfrm>
            <a:off x="941033" y="1281"/>
            <a:ext cx="112011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Arial Black"/>
              </a:rPr>
              <a:t>Coupon Acceptance</a:t>
            </a:r>
            <a:endParaRPr lang="en-IN" sz="4800" b="1" dirty="0">
              <a:solidFill>
                <a:srgbClr val="0119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58F825-916B-4AB9-AB69-943B4B90F6D5}"/>
              </a:ext>
            </a:extLst>
          </p:cNvPr>
          <p:cNvSpPr txBox="1">
            <a:spLocks/>
          </p:cNvSpPr>
          <p:nvPr/>
        </p:nvSpPr>
        <p:spPr>
          <a:xfrm>
            <a:off x="8399282" y="5736102"/>
            <a:ext cx="379271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Yash Sharma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5E56B4-ABE5-4133-A918-CDB6EEE75111}"/>
              </a:ext>
            </a:extLst>
          </p:cNvPr>
          <p:cNvSpPr/>
          <p:nvPr/>
        </p:nvSpPr>
        <p:spPr>
          <a:xfrm>
            <a:off x="0" y="5736102"/>
            <a:ext cx="4962617" cy="46166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 : Sagar Thapliyal</a:t>
            </a:r>
          </a:p>
        </p:txBody>
      </p:sp>
      <p:pic>
        <p:nvPicPr>
          <p:cNvPr id="11" name="Google Shape;103;p1" descr="Learnbay | Facebook">
            <a:extLst>
              <a:ext uri="{FF2B5EF4-FFF2-40B4-BE49-F238E27FC236}">
                <a16:creationId xmlns:a16="http://schemas.microsoft.com/office/drawing/2014/main" id="{72947504-25C9-470E-AF22-A27ED86DA5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5511" y="1"/>
            <a:ext cx="976543" cy="830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7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835459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68A65-4C05-42FC-B542-425FC3A4E497}"/>
              </a:ext>
            </a:extLst>
          </p:cNvPr>
          <p:cNvSpPr/>
          <p:nvPr/>
        </p:nvSpPr>
        <p:spPr>
          <a:xfrm>
            <a:off x="-17662" y="687625"/>
            <a:ext cx="1220966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 Of Unique Value In Categorical Column</a:t>
            </a:r>
            <a:endParaRPr lang="en-US" sz="4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362A1209-5A54-48E7-8D15-2E12644147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10D40-0867-43A5-AC6A-BD61CD069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D6AEA-3A5F-4C9C-9512-9F687F56A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9" y="1660125"/>
            <a:ext cx="10905935" cy="50947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12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46945" y="-4369528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47039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6FC992-F851-E597-401E-6742AC55CAA6}"/>
              </a:ext>
            </a:extLst>
          </p:cNvPr>
          <p:cNvSpPr/>
          <p:nvPr/>
        </p:nvSpPr>
        <p:spPr>
          <a:xfrm>
            <a:off x="1373124" y="1790700"/>
            <a:ext cx="8809563" cy="32766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68A65-4C05-42FC-B542-425FC3A4E497}"/>
              </a:ext>
            </a:extLst>
          </p:cNvPr>
          <p:cNvSpPr/>
          <p:nvPr/>
        </p:nvSpPr>
        <p:spPr>
          <a:xfrm>
            <a:off x="1961964" y="284578"/>
            <a:ext cx="75016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Dataset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103;p1" descr="Learnbay | Facebook">
            <a:extLst>
              <a:ext uri="{FF2B5EF4-FFF2-40B4-BE49-F238E27FC236}">
                <a16:creationId xmlns:a16="http://schemas.microsoft.com/office/drawing/2014/main" id="{02C733F4-2D40-4D0E-ADAD-043BF50100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CB62D-CBC0-406B-9D6F-38D248A60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0E4B7E-1CC7-42C0-A3AF-14CCC342D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2" y="1143000"/>
            <a:ext cx="10783312" cy="5430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0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68A65-4C05-42FC-B542-425FC3A4E49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47C72F-CC8B-442B-833C-B8367C4F4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11" y="627882"/>
            <a:ext cx="6130800" cy="3166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6A3D8-AEC7-4657-95C3-9F664DFCE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419" y="3794453"/>
            <a:ext cx="6112951" cy="316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2E87CA-326A-4609-B9BC-8EBE0727921A}"/>
              </a:ext>
            </a:extLst>
          </p:cNvPr>
          <p:cNvSpPr/>
          <p:nvPr/>
        </p:nvSpPr>
        <p:spPr>
          <a:xfrm>
            <a:off x="6214369" y="769439"/>
            <a:ext cx="5788241" cy="5844425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EB081-B734-47D5-A03A-B0F0F8680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379" y="1256077"/>
            <a:ext cx="5540220" cy="11812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F2D52-ECC8-4CF4-80E6-4FA5A4FDC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379" y="2466439"/>
            <a:ext cx="5540220" cy="13280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544F42-56F5-4401-9D51-975577CA3511}"/>
              </a:ext>
            </a:extLst>
          </p:cNvPr>
          <p:cNvSpPr/>
          <p:nvPr/>
        </p:nvSpPr>
        <p:spPr>
          <a:xfrm>
            <a:off x="6338380" y="3996968"/>
            <a:ext cx="5540220" cy="2238632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B1557-5D79-4549-BD78-B40F7F891D5E}"/>
              </a:ext>
            </a:extLst>
          </p:cNvPr>
          <p:cNvSpPr txBox="1"/>
          <p:nvPr/>
        </p:nvSpPr>
        <p:spPr>
          <a:xfrm>
            <a:off x="6510151" y="4221316"/>
            <a:ext cx="51966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There are 63.4% chance when destination is “no urgent place”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When weather is sunny there are more chance to accept coupon.</a:t>
            </a:r>
            <a:b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</a:br>
            <a:endParaRPr lang="en-IN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6285390" y="932155"/>
            <a:ext cx="5717220" cy="5681709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96BFC-400A-42AB-98F4-60A6303E4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76" y="627881"/>
            <a:ext cx="6174437" cy="3166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23CDAC-DBE7-4CF5-8F53-AE74C228A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75" y="3746825"/>
            <a:ext cx="6174437" cy="316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DE59EB-5F8B-451C-B9B9-DCF0A12A3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293" y="1210397"/>
            <a:ext cx="5464013" cy="14555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188559-4952-46B5-9C4A-DB6B5EAB6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1292" y="2622427"/>
            <a:ext cx="5464013" cy="1330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380D05-9FBD-4586-8653-AFF3FCF45161}"/>
              </a:ext>
            </a:extLst>
          </p:cNvPr>
          <p:cNvSpPr/>
          <p:nvPr/>
        </p:nvSpPr>
        <p:spPr>
          <a:xfrm>
            <a:off x="6338380" y="3996968"/>
            <a:ext cx="5540220" cy="2238632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2C865-4661-476F-82E1-AFE5A2D9253B}"/>
              </a:ext>
            </a:extLst>
          </p:cNvPr>
          <p:cNvSpPr txBox="1"/>
          <p:nvPr/>
        </p:nvSpPr>
        <p:spPr>
          <a:xfrm>
            <a:off x="6510151" y="4221316"/>
            <a:ext cx="5196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There are 67.6% chance when passenger with friends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Gentium Basic" panose="02000503060000020004" pitchFamily="2" charset="0"/>
              </a:rPr>
              <a:t>Only 53-59% user accept coupon temperature does not matter </a:t>
            </a:r>
          </a:p>
        </p:txBody>
      </p:sp>
    </p:spTree>
    <p:extLst>
      <p:ext uri="{BB962C8B-B14F-4D97-AF65-F5344CB8AC3E}">
        <p14:creationId xmlns:p14="http://schemas.microsoft.com/office/powerpoint/2010/main" val="38292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2CABBE-5722-42F6-B635-E5769235D8C2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C876F-84A3-484B-8DF2-36950DF4B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61" y="627883"/>
            <a:ext cx="6113661" cy="316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FBD28-AAE0-4E1A-B1CB-7CFD9CC3E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511" y="3730060"/>
            <a:ext cx="6131511" cy="3168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323D3E-3D30-4385-B41E-457A470A83DC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96106F-0373-487A-9336-666657B97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500" y="1451290"/>
            <a:ext cx="5417667" cy="1140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106F7A-3471-43A8-91C7-FBBDF5748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500" y="2710990"/>
            <a:ext cx="5417667" cy="109656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0E32FA-1E38-421B-96B3-FF3231FA18D6}"/>
              </a:ext>
            </a:extLst>
          </p:cNvPr>
          <p:cNvSpPr/>
          <p:nvPr/>
        </p:nvSpPr>
        <p:spPr>
          <a:xfrm>
            <a:off x="6338380" y="3996968"/>
            <a:ext cx="5540220" cy="2238632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5BB68-32A1-4F86-86EB-5E2F6CA0AE2A}"/>
              </a:ext>
            </a:extLst>
          </p:cNvPr>
          <p:cNvSpPr txBox="1"/>
          <p:nvPr/>
        </p:nvSpPr>
        <p:spPr>
          <a:xfrm>
            <a:off x="6510151" y="4221316"/>
            <a:ext cx="51966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There are 62.7% probability of acceptance of coupon, if expiration is 24 hour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Gender column impact almost same for both male and female </a:t>
            </a:r>
            <a:b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</a:br>
            <a:endParaRPr lang="en-IN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38113" y="-986692"/>
            <a:ext cx="3498112" cy="1220966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27131-DDBB-4342-9CF8-0BC0CB99B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" y="627883"/>
            <a:ext cx="6131324" cy="316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B3927A-27B1-4BA7-90AB-B55C0ECA2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7" y="3725410"/>
            <a:ext cx="6117237" cy="3168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A355C8-D7BF-4AE7-90AE-B29A0164C843}"/>
              </a:ext>
            </a:extLst>
          </p:cNvPr>
          <p:cNvSpPr/>
          <p:nvPr/>
        </p:nvSpPr>
        <p:spPr>
          <a:xfrm>
            <a:off x="6285390" y="627883"/>
            <a:ext cx="5717220" cy="598598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18455-4B65-4908-BBF1-28DEF96BD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3045" y="2632618"/>
            <a:ext cx="5513033" cy="24233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EF180-0F47-4D00-9C98-976B34742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3042" y="990825"/>
            <a:ext cx="5513033" cy="1615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8ED968-6BAE-4D00-ADB1-6156064C52BC}"/>
              </a:ext>
            </a:extLst>
          </p:cNvPr>
          <p:cNvSpPr/>
          <p:nvPr/>
        </p:nvSpPr>
        <p:spPr>
          <a:xfrm>
            <a:off x="6501273" y="5153162"/>
            <a:ext cx="5297150" cy="1309783"/>
          </a:xfrm>
          <a:prstGeom prst="roundRect">
            <a:avLst>
              <a:gd name="adj" fmla="val 40104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1619A-40B5-479B-862B-8EA318EC201C}"/>
              </a:ext>
            </a:extLst>
          </p:cNvPr>
          <p:cNvSpPr txBox="1"/>
          <p:nvPr/>
        </p:nvSpPr>
        <p:spPr>
          <a:xfrm>
            <a:off x="6510151" y="5304390"/>
            <a:ext cx="519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“Carry out &amp; take away” and Restaurant &lt;20 has greater chance to accept coupon other then </a:t>
            </a:r>
          </a:p>
        </p:txBody>
      </p:sp>
    </p:spTree>
    <p:extLst>
      <p:ext uri="{BB962C8B-B14F-4D97-AF65-F5344CB8AC3E}">
        <p14:creationId xmlns:p14="http://schemas.microsoft.com/office/powerpoint/2010/main" val="391617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DF76A8-291E-41DA-B366-E815A8349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764" y="627883"/>
            <a:ext cx="6113665" cy="316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B2DB9-6739-42F7-BA5E-EA609293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426" y="3796646"/>
            <a:ext cx="6148993" cy="3168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D96137-2187-4268-9816-87C4DE56F797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6FC6E-44F3-41E6-848C-9AE11F934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889" y="1316786"/>
            <a:ext cx="5582134" cy="16765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D3A1FF-30A0-4E07-A410-8E026DD2D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121" y="2993331"/>
            <a:ext cx="5577901" cy="1950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864D02-9330-4910-B41F-5F9EF8ACF6B7}"/>
              </a:ext>
            </a:extLst>
          </p:cNvPr>
          <p:cNvSpPr/>
          <p:nvPr/>
        </p:nvSpPr>
        <p:spPr>
          <a:xfrm>
            <a:off x="6373889" y="5015883"/>
            <a:ext cx="5540220" cy="1350866"/>
          </a:xfrm>
          <a:prstGeom prst="roundRect">
            <a:avLst>
              <a:gd name="adj" fmla="val 42348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D4E5E-D1CF-4258-98B3-5568B112E623}"/>
              </a:ext>
            </a:extLst>
          </p:cNvPr>
          <p:cNvSpPr txBox="1"/>
          <p:nvPr/>
        </p:nvSpPr>
        <p:spPr>
          <a:xfrm>
            <a:off x="6499266" y="5129474"/>
            <a:ext cx="519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If education is “Some high school” greater chance to accept coupon. </a:t>
            </a:r>
          </a:p>
        </p:txBody>
      </p:sp>
    </p:spTree>
    <p:extLst>
      <p:ext uri="{BB962C8B-B14F-4D97-AF65-F5344CB8AC3E}">
        <p14:creationId xmlns:p14="http://schemas.microsoft.com/office/powerpoint/2010/main" val="14088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D96137-2187-4268-9816-87C4DE56F797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F36F3A-748B-489E-ADB4-1ED4F349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55" y="977643"/>
            <a:ext cx="6303238" cy="3150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D51B6-8151-45BB-9027-7366E4526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434" y="1017933"/>
            <a:ext cx="5468644" cy="5516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FC8F8F-D3FC-4C2A-AC3E-F3C63E326F91}"/>
              </a:ext>
            </a:extLst>
          </p:cNvPr>
          <p:cNvSpPr txBox="1"/>
          <p:nvPr/>
        </p:nvSpPr>
        <p:spPr>
          <a:xfrm>
            <a:off x="784620" y="4283462"/>
            <a:ext cx="5329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If user occupation retired only 45.6% chance of accepting coupon but more chance when he or she is from health care </a:t>
            </a:r>
            <a:b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</a:br>
            <a:endParaRPr lang="en-IN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6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D96137-2187-4268-9816-87C4DE56F797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1FC5DC-551A-444B-86DD-1970706E7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11" y="627883"/>
            <a:ext cx="6320901" cy="316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076964-3F2B-4956-83FA-9129AC7A7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511" y="3795883"/>
            <a:ext cx="6320901" cy="3072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DAB9B-7B58-45CF-8056-4D5844830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55" y="1343242"/>
            <a:ext cx="5460045" cy="1126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F51758-735B-40FD-861B-2030DDC73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555" y="2544592"/>
            <a:ext cx="5460044" cy="1095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F6681E-AF84-4FEC-A751-06A0DC1AA593}"/>
              </a:ext>
            </a:extLst>
          </p:cNvPr>
          <p:cNvSpPr/>
          <p:nvPr/>
        </p:nvSpPr>
        <p:spPr>
          <a:xfrm>
            <a:off x="6338380" y="3996968"/>
            <a:ext cx="5540220" cy="2238632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58E78-59E8-4755-BCF9-537F637681AA}"/>
              </a:ext>
            </a:extLst>
          </p:cNvPr>
          <p:cNvSpPr txBox="1"/>
          <p:nvPr/>
        </p:nvSpPr>
        <p:spPr>
          <a:xfrm>
            <a:off x="6510151" y="4221316"/>
            <a:ext cx="519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Direction Same Or Opposite has same impact  </a:t>
            </a:r>
            <a:endParaRPr lang="en-IN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D96137-2187-4268-9816-87C4DE56F797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C1B91-5553-446D-924A-BAF80BD00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835" y="3714944"/>
            <a:ext cx="6311225" cy="316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4C863-12A3-4BC0-AC3F-152891B89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892" y="640738"/>
            <a:ext cx="6316282" cy="316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3B897A-1491-4838-AAFD-F65CAA788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821" y="1243145"/>
            <a:ext cx="5389943" cy="14936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A54847-8966-457C-8982-9DADF7BFF3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821" y="2817039"/>
            <a:ext cx="5389943" cy="15012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CB77F4-D3F9-4A6C-AC64-7609E4B71F0B}"/>
              </a:ext>
            </a:extLst>
          </p:cNvPr>
          <p:cNvSpPr/>
          <p:nvPr/>
        </p:nvSpPr>
        <p:spPr>
          <a:xfrm>
            <a:off x="6338380" y="3996968"/>
            <a:ext cx="5540220" cy="2238632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3122B-8251-4E42-938F-CF77FC39B6ED}"/>
              </a:ext>
            </a:extLst>
          </p:cNvPr>
          <p:cNvSpPr txBox="1"/>
          <p:nvPr/>
        </p:nvSpPr>
        <p:spPr>
          <a:xfrm>
            <a:off x="6471821" y="4530661"/>
            <a:ext cx="5196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There are more chance to accept coupon when user in coffee house between 1-3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User in coffee house or user in Bar there are same chance to accept coupon </a:t>
            </a:r>
            <a:endParaRPr lang="en-IN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>
              <a:gd name="adj" fmla="val 20745"/>
            </a:avLst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6FC992-F851-E597-401E-6742AC55CAA6}"/>
              </a:ext>
            </a:extLst>
          </p:cNvPr>
          <p:cNvSpPr/>
          <p:nvPr/>
        </p:nvSpPr>
        <p:spPr>
          <a:xfrm>
            <a:off x="1373124" y="1790700"/>
            <a:ext cx="8809563" cy="32766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68A65-4C05-42FC-B542-425FC3A4E497}"/>
              </a:ext>
            </a:extLst>
          </p:cNvPr>
          <p:cNvSpPr/>
          <p:nvPr/>
        </p:nvSpPr>
        <p:spPr>
          <a:xfrm>
            <a:off x="1189608" y="284578"/>
            <a:ext cx="92238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CC2FB-05F9-49D2-AB67-644B763E1539}"/>
              </a:ext>
            </a:extLst>
          </p:cNvPr>
          <p:cNvSpPr txBox="1"/>
          <p:nvPr/>
        </p:nvSpPr>
        <p:spPr>
          <a:xfrm>
            <a:off x="1518083" y="1867513"/>
            <a:ext cx="8664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SzPts val="2800"/>
            </a:pPr>
            <a:r>
              <a:rPr lang="en-US" sz="2200" dirty="0">
                <a:solidFill>
                  <a:schemeClr val="bg1"/>
                </a:solidFill>
                <a:latin typeface="Gentium Basic" panose="02000503060000020004" pitchFamily="2" charset="0"/>
              </a:rPr>
              <a:t>The goal of this project is to leverage machine learning techniques to analyze driving scenarios and user attributes collected from an e-commerce website. By accurately predicting whether users will accept coupons during their journeys, the aim is to optimize coupon distribution strategies and enhance user engagement with the platform's offerings.</a:t>
            </a:r>
          </a:p>
          <a:p>
            <a:pPr algn="just">
              <a:buSzPts val="2800"/>
            </a:pPr>
            <a:r>
              <a:rPr lang="en-IN" sz="2200" dirty="0">
                <a:solidFill>
                  <a:schemeClr val="bg1"/>
                </a:solidFill>
                <a:latin typeface="Gentium Basic" panose="02000503060000020004" pitchFamily="2" charset="0"/>
              </a:rPr>
              <a:t> The survey describes different driving scenarios including the user’s destination, current time, weather, passenger, coupon attributes, user attributes, and contextual attributes, and then asks the user whether he/she will accept the coupon or not.</a:t>
            </a:r>
            <a:endParaRPr lang="en-IN" sz="2200" dirty="0">
              <a:solidFill>
                <a:schemeClr val="bg1"/>
              </a:solidFill>
              <a:latin typeface="Gentium Basic" panose="0200050306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103;p1" descr="Learnbay | Facebook">
            <a:extLst>
              <a:ext uri="{FF2B5EF4-FFF2-40B4-BE49-F238E27FC236}">
                <a16:creationId xmlns:a16="http://schemas.microsoft.com/office/drawing/2014/main" id="{4DA4841F-EDD6-436E-B12B-95765F7570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2DF61-277D-4490-98C3-C57CFEE23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2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678273-3831-4A2A-9238-FF638A2AA820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0E42E-310C-4D6B-92AF-0C8A80CAF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10" y="3778890"/>
            <a:ext cx="6264887" cy="3168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719D20-9A8B-4EF3-9445-8EE93D830CAE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700236-9AC9-4F41-844F-93050CECF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3861" y="636530"/>
            <a:ext cx="6303238" cy="316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E1E313-6A40-473C-B4A7-B19224CB5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390" y="798728"/>
            <a:ext cx="5717220" cy="2499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E7BAEF-9B9F-4374-A3F3-B91B84DA89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390" y="3319045"/>
            <a:ext cx="5717220" cy="97779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595896-34F7-45CE-A3B9-F69D8850191E}"/>
              </a:ext>
            </a:extLst>
          </p:cNvPr>
          <p:cNvSpPr/>
          <p:nvPr/>
        </p:nvSpPr>
        <p:spPr>
          <a:xfrm>
            <a:off x="6338380" y="3996968"/>
            <a:ext cx="5540220" cy="2238632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38113" y="-986692"/>
            <a:ext cx="3498112" cy="1220966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D96137-2187-4268-9816-87C4DE56F797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CE2550-30B1-4DBF-8FBD-596317224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24" y="632628"/>
            <a:ext cx="6274549" cy="2232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E25A2-F2CB-4436-9DFF-E8323E568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824" y="2872337"/>
            <a:ext cx="6274549" cy="2042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4E513-D8A3-4F73-AF77-C1C415F09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732" y="4909345"/>
            <a:ext cx="6287457" cy="197190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2C9F04-8EBF-4154-8B83-8E67996BED81}"/>
              </a:ext>
            </a:extLst>
          </p:cNvPr>
          <p:cNvSpPr/>
          <p:nvPr/>
        </p:nvSpPr>
        <p:spPr>
          <a:xfrm>
            <a:off x="6338380" y="1358283"/>
            <a:ext cx="5540220" cy="4877317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8BE6CE-9575-490A-A961-3184AFE9CFD6}"/>
              </a:ext>
            </a:extLst>
          </p:cNvPr>
          <p:cNvSpPr txBox="1"/>
          <p:nvPr/>
        </p:nvSpPr>
        <p:spPr>
          <a:xfrm>
            <a:off x="6545662" y="1866896"/>
            <a:ext cx="519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When destination is no urgent place and education is some high school more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Same as destination is no urgent place and coupon is restaurant&lt;20 79.23%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Same as destination is no urgent place and occupation is health care 76%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As per result table destination is Home and occupation is retired only 33% chance to accept the coupon</a:t>
            </a:r>
            <a:endParaRPr lang="en-IN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D96137-2187-4268-9816-87C4DE56F797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33E38F-2A6C-4CA3-BD0A-A1AB9FBA1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7841"/>
            <a:ext cx="6285390" cy="2119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D5DC0-EFC5-4ED3-B0E9-BEBDA077F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511" y="2789064"/>
            <a:ext cx="6320901" cy="2057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68F77F-8826-4366-B77C-7BA13A95F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511" y="4811697"/>
            <a:ext cx="6320901" cy="205717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6B4FBA-DA7B-480F-B804-99B2763D436C}"/>
              </a:ext>
            </a:extLst>
          </p:cNvPr>
          <p:cNvSpPr/>
          <p:nvPr/>
        </p:nvSpPr>
        <p:spPr>
          <a:xfrm>
            <a:off x="6373890" y="1288334"/>
            <a:ext cx="5540220" cy="4985978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0F49C-5ECF-46C9-83DD-E191FA487774}"/>
              </a:ext>
            </a:extLst>
          </p:cNvPr>
          <p:cNvSpPr txBox="1"/>
          <p:nvPr/>
        </p:nvSpPr>
        <p:spPr>
          <a:xfrm>
            <a:off x="6545662" y="1866896"/>
            <a:ext cx="5196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When destination is no urgent place and passenger with friend more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Same as destination is no urgent place and weather is sunny 64.8%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As per result table no urgent place with any temperature more chance to accept the coupon</a:t>
            </a:r>
            <a:endParaRPr lang="en-IN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38114" y="-986691"/>
            <a:ext cx="3498112" cy="12209664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D96137-2187-4268-9816-87C4DE56F797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6DE15C-3F80-4031-86C0-3B15C8E03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62" y="642670"/>
            <a:ext cx="6285388" cy="2127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AF690-E717-46BB-875C-A53B1B2A1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662" y="2780907"/>
            <a:ext cx="6285388" cy="2042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CD858-5796-498D-8879-69DB751331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512" y="4823044"/>
            <a:ext cx="6285387" cy="20504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6A160A-D0F0-4039-B826-7EF1450D53C4}"/>
              </a:ext>
            </a:extLst>
          </p:cNvPr>
          <p:cNvSpPr txBox="1"/>
          <p:nvPr/>
        </p:nvSpPr>
        <p:spPr>
          <a:xfrm>
            <a:off x="6545662" y="1866896"/>
            <a:ext cx="51966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When Passenger with Friends and Weather is Snowy more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When Passenger with Partner and Age is 46 more 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When Passenger with Friends and Coupon from (restaurant&lt;20) 80% 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As per result table Passenger with kids and Whether is Snowy only 22% chance to accept the coupon</a:t>
            </a:r>
            <a:endParaRPr lang="en-IN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5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D96137-2187-4268-9816-87C4DE56F797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9E9960-479E-4F7C-AF2F-579499785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11" y="658268"/>
            <a:ext cx="6320901" cy="1889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42847-CB65-4B5E-AB0A-348316B4E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511" y="2547413"/>
            <a:ext cx="6320901" cy="2225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D217A-40A7-4BA2-B9BB-39F2DEDFE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512" y="4772646"/>
            <a:ext cx="6320901" cy="21280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326286-F8A2-4AA9-9838-281A51AAAD9D}"/>
              </a:ext>
            </a:extLst>
          </p:cNvPr>
          <p:cNvSpPr txBox="1"/>
          <p:nvPr/>
        </p:nvSpPr>
        <p:spPr>
          <a:xfrm>
            <a:off x="6545661" y="1449075"/>
            <a:ext cx="51966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When Passenger with </a:t>
            </a:r>
            <a:r>
              <a:rPr lang="en-US" sz="2000">
                <a:solidFill>
                  <a:schemeClr val="bg1"/>
                </a:solidFill>
                <a:latin typeface="Gentium Basic" panose="02000503060000020004" pitchFamily="2" charset="0"/>
              </a:rPr>
              <a:t>Partner and </a:t>
            </a: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Occupation is Maintenance or legal 100%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When Passenger with Partner and Education is Some high School 83%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When Passenger with Friends and Temperature is 30 73% 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As per result table Passenger with Friends and Occupation is health care 87% chance to accept the coupon</a:t>
            </a:r>
            <a:endParaRPr lang="en-IN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4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D96137-2187-4268-9816-87C4DE56F797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E7534-48AF-4A19-962E-B49D05DA7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62" y="636438"/>
            <a:ext cx="6285388" cy="2035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C6A14-1306-448D-A2C6-0FC7F49A3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663" y="2680735"/>
            <a:ext cx="6285387" cy="1941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4DE39E-B1C9-4C53-8967-F91CB69ED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634" y="4622654"/>
            <a:ext cx="6285386" cy="22557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5EE71B-CE14-4E6D-9B8C-9DE6FA7AFE8B}"/>
              </a:ext>
            </a:extLst>
          </p:cNvPr>
          <p:cNvSpPr txBox="1"/>
          <p:nvPr/>
        </p:nvSpPr>
        <p:spPr>
          <a:xfrm>
            <a:off x="6545661" y="1449075"/>
            <a:ext cx="519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When Passenger with Partner or kids and Bar time is Greater then 8 more then 75%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When Passenger with Friends and Coffee house time between 1-3 78%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When Passenger with Friends and Carry Away Time Between 1-8 there are more then 68% 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D96137-2187-4268-9816-87C4DE56F797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48F346-62E0-40C6-9587-10DF51FB9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11" y="617984"/>
            <a:ext cx="6303237" cy="2009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3EE5B-5A8C-49F2-B185-3074D3753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662" y="2636776"/>
            <a:ext cx="6285388" cy="2179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110DA-23D2-4B3A-979C-A6BF118B3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882" y="4618218"/>
            <a:ext cx="6299608" cy="22557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52C15A-9990-40FB-93F3-3A8141F558CD}"/>
              </a:ext>
            </a:extLst>
          </p:cNvPr>
          <p:cNvSpPr txBox="1"/>
          <p:nvPr/>
        </p:nvSpPr>
        <p:spPr>
          <a:xfrm>
            <a:off x="6492397" y="2070512"/>
            <a:ext cx="51966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when weather is sunny &amp; coupon feature show restaurant&lt;20 or carry our &amp; take away more then 76% chance of accept the coupon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But vey less chance when weather is snowy and coupon feature show restaurant(20-50) or Bar only 30% chance of acceptance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When weather is sunny and user is male 61% chance to accept the coupon then female </a:t>
            </a:r>
          </a:p>
          <a:p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1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D96137-2187-4268-9816-87C4DE56F797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A4E0A-2377-4455-B765-D25C9DFD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82" y="643523"/>
            <a:ext cx="6296508" cy="2081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428171-A295-4274-986E-7FD346E3B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6446" y="2735791"/>
            <a:ext cx="6314172" cy="2067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3F7DE-2D06-4F91-ACEC-95150CA26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446" y="4811698"/>
            <a:ext cx="6314172" cy="2067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453E0E-E5E7-4635-947B-6C8EB074C135}"/>
              </a:ext>
            </a:extLst>
          </p:cNvPr>
          <p:cNvSpPr txBox="1"/>
          <p:nvPr/>
        </p:nvSpPr>
        <p:spPr>
          <a:xfrm>
            <a:off x="6492397" y="1457953"/>
            <a:ext cx="5196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When Temperature 80 and Coffee house timing greater then 1, more then 62% chance to accept the coupon.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When Temperature 80 and Bar timing between 1-8, more then 64% chance to accept the coupon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38112" y="-986692"/>
            <a:ext cx="3498112" cy="12209666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8AB2-B12D-424E-8057-92772CCD0507}"/>
              </a:ext>
            </a:extLst>
          </p:cNvPr>
          <p:cNvSpPr/>
          <p:nvPr/>
        </p:nvSpPr>
        <p:spPr>
          <a:xfrm>
            <a:off x="896646" y="-141558"/>
            <a:ext cx="96056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D96137-2187-4268-9816-87C4DE56F797}"/>
              </a:ext>
            </a:extLst>
          </p:cNvPr>
          <p:cNvSpPr/>
          <p:nvPr/>
        </p:nvSpPr>
        <p:spPr>
          <a:xfrm>
            <a:off x="6285390" y="941033"/>
            <a:ext cx="5717220" cy="5672831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0D80A4-E2B9-4F69-9D1D-4C6814A30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61" y="627883"/>
            <a:ext cx="6303052" cy="2031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B0A1A2-E2F6-4AF6-AEDD-BDF10635C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663" y="2663298"/>
            <a:ext cx="6303052" cy="2104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131F8-E9CF-4137-9E4F-2181756F0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666" y="4766784"/>
            <a:ext cx="6303052" cy="21040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682C63-BCD1-4C55-92DF-6381D688D941}"/>
              </a:ext>
            </a:extLst>
          </p:cNvPr>
          <p:cNvSpPr txBox="1"/>
          <p:nvPr/>
        </p:nvSpPr>
        <p:spPr>
          <a:xfrm>
            <a:off x="6545662" y="1643733"/>
            <a:ext cx="519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 When coupon {carry out or restaurant&lt;20} and carry away feature show never there are 78% chance to accept the coupon.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But coupon feature show “Bar” And Carry Away feature show never result totally opposite only more then 82% chance user reject the coupon.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ntium Basic" panose="02000503060000020004" pitchFamily="2" charset="0"/>
              </a:rPr>
              <a:t>As per the result table temperature 30 and occupation is production 82% chance user accept coupon</a:t>
            </a:r>
          </a:p>
        </p:txBody>
      </p:sp>
    </p:spTree>
    <p:extLst>
      <p:ext uri="{BB962C8B-B14F-4D97-AF65-F5344CB8AC3E}">
        <p14:creationId xmlns:p14="http://schemas.microsoft.com/office/powerpoint/2010/main" val="21101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6FC992-F851-E597-401E-6742AC55CAA6}"/>
              </a:ext>
            </a:extLst>
          </p:cNvPr>
          <p:cNvSpPr/>
          <p:nvPr/>
        </p:nvSpPr>
        <p:spPr>
          <a:xfrm>
            <a:off x="1373124" y="1790700"/>
            <a:ext cx="8809563" cy="32766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68A65-4C05-42FC-B542-425FC3A4E497}"/>
              </a:ext>
            </a:extLst>
          </p:cNvPr>
          <p:cNvSpPr/>
          <p:nvPr/>
        </p:nvSpPr>
        <p:spPr>
          <a:xfrm>
            <a:off x="1828800" y="186920"/>
            <a:ext cx="82763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CC2FB-05F9-49D2-AB67-644B763E1539}"/>
              </a:ext>
            </a:extLst>
          </p:cNvPr>
          <p:cNvSpPr txBox="1"/>
          <p:nvPr/>
        </p:nvSpPr>
        <p:spPr>
          <a:xfrm>
            <a:off x="1535745" y="2721384"/>
            <a:ext cx="8664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entium Basic" panose="02000503060000020004" pitchFamily="2" charset="0"/>
                <a:cs typeface="Times New Roman" panose="02020603050405020304" pitchFamily="18" charset="0"/>
              </a:rPr>
              <a:t>Create new variable </a:t>
            </a:r>
            <a:r>
              <a:rPr lang="en-US" sz="2800" dirty="0" err="1">
                <a:solidFill>
                  <a:schemeClr val="bg1"/>
                </a:solidFill>
                <a:latin typeface="Gentium Basic" panose="02000503060000020004" pitchFamily="2" charset="0"/>
                <a:cs typeface="Times New Roman" panose="02020603050405020304" pitchFamily="18" charset="0"/>
              </a:rPr>
              <a:t>to_Coupon</a:t>
            </a:r>
            <a:r>
              <a:rPr lang="en-US" sz="2800" dirty="0">
                <a:solidFill>
                  <a:schemeClr val="bg1"/>
                </a:solidFill>
                <a:latin typeface="Gentium Basic" panose="02000503060000020004" pitchFamily="2" charset="0"/>
                <a:cs typeface="Times New Roman" panose="02020603050405020304" pitchFamily="18" charset="0"/>
              </a:rPr>
              <a:t> which is combination of two feature, toCoupon_GEQ15min and toCoupon_GEQ25min</a:t>
            </a:r>
            <a:endParaRPr lang="en-IN" sz="2800" dirty="0">
              <a:solidFill>
                <a:schemeClr val="bg1"/>
              </a:solidFill>
              <a:latin typeface="Gentium Basic" panose="0200050306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103;p1" descr="Learnbay | Facebook">
            <a:extLst>
              <a:ext uri="{FF2B5EF4-FFF2-40B4-BE49-F238E27FC236}">
                <a16:creationId xmlns:a16="http://schemas.microsoft.com/office/drawing/2014/main" id="{793B269C-BA7D-4C26-AFAC-0A53245050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E329C5-6AC4-46D2-BE23-C180191E4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>
              <a:gd name="adj" fmla="val 20745"/>
            </a:avLst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6FC992-F851-E597-401E-6742AC55CAA6}"/>
              </a:ext>
            </a:extLst>
          </p:cNvPr>
          <p:cNvSpPr/>
          <p:nvPr/>
        </p:nvSpPr>
        <p:spPr>
          <a:xfrm>
            <a:off x="958788" y="1790700"/>
            <a:ext cx="9712171" cy="32766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68A65-4C05-42FC-B542-425FC3A4E497}"/>
              </a:ext>
            </a:extLst>
          </p:cNvPr>
          <p:cNvSpPr/>
          <p:nvPr/>
        </p:nvSpPr>
        <p:spPr>
          <a:xfrm>
            <a:off x="1189608" y="284578"/>
            <a:ext cx="92238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CC2FB-05F9-49D2-AB67-644B763E1539}"/>
              </a:ext>
            </a:extLst>
          </p:cNvPr>
          <p:cNvSpPr txBox="1"/>
          <p:nvPr/>
        </p:nvSpPr>
        <p:spPr>
          <a:xfrm>
            <a:off x="1287262" y="1956293"/>
            <a:ext cx="93836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Gentium Basic" panose="02000503060000020004" pitchFamily="2" charset="0"/>
              </a:rPr>
              <a:t> Traditional coupon distribution methods are generic and lack personalization.</a:t>
            </a:r>
            <a:br>
              <a:rPr lang="en-US" sz="2200" dirty="0">
                <a:solidFill>
                  <a:schemeClr val="bg1"/>
                </a:solidFill>
                <a:latin typeface="Gentium Basic" panose="02000503060000020004" pitchFamily="2" charset="0"/>
              </a:rPr>
            </a:br>
            <a:endParaRPr lang="en-US" sz="22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Gentium Basic" panose="02000503060000020004" pitchFamily="2" charset="0"/>
              </a:rPr>
              <a:t> Customers often miss out on relevant discounts and offers.</a:t>
            </a:r>
            <a:br>
              <a:rPr lang="en-US" sz="2200" dirty="0">
                <a:solidFill>
                  <a:schemeClr val="bg1"/>
                </a:solidFill>
                <a:latin typeface="Gentium Basic" panose="02000503060000020004" pitchFamily="2" charset="0"/>
              </a:rPr>
            </a:br>
            <a:endParaRPr lang="en-US" sz="22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Gentium Basic" panose="02000503060000020004" pitchFamily="2" charset="0"/>
              </a:rPr>
              <a:t> Businesses struggle to target the right audience effectively.</a:t>
            </a:r>
            <a:br>
              <a:rPr lang="en-US" sz="2200" dirty="0">
                <a:solidFill>
                  <a:schemeClr val="bg1"/>
                </a:solidFill>
                <a:latin typeface="Gentium Basic" panose="02000503060000020004" pitchFamily="2" charset="0"/>
              </a:rPr>
            </a:br>
            <a:endParaRPr lang="en-US" sz="22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Gentium Basic" panose="02000503060000020004" pitchFamily="2" charset="0"/>
              </a:rPr>
              <a:t> Coupon recommendation aims to address these challenges.</a:t>
            </a:r>
          </a:p>
          <a:p>
            <a:endParaRPr lang="en-IN" sz="2200" dirty="0">
              <a:solidFill>
                <a:schemeClr val="bg1"/>
              </a:solidFill>
              <a:latin typeface="Gentium Basic" panose="02000503060000020004" pitchFamily="2" charset="0"/>
            </a:endParaRPr>
          </a:p>
        </p:txBody>
      </p:sp>
      <p:pic>
        <p:nvPicPr>
          <p:cNvPr id="9" name="Google Shape;103;p1" descr="Learnbay | Facebook">
            <a:extLst>
              <a:ext uri="{FF2B5EF4-FFF2-40B4-BE49-F238E27FC236}">
                <a16:creationId xmlns:a16="http://schemas.microsoft.com/office/drawing/2014/main" id="{4DA4841F-EDD6-436E-B12B-95765F7570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2DF61-277D-4490-98C3-C57CFEE23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68A65-4C05-42FC-B542-425FC3A4E497}"/>
              </a:ext>
            </a:extLst>
          </p:cNvPr>
          <p:cNvSpPr/>
          <p:nvPr/>
        </p:nvSpPr>
        <p:spPr>
          <a:xfrm>
            <a:off x="896646" y="213554"/>
            <a:ext cx="96056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Feature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12F99D7D-67B0-4721-85C9-F6D3B30C42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B8A3B-3835-414F-9C0D-FCA211150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A144F5-BEEB-4AEF-A953-89AAB7302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21" y="1136884"/>
            <a:ext cx="9957360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876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575FB-B475-4D0C-8597-95734456DCE8}"/>
              </a:ext>
            </a:extLst>
          </p:cNvPr>
          <p:cNvSpPr/>
          <p:nvPr/>
        </p:nvSpPr>
        <p:spPr>
          <a:xfrm>
            <a:off x="17662" y="115900"/>
            <a:ext cx="121566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9D2AC64-E585-43D4-82F3-88BA26F57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80341"/>
              </p:ext>
            </p:extLst>
          </p:nvPr>
        </p:nvGraphicFramePr>
        <p:xfrm>
          <a:off x="1260629" y="1340795"/>
          <a:ext cx="9117367" cy="4003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20930">
                  <a:extLst>
                    <a:ext uri="{9D8B030D-6E8A-4147-A177-3AD203B41FA5}">
                      <a16:colId xmlns:a16="http://schemas.microsoft.com/office/drawing/2014/main" val="2472420098"/>
                    </a:ext>
                  </a:extLst>
                </a:gridCol>
                <a:gridCol w="4296437">
                  <a:extLst>
                    <a:ext uri="{9D8B030D-6E8A-4147-A177-3AD203B41FA5}">
                      <a16:colId xmlns:a16="http://schemas.microsoft.com/office/drawing/2014/main" val="2168624184"/>
                    </a:ext>
                  </a:extLst>
                </a:gridCol>
              </a:tblGrid>
              <a:tr h="500445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43304"/>
                  </a:ext>
                </a:extLst>
              </a:tr>
              <a:tr h="50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69634"/>
                  </a:ext>
                </a:extLst>
              </a:tr>
              <a:tr h="50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2245"/>
                  </a:ext>
                </a:extLst>
              </a:tr>
              <a:tr h="50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XG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16236"/>
                  </a:ext>
                </a:extLst>
              </a:tr>
              <a:tr h="50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</a:t>
                      </a:r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68.05%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58824"/>
                  </a:ext>
                </a:extLst>
              </a:tr>
              <a:tr h="50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Gradient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79804"/>
                  </a:ext>
                </a:extLst>
              </a:tr>
              <a:tr h="50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 Ada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68.54%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69855"/>
                  </a:ext>
                </a:extLst>
              </a:tr>
              <a:tr h="50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 </a:t>
                      </a:r>
                      <a:r>
                        <a:rPr lang="en-IN" dirty="0"/>
                        <a:t>Bagging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73.63%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846"/>
                  </a:ext>
                </a:extLst>
              </a:tr>
            </a:tbl>
          </a:graphicData>
        </a:graphic>
      </p:graphicFrame>
      <p:pic>
        <p:nvPicPr>
          <p:cNvPr id="9" name="Google Shape;103;p1" descr="Learnbay | Facebook">
            <a:extLst>
              <a:ext uri="{FF2B5EF4-FFF2-40B4-BE49-F238E27FC236}">
                <a16:creationId xmlns:a16="http://schemas.microsoft.com/office/drawing/2014/main" id="{19F4537D-0CD0-474A-97A0-023626D5B3E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F986E-1536-4B97-A190-5D87333DE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3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575FB-B475-4D0C-8597-95734456DCE8}"/>
              </a:ext>
            </a:extLst>
          </p:cNvPr>
          <p:cNvSpPr/>
          <p:nvPr/>
        </p:nvSpPr>
        <p:spPr>
          <a:xfrm>
            <a:off x="709016" y="2830484"/>
            <a:ext cx="101098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3F244C83-D13B-46A6-A7C3-001AB92EC0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9790D-EE04-4F97-9F4B-E970B0915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575FB-B475-4D0C-8597-95734456DCE8}"/>
              </a:ext>
            </a:extLst>
          </p:cNvPr>
          <p:cNvSpPr/>
          <p:nvPr/>
        </p:nvSpPr>
        <p:spPr>
          <a:xfrm>
            <a:off x="709016" y="1374453"/>
            <a:ext cx="1010986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Yash Sharma</a:t>
            </a:r>
          </a:p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Exp: 8+Year</a:t>
            </a:r>
          </a:p>
          <a:p>
            <a:pPr algn="ctr"/>
            <a:r>
              <a: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Mob:9691173377</a:t>
            </a:r>
          </a:p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yash.versatile@gmail.com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103;p1" descr="Learnbay | Facebook">
            <a:extLst>
              <a:ext uri="{FF2B5EF4-FFF2-40B4-BE49-F238E27FC236}">
                <a16:creationId xmlns:a16="http://schemas.microsoft.com/office/drawing/2014/main" id="{3F244C83-D13B-46A6-A7C3-001AB92EC0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6327C0-805F-4F70-B79A-FDCB61F0F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6FC992-F851-E597-401E-6742AC55CAA6}"/>
              </a:ext>
            </a:extLst>
          </p:cNvPr>
          <p:cNvSpPr/>
          <p:nvPr/>
        </p:nvSpPr>
        <p:spPr>
          <a:xfrm>
            <a:off x="1373124" y="1790700"/>
            <a:ext cx="8809563" cy="32766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68A65-4C05-42FC-B542-425FC3A4E497}"/>
              </a:ext>
            </a:extLst>
          </p:cNvPr>
          <p:cNvSpPr/>
          <p:nvPr/>
        </p:nvSpPr>
        <p:spPr>
          <a:xfrm>
            <a:off x="1189608" y="284578"/>
            <a:ext cx="92238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CC2FB-05F9-49D2-AB67-644B763E1539}"/>
              </a:ext>
            </a:extLst>
          </p:cNvPr>
          <p:cNvSpPr txBox="1"/>
          <p:nvPr/>
        </p:nvSpPr>
        <p:spPr>
          <a:xfrm>
            <a:off x="1518083" y="1867513"/>
            <a:ext cx="8664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Gentium Basic" panose="02000503060000020004" pitchFamily="2" charset="0"/>
              </a:rPr>
              <a:t>Develop a machine learning-based system for coupon recommendation,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Gentium Basic" panose="02000503060000020004" pitchFamily="2" charset="0"/>
              </a:rPr>
              <a:t>to provide real-time recommendations. Improve customer engagement and increase sales for participating businesses. The aim of the project is to create an "Coupon Recommendation System” </a:t>
            </a:r>
          </a:p>
          <a:p>
            <a:pPr algn="ctr"/>
            <a:endParaRPr lang="en-US" sz="2200" dirty="0">
              <a:solidFill>
                <a:schemeClr val="bg1"/>
              </a:solidFill>
              <a:latin typeface="Gentium Basic" panose="02000503060000020004" pitchFamily="2" charset="0"/>
            </a:endParaRP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Gentium Basic" panose="02000503060000020004" pitchFamily="2" charset="0"/>
              </a:rPr>
              <a:t>This is a machine learning Classification case study"</a:t>
            </a:r>
          </a:p>
        </p:txBody>
      </p:sp>
      <p:pic>
        <p:nvPicPr>
          <p:cNvPr id="9" name="Google Shape;103;p1" descr="Learnbay | Facebook">
            <a:extLst>
              <a:ext uri="{FF2B5EF4-FFF2-40B4-BE49-F238E27FC236}">
                <a16:creationId xmlns:a16="http://schemas.microsoft.com/office/drawing/2014/main" id="{4DA4841F-EDD6-436E-B12B-95765F7570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F1ACC0-95AE-4B03-890F-E2B37F2B2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998550-CB05-0E86-0A6E-0529126F77E9}"/>
              </a:ext>
            </a:extLst>
          </p:cNvPr>
          <p:cNvSpPr txBox="1"/>
          <p:nvPr/>
        </p:nvSpPr>
        <p:spPr>
          <a:xfrm>
            <a:off x="1722268" y="2283822"/>
            <a:ext cx="82651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 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features, 12684 Row</a:t>
            </a:r>
          </a:p>
          <a:p>
            <a:pPr algn="ctr"/>
            <a:r>
              <a:rPr lang="en-US" alt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variables: 17 </a:t>
            </a:r>
          </a:p>
          <a:p>
            <a:pPr algn="ctr"/>
            <a:r>
              <a:rPr lang="en-US" alt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variables: 8 </a:t>
            </a:r>
          </a:p>
          <a:p>
            <a:pPr algn="ctr"/>
            <a:r>
              <a:rPr lang="en-US" alt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variables: 0 </a:t>
            </a:r>
          </a:p>
          <a:p>
            <a:pPr algn="ctr"/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6FC992-F851-E597-401E-6742AC55CAA6}"/>
              </a:ext>
            </a:extLst>
          </p:cNvPr>
          <p:cNvSpPr/>
          <p:nvPr/>
        </p:nvSpPr>
        <p:spPr>
          <a:xfrm>
            <a:off x="1373124" y="1790700"/>
            <a:ext cx="8809563" cy="32766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68A65-4C05-42FC-B542-425FC3A4E497}"/>
              </a:ext>
            </a:extLst>
          </p:cNvPr>
          <p:cNvSpPr/>
          <p:nvPr/>
        </p:nvSpPr>
        <p:spPr>
          <a:xfrm>
            <a:off x="2716567" y="284578"/>
            <a:ext cx="60279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 Data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103;p1" descr="Learnbay | Facebook">
            <a:extLst>
              <a:ext uri="{FF2B5EF4-FFF2-40B4-BE49-F238E27FC236}">
                <a16:creationId xmlns:a16="http://schemas.microsoft.com/office/drawing/2014/main" id="{392E3A81-2F9A-4F42-B8D3-6017622D10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C91E7D-0EF7-4B22-AEEB-9875879B9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6FC992-F851-E597-401E-6742AC55CAA6}"/>
              </a:ext>
            </a:extLst>
          </p:cNvPr>
          <p:cNvSpPr/>
          <p:nvPr/>
        </p:nvSpPr>
        <p:spPr>
          <a:xfrm>
            <a:off x="1373124" y="1790700"/>
            <a:ext cx="8809563" cy="32766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68A65-4C05-42FC-B542-425FC3A4E497}"/>
              </a:ext>
            </a:extLst>
          </p:cNvPr>
          <p:cNvSpPr/>
          <p:nvPr/>
        </p:nvSpPr>
        <p:spPr>
          <a:xfrm>
            <a:off x="2059619" y="284578"/>
            <a:ext cx="73418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103;p1" descr="Learnbay | Facebook">
            <a:extLst>
              <a:ext uri="{FF2B5EF4-FFF2-40B4-BE49-F238E27FC236}">
                <a16:creationId xmlns:a16="http://schemas.microsoft.com/office/drawing/2014/main" id="{973C53CD-AC1F-44AF-94A2-5B50C3D8053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8FF6FF-85C1-478B-A560-A963069CF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53D20F-875D-45E0-9BD6-9A9800410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894" y="1940554"/>
            <a:ext cx="7879643" cy="29066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8908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998550-CB05-0E86-0A6E-0529126F77E9}"/>
              </a:ext>
            </a:extLst>
          </p:cNvPr>
          <p:cNvSpPr txBox="1"/>
          <p:nvPr/>
        </p:nvSpPr>
        <p:spPr>
          <a:xfrm>
            <a:off x="1440522" y="2208009"/>
            <a:ext cx="866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('car', axis=1)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6FC992-F851-E597-401E-6742AC55CAA6}"/>
              </a:ext>
            </a:extLst>
          </p:cNvPr>
          <p:cNvSpPr/>
          <p:nvPr/>
        </p:nvSpPr>
        <p:spPr>
          <a:xfrm>
            <a:off x="1373124" y="1790700"/>
            <a:ext cx="8809563" cy="32766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68A65-4C05-42FC-B542-425FC3A4E497}"/>
              </a:ext>
            </a:extLst>
          </p:cNvPr>
          <p:cNvSpPr/>
          <p:nvPr/>
        </p:nvSpPr>
        <p:spPr>
          <a:xfrm>
            <a:off x="1828800" y="284578"/>
            <a:ext cx="82763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 Missing Values 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CC2FB-05F9-49D2-AB67-644B763E1539}"/>
              </a:ext>
            </a:extLst>
          </p:cNvPr>
          <p:cNvSpPr txBox="1"/>
          <p:nvPr/>
        </p:nvSpPr>
        <p:spPr>
          <a:xfrm>
            <a:off x="1535745" y="2721384"/>
            <a:ext cx="8664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column contain more then 99% missing values so that we drop car column 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103;p1" descr="Learnbay | Facebook">
            <a:extLst>
              <a:ext uri="{FF2B5EF4-FFF2-40B4-BE49-F238E27FC236}">
                <a16:creationId xmlns:a16="http://schemas.microsoft.com/office/drawing/2014/main" id="{793B269C-BA7D-4C26-AFAC-0A53245050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E329C5-6AC4-46D2-BE23-C180191E4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5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29283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6FC992-F851-E597-401E-6742AC55CAA6}"/>
              </a:ext>
            </a:extLst>
          </p:cNvPr>
          <p:cNvSpPr/>
          <p:nvPr/>
        </p:nvSpPr>
        <p:spPr>
          <a:xfrm>
            <a:off x="1373124" y="1790700"/>
            <a:ext cx="8809563" cy="32766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529C5-EC5A-489C-AC11-31731F190D7C}"/>
              </a:ext>
            </a:extLst>
          </p:cNvPr>
          <p:cNvSpPr/>
          <p:nvPr/>
        </p:nvSpPr>
        <p:spPr>
          <a:xfrm>
            <a:off x="1828800" y="284578"/>
            <a:ext cx="82763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5400" b="1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 Values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103;p1" descr="Learnbay | Facebook">
            <a:extLst>
              <a:ext uri="{FF2B5EF4-FFF2-40B4-BE49-F238E27FC236}">
                <a16:creationId xmlns:a16="http://schemas.microsoft.com/office/drawing/2014/main" id="{9B836529-54E5-4714-A296-A94900FC5D5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17D9E4-A961-40CC-9D86-C1EB2DD7A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707DC-133C-45FD-86D7-E04CF24D3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000832"/>
            <a:ext cx="7851491" cy="27753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5237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899537-EF97-18C2-8019-C9FED754BBFC}"/>
              </a:ext>
            </a:extLst>
          </p:cNvPr>
          <p:cNvSpPr/>
          <p:nvPr/>
        </p:nvSpPr>
        <p:spPr>
          <a:xfrm rot="16200000">
            <a:off x="4329283" y="-4346944"/>
            <a:ext cx="3498111" cy="12191999"/>
          </a:xfrm>
          <a:prstGeom prst="rect">
            <a:avLst/>
          </a:prstGeom>
          <a:solidFill>
            <a:srgbClr val="011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0EE26-4B8C-952A-941A-A2BC4920EA7A}"/>
              </a:ext>
            </a:extLst>
          </p:cNvPr>
          <p:cNvSpPr/>
          <p:nvPr/>
        </p:nvSpPr>
        <p:spPr>
          <a:xfrm rot="5400000">
            <a:off x="4338161" y="-995522"/>
            <a:ext cx="3498112" cy="12227325"/>
          </a:xfrm>
          <a:prstGeom prst="rect">
            <a:avLst/>
          </a:prstGeom>
          <a:solidFill>
            <a:srgbClr val="207B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B2E7C1-6D9D-2492-0480-C7E7948A3399}"/>
              </a:ext>
            </a:extLst>
          </p:cNvPr>
          <p:cNvSpPr/>
          <p:nvPr/>
        </p:nvSpPr>
        <p:spPr>
          <a:xfrm>
            <a:off x="709016" y="1143000"/>
            <a:ext cx="10109860" cy="4572000"/>
          </a:xfrm>
          <a:prstGeom prst="roundRect">
            <a:avLst/>
          </a:prstGeom>
          <a:gradFill>
            <a:gsLst>
              <a:gs pos="12000">
                <a:srgbClr val="1D74FF"/>
              </a:gs>
              <a:gs pos="100000">
                <a:srgbClr val="39C4FE"/>
              </a:gs>
            </a:gsLst>
            <a:lin ang="18900000" scaled="1"/>
          </a:gradFill>
          <a:ln>
            <a:noFill/>
          </a:ln>
          <a:effectLst>
            <a:outerShdw blurRad="762000" dist="152400" dir="8100000" algn="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6FC992-F851-E597-401E-6742AC55CAA6}"/>
              </a:ext>
            </a:extLst>
          </p:cNvPr>
          <p:cNvSpPr/>
          <p:nvPr/>
        </p:nvSpPr>
        <p:spPr>
          <a:xfrm>
            <a:off x="1373124" y="1790700"/>
            <a:ext cx="8809563" cy="32766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529C5-EC5A-489C-AC11-31731F190D7C}"/>
              </a:ext>
            </a:extLst>
          </p:cNvPr>
          <p:cNvSpPr/>
          <p:nvPr/>
        </p:nvSpPr>
        <p:spPr>
          <a:xfrm>
            <a:off x="1828800" y="284578"/>
            <a:ext cx="82763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 “</a:t>
            </a:r>
            <a:r>
              <a:rPr lang="en-US" sz="5400" b="1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 Values 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103;p1" descr="Learnbay | Facebook">
            <a:extLst>
              <a:ext uri="{FF2B5EF4-FFF2-40B4-BE49-F238E27FC236}">
                <a16:creationId xmlns:a16="http://schemas.microsoft.com/office/drawing/2014/main" id="{9B836529-54E5-4714-A296-A94900FC5D5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511" y="1"/>
            <a:ext cx="820131" cy="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FC2F2E-3DE4-420B-8153-D6E21D6CA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94" y="-1"/>
            <a:ext cx="819944" cy="6315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84DB3C-1FEE-47C7-BF58-E453FEECD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73" y="1955451"/>
            <a:ext cx="8189074" cy="29361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79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1079</Words>
  <Application>Microsoft Office PowerPoint</Application>
  <PresentationFormat>Widescreen</PresentationFormat>
  <Paragraphs>123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Gentium Basic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Faal</dc:creator>
  <cp:lastModifiedBy>LENOVO</cp:lastModifiedBy>
  <cp:revision>55</cp:revision>
  <dcterms:created xsi:type="dcterms:W3CDTF">2024-01-15T08:30:05Z</dcterms:created>
  <dcterms:modified xsi:type="dcterms:W3CDTF">2024-04-02T08:38:58Z</dcterms:modified>
</cp:coreProperties>
</file>