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6"/>
  </p:normalViewPr>
  <p:slideViewPr>
    <p:cSldViewPr snapToGrid="0">
      <p:cViewPr varScale="1">
        <p:scale>
          <a:sx n="121" d="100"/>
          <a:sy n="121" d="100"/>
        </p:scale>
        <p:origin x="20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F1C79-CD26-1C40-9A0D-4E15DE720D20}" type="datetimeFigureOut">
              <a:rPr lang="en-US" smtClean="0"/>
              <a:t>11/19/24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640D3-14AF-2045-A19D-96DE5A04D2BD}" type="slidenum">
              <a:rPr lang="en-US" smtClean="0"/>
              <a:t>‹#›</a:t>
            </a:fld>
            <a:endParaRPr lang="en-US" dirty="0"/>
          </a:p>
        </p:txBody>
      </p:sp>
    </p:spTree>
    <p:extLst>
      <p:ext uri="{BB962C8B-B14F-4D97-AF65-F5344CB8AC3E}">
        <p14:creationId xmlns:p14="http://schemas.microsoft.com/office/powerpoint/2010/main" val="2800135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A640D3-14AF-2045-A19D-96DE5A04D2BD}" type="slidenum">
              <a:rPr lang="en-US" smtClean="0"/>
              <a:t>3</a:t>
            </a:fld>
            <a:endParaRPr lang="en-US" dirty="0"/>
          </a:p>
        </p:txBody>
      </p:sp>
    </p:spTree>
    <p:extLst>
      <p:ext uri="{BB962C8B-B14F-4D97-AF65-F5344CB8AC3E}">
        <p14:creationId xmlns:p14="http://schemas.microsoft.com/office/powerpoint/2010/main" val="2601657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a:t>11/19/24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a:t>11/19/24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a:t>11/19/24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a:t>11/19/24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a:t>11/19/24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a:t>11/19/24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a:t>11/19/24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a:t>11/19/24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a:t>11/19/24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a:t>11/19/24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a:t>11/19/24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github.com/yashthakur234/SMLPROJECT/tree/main" TargetMode="Externa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B8FFAA-9442-4FA6-B0EC-369AE6A2B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7">
            <a:extLst>
              <a:ext uri="{FF2B5EF4-FFF2-40B4-BE49-F238E27FC236}">
                <a16:creationId xmlns:a16="http://schemas.microsoft.com/office/drawing/2014/main" id="{C5A41A00-0593-4A97-9CA0-B0AE89F21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21">
            <a:extLst>
              <a:ext uri="{FF2B5EF4-FFF2-40B4-BE49-F238E27FC236}">
                <a16:creationId xmlns:a16="http://schemas.microsoft.com/office/drawing/2014/main" id="{FCA51B5C-E7C6-405A-BA9F-6B5A96D7B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20">
            <a:extLst>
              <a:ext uri="{FF2B5EF4-FFF2-40B4-BE49-F238E27FC236}">
                <a16:creationId xmlns:a16="http://schemas.microsoft.com/office/drawing/2014/main" id="{FABCB0C0-C191-42C2-9158-48485F7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841" y="2698990"/>
            <a:ext cx="11338098" cy="3612111"/>
          </a:xfrm>
          <a:custGeom>
            <a:avLst/>
            <a:gdLst>
              <a:gd name="connsiteX0" fmla="*/ 0 w 11329257"/>
              <a:gd name="connsiteY0" fmla="*/ 1672253 h 3112578"/>
              <a:gd name="connsiteX1" fmla="*/ 11201741 w 11329257"/>
              <a:gd name="connsiteY1" fmla="*/ 0 h 3112578"/>
              <a:gd name="connsiteX2" fmla="*/ 11329257 w 11329257"/>
              <a:gd name="connsiteY2" fmla="*/ 2508571 h 3112578"/>
              <a:gd name="connsiteX3" fmla="*/ 0 w 11329257"/>
              <a:gd name="connsiteY3" fmla="*/ 3112578 h 3112578"/>
              <a:gd name="connsiteX4" fmla="*/ 0 w 11329257"/>
              <a:gd name="connsiteY4" fmla="*/ 1672253 h 3112578"/>
              <a:gd name="connsiteX0" fmla="*/ 8467 w 11329257"/>
              <a:gd name="connsiteY0" fmla="*/ 994919 h 3112578"/>
              <a:gd name="connsiteX1" fmla="*/ 11201741 w 11329257"/>
              <a:gd name="connsiteY1" fmla="*/ 0 h 3112578"/>
              <a:gd name="connsiteX2" fmla="*/ 11329257 w 11329257"/>
              <a:gd name="connsiteY2" fmla="*/ 2508571 h 3112578"/>
              <a:gd name="connsiteX3" fmla="*/ 0 w 11329257"/>
              <a:gd name="connsiteY3" fmla="*/ 3112578 h 3112578"/>
              <a:gd name="connsiteX4" fmla="*/ 8467 w 11329257"/>
              <a:gd name="connsiteY4" fmla="*/ 994919 h 3112578"/>
              <a:gd name="connsiteX0" fmla="*/ 814 w 11330070"/>
              <a:gd name="connsiteY0" fmla="*/ 732453 h 3112578"/>
              <a:gd name="connsiteX1" fmla="*/ 11202554 w 11330070"/>
              <a:gd name="connsiteY1" fmla="*/ 0 h 3112578"/>
              <a:gd name="connsiteX2" fmla="*/ 11330070 w 11330070"/>
              <a:gd name="connsiteY2" fmla="*/ 2508571 h 3112578"/>
              <a:gd name="connsiteX3" fmla="*/ 813 w 11330070"/>
              <a:gd name="connsiteY3" fmla="*/ 3112578 h 3112578"/>
              <a:gd name="connsiteX4" fmla="*/ 814 w 11330070"/>
              <a:gd name="connsiteY4" fmla="*/ 732453 h 3112578"/>
              <a:gd name="connsiteX0" fmla="*/ 375 w 11338098"/>
              <a:gd name="connsiteY0" fmla="*/ 622387 h 3112578"/>
              <a:gd name="connsiteX1" fmla="*/ 11210582 w 11338098"/>
              <a:gd name="connsiteY1" fmla="*/ 0 h 3112578"/>
              <a:gd name="connsiteX2" fmla="*/ 11338098 w 11338098"/>
              <a:gd name="connsiteY2" fmla="*/ 2508571 h 3112578"/>
              <a:gd name="connsiteX3" fmla="*/ 8841 w 11338098"/>
              <a:gd name="connsiteY3" fmla="*/ 3112578 h 3112578"/>
              <a:gd name="connsiteX4" fmla="*/ 375 w 11338098"/>
              <a:gd name="connsiteY4" fmla="*/ 622387 h 3112578"/>
              <a:gd name="connsiteX0" fmla="*/ 375 w 11338098"/>
              <a:gd name="connsiteY0" fmla="*/ 1020320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1020320 h 3510511"/>
              <a:gd name="connsiteX0" fmla="*/ 375 w 11338098"/>
              <a:gd name="connsiteY0" fmla="*/ 664720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664720 h 3510511"/>
              <a:gd name="connsiteX0" fmla="*/ 375 w 11338098"/>
              <a:gd name="connsiteY0" fmla="*/ 605454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605454 h 3510511"/>
              <a:gd name="connsiteX0" fmla="*/ 375 w 11338098"/>
              <a:gd name="connsiteY0" fmla="*/ 707054 h 3612111"/>
              <a:gd name="connsiteX1" fmla="*/ 11176715 w 11338098"/>
              <a:gd name="connsiteY1" fmla="*/ 0 h 3612111"/>
              <a:gd name="connsiteX2" fmla="*/ 11338098 w 11338098"/>
              <a:gd name="connsiteY2" fmla="*/ 3008104 h 3612111"/>
              <a:gd name="connsiteX3" fmla="*/ 8841 w 11338098"/>
              <a:gd name="connsiteY3" fmla="*/ 3612111 h 3612111"/>
              <a:gd name="connsiteX4" fmla="*/ 375 w 11338098"/>
              <a:gd name="connsiteY4" fmla="*/ 707054 h 3612111"/>
              <a:gd name="connsiteX0" fmla="*/ 375 w 11338098"/>
              <a:gd name="connsiteY0" fmla="*/ 571588 h 3612111"/>
              <a:gd name="connsiteX1" fmla="*/ 11176715 w 11338098"/>
              <a:gd name="connsiteY1" fmla="*/ 0 h 3612111"/>
              <a:gd name="connsiteX2" fmla="*/ 11338098 w 11338098"/>
              <a:gd name="connsiteY2" fmla="*/ 3008104 h 3612111"/>
              <a:gd name="connsiteX3" fmla="*/ 8841 w 11338098"/>
              <a:gd name="connsiteY3" fmla="*/ 3612111 h 3612111"/>
              <a:gd name="connsiteX4" fmla="*/ 375 w 11338098"/>
              <a:gd name="connsiteY4" fmla="*/ 571588 h 361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8098" h="3612111">
                <a:moveTo>
                  <a:pt x="375" y="571588"/>
                </a:moveTo>
                <a:lnTo>
                  <a:pt x="11176715" y="0"/>
                </a:lnTo>
                <a:lnTo>
                  <a:pt x="11338098" y="3008104"/>
                </a:lnTo>
                <a:lnTo>
                  <a:pt x="8841" y="3612111"/>
                </a:lnTo>
                <a:cubicBezTo>
                  <a:pt x="11663" y="2906225"/>
                  <a:pt x="-2447" y="1277474"/>
                  <a:pt x="375" y="571588"/>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Document">
            <a:extLst>
              <a:ext uri="{FF2B5EF4-FFF2-40B4-BE49-F238E27FC236}">
                <a16:creationId xmlns:a16="http://schemas.microsoft.com/office/drawing/2014/main" id="{D55C5880-978E-F495-EF9C-EB97924030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420000">
            <a:off x="4297899" y="389334"/>
            <a:ext cx="2406798" cy="2406798"/>
          </a:xfrm>
          <a:prstGeom prst="rect">
            <a:avLst/>
          </a:prstGeom>
        </p:spPr>
      </p:pic>
      <p:sp>
        <p:nvSpPr>
          <p:cNvPr id="18" name="Freeform 19">
            <a:extLst>
              <a:ext uri="{FF2B5EF4-FFF2-40B4-BE49-F238E27FC236}">
                <a16:creationId xmlns:a16="http://schemas.microsoft.com/office/drawing/2014/main" id="{D2D09E6C-D6EC-4C7F-91ED-C81D537A0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itle 1">
            <a:extLst>
              <a:ext uri="{FF2B5EF4-FFF2-40B4-BE49-F238E27FC236}">
                <a16:creationId xmlns:a16="http://schemas.microsoft.com/office/drawing/2014/main" id="{9CC926CE-77BF-7A74-B630-10847AF22EAF}"/>
              </a:ext>
            </a:extLst>
          </p:cNvPr>
          <p:cNvSpPr>
            <a:spLocks noGrp="1"/>
          </p:cNvSpPr>
          <p:nvPr>
            <p:ph type="ctrTitle"/>
          </p:nvPr>
        </p:nvSpPr>
        <p:spPr>
          <a:xfrm rot="21420000">
            <a:off x="496980" y="3221623"/>
            <a:ext cx="10264470" cy="1250066"/>
          </a:xfrm>
        </p:spPr>
        <p:txBody>
          <a:bodyPr>
            <a:normAutofit/>
          </a:bodyPr>
          <a:lstStyle/>
          <a:p>
            <a:r>
              <a:rPr lang="en-US" sz="3800" dirty="0">
                <a:solidFill>
                  <a:schemeClr val="bg1"/>
                </a:solidFill>
              </a:rPr>
              <a:t>HANDWRITTEN DIGIT</a:t>
            </a:r>
            <a:br>
              <a:rPr lang="en-US" sz="3800" dirty="0">
                <a:solidFill>
                  <a:schemeClr val="bg1"/>
                </a:solidFill>
              </a:rPr>
            </a:br>
            <a:r>
              <a:rPr lang="en-US" sz="3800" dirty="0">
                <a:solidFill>
                  <a:schemeClr val="bg1"/>
                </a:solidFill>
              </a:rPr>
              <a:t>CLASSIFIER </a:t>
            </a:r>
          </a:p>
        </p:txBody>
      </p:sp>
      <p:sp>
        <p:nvSpPr>
          <p:cNvPr id="20" name="5-Point Star 12">
            <a:extLst>
              <a:ext uri="{FF2B5EF4-FFF2-40B4-BE49-F238E27FC236}">
                <a16:creationId xmlns:a16="http://schemas.microsoft.com/office/drawing/2014/main" id="{3951E5EC-1DE3-40F0-897A-8618C6185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4EC110E5-241F-FF3E-0E2C-36EF33FA4BC2}"/>
              </a:ext>
            </a:extLst>
          </p:cNvPr>
          <p:cNvSpPr>
            <a:spLocks noGrp="1"/>
          </p:cNvSpPr>
          <p:nvPr>
            <p:ph type="subTitle" idx="1"/>
          </p:nvPr>
        </p:nvSpPr>
        <p:spPr>
          <a:xfrm rot="21420000">
            <a:off x="538344" y="4356657"/>
            <a:ext cx="10271534" cy="494162"/>
          </a:xfrm>
        </p:spPr>
        <p:txBody>
          <a:bodyPr>
            <a:normAutofit/>
          </a:bodyPr>
          <a:lstStyle/>
          <a:p>
            <a:pPr>
              <a:lnSpc>
                <a:spcPct val="110000"/>
              </a:lnSpc>
            </a:pPr>
            <a:r>
              <a:rPr lang="en-US" sz="1300" kern="0">
                <a:solidFill>
                  <a:schemeClr val="bg1"/>
                </a:solidFill>
                <a:effectLst/>
                <a:latin typeface="-webkit-standard"/>
                <a:ea typeface="Calibri" panose="020F0502020204030204" pitchFamily="34" charset="0"/>
                <a:cs typeface="Times New Roman" panose="02020603050405020304" pitchFamily="18" charset="0"/>
              </a:rPr>
              <a:t>A handwritten digit classifier is a system designed to recognize and classify handwritten digits (0–9) using machine learning. </a:t>
            </a:r>
            <a:endParaRPr lang="en-US" sz="1300">
              <a:solidFill>
                <a:schemeClr val="bg1"/>
              </a:solidFill>
            </a:endParaRPr>
          </a:p>
        </p:txBody>
      </p:sp>
    </p:spTree>
    <p:extLst>
      <p:ext uri="{BB962C8B-B14F-4D97-AF65-F5344CB8AC3E}">
        <p14:creationId xmlns:p14="http://schemas.microsoft.com/office/powerpoint/2010/main" val="283094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Freeform 20">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3" name="Freeform 22">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5"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20"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useBgFill="1">
        <p:nvSpPr>
          <p:cNvPr id="22" name="Rectangle 21">
            <a:extLst>
              <a:ext uri="{FF2B5EF4-FFF2-40B4-BE49-F238E27FC236}">
                <a16:creationId xmlns:a16="http://schemas.microsoft.com/office/drawing/2014/main" id="{9EB9FA3F-CAB0-4533-9364-224CEC6FF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5C82F-690D-446A-3B78-BF01790FD4A8}"/>
              </a:ext>
            </a:extLst>
          </p:cNvPr>
          <p:cNvSpPr>
            <a:spLocks noGrp="1"/>
          </p:cNvSpPr>
          <p:nvPr>
            <p:ph type="title"/>
          </p:nvPr>
        </p:nvSpPr>
        <p:spPr>
          <a:xfrm>
            <a:off x="691547" y="4519749"/>
            <a:ext cx="10805790" cy="1270279"/>
          </a:xfrm>
        </p:spPr>
        <p:txBody>
          <a:bodyPr vert="horz" lIns="91440" tIns="45720" rIns="91440" bIns="45720" rtlCol="0" anchor="b">
            <a:normAutofit/>
          </a:bodyPr>
          <a:lstStyle/>
          <a:p>
            <a:pPr algn="ctr"/>
            <a:r>
              <a:rPr lang="en-US" sz="6600" dirty="0"/>
              <a:t>				Github link </a:t>
            </a:r>
          </a:p>
        </p:txBody>
      </p:sp>
      <p:sp>
        <p:nvSpPr>
          <p:cNvPr id="24" name="5-Point Star 31">
            <a:extLst>
              <a:ext uri="{FF2B5EF4-FFF2-40B4-BE49-F238E27FC236}">
                <a16:creationId xmlns:a16="http://schemas.microsoft.com/office/drawing/2014/main" id="{42B0C1BF-5CB1-40DA-9A22-5452B5469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6" name="Graphic 25" descr="Marker">
            <a:extLst>
              <a:ext uri="{FF2B5EF4-FFF2-40B4-BE49-F238E27FC236}">
                <a16:creationId xmlns:a16="http://schemas.microsoft.com/office/drawing/2014/main" id="{F0C65636-1F93-8F8E-6BA0-85F77AD198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4885" y="-174064"/>
            <a:ext cx="3514694" cy="3514694"/>
          </a:xfrm>
          <a:prstGeom prst="rect">
            <a:avLst/>
          </a:prstGeom>
        </p:spPr>
      </p:pic>
      <p:sp>
        <p:nvSpPr>
          <p:cNvPr id="11" name="TextBox 10">
            <a:extLst>
              <a:ext uri="{FF2B5EF4-FFF2-40B4-BE49-F238E27FC236}">
                <a16:creationId xmlns:a16="http://schemas.microsoft.com/office/drawing/2014/main" id="{2C13074C-C920-8612-3D25-0B1D3C506CEF}"/>
              </a:ext>
            </a:extLst>
          </p:cNvPr>
          <p:cNvSpPr txBox="1"/>
          <p:nvPr/>
        </p:nvSpPr>
        <p:spPr>
          <a:xfrm>
            <a:off x="691547" y="3090040"/>
            <a:ext cx="8053558" cy="369332"/>
          </a:xfrm>
          <a:prstGeom prst="rect">
            <a:avLst/>
          </a:prstGeom>
          <a:noFill/>
        </p:spPr>
        <p:txBody>
          <a:bodyPr wrap="square" rtlCol="0">
            <a:spAutoFit/>
          </a:bodyPr>
          <a:lstStyle/>
          <a:p>
            <a:r>
              <a:rPr lang="en-US" dirty="0">
                <a:hlinkClick r:id="rId6"/>
              </a:rPr>
              <a:t>https://github.com/yashthakur234/SMLPROJECT/tree/main</a:t>
            </a:r>
            <a:endParaRPr lang="en-US" dirty="0"/>
          </a:p>
        </p:txBody>
      </p:sp>
    </p:spTree>
    <p:extLst>
      <p:ext uri="{BB962C8B-B14F-4D97-AF65-F5344CB8AC3E}">
        <p14:creationId xmlns:p14="http://schemas.microsoft.com/office/powerpoint/2010/main" val="351464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26"/>
                                        </p:tgtEl>
                                        <p:attrNameLst>
                                          <p:attrName>style.visibility</p:attrName>
                                        </p:attrNameLst>
                                      </p:cBhvr>
                                      <p:to>
                                        <p:strVal val="visible"/>
                                      </p:to>
                                    </p:set>
                                    <p:animEffect transition="in" filter="fade">
                                      <p:cBhvr>
                                        <p:cTn id="10" dur="7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D3C0-9552-804A-9728-2259FA3D1B34}"/>
              </a:ext>
            </a:extLst>
          </p:cNvPr>
          <p:cNvSpPr>
            <a:spLocks noGrp="1"/>
          </p:cNvSpPr>
          <p:nvPr>
            <p:ph type="title"/>
          </p:nvPr>
        </p:nvSpPr>
        <p:spPr/>
        <p:txBody>
          <a:bodyPr/>
          <a:lstStyle/>
          <a:p>
            <a:r>
              <a:rPr lang="en-US" dirty="0"/>
              <a:t>			TEAM MEMBER </a:t>
            </a:r>
          </a:p>
        </p:txBody>
      </p:sp>
      <p:sp>
        <p:nvSpPr>
          <p:cNvPr id="3" name="Content Placeholder 2">
            <a:extLst>
              <a:ext uri="{FF2B5EF4-FFF2-40B4-BE49-F238E27FC236}">
                <a16:creationId xmlns:a16="http://schemas.microsoft.com/office/drawing/2014/main" id="{19DD5639-F0D7-3935-B18A-A5862C4B4E92}"/>
              </a:ext>
            </a:extLst>
          </p:cNvPr>
          <p:cNvSpPr>
            <a:spLocks noGrp="1"/>
          </p:cNvSpPr>
          <p:nvPr>
            <p:ph sz="quarter" idx="13"/>
          </p:nvPr>
        </p:nvSpPr>
        <p:spPr/>
        <p:txBody>
          <a:bodyPr/>
          <a:lstStyle/>
          <a:p>
            <a:r>
              <a:rPr lang="en-US" dirty="0"/>
              <a:t>YASH PRATAP SINGH     E23CSEU1203</a:t>
            </a:r>
          </a:p>
          <a:p>
            <a:r>
              <a:rPr lang="en-US" dirty="0"/>
              <a:t>ARNAV AHLAWAT           E23CSEU1213</a:t>
            </a:r>
          </a:p>
          <a:p>
            <a:r>
              <a:rPr lang="en-US" dirty="0"/>
              <a:t>ARNAV AGRAWAL          E23CSEU1219</a:t>
            </a:r>
          </a:p>
          <a:p>
            <a:endParaRPr lang="en-US" dirty="0"/>
          </a:p>
        </p:txBody>
      </p:sp>
    </p:spTree>
    <p:extLst>
      <p:ext uri="{BB962C8B-B14F-4D97-AF65-F5344CB8AC3E}">
        <p14:creationId xmlns:p14="http://schemas.microsoft.com/office/powerpoint/2010/main" val="171097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5" name="Rectangle 24">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Graphic 6" descr="Programmer">
            <a:extLst>
              <a:ext uri="{FF2B5EF4-FFF2-40B4-BE49-F238E27FC236}">
                <a16:creationId xmlns:a16="http://schemas.microsoft.com/office/drawing/2014/main" id="{8DAB5201-5858-35DB-3F0D-09B2FE045E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62455" y="859204"/>
            <a:ext cx="4677405" cy="4677405"/>
          </a:xfrm>
          <a:prstGeom prst="rect">
            <a:avLst/>
          </a:prstGeom>
          <a:ln>
            <a:noFill/>
          </a:ln>
        </p:spPr>
      </p:pic>
      <p:sp>
        <p:nvSpPr>
          <p:cNvPr id="27"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29" name="Rectangle 28">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6084B5E-6587-6837-6FAB-8866BDD07545}"/>
              </a:ext>
            </a:extLst>
          </p:cNvPr>
          <p:cNvSpPr>
            <a:spLocks noGrp="1"/>
          </p:cNvSpPr>
          <p:nvPr>
            <p:ph type="title"/>
          </p:nvPr>
        </p:nvSpPr>
        <p:spPr>
          <a:xfrm>
            <a:off x="685799" y="690479"/>
            <a:ext cx="4957275" cy="1146825"/>
          </a:xfrm>
        </p:spPr>
        <p:txBody>
          <a:bodyPr>
            <a:normAutofit/>
          </a:bodyPr>
          <a:lstStyle/>
          <a:p>
            <a:r>
              <a:rPr lang="en-US" sz="3700" b="1" kern="0" dirty="0">
                <a:solidFill>
                  <a:schemeClr val="bg1"/>
                </a:solidFill>
                <a:effectLst/>
                <a:latin typeface="Times New Roman" panose="02020603050405020304" pitchFamily="18" charset="0"/>
                <a:ea typeface="Calibri" panose="020F0502020204030204" pitchFamily="34" charset="0"/>
              </a:rPr>
              <a:t>				Introduction</a:t>
            </a:r>
            <a:r>
              <a:rPr lang="en-IN" sz="3700" b="1" dirty="0">
                <a:solidFill>
                  <a:schemeClr val="bg1"/>
                </a:solidFill>
                <a:effectLst/>
              </a:rPr>
              <a:t> </a:t>
            </a:r>
            <a:endParaRPr lang="en-US" sz="3700" b="1" dirty="0">
              <a:solidFill>
                <a:schemeClr val="bg1"/>
              </a:solidFill>
            </a:endParaRPr>
          </a:p>
        </p:txBody>
      </p:sp>
      <p:sp>
        <p:nvSpPr>
          <p:cNvPr id="3" name="Content Placeholder 2">
            <a:extLst>
              <a:ext uri="{FF2B5EF4-FFF2-40B4-BE49-F238E27FC236}">
                <a16:creationId xmlns:a16="http://schemas.microsoft.com/office/drawing/2014/main" id="{D8FBB026-ACCF-1AF8-F194-04942C68484A}"/>
              </a:ext>
            </a:extLst>
          </p:cNvPr>
          <p:cNvSpPr>
            <a:spLocks noGrp="1"/>
          </p:cNvSpPr>
          <p:nvPr>
            <p:ph sz="quarter" idx="13"/>
          </p:nvPr>
        </p:nvSpPr>
        <p:spPr>
          <a:xfrm>
            <a:off x="685800" y="2063395"/>
            <a:ext cx="4957273" cy="3446103"/>
          </a:xfrm>
        </p:spPr>
        <p:txBody>
          <a:bodyPr>
            <a:normAutofit/>
          </a:bodyPr>
          <a:lstStyle/>
          <a:p>
            <a:pPr>
              <a:lnSpc>
                <a:spcPct val="110000"/>
              </a:lnSpc>
            </a:pPr>
            <a:r>
              <a:rPr lang="en-US" sz="1500" dirty="0">
                <a:solidFill>
                  <a:schemeClr val="bg1"/>
                </a:solidFill>
                <a:effectLst/>
                <a:latin typeface="-webkit-standard"/>
                <a:ea typeface="Calibri" panose="020F0502020204030204" pitchFamily="34" charset="0"/>
                <a:cs typeface="Times New Roman" panose="02020603050405020304" pitchFamily="18" charset="0"/>
              </a:rPr>
              <a:t>A handwritten digit classifier is a system designed to recognize and classify handwritten digits (0–9) using machine learning. This project leverages a Convolutional Neural Network (CNN) model to perform digit recognition based on the popular MNIST dataset, which contains labeled images of handwritten digits. The classifier is trained to identify digits from input images and is capable of achieving high accuracy due to its powerful deep-learning architecture.</a:t>
            </a:r>
            <a:endParaRPr lang="en-IN"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500" dirty="0">
              <a:solidFill>
                <a:schemeClr val="bg1"/>
              </a:solidFill>
            </a:endParaRPr>
          </a:p>
        </p:txBody>
      </p:sp>
    </p:spTree>
    <p:extLst>
      <p:ext uri="{BB962C8B-B14F-4D97-AF65-F5344CB8AC3E}">
        <p14:creationId xmlns:p14="http://schemas.microsoft.com/office/powerpoint/2010/main" val="261966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D879DC43-E40D-46CF-9A74-541F26073E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7" name="Rectangle 56">
            <a:extLst>
              <a:ext uri="{FF2B5EF4-FFF2-40B4-BE49-F238E27FC236}">
                <a16:creationId xmlns:a16="http://schemas.microsoft.com/office/drawing/2014/main" id="{F58642F3-2EAA-437A-96F6-C28846071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Graphic 6" descr="Robot Outline">
            <a:extLst>
              <a:ext uri="{FF2B5EF4-FFF2-40B4-BE49-F238E27FC236}">
                <a16:creationId xmlns:a16="http://schemas.microsoft.com/office/drawing/2014/main" id="{7C8DE01E-1E75-87F0-CF46-FD6F2DF72A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1754" y="1588852"/>
            <a:ext cx="3218106" cy="3218106"/>
          </a:xfrm>
          <a:prstGeom prst="rect">
            <a:avLst/>
          </a:prstGeom>
          <a:ln>
            <a:noFill/>
          </a:ln>
        </p:spPr>
      </p:pic>
      <p:sp>
        <p:nvSpPr>
          <p:cNvPr id="59" name="Freeform 9">
            <a:extLst>
              <a:ext uri="{FF2B5EF4-FFF2-40B4-BE49-F238E27FC236}">
                <a16:creationId xmlns:a16="http://schemas.microsoft.com/office/drawing/2014/main" id="{F70E27E0-2B68-4645-A576-FBB921B5E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61" name="Rectangle 60">
            <a:extLst>
              <a:ext uri="{FF2B5EF4-FFF2-40B4-BE49-F238E27FC236}">
                <a16:creationId xmlns:a16="http://schemas.microsoft.com/office/drawing/2014/main" id="{5AC0CA87-7D52-4CDA-9CC2-880646A01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7554139"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6A9B204-6790-8BFB-D9BB-006B4D8DD954}"/>
              </a:ext>
            </a:extLst>
          </p:cNvPr>
          <p:cNvSpPr>
            <a:spLocks noGrp="1"/>
          </p:cNvSpPr>
          <p:nvPr>
            <p:ph type="title"/>
          </p:nvPr>
        </p:nvSpPr>
        <p:spPr>
          <a:xfrm>
            <a:off x="685799" y="690479"/>
            <a:ext cx="6382699" cy="1146825"/>
          </a:xfrm>
        </p:spPr>
        <p:txBody>
          <a:bodyPr>
            <a:normAutofit/>
          </a:bodyPr>
          <a:lstStyle/>
          <a:p>
            <a:r>
              <a:rPr lang="en-US" sz="2200" b="1" dirty="0">
                <a:solidFill>
                  <a:schemeClr val="bg1"/>
                </a:solidFill>
              </a:rPr>
              <a:t>				</a:t>
            </a:r>
            <a:r>
              <a:rPr lang="en-US" sz="2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Related Survey</a:t>
            </a:r>
            <a:br>
              <a:rPr lang="en-IN"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200" dirty="0">
              <a:solidFill>
                <a:schemeClr val="bg1"/>
              </a:solidFill>
            </a:endParaRPr>
          </a:p>
        </p:txBody>
      </p:sp>
      <p:sp>
        <p:nvSpPr>
          <p:cNvPr id="50" name="Content Placeholder 2">
            <a:extLst>
              <a:ext uri="{FF2B5EF4-FFF2-40B4-BE49-F238E27FC236}">
                <a16:creationId xmlns:a16="http://schemas.microsoft.com/office/drawing/2014/main" id="{00F99580-880F-7C22-8F4D-CF5B4455444D}"/>
              </a:ext>
            </a:extLst>
          </p:cNvPr>
          <p:cNvSpPr>
            <a:spLocks noGrp="1"/>
          </p:cNvSpPr>
          <p:nvPr>
            <p:ph sz="quarter" idx="13"/>
          </p:nvPr>
        </p:nvSpPr>
        <p:spPr>
          <a:xfrm>
            <a:off x="212048" y="1328738"/>
            <a:ext cx="6856450" cy="4838783"/>
          </a:xfrm>
        </p:spPr>
        <p:txBody>
          <a:bodyPr>
            <a:normAutofit/>
          </a:bodyPr>
          <a:lstStyle/>
          <a:p>
            <a:pPr>
              <a:lnSpc>
                <a:spcPct val="110000"/>
              </a:lnSpc>
              <a:spcAft>
                <a:spcPts val="1000"/>
              </a:spcAft>
            </a:pPr>
            <a:r>
              <a:rPr lang="en-IN"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Handwritten digit recognition has been a prominent topic in machine learning and computer vision. Some key advancements include: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IN"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LeNet-5 (1998):</a:t>
            </a:r>
            <a:r>
              <a:rPr lang="en-IN"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One of the first CNN architectures, proposed by Yann LeCun, specifically designed for handwritten digit recognition using the MNIST dataset.</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IN"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IN"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Advances in deep neural networks, like CNNs, have significantly improved the performance of digit recognition models.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IN"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en-IN"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Handwritten digit classifiers have found applications in postal address digitization, check processing in banks, and form digitization tasks.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1200" kern="0" dirty="0">
                <a:solidFill>
                  <a:schemeClr val="bg1"/>
                </a:solidFill>
                <a:effectLst/>
                <a:latin typeface="Times New Roman" panose="02020603050405020304" pitchFamily="18" charset="0"/>
                <a:ea typeface="Times New Roman" panose="02020603050405020304" pitchFamily="18" charset="0"/>
              </a:rPr>
              <a:t>The MNIST dataset has become the benchmark for evaluating these models, offering a large corpus of 70,000 labeled images of digits for training and testing</a:t>
            </a:r>
            <a:r>
              <a:rPr lang="en-IN" sz="1200" dirty="0">
                <a:solidFill>
                  <a:schemeClr val="bg1"/>
                </a:solidFill>
                <a:effectLst/>
              </a:rPr>
              <a:t> </a:t>
            </a:r>
            <a:endParaRPr lang="en-US" sz="1200" dirty="0">
              <a:solidFill>
                <a:schemeClr val="bg1"/>
              </a:solidFill>
            </a:endParaRPr>
          </a:p>
        </p:txBody>
      </p:sp>
    </p:spTree>
    <p:extLst>
      <p:ext uri="{BB962C8B-B14F-4D97-AF65-F5344CB8AC3E}">
        <p14:creationId xmlns:p14="http://schemas.microsoft.com/office/powerpoint/2010/main" val="305274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740B-EC5A-E527-E2DE-EA3A267B9ECE}"/>
              </a:ext>
            </a:extLst>
          </p:cNvPr>
          <p:cNvSpPr>
            <a:spLocks noGrp="1"/>
          </p:cNvSpPr>
          <p:nvPr>
            <p:ph type="title"/>
          </p:nvPr>
        </p:nvSpPr>
        <p:spPr>
          <a:xfrm>
            <a:off x="4708586" y="685800"/>
            <a:ext cx="6374097" cy="1151965"/>
          </a:xfrm>
        </p:spPr>
        <p:txBody>
          <a:bodyPr>
            <a:normAutofit/>
          </a:bodyPr>
          <a:lstStyle/>
          <a:p>
            <a:r>
              <a:rPr lang="en-US" sz="2200" b="1" dirty="0"/>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Datasets</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US" sz="2200" dirty="0"/>
          </a:p>
        </p:txBody>
      </p:sp>
      <p:pic>
        <p:nvPicPr>
          <p:cNvPr id="5" name="Picture 4" descr="Complex maths formulae on a blackboard">
            <a:extLst>
              <a:ext uri="{FF2B5EF4-FFF2-40B4-BE49-F238E27FC236}">
                <a16:creationId xmlns:a16="http://schemas.microsoft.com/office/drawing/2014/main" id="{0DDE8503-9823-266F-F934-29B4E5707577}"/>
              </a:ext>
            </a:extLst>
          </p:cNvPr>
          <p:cNvPicPr>
            <a:picLocks noChangeAspect="1"/>
          </p:cNvPicPr>
          <p:nvPr/>
        </p:nvPicPr>
        <p:blipFill>
          <a:blip r:embed="rId3"/>
          <a:srcRect l="30521" r="16598" b="-1"/>
          <a:stretch/>
        </p:blipFill>
        <p:spPr>
          <a:xfrm>
            <a:off x="404226" y="10"/>
            <a:ext cx="3840480" cy="5301586"/>
          </a:xfrm>
          <a:prstGeom prst="rect">
            <a:avLst/>
          </a:prstGeom>
          <a:ln w="57150" cmpd="thinThick">
            <a:solidFill>
              <a:schemeClr val="bg1">
                <a:lumMod val="50000"/>
              </a:schemeClr>
            </a:solidFill>
            <a:miter lim="800000"/>
          </a:ln>
        </p:spPr>
      </p:pic>
      <p:sp>
        <p:nvSpPr>
          <p:cNvPr id="3" name="Content Placeholder 2">
            <a:extLst>
              <a:ext uri="{FF2B5EF4-FFF2-40B4-BE49-F238E27FC236}">
                <a16:creationId xmlns:a16="http://schemas.microsoft.com/office/drawing/2014/main" id="{255B05B6-2B37-8E97-11B0-361EB20DCD8D}"/>
              </a:ext>
            </a:extLst>
          </p:cNvPr>
          <p:cNvSpPr>
            <a:spLocks noGrp="1"/>
          </p:cNvSpPr>
          <p:nvPr>
            <p:ph sz="quarter" idx="13"/>
          </p:nvPr>
        </p:nvSpPr>
        <p:spPr>
          <a:xfrm>
            <a:off x="4701906" y="2142066"/>
            <a:ext cx="6380777" cy="3232519"/>
          </a:xfrm>
        </p:spPr>
        <p:txBody>
          <a:bodyPr>
            <a:normAutofit/>
          </a:bodyPr>
          <a:lstStyle/>
          <a:p>
            <a:r>
              <a:rPr lang="en-IN" dirty="0">
                <a:effectLst/>
                <a:latin typeface="Times New Roman" panose="02020603050405020304" pitchFamily="18" charset="0"/>
                <a:ea typeface="Times New Roman" panose="02020603050405020304" pitchFamily="18" charset="0"/>
              </a:rPr>
              <a:t>The dataset used is the </a:t>
            </a:r>
            <a:r>
              <a:rPr lang="en-IN" b="1" dirty="0">
                <a:effectLst/>
                <a:latin typeface="Times New Roman" panose="02020603050405020304" pitchFamily="18" charset="0"/>
                <a:ea typeface="Times New Roman" panose="02020603050405020304" pitchFamily="18" charset="0"/>
              </a:rPr>
              <a:t>MNIST dataset</a:t>
            </a:r>
            <a:r>
              <a:rPr lang="en-IN" dirty="0">
                <a:effectLst/>
                <a:latin typeface="Times New Roman" panose="02020603050405020304" pitchFamily="18" charset="0"/>
                <a:ea typeface="Times New Roman" panose="02020603050405020304" pitchFamily="18" charset="0"/>
              </a:rPr>
              <a:t>, which contains:</a:t>
            </a:r>
          </a:p>
          <a:p>
            <a:pPr marL="342900" lvl="0" indent="-342900">
              <a:spcAft>
                <a:spcPts val="1000"/>
              </a:spcAft>
              <a:buSzPts val="1000"/>
              <a:buFont typeface="Symbol" pitchFamily="2" charset="2"/>
              <a:buChar char=""/>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Training set:</a:t>
            </a:r>
            <a:r>
              <a:rPr lang="en-US" dirty="0">
                <a:effectLst/>
                <a:latin typeface="Calibri" panose="020F0502020204030204" pitchFamily="34" charset="0"/>
                <a:ea typeface="Calibri" panose="020F0502020204030204" pitchFamily="34" charset="0"/>
                <a:cs typeface="Times New Roman" panose="02020603050405020304" pitchFamily="18" charset="0"/>
              </a:rPr>
              <a:t> 60,000 grayscale images of handwritten digits (28x28 pixels each).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SzPts val="1000"/>
              <a:buFont typeface="Symbol" pitchFamily="2" charset="2"/>
              <a:buChar char=""/>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Testing set:</a:t>
            </a:r>
            <a:r>
              <a:rPr lang="en-US" dirty="0">
                <a:effectLst/>
                <a:latin typeface="Calibri" panose="020F0502020204030204" pitchFamily="34" charset="0"/>
                <a:ea typeface="Calibri" panose="020F0502020204030204" pitchFamily="34" charset="0"/>
                <a:cs typeface="Times New Roman" panose="02020603050405020304" pitchFamily="18" charset="0"/>
              </a:rPr>
              <a:t> 10,000 grayscale images for evaluation.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4297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D78A-C0FF-E736-E892-C6280FE58883}"/>
              </a:ext>
            </a:extLst>
          </p:cNvPr>
          <p:cNvSpPr>
            <a:spLocks noGrp="1"/>
          </p:cNvSpPr>
          <p:nvPr>
            <p:ph type="title"/>
          </p:nvPr>
        </p:nvSpPr>
        <p:spPr>
          <a:xfrm>
            <a:off x="4708586" y="685800"/>
            <a:ext cx="6374097" cy="1151965"/>
          </a:xfrm>
        </p:spPr>
        <p:txBody>
          <a:bodyPr>
            <a:normAutofit/>
          </a:bodyPr>
          <a:lstStyle/>
          <a:p>
            <a:r>
              <a:rPr lang="en-US" sz="2600" dirty="0"/>
              <a:t>		</a:t>
            </a:r>
            <a:br>
              <a:rPr lang="en-IN" sz="2600" b="1" i="1" dirty="0">
                <a:effectLst/>
                <a:latin typeface="Calibri" panose="020F0502020204030204" pitchFamily="34" charset="0"/>
                <a:ea typeface="Times New Roman" panose="02020603050405020304" pitchFamily="18" charset="0"/>
                <a:cs typeface="Times New Roman" panose="02020603050405020304" pitchFamily="18" charset="0"/>
              </a:rPr>
            </a:br>
            <a:r>
              <a:rPr lang="en-US" sz="2600" b="1" dirty="0"/>
              <a:t>	  </a:t>
            </a:r>
            <a:r>
              <a:rPr lang="en-US" sz="2600" b="1" i="1" dirty="0">
                <a:latin typeface="Calibri" panose="020F0502020204030204" pitchFamily="34" charset="0"/>
                <a:ea typeface="Times New Roman" panose="02020603050405020304" pitchFamily="18" charset="0"/>
                <a:cs typeface="Times New Roman" panose="02020603050405020304" pitchFamily="18" charset="0"/>
              </a:rPr>
              <a:t>Data Preprocessing</a:t>
            </a:r>
            <a:endParaRPr lang="en-US" sz="2600" b="1" dirty="0"/>
          </a:p>
        </p:txBody>
      </p:sp>
      <p:pic>
        <p:nvPicPr>
          <p:cNvPr id="6" name="Picture 5" descr="Graph">
            <a:extLst>
              <a:ext uri="{FF2B5EF4-FFF2-40B4-BE49-F238E27FC236}">
                <a16:creationId xmlns:a16="http://schemas.microsoft.com/office/drawing/2014/main" id="{EECE7BF9-FA19-31F4-5650-1C434F56EBA9}"/>
              </a:ext>
            </a:extLst>
          </p:cNvPr>
          <p:cNvPicPr>
            <a:picLocks noChangeAspect="1"/>
          </p:cNvPicPr>
          <p:nvPr/>
        </p:nvPicPr>
        <p:blipFill>
          <a:blip r:embed="rId3"/>
          <a:srcRect l="21730" r="32994" b="-2"/>
          <a:stretch/>
        </p:blipFill>
        <p:spPr>
          <a:xfrm>
            <a:off x="404226" y="10"/>
            <a:ext cx="3840480" cy="5301586"/>
          </a:xfrm>
          <a:prstGeom prst="rect">
            <a:avLst/>
          </a:prstGeom>
          <a:ln w="57150" cmpd="thinThick">
            <a:solidFill>
              <a:schemeClr val="bg1">
                <a:lumMod val="50000"/>
              </a:schemeClr>
            </a:solidFill>
            <a:miter lim="800000"/>
          </a:ln>
        </p:spPr>
      </p:pic>
      <p:sp>
        <p:nvSpPr>
          <p:cNvPr id="4" name="Rectangle 1">
            <a:extLst>
              <a:ext uri="{FF2B5EF4-FFF2-40B4-BE49-F238E27FC236}">
                <a16:creationId xmlns:a16="http://schemas.microsoft.com/office/drawing/2014/main" id="{A1EF108A-2DE3-A458-6FDB-95D3BBED7DA3}"/>
              </a:ext>
            </a:extLst>
          </p:cNvPr>
          <p:cNvSpPr>
            <a:spLocks noGrp="1" noChangeArrowheads="1"/>
          </p:cNvSpPr>
          <p:nvPr>
            <p:ph sz="quarter" idx="13"/>
          </p:nvPr>
        </p:nvSpPr>
        <p:spPr bwMode="auto">
          <a:xfrm>
            <a:off x="4701906" y="2142066"/>
            <a:ext cx="6380777" cy="3232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tab pos="457200" algn="l"/>
              </a:tabLst>
            </a:pPr>
            <a:r>
              <a:rPr kumimoji="0" lang="en-US" altLang="en-US" b="0" i="0" u="none" strike="noStrike" cap="none" normalizeH="0" baseline="0" dirty="0">
                <a:ln>
                  <a:noFill/>
                </a:ln>
                <a:effectLst/>
                <a:latin typeface="Arial" panose="020B0604020202020204" pitchFamily="34" charset="0"/>
                <a:ea typeface="Times New Roman" panose="02020603050405020304" pitchFamily="18" charset="0"/>
              </a:rPr>
              <a:t>Steps for preprocessing:</a:t>
            </a:r>
          </a:p>
          <a:p>
            <a:pPr marL="0" marR="0" lvl="0" indent="0" defTabSz="914400" rtl="0" eaLnBrk="0" fontAlgn="base" latinLnBrk="0" hangingPunct="0">
              <a:spcBef>
                <a:spcPct val="0"/>
              </a:spcBef>
              <a:spcAft>
                <a:spcPts val="600"/>
              </a:spcAft>
              <a:buClrTx/>
              <a:buSzTx/>
              <a:buFontTx/>
              <a:buChar char="•"/>
              <a:tabLst>
                <a:tab pos="457200" algn="l"/>
              </a:tabLst>
            </a:pPr>
            <a:r>
              <a:rPr kumimoji="0" lang="en-US" altLang="en-US"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Normalization:</a:t>
            </a:r>
            <a:r>
              <a:rPr kumimoji="0" lang="en-US" altLang="en-US" b="0" i="0" u="none" strike="noStrike" cap="none" normalizeH="0" baseline="0" dirty="0">
                <a:ln>
                  <a:noFill/>
                </a:ln>
                <a:effectLst/>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The pixel values (0–255) are scaled to a range of 0 to 1.</a:t>
            </a:r>
            <a:endParaRPr kumimoji="0" lang="en-US" altLang="en-US" b="0"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tab pos="457200" algn="l"/>
              </a:tabLst>
            </a:pPr>
            <a:r>
              <a:rPr kumimoji="0" lang="en-US" altLang="en-US"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Reshaping:</a:t>
            </a:r>
            <a:r>
              <a:rPr kumimoji="0" lang="en-US" altLang="en-US" b="0" i="0" u="none" strike="noStrike" cap="none" normalizeH="0" baseline="0" dirty="0">
                <a:ln>
                  <a:noFill/>
                </a:ln>
                <a:effectLst/>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Images are reshaped to include a channel dimension (</a:t>
            </a:r>
            <a:r>
              <a:rPr kumimoji="0" lang="en-US" altLang="en-US"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t>28x28x1</a:t>
            </a:r>
            <a:r>
              <a:rPr kumimoji="0" lang="en-US" altLang="en-US" b="0" i="0" u="none" strike="noStrike" cap="none" normalizeH="0" baseline="0" dirty="0">
                <a:ln>
                  <a:noFill/>
                </a:ln>
                <a:effectLst/>
                <a:ea typeface="Times New Roman" panose="02020603050405020304" pitchFamily="18" charset="0"/>
                <a:cs typeface="Times New Roman" panose="02020603050405020304" pitchFamily="18" charset="0"/>
              </a:rPr>
              <a:t>) for compatibility with CNNs.</a:t>
            </a:r>
            <a:endParaRPr kumimoji="0" lang="en-US" altLang="en-US" b="0" i="0" u="none" strike="noStrike" cap="none" normalizeH="0" baseline="0" dirty="0">
              <a:ln>
                <a:noFill/>
              </a:ln>
              <a:effectLst/>
              <a:latin typeface="Arial" panose="020B0604020202020204" pitchFamily="34" charset="0"/>
              <a:ea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tab pos="457200" algn="l"/>
              </a:tabLst>
            </a:pPr>
            <a:r>
              <a:rPr kumimoji="0" lang="en-US" altLang="en-US"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One-hot Encoding:</a:t>
            </a:r>
            <a:r>
              <a:rPr kumimoji="0" lang="en-US" altLang="en-US" b="0" i="0" u="none" strike="noStrike" cap="none" normalizeH="0" baseline="0" dirty="0">
                <a:ln>
                  <a:noFill/>
                </a:ln>
                <a:effectLst/>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Labels are converted into a categorical format with 10 classes (0–9).</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3977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C0C5-75F9-E7D4-BB37-7A3934AED128}"/>
              </a:ext>
            </a:extLst>
          </p:cNvPr>
          <p:cNvSpPr>
            <a:spLocks noGrp="1"/>
          </p:cNvSpPr>
          <p:nvPr>
            <p:ph type="title"/>
          </p:nvPr>
        </p:nvSpPr>
        <p:spPr>
          <a:xfrm>
            <a:off x="4708586" y="685800"/>
            <a:ext cx="6374097" cy="1151965"/>
          </a:xfrm>
        </p:spPr>
        <p:txBody>
          <a:bodyPr>
            <a:normAutofit/>
          </a:bodyPr>
          <a:lstStyle/>
          <a:p>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Methodology</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US" sz="2200" dirty="0"/>
          </a:p>
        </p:txBody>
      </p:sp>
      <p:pic>
        <p:nvPicPr>
          <p:cNvPr id="5" name="Picture 4" descr="A network formed by white dots">
            <a:extLst>
              <a:ext uri="{FF2B5EF4-FFF2-40B4-BE49-F238E27FC236}">
                <a16:creationId xmlns:a16="http://schemas.microsoft.com/office/drawing/2014/main" id="{756CAEFC-F0BF-0867-C102-0B23AC3BC146}"/>
              </a:ext>
            </a:extLst>
          </p:cNvPr>
          <p:cNvPicPr>
            <a:picLocks noChangeAspect="1"/>
          </p:cNvPicPr>
          <p:nvPr/>
        </p:nvPicPr>
        <p:blipFill>
          <a:blip r:embed="rId3"/>
          <a:srcRect l="43317" r="904"/>
          <a:stretch/>
        </p:blipFill>
        <p:spPr>
          <a:xfrm>
            <a:off x="404226" y="10"/>
            <a:ext cx="3840480" cy="5301586"/>
          </a:xfrm>
          <a:prstGeom prst="rect">
            <a:avLst/>
          </a:prstGeom>
          <a:ln w="57150" cmpd="thinThick">
            <a:solidFill>
              <a:schemeClr val="bg1">
                <a:lumMod val="50000"/>
              </a:schemeClr>
            </a:solidFill>
            <a:miter lim="800000"/>
          </a:ln>
        </p:spPr>
      </p:pic>
      <p:sp>
        <p:nvSpPr>
          <p:cNvPr id="3" name="Content Placeholder 2">
            <a:extLst>
              <a:ext uri="{FF2B5EF4-FFF2-40B4-BE49-F238E27FC236}">
                <a16:creationId xmlns:a16="http://schemas.microsoft.com/office/drawing/2014/main" id="{CDA856DA-CF7B-27DC-D725-565A1780AE87}"/>
              </a:ext>
            </a:extLst>
          </p:cNvPr>
          <p:cNvSpPr>
            <a:spLocks noGrp="1"/>
          </p:cNvSpPr>
          <p:nvPr>
            <p:ph sz="quarter" idx="13"/>
          </p:nvPr>
        </p:nvSpPr>
        <p:spPr>
          <a:xfrm>
            <a:off x="4701906" y="1614488"/>
            <a:ext cx="6870969" cy="3843337"/>
          </a:xfrm>
        </p:spPr>
        <p:txBody>
          <a:bodyPr>
            <a:normAutofit/>
          </a:bodyPr>
          <a:lstStyle/>
          <a:p>
            <a:pPr>
              <a:lnSpc>
                <a:spcPct val="110000"/>
              </a:lnSpc>
            </a:pPr>
            <a:r>
              <a:rPr lang="en-IN" sz="1400" dirty="0">
                <a:effectLst/>
                <a:latin typeface="Times New Roman" panose="02020603050405020304" pitchFamily="18" charset="0"/>
                <a:ea typeface="Times New Roman" panose="02020603050405020304" pitchFamily="18" charset="0"/>
              </a:rPr>
              <a:t>The model employs a Convolutional Neural Network (CNN) with the following architecture:</a:t>
            </a:r>
          </a:p>
          <a:p>
            <a:pPr marL="342900" lvl="0" indent="-342900">
              <a:lnSpc>
                <a:spcPct val="110000"/>
              </a:lnSpc>
              <a:spcAft>
                <a:spcPts val="10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Convolutional Layers:</a:t>
            </a:r>
            <a:r>
              <a:rPr lang="en-US" sz="1400" dirty="0">
                <a:effectLst/>
                <a:latin typeface="Calibri" panose="020F0502020204030204" pitchFamily="34" charset="0"/>
                <a:ea typeface="Calibri" panose="020F0502020204030204" pitchFamily="34" charset="0"/>
                <a:cs typeface="Times New Roman" panose="02020603050405020304" pitchFamily="18" charset="0"/>
              </a:rPr>
              <a:t> Extract spatial features from input images.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Max-Pooling Layers:</a:t>
            </a:r>
            <a:r>
              <a:rPr lang="en-US" sz="1400" dirty="0">
                <a:effectLst/>
                <a:latin typeface="Calibri" panose="020F0502020204030204" pitchFamily="34" charset="0"/>
                <a:ea typeface="Calibri" panose="020F0502020204030204" pitchFamily="34" charset="0"/>
                <a:cs typeface="Times New Roman" panose="02020603050405020304" pitchFamily="18" charset="0"/>
              </a:rPr>
              <a:t> Reduce dimensionality and computation.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Dropout:</a:t>
            </a:r>
            <a:r>
              <a:rPr lang="en-US" sz="1400" dirty="0">
                <a:effectLst/>
                <a:latin typeface="Calibri" panose="020F0502020204030204" pitchFamily="34" charset="0"/>
                <a:ea typeface="Calibri" panose="020F0502020204030204" pitchFamily="34" charset="0"/>
                <a:cs typeface="Times New Roman" panose="02020603050405020304" pitchFamily="18" charset="0"/>
              </a:rPr>
              <a:t> Prevent overfitting during training.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Dense Layers:</a:t>
            </a:r>
            <a:r>
              <a:rPr lang="en-US" sz="1400" dirty="0">
                <a:effectLst/>
                <a:latin typeface="Calibri" panose="020F0502020204030204" pitchFamily="34" charset="0"/>
                <a:ea typeface="Calibri" panose="020F0502020204030204" pitchFamily="34" charset="0"/>
                <a:cs typeface="Times New Roman" panose="02020603050405020304" pitchFamily="18" charset="0"/>
              </a:rPr>
              <a:t> Classify features into the appropriate digit class.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400" dirty="0"/>
          </a:p>
        </p:txBody>
      </p:sp>
    </p:spTree>
    <p:extLst>
      <p:ext uri="{BB962C8B-B14F-4D97-AF65-F5344CB8AC3E}">
        <p14:creationId xmlns:p14="http://schemas.microsoft.com/office/powerpoint/2010/main" val="225505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Graphic 6" descr="Hourglass Finished">
            <a:extLst>
              <a:ext uri="{FF2B5EF4-FFF2-40B4-BE49-F238E27FC236}">
                <a16:creationId xmlns:a16="http://schemas.microsoft.com/office/drawing/2014/main" id="{84F072EA-222C-43CC-B57D-3DD28B1119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62455" y="859204"/>
            <a:ext cx="4677405" cy="4677405"/>
          </a:xfrm>
          <a:prstGeom prst="rect">
            <a:avLst/>
          </a:prstGeom>
          <a:ln>
            <a:noFill/>
          </a:ln>
        </p:spPr>
      </p:pic>
      <p:sp>
        <p:nvSpPr>
          <p:cNvPr id="14"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16" name="Rectangle 15">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F0D0267-0876-27BB-0D4B-488168FD35EB}"/>
              </a:ext>
            </a:extLst>
          </p:cNvPr>
          <p:cNvSpPr>
            <a:spLocks noGrp="1"/>
          </p:cNvSpPr>
          <p:nvPr>
            <p:ph type="title"/>
          </p:nvPr>
        </p:nvSpPr>
        <p:spPr>
          <a:xfrm>
            <a:off x="685799" y="213919"/>
            <a:ext cx="4957275" cy="1623385"/>
          </a:xfrm>
        </p:spPr>
        <p:txBody>
          <a:bodyPr>
            <a:normAutofit/>
          </a:bodyPr>
          <a:lstStyle/>
          <a:p>
            <a:r>
              <a:rPr lang="en-US"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Results and Analysis</a:t>
            </a:r>
            <a:b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bg1"/>
              </a:solidFill>
            </a:endParaRPr>
          </a:p>
        </p:txBody>
      </p:sp>
      <p:sp>
        <p:nvSpPr>
          <p:cNvPr id="3" name="Content Placeholder 2">
            <a:extLst>
              <a:ext uri="{FF2B5EF4-FFF2-40B4-BE49-F238E27FC236}">
                <a16:creationId xmlns:a16="http://schemas.microsoft.com/office/drawing/2014/main" id="{2E5FDF1C-3A4B-330D-7168-56C45DE9EC5E}"/>
              </a:ext>
            </a:extLst>
          </p:cNvPr>
          <p:cNvSpPr>
            <a:spLocks noGrp="1"/>
          </p:cNvSpPr>
          <p:nvPr>
            <p:ph sz="quarter" idx="13"/>
          </p:nvPr>
        </p:nvSpPr>
        <p:spPr>
          <a:xfrm>
            <a:off x="212048" y="1514475"/>
            <a:ext cx="5431026" cy="4866321"/>
          </a:xfrm>
        </p:spPr>
        <p:txBody>
          <a:bodyPr>
            <a:normAutofit/>
          </a:bodyPr>
          <a:lstStyle/>
          <a:p>
            <a:pPr marL="342900" lvl="0" indent="-342900">
              <a:lnSpc>
                <a:spcPct val="110000"/>
              </a:lnSpc>
              <a:buFont typeface="+mj-lt"/>
              <a:buAutoNum type="arabicPeriod"/>
            </a:pPr>
            <a:r>
              <a:rPr lang="en-IN" sz="1400" dirty="0">
                <a:solidFill>
                  <a:schemeClr val="bg1"/>
                </a:solidFill>
                <a:effectLst/>
                <a:latin typeface="Symbol" pitchFamily="2" charset="2"/>
                <a:ea typeface="Times New Roman" panose="02020603050405020304" pitchFamily="18" charset="0"/>
                <a:cs typeface="Times New Roman" panose="02020603050405020304" pitchFamily="18" charset="0"/>
              </a:rPr>
              <a:t>·</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Training Accuracy:</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Consistently increased over epochs, indicating effective learning.</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mj-lt"/>
              <a:buAutoNum type="arabicPeriod"/>
            </a:pPr>
            <a:r>
              <a:rPr lang="en-IN" sz="1400" dirty="0">
                <a:solidFill>
                  <a:schemeClr val="bg1"/>
                </a:solidFill>
                <a:effectLst/>
                <a:latin typeface="Symbol" pitchFamily="2" charset="2"/>
                <a:ea typeface="Times New Roman" panose="02020603050405020304" pitchFamily="18" charset="0"/>
                <a:cs typeface="Times New Roman" panose="02020603050405020304" pitchFamily="18" charset="0"/>
              </a:rPr>
              <a:t>·</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Validation Accuracy:</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Approximately 99.2% after 10 epochs, suggesting excellent generalization.</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mj-lt"/>
              <a:buAutoNum type="arabicPeriod"/>
            </a:pPr>
            <a:r>
              <a:rPr lang="en-IN" sz="1400" dirty="0">
                <a:solidFill>
                  <a:schemeClr val="bg1"/>
                </a:solidFill>
                <a:effectLst/>
                <a:latin typeface="Symbol" pitchFamily="2" charset="2"/>
                <a:ea typeface="Times New Roman" panose="02020603050405020304" pitchFamily="18" charset="0"/>
                <a:cs typeface="Times New Roman" panose="02020603050405020304" pitchFamily="18" charset="0"/>
              </a:rPr>
              <a:t>·</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Accuracy:</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Achieved 99.2%, indicating strong performance on unseen data.</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Font typeface="+mj-lt"/>
              <a:buAutoNum type="arabicPeriod"/>
            </a:pPr>
            <a:r>
              <a:rPr lang="en-IN" sz="1400" dirty="0">
                <a:solidFill>
                  <a:schemeClr val="bg1"/>
                </a:solidFill>
                <a:effectLst/>
                <a:latin typeface="Symbol" pitchFamily="2" charset="2"/>
                <a:ea typeface="Times New Roman" panose="02020603050405020304" pitchFamily="18" charset="0"/>
                <a:cs typeface="Times New Roman" panose="02020603050405020304" pitchFamily="18" charset="0"/>
              </a:rPr>
              <a:t>·</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Example predictions of test images demonstrate accurate recognition with high confidence.</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400" dirty="0">
              <a:solidFill>
                <a:schemeClr val="bg1"/>
              </a:solidFill>
            </a:endParaRPr>
          </a:p>
        </p:txBody>
      </p:sp>
    </p:spTree>
    <p:extLst>
      <p:ext uri="{BB962C8B-B14F-4D97-AF65-F5344CB8AC3E}">
        <p14:creationId xmlns:p14="http://schemas.microsoft.com/office/powerpoint/2010/main" val="104403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BCAD38B-5F61-4FEB-A1D1-5FC0D666D2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C04E869F-EBC2-416E-8FB7-4F6A45F6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4" name="Picture 13" descr="A blue background with many squares&#10;&#10;Description automatically generated">
            <a:extLst>
              <a:ext uri="{FF2B5EF4-FFF2-40B4-BE49-F238E27FC236}">
                <a16:creationId xmlns:a16="http://schemas.microsoft.com/office/drawing/2014/main" id="{004513FD-055E-1803-3D90-3A6D4E144E55}"/>
              </a:ext>
            </a:extLst>
          </p:cNvPr>
          <p:cNvPicPr>
            <a:picLocks noChangeAspect="1"/>
          </p:cNvPicPr>
          <p:nvPr/>
        </p:nvPicPr>
        <p:blipFill>
          <a:blip r:embed="rId4">
            <a:alphaModFix amt="43000"/>
          </a:blip>
          <a:srcRect t="2910"/>
          <a:stretch/>
        </p:blipFill>
        <p:spPr>
          <a:xfrm>
            <a:off x="20" y="10"/>
            <a:ext cx="12191980" cy="6408728"/>
          </a:xfrm>
          <a:prstGeom prst="rect">
            <a:avLst/>
          </a:prstGeom>
          <a:ln>
            <a:noFill/>
          </a:ln>
        </p:spPr>
      </p:pic>
      <p:sp>
        <p:nvSpPr>
          <p:cNvPr id="13" name="Freeform 9">
            <a:extLst>
              <a:ext uri="{FF2B5EF4-FFF2-40B4-BE49-F238E27FC236}">
                <a16:creationId xmlns:a16="http://schemas.microsoft.com/office/drawing/2014/main" id="{7D1C9B27-27B9-4E9E-82C8-6F9B7D12B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16" name="Content Placeholder 2">
            <a:extLst>
              <a:ext uri="{FF2B5EF4-FFF2-40B4-BE49-F238E27FC236}">
                <a16:creationId xmlns:a16="http://schemas.microsoft.com/office/drawing/2014/main" id="{161D7CAB-F851-E9C0-F3F6-D6C608E1A84B}"/>
              </a:ext>
            </a:extLst>
          </p:cNvPr>
          <p:cNvSpPr>
            <a:spLocks noGrp="1"/>
          </p:cNvSpPr>
          <p:nvPr>
            <p:ph sz="quarter" idx="13"/>
          </p:nvPr>
        </p:nvSpPr>
        <p:spPr>
          <a:xfrm>
            <a:off x="-9526" y="0"/>
            <a:ext cx="11515725" cy="6857999"/>
          </a:xfrm>
        </p:spPr>
        <p:txBody>
          <a:bodyPr>
            <a:normAutofit/>
          </a:bodyPr>
          <a:lstStyle/>
          <a:p>
            <a:pPr>
              <a:lnSpc>
                <a:spcPct val="110000"/>
              </a:lnSpc>
              <a:spcBef>
                <a:spcPts val="400"/>
              </a:spcBef>
              <a:spcAft>
                <a:spcPts val="200"/>
              </a:spcAft>
            </a:pPr>
            <a:r>
              <a:rPr lang="en-US" sz="2400" b="1" i="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Conclusions</a:t>
            </a:r>
            <a:endParaRPr lang="en-IN" sz="2400" b="1" i="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CNN-based handwritten digit classifier achieved a high test accuracy of 99.2%.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MNIST dataset proved effective for training and testing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400"/>
              </a:spcBef>
              <a:spcAft>
                <a:spcPts val="200"/>
              </a:spcAft>
            </a:pPr>
            <a:r>
              <a:rPr lang="en-US" sz="2400" b="1" i="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Future Work</a:t>
            </a:r>
            <a:endParaRPr lang="en-IN" sz="2400" b="1" i="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Enhanced Architectures:</a:t>
            </a:r>
            <a:r>
              <a:rPr lang="en-US" sz="1600" dirty="0">
                <a:effectLst/>
                <a:latin typeface="Calibri" panose="020F0502020204030204" pitchFamily="34" charset="0"/>
                <a:ea typeface="Calibri" panose="020F0502020204030204" pitchFamily="34" charset="0"/>
                <a:cs typeface="Times New Roman" panose="02020603050405020304" pitchFamily="18" charset="0"/>
              </a:rPr>
              <a:t> Explore advanced models like ResNet or MobileNet for even higher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Dataset Expansion: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Incorporate additional datasets (e.g., EMNIST) to make the model more robust.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Real-World Deployment:</a:t>
            </a:r>
            <a:r>
              <a:rPr lang="en-US" sz="1600" dirty="0">
                <a:effectLst/>
                <a:latin typeface="Calibri" panose="020F0502020204030204" pitchFamily="34" charset="0"/>
                <a:ea typeface="Calibri" panose="020F0502020204030204" pitchFamily="34" charset="0"/>
                <a:cs typeface="Times New Roman" panose="02020603050405020304" pitchFamily="18" charset="0"/>
              </a:rPr>
              <a:t> Integrate the model into web or mobile applications for digit recognition.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1000"/>
              </a:spcAft>
              <a:buSzPts val="1000"/>
              <a:buFont typeface="Symbol" pitchFamily="2"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Edge Computing: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Optimize the model for low-power devices for on-device digit recognition.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SzPts val="1000"/>
              <a:buFont typeface="Symbol" pitchFamily="2" charset="2"/>
              <a:buChar char=""/>
              <a:tabLst>
                <a:tab pos="457200" algn="l"/>
              </a:tabLst>
            </a:pPr>
            <a:r>
              <a:rPr lang="en-IN" sz="1600" dirty="0">
                <a:effectLst/>
                <a:latin typeface="Times New Roman" panose="02020603050405020304" pitchFamily="18" charset="0"/>
                <a:ea typeface="Times New Roman" panose="02020603050405020304" pitchFamily="18" charset="0"/>
              </a:rPr>
              <a:t>This project demonstrates the potential of CNNs in practical handwritten digit classification and lays the groundwork for further exploration.</a:t>
            </a:r>
          </a:p>
          <a:p>
            <a:pPr marL="0" indent="0">
              <a:lnSpc>
                <a:spcPct val="110000"/>
              </a:lnSpc>
              <a:spcAft>
                <a:spcPts val="10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600" dirty="0"/>
          </a:p>
        </p:txBody>
      </p:sp>
      <p:sp>
        <p:nvSpPr>
          <p:cNvPr id="15" name="Rectangle 14">
            <a:extLst>
              <a:ext uri="{FF2B5EF4-FFF2-40B4-BE49-F238E27FC236}">
                <a16:creationId xmlns:a16="http://schemas.microsoft.com/office/drawing/2014/main" id="{7E9AE32D-417D-4951-BD6D-383A7A5E6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526316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Main Event</Template>
  <TotalTime>420</TotalTime>
  <Words>602</Words>
  <Application>Microsoft Macintosh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 Unicode MS</vt:lpstr>
      <vt:lpstr>-webkit-standard</vt:lpstr>
      <vt:lpstr>Aptos</vt:lpstr>
      <vt:lpstr>Arial</vt:lpstr>
      <vt:lpstr>Calibri</vt:lpstr>
      <vt:lpstr>Impact</vt:lpstr>
      <vt:lpstr>Symbol</vt:lpstr>
      <vt:lpstr>Times New Roman</vt:lpstr>
      <vt:lpstr>Main Event</vt:lpstr>
      <vt:lpstr>HANDWRITTEN DIGIT CLASSIFIER </vt:lpstr>
      <vt:lpstr>   TEAM MEMBER </vt:lpstr>
      <vt:lpstr>    Introduction </vt:lpstr>
      <vt:lpstr>    Related Survey </vt:lpstr>
      <vt:lpstr>   Datasets </vt:lpstr>
      <vt:lpstr>      Data Preprocessing</vt:lpstr>
      <vt:lpstr>     Methodology </vt:lpstr>
      <vt:lpstr>    Results and Analysis </vt:lpstr>
      <vt:lpstr>PowerPoint Presentation</vt:lpstr>
      <vt:lpstr>    Github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PRATAP  SINGH</dc:creator>
  <cp:lastModifiedBy>YASH PRATAP  SINGH</cp:lastModifiedBy>
  <cp:revision>2</cp:revision>
  <dcterms:created xsi:type="dcterms:W3CDTF">2024-11-19T03:53:22Z</dcterms:created>
  <dcterms:modified xsi:type="dcterms:W3CDTF">2024-11-19T13:26:36Z</dcterms:modified>
</cp:coreProperties>
</file>