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7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hizkraft.in/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yashtnaik/calotrack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827590-4D3D-A254-0CEA-F5F2AA01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746840"/>
            <a:ext cx="7107631" cy="2510445"/>
          </a:xfrm>
        </p:spPr>
        <p:txBody>
          <a:bodyPr>
            <a:normAutofit/>
          </a:bodyPr>
          <a:lstStyle/>
          <a:p>
            <a:r>
              <a:rPr lang="en-US" dirty="0"/>
              <a:t>Calotracker @ whizkraft.in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F4F0A-BC51-322F-6215-A59ABB31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/>
              <a:t>- Yeshwantrao Naik</a:t>
            </a:r>
            <a:endParaRPr lang="en-IN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 descr="A blue lines on a white background&#10;&#10;AI-generated content may be incorrect.">
            <a:extLst>
              <a:ext uri="{FF2B5EF4-FFF2-40B4-BE49-F238E27FC236}">
                <a16:creationId xmlns:a16="http://schemas.microsoft.com/office/drawing/2014/main" id="{FD0AC95C-E866-5DE8-307B-2F5EF51C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60" r="17759"/>
          <a:stretch>
            <a:fillRect/>
          </a:stretch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319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11C9E-4FCD-537F-6049-F569B06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31" y="1077479"/>
            <a:ext cx="5331558" cy="1102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Nginx-Reverse Proxy configuration &amp; DNS Resolution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FC232-9EED-2A6A-7EED-C9FE29D8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05" y="3004556"/>
            <a:ext cx="5922812" cy="3542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C4496-7D6F-D417-E91D-28E4900D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64" b="22982"/>
          <a:stretch>
            <a:fillRect/>
          </a:stretch>
        </p:blipFill>
        <p:spPr>
          <a:xfrm>
            <a:off x="6369381" y="398549"/>
            <a:ext cx="5327952" cy="2216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2D04F-0DA6-01BF-21E4-BFDDD5E7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015"/>
          <a:stretch>
            <a:fillRect/>
          </a:stretch>
        </p:blipFill>
        <p:spPr>
          <a:xfrm>
            <a:off x="5351861" y="2977562"/>
            <a:ext cx="6752731" cy="3569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4CF895-5911-0E67-7504-A9C6ADE8174D}"/>
              </a:ext>
            </a:extLst>
          </p:cNvPr>
          <p:cNvSpPr txBox="1"/>
          <p:nvPr/>
        </p:nvSpPr>
        <p:spPr>
          <a:xfrm>
            <a:off x="7388991" y="262118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5"/>
              </a:rPr>
              <a:t>https://whizkraft.in/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7907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66CA-2B12-2F5F-D7B1-AA796A81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8409"/>
            <a:ext cx="10325000" cy="72872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improvement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74B41-987E-FE00-860E-91127C30A8F0}"/>
              </a:ext>
            </a:extLst>
          </p:cNvPr>
          <p:cNvSpPr txBox="1"/>
          <p:nvPr/>
        </p:nvSpPr>
        <p:spPr>
          <a:xfrm>
            <a:off x="451948" y="1259175"/>
            <a:ext cx="50441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Security Enhancements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Implement RBAC and Pod Security Policies.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Use Security Contexts and Network Policies to restrict access.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Enable TLS encryption for internal and external traffic.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Secure CI/CD pipeline with secrets management (</a:t>
            </a:r>
            <a:r>
              <a:rPr lang="en-US" sz="1200" dirty="0" err="1"/>
              <a:t>HashiCorp</a:t>
            </a:r>
            <a:r>
              <a:rPr lang="en-US" sz="1200" dirty="0"/>
              <a:t> Vault).</a:t>
            </a:r>
          </a:p>
          <a:p>
            <a:pPr lvl="1"/>
            <a:endParaRPr lang="en-US" sz="1200" dirty="0"/>
          </a:p>
          <a:p>
            <a:r>
              <a:rPr lang="en-US" sz="1200" dirty="0"/>
              <a:t>2. Observability: Logging &amp; Tracing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Integrate centralized logging using ELK Stack.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Implement distributed tracing with Jaeger.</a:t>
            </a:r>
          </a:p>
          <a:p>
            <a:pPr lvl="1"/>
            <a:endParaRPr lang="en-US" sz="1200" dirty="0"/>
          </a:p>
          <a:p>
            <a:r>
              <a:rPr lang="en-US" sz="1200" dirty="0"/>
              <a:t>3. Application Metrics &amp; KPIs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Expose custom application metrics.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Define and monitor KPIs like request latency, error rates, and throughput.</a:t>
            </a:r>
          </a:p>
          <a:p>
            <a:pPr lvl="1"/>
            <a:endParaRPr lang="en-US" sz="1200" dirty="0"/>
          </a:p>
          <a:p>
            <a:r>
              <a:rPr lang="en-US" sz="1200" dirty="0"/>
              <a:t>4. Networking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Replace </a:t>
            </a:r>
            <a:r>
              <a:rPr lang="en-US" sz="1200" dirty="0" err="1"/>
              <a:t>NodePort</a:t>
            </a:r>
            <a:r>
              <a:rPr lang="en-US" sz="1200" dirty="0"/>
              <a:t> with </a:t>
            </a:r>
            <a:r>
              <a:rPr lang="en-US" sz="1200" dirty="0" err="1"/>
              <a:t>LoadBalancer</a:t>
            </a:r>
            <a:r>
              <a:rPr lang="en-US" sz="1200" dirty="0"/>
              <a:t> or Ingress Controller for better scalability.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Ingress Resources with TLS and path-based routing.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3EAFA-3782-EE03-284B-CE0CAFFF7058}"/>
              </a:ext>
            </a:extLst>
          </p:cNvPr>
          <p:cNvSpPr txBox="1"/>
          <p:nvPr/>
        </p:nvSpPr>
        <p:spPr>
          <a:xfrm>
            <a:off x="6695873" y="1259175"/>
            <a:ext cx="47105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Application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Refactor into a 3-tier architecture.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microservices for scalability and maintainability.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Have branching strategy for Dev, QA, Pre-Pod, Prod &amp; Hotfix.</a:t>
            </a:r>
          </a:p>
          <a:p>
            <a:pPr lvl="1"/>
            <a:endParaRPr lang="en-US" sz="1200" dirty="0"/>
          </a:p>
          <a:p>
            <a:r>
              <a:rPr lang="en-US" sz="1200" dirty="0"/>
              <a:t>6. Disaster Recovery &amp; Maintenance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Implement backup strategies for </a:t>
            </a:r>
            <a:r>
              <a:rPr lang="en-US" sz="1200" dirty="0" err="1"/>
              <a:t>etcd</a:t>
            </a:r>
            <a:r>
              <a:rPr lang="en-US" sz="1200" dirty="0"/>
              <a:t>, persistent volumes, and databases.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cluster maintenance</a:t>
            </a:r>
          </a:p>
          <a:p>
            <a:pPr lvl="1"/>
            <a:endParaRPr lang="en-US" sz="1200" dirty="0"/>
          </a:p>
          <a:p>
            <a:r>
              <a:rPr lang="en-US" sz="1200" dirty="0"/>
              <a:t>7. CI/CD Quality &amp;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Integrate SonarQube for code quality analysis.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/>
              <a:t>Trivy</a:t>
            </a:r>
            <a:r>
              <a:rPr lang="en-US" sz="1200" dirty="0"/>
              <a:t> for container image vulnerability scanning.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Enforce pre-deployment checks in pipeline stage.</a:t>
            </a:r>
          </a:p>
          <a:p>
            <a:pPr lvl="1"/>
            <a:endParaRPr lang="en-US" sz="1200" dirty="0"/>
          </a:p>
          <a:p>
            <a:r>
              <a:rPr lang="en-US" sz="1200" dirty="0"/>
              <a:t>8. High Availability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multi-AZ deployments for critical components.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HA control plane and replicated </a:t>
            </a:r>
            <a:r>
              <a:rPr lang="en-US" sz="1200" dirty="0" err="1"/>
              <a:t>etcd</a:t>
            </a:r>
            <a:r>
              <a:rPr lang="en-US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auto-scaling for workloads and infrastructure.</a:t>
            </a:r>
          </a:p>
          <a:p>
            <a:pPr lvl="1"/>
            <a:endParaRPr lang="en-US" sz="1200" dirty="0"/>
          </a:p>
          <a:p>
            <a:r>
              <a:rPr lang="en-US" sz="1200" dirty="0"/>
              <a:t>9. Terraform State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Terraform state remotely using S3 backend.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Enable state locking using DynamoDB to prevent concurrent modifications.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220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BB6D-89A3-5F49-69C2-E4C865D3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94" y="2808508"/>
            <a:ext cx="5818396" cy="379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You!</a:t>
            </a:r>
            <a:endParaRPr lang="en-IN" sz="4400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9265107-2193-3F67-F21E-4DC5FBBD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19207-2FDF-9CD5-4B5E-826F8C2F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Tech Stacks</a:t>
            </a:r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A0916513-88AD-173D-6241-2795F658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94" y="135816"/>
            <a:ext cx="3637252" cy="658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04F816-4E5A-459A-A673-1B3F718F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62BAE72-9D2A-4BEA-A7E4-AF087338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8C7B14-A6DA-4049-A6FB-B761B4B63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6A29805-F5E3-433F-8FB7-A9B62E212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4DA3B29-CBE0-41FE-982E-31052717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A21421-6E40-4FA5-BFD4-E34FC6038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18E6E3-A70B-4F02-9C86-E9510C798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E3DF4F-36E8-4F99-A774-0C54C45E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A276D1C-25C6-46EF-8C7F-75D77792B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08D413-03F5-44DB-8BE4-00850749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B03560-A9EA-49E9-A78B-D869C7B4A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65B99E-1AD2-41C6-A08A-FABA9C386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7BA394-68C6-4B7D-92A1-371C8DAD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FA81E4-D7E3-4E1E-8A41-25CA86284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36789C-2482-4FA4-8CE1-5C79F9AF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AF2A57-5963-437B-9480-72C34B903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DDC9DA6-DE10-47DB-80EB-E06F084D7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B72F81C-0B48-4454-B717-E5DF0C661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4EDE6FE-A71F-4868-B75D-C575C4918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ED26C7A-2F38-4191-A96C-A63C4D553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1BFBE8-EABE-409B-A0EF-61FFCDA4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FFF984-B5F3-453F-9542-C12951D8A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8779AD-294E-416B-BBAF-15132B026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FBC506-68A5-4FB4-83E3-9B330542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EEBC481-BC82-4102-A2F0-F4EA6A4A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17FB17C-247C-4488-A335-588DDB254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EB3D729-B4C6-42E3-990D-E092A87F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9B5CC3-466E-4412-8576-EDFC7741F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F2BEA5-9103-4B3A-8089-CA94741C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EA5209B-A3AB-4412-B407-9AE9DFAAA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7A004BD-2524-4884-A603-781B8CE02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FE427F5-6C26-4BDE-93BE-748D327CD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0A168C81-7F1D-4F61-951B-5916BE8DD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463" y="2604042"/>
            <a:ext cx="12184765" cy="4253959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36D08E54-1FFD-4B44-9913-6A6AC367C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1" y="150886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C12F9-D59E-FFA7-3F22-7FBD9A72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55" y="-302205"/>
            <a:ext cx="10605412" cy="2164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Infrastructure &amp; Cluster Setup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D3D6CEB-93F7-3F4B-304B-741923CF4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669" y="2091875"/>
            <a:ext cx="4204545" cy="215813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Terraform was used to provision AWS EC2 instances. Using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remote-exec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provisioners, it executed a shell script that installed the Kubernetes components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kubeadm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kubectl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containerD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) and configured the networking solution (Calico). Terraform variables were used to differentiate and configure the control plane and worker nodes.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Kubernetes Cluster consisting 1 control plane and 1 worker node was setup.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45B21-97B5-76B1-8016-CBD98C26DA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95796" y="1255928"/>
            <a:ext cx="3092871" cy="4068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0D980-2260-6727-3DF4-B0F1B1B8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6" y="1269320"/>
            <a:ext cx="3295060" cy="405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E03200-4874-BF1C-93D5-564FFC77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56" y="5973429"/>
            <a:ext cx="11761288" cy="4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1A42-FA79-B9DD-7F26-D95FDE58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13" y="239568"/>
            <a:ext cx="10325000" cy="1442463"/>
          </a:xfrm>
        </p:spPr>
        <p:txBody>
          <a:bodyPr/>
          <a:lstStyle/>
          <a:p>
            <a:r>
              <a:rPr lang="en-US" dirty="0"/>
              <a:t>Kubernetes Cluster | Deployment, SVC, Pods, Nodes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AA8A9-D67D-BC72-FE24-517683671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456" y="2474597"/>
            <a:ext cx="7095314" cy="3294694"/>
          </a:xfrm>
        </p:spPr>
      </p:pic>
    </p:spTree>
    <p:extLst>
      <p:ext uri="{BB962C8B-B14F-4D97-AF65-F5344CB8AC3E}">
        <p14:creationId xmlns:p14="http://schemas.microsoft.com/office/powerpoint/2010/main" val="23455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F57-D52B-F5D7-538E-ABDD260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7" y="252920"/>
            <a:ext cx="10325000" cy="700513"/>
          </a:xfrm>
        </p:spPr>
        <p:txBody>
          <a:bodyPr>
            <a:normAutofit fontScale="90000"/>
          </a:bodyPr>
          <a:lstStyle/>
          <a:p>
            <a:r>
              <a:rPr lang="en-US" dirty="0"/>
              <a:t>CI/CD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B7F5-3D39-CEF5-1164-632EA4EB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07" y="1023395"/>
            <a:ext cx="10325000" cy="3564436"/>
          </a:xfrm>
        </p:spPr>
        <p:txBody>
          <a:bodyPr>
            <a:noAutofit/>
          </a:bodyPr>
          <a:lstStyle/>
          <a:p>
            <a:r>
              <a:rPr lang="en-US" sz="1200" dirty="0"/>
              <a:t>A Git repository is used to store the application's source code along with Kubernetes manifest files, including Deployment, Service, </a:t>
            </a:r>
            <a:br>
              <a:rPr lang="en-US" sz="1200" dirty="0"/>
            </a:br>
            <a:r>
              <a:rPr lang="en-US" sz="1200" dirty="0"/>
              <a:t>and </a:t>
            </a:r>
            <a:r>
              <a:rPr lang="en-US" sz="1200" dirty="0" err="1"/>
              <a:t>ArgoCD</a:t>
            </a:r>
            <a:r>
              <a:rPr lang="en-US" sz="1200" dirty="0"/>
              <a:t> Application configurations.</a:t>
            </a:r>
          </a:p>
          <a:p>
            <a:r>
              <a:rPr lang="en-IN" sz="1200" b="1" u="sng" dirty="0"/>
              <a:t>Jenkins CI/CD Pipeline Flow</a:t>
            </a:r>
          </a:p>
          <a:p>
            <a:r>
              <a:rPr lang="en-IN" sz="1200" dirty="0"/>
              <a:t>Stage-1: Checkout Code</a:t>
            </a:r>
            <a:br>
              <a:rPr lang="en-IN" sz="1200" dirty="0"/>
            </a:br>
            <a:r>
              <a:rPr lang="en-IN" sz="1200" dirty="0"/>
              <a:t>Jenkins pulls the latest code from the Git repository, which includes:</a:t>
            </a:r>
            <a:br>
              <a:rPr lang="en-IN" sz="1200" dirty="0"/>
            </a:br>
            <a:r>
              <a:rPr lang="en-IN" sz="1200" dirty="0"/>
              <a:t>Application source code</a:t>
            </a:r>
            <a:br>
              <a:rPr lang="en-IN" sz="1200" dirty="0"/>
            </a:br>
            <a:r>
              <a:rPr lang="en-IN" sz="1200" dirty="0"/>
              <a:t>Kubernetes manifest files (e.g., deployment.yaml, </a:t>
            </a:r>
            <a:r>
              <a:rPr lang="en-IN" sz="1200" dirty="0" err="1"/>
              <a:t>service.yaml</a:t>
            </a:r>
            <a:r>
              <a:rPr lang="en-IN" sz="1200" dirty="0"/>
              <a:t>, </a:t>
            </a:r>
            <a:r>
              <a:rPr lang="en-IN" sz="1200" dirty="0" err="1"/>
              <a:t>argocd-app.yaml</a:t>
            </a:r>
            <a:r>
              <a:rPr lang="en-IN" sz="1200" dirty="0"/>
              <a:t>)</a:t>
            </a:r>
          </a:p>
          <a:p>
            <a:r>
              <a:rPr lang="en-IN" sz="1200" dirty="0"/>
              <a:t>Stage-2: Build Docker Image</a:t>
            </a:r>
            <a:br>
              <a:rPr lang="en-IN" sz="1200" dirty="0"/>
            </a:br>
            <a:r>
              <a:rPr lang="en-IN" sz="1200" dirty="0"/>
              <a:t>Jenkins uses a </a:t>
            </a:r>
            <a:r>
              <a:rPr lang="en-IN" sz="1200" b="1" dirty="0" err="1"/>
              <a:t>Dockerfile</a:t>
            </a:r>
            <a:r>
              <a:rPr lang="en-IN" sz="1200" dirty="0"/>
              <a:t> to build the application image.</a:t>
            </a:r>
          </a:p>
          <a:p>
            <a:r>
              <a:rPr lang="en-IN" sz="1200" dirty="0"/>
              <a:t>Stage-3: Push to Docker Hub</a:t>
            </a:r>
            <a:br>
              <a:rPr lang="en-IN" sz="1200" dirty="0"/>
            </a:br>
            <a:r>
              <a:rPr lang="en-IN" sz="1200" dirty="0"/>
              <a:t>The built image is tagged and pushed to a Docker Hub repository (e.g., </a:t>
            </a:r>
            <a:r>
              <a:rPr lang="en-IN" sz="1200" dirty="0" err="1"/>
              <a:t>yashtnaik</a:t>
            </a:r>
            <a:r>
              <a:rPr lang="en-IN" sz="1200" dirty="0"/>
              <a:t>/calotracker:v1).</a:t>
            </a:r>
          </a:p>
          <a:p>
            <a:r>
              <a:rPr lang="en-IN" sz="1200" dirty="0"/>
              <a:t>Stage-4: Update Kubernetes Deployment Manifest</a:t>
            </a:r>
            <a:br>
              <a:rPr lang="en-IN" sz="1200" dirty="0"/>
            </a:br>
            <a:r>
              <a:rPr lang="en-IN" sz="1200" dirty="0"/>
              <a:t>Jenkins updates the deployment.yaml file to reference the new image tag.</a:t>
            </a:r>
            <a:br>
              <a:rPr lang="en-IN" sz="1200" dirty="0"/>
            </a:br>
            <a:r>
              <a:rPr lang="en-IN" sz="1200" dirty="0"/>
              <a:t>Push Updated Manifest to Git Repository</a:t>
            </a:r>
            <a:br>
              <a:rPr lang="en-IN" sz="1200" dirty="0"/>
            </a:br>
            <a:r>
              <a:rPr lang="en-IN" sz="1200" dirty="0"/>
              <a:t>The modified deployment.yaml is committed and pushed back to the Git repository.</a:t>
            </a:r>
          </a:p>
          <a:p>
            <a:r>
              <a:rPr lang="en-IN" sz="1200" dirty="0" err="1"/>
              <a:t>ArgoCD</a:t>
            </a:r>
            <a:r>
              <a:rPr lang="en-IN" sz="1200" dirty="0"/>
              <a:t> Sync</a:t>
            </a:r>
            <a:br>
              <a:rPr lang="en-IN" sz="1200" dirty="0"/>
            </a:br>
            <a:r>
              <a:rPr lang="en-IN" sz="1200" dirty="0" err="1"/>
              <a:t>ArgoCD</a:t>
            </a:r>
            <a:r>
              <a:rPr lang="en-IN" sz="1200" dirty="0"/>
              <a:t> detects the change in the Git repo and automatically syncs the updated manifests to the Kubernetes cluster.</a:t>
            </a:r>
            <a:br>
              <a:rPr lang="en-IN" sz="1200" dirty="0"/>
            </a:br>
            <a:br>
              <a:rPr lang="en-IN" sz="1200" dirty="0"/>
            </a:br>
            <a:r>
              <a:rPr lang="en-IN" sz="1200" b="1" u="sng" dirty="0"/>
              <a:t>Important links:</a:t>
            </a:r>
            <a:br>
              <a:rPr lang="en-IN" sz="1200" dirty="0"/>
            </a:br>
            <a:r>
              <a:rPr lang="en-IN" sz="1200" dirty="0"/>
              <a:t>1. Git Repo: </a:t>
            </a:r>
            <a:r>
              <a:rPr lang="en-IN" sz="1200" dirty="0">
                <a:hlinkClick r:id="rId2"/>
              </a:rPr>
              <a:t>https://github.com/yashtnaik/calotracker.git</a:t>
            </a:r>
            <a:br>
              <a:rPr lang="en-IN" sz="1200" dirty="0"/>
            </a:br>
            <a:r>
              <a:rPr lang="en-IN" sz="1200" dirty="0"/>
              <a:t>2. </a:t>
            </a:r>
            <a:r>
              <a:rPr lang="en-IN" sz="1200" dirty="0" err="1"/>
              <a:t>DockerHub</a:t>
            </a:r>
            <a:r>
              <a:rPr lang="en-IN" sz="1200" dirty="0"/>
              <a:t> image repo: </a:t>
            </a:r>
            <a:r>
              <a:rPr lang="en-IN" sz="1200" u="sng" dirty="0" err="1"/>
              <a:t>yashtnaik</a:t>
            </a:r>
            <a:r>
              <a:rPr lang="en-IN" sz="1200" u="sng" dirty="0"/>
              <a:t>/calotracker:v1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AB66F1-BE55-A63B-C172-2F0631A2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97" y="1962293"/>
            <a:ext cx="2799700" cy="33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7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E8B7-7CB4-9A88-42A5-FF0D3F21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71" y="0"/>
            <a:ext cx="10325000" cy="696230"/>
          </a:xfrm>
        </p:spPr>
        <p:txBody>
          <a:bodyPr>
            <a:normAutofit fontScale="90000"/>
          </a:bodyPr>
          <a:lstStyle/>
          <a:p>
            <a:r>
              <a:rPr lang="en-US"/>
              <a:t>Jenkins Pipeline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1538E-60ED-2A7E-368B-CFAC018D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3" y="1355039"/>
            <a:ext cx="4817168" cy="4596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8D075-1E80-FE39-9366-341F5167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186"/>
          <a:stretch>
            <a:fillRect/>
          </a:stretch>
        </p:blipFill>
        <p:spPr>
          <a:xfrm>
            <a:off x="5060158" y="2036166"/>
            <a:ext cx="6963229" cy="35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5095-9347-794E-C3B4-5DE491B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3" y="1421092"/>
            <a:ext cx="6537089" cy="6898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ArgoCD</a:t>
            </a:r>
            <a:r>
              <a:rPr lang="en-US" dirty="0"/>
              <a:t> Application for Visualizing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DACC2-CCD9-BD28-01FD-45031A34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93" y="3105304"/>
            <a:ext cx="10850213" cy="3586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0E85F-1F01-6D5E-4799-D136D4CF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06" y="418289"/>
            <a:ext cx="2930100" cy="25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747B-6D91-49D3-79B0-9AC3F892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21012"/>
            <a:ext cx="10325000" cy="796814"/>
          </a:xfrm>
        </p:spPr>
        <p:txBody>
          <a:bodyPr/>
          <a:lstStyle/>
          <a:p>
            <a:r>
              <a:rPr lang="en-US" dirty="0"/>
              <a:t>Monitoring | Prometheus-Grafana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C8396-8544-F50A-BCE1-7390EAA9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984" y="2112535"/>
            <a:ext cx="9733538" cy="4609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E6E26-3F46-9070-1BCE-83D63CE3398C}"/>
              </a:ext>
            </a:extLst>
          </p:cNvPr>
          <p:cNvSpPr txBox="1"/>
          <p:nvPr/>
        </p:nvSpPr>
        <p:spPr>
          <a:xfrm>
            <a:off x="1243984" y="1117826"/>
            <a:ext cx="92191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CAdvisor</a:t>
            </a:r>
            <a:r>
              <a:rPr lang="en-US" sz="1600" dirty="0"/>
              <a:t> &amp; Exporters deployed in cluster as </a:t>
            </a:r>
            <a:r>
              <a:rPr lang="en-US" sz="1600" dirty="0" err="1"/>
              <a:t>DaemonSet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Prometehus</a:t>
            </a:r>
            <a:r>
              <a:rPr lang="en-US" sz="1600" dirty="0"/>
              <a:t> used as monitoring and alerting system that scrapes metrics from data exporters.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Grafana used for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03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49E5-2F3E-1129-EC0D-64BEE40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12121"/>
            <a:ext cx="10325000" cy="830997"/>
          </a:xfrm>
        </p:spPr>
        <p:txBody>
          <a:bodyPr/>
          <a:lstStyle/>
          <a:p>
            <a:r>
              <a:rPr lang="en-US" dirty="0"/>
              <a:t>Route53-Hosted-Zone-Record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476A5F-BF2B-4F62-7A5A-E93A7B944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807" y="1009370"/>
            <a:ext cx="8890575" cy="83099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The domain whizkraft.in was purchased from GoDaddy.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DNS management was shifted to AWS Route 53 by updating the domain's nameservers in GoDaddy to point to Route 53.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An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A record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 was created in Route 53 to map whizkraft.in to the public IP of the server hosting the cluster.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Nginx was configured as a reverse proxy to route incoming traffic from whizkraft.in to the Kubernetes service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NodePort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).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CE3E9-3404-1502-2F8D-F823BFF1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2441803"/>
            <a:ext cx="7615626" cy="340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28CCD-2578-4474-B1D3-12BC5521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94" y="2441803"/>
            <a:ext cx="2578481" cy="32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129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D39E0294475E4FB498F38522F3B91F" ma:contentTypeVersion="1" ma:contentTypeDescription="Create a new document." ma:contentTypeScope="" ma:versionID="e196e535aa6abb06685931300f795b33">
  <xsd:schema xmlns:xsd="http://www.w3.org/2001/XMLSchema" xmlns:xs="http://www.w3.org/2001/XMLSchema" xmlns:p="http://schemas.microsoft.com/office/2006/metadata/properties" xmlns:ns3="538423bf-87dd-43a1-b086-8c9778eae27b" targetNamespace="http://schemas.microsoft.com/office/2006/metadata/properties" ma:root="true" ma:fieldsID="68aa0f30c31bc7b3d75cff18b0d571fc" ns3:_="">
    <xsd:import namespace="538423bf-87dd-43a1-b086-8c9778eae27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23bf-87dd-43a1-b086-8c9778eae27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84751A-5DC5-4C8F-8571-47943827BC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63A29D-061A-4257-A242-6750E5F09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8423bf-87dd-43a1-b086-8c9778eae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16227C-8E1C-4D93-B951-4805D37934FD}">
  <ds:schemaRefs>
    <ds:schemaRef ds:uri="http://purl.org/dc/dcmitype/"/>
    <ds:schemaRef ds:uri="http://www.w3.org/XML/1998/namespace"/>
    <ds:schemaRef ds:uri="http://purl.org/dc/elements/1.1/"/>
    <ds:schemaRef ds:uri="538423bf-87dd-43a1-b086-8c9778eae27b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695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Grandview</vt:lpstr>
      <vt:lpstr>Segoe Sans</vt:lpstr>
      <vt:lpstr>source-code-pro</vt:lpstr>
      <vt:lpstr>Wingdings</vt:lpstr>
      <vt:lpstr>CosineVTI</vt:lpstr>
      <vt:lpstr>Calotracker @ whizkraft.in</vt:lpstr>
      <vt:lpstr>Tech Stacks</vt:lpstr>
      <vt:lpstr>Infrastructure &amp; Cluster Setup</vt:lpstr>
      <vt:lpstr>Kubernetes Cluster | Deployment, SVC, Pods, Nodes</vt:lpstr>
      <vt:lpstr>CI/CD</vt:lpstr>
      <vt:lpstr>Jenkins Pipeline</vt:lpstr>
      <vt:lpstr>ArgoCD Application for Visualizing</vt:lpstr>
      <vt:lpstr>Monitoring | Prometheus-Grafana</vt:lpstr>
      <vt:lpstr>Route53-Hosted-Zone-Record</vt:lpstr>
      <vt:lpstr>Nginx-Reverse Proxy configuration &amp; DNS Resolution </vt:lpstr>
      <vt:lpstr>Scope of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Yeshwantrao Tulshidas Naik</dc:creator>
  <cp:lastModifiedBy>Yeshwantrao Tulshidas Naik</cp:lastModifiedBy>
  <cp:revision>4</cp:revision>
  <dcterms:created xsi:type="dcterms:W3CDTF">2025-07-21T06:11:27Z</dcterms:created>
  <dcterms:modified xsi:type="dcterms:W3CDTF">2025-07-21T09:52:30Z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0x0101006FD39E0294475E4FB498F38522F3B91F</vt:lpwstr>
  </property>
</Properties>
</file>