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27"/>
  </p:notesMasterIdLst>
  <p:sldIdLst>
    <p:sldId id="256" r:id="rId2"/>
    <p:sldId id="272" r:id="rId3"/>
    <p:sldId id="273" r:id="rId4"/>
    <p:sldId id="274" r:id="rId5"/>
    <p:sldId id="276" r:id="rId6"/>
    <p:sldId id="288" r:id="rId7"/>
    <p:sldId id="280" r:id="rId8"/>
    <p:sldId id="292" r:id="rId9"/>
    <p:sldId id="282" r:id="rId10"/>
    <p:sldId id="303" r:id="rId11"/>
    <p:sldId id="286" r:id="rId12"/>
    <p:sldId id="283" r:id="rId13"/>
    <p:sldId id="284" r:id="rId14"/>
    <p:sldId id="285" r:id="rId15"/>
    <p:sldId id="290" r:id="rId16"/>
    <p:sldId id="293" r:id="rId17"/>
    <p:sldId id="296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2000" autoAdjust="0"/>
  </p:normalViewPr>
  <p:slideViewPr>
    <p:cSldViewPr snapToGrid="0">
      <p:cViewPr>
        <p:scale>
          <a:sx n="100" d="100"/>
          <a:sy n="100" d="100"/>
        </p:scale>
        <p:origin x="58" y="72"/>
      </p:cViewPr>
      <p:guideLst/>
    </p:cSldViewPr>
  </p:slideViewPr>
  <p:outlineViewPr>
    <p:cViewPr>
      <p:scale>
        <a:sx n="33" d="100"/>
        <a:sy n="33" d="100"/>
      </p:scale>
      <p:origin x="0" y="-30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19:30:36.963"/>
    </inkml:context>
    <inkml:brush xml:id="br0">
      <inkml:brushProperty name="width" value="0.35" units="cm"/>
      <inkml:brushProperty name="height" value="0.35" units="cm"/>
      <inkml:brushProperty name="color" value="#5D1725"/>
    </inkml:brush>
  </inkml:definitions>
  <inkml:trace contextRef="#ctx0" brushRef="#br0">208 749 24575,'332'-94'0,"-251"78"0,2 4 0,93-3 0,-126 12 0,-1-1 0,1-3 0,80-22 0,-49 7 0,-65 14 0,-16 7 0,0 1 0,1 0 0,-1 0 0,0-1 0,0 1 0,0 0 0,0-1 0,0 1 0,0 0 0,0 0 0,0-1 0,0 1 0,1 0 0,-1-1 0,0 1 0,-1 0 0,1-1 0,0 1 0,0 0 0,0-1 0,0 1 0,0 0 0,0-1 0,0 1 0,0 0 0,0 0 0,-1-1 0,1 1 0,0-1 0,-2-1 0,-1 0 0,1 1 0,0-1 0,-1 0 0,1 1 0,-1 0 0,1-1 0,-1 1 0,-5-2 0,-204-48 0,179 44 0,-43-6 0,-146-6 0,-80 21 0,119 1 0,170-1 0,0-1 0,1 2 0,-1 0 0,1 0 0,0 1 0,0 1 0,0 0 0,-18 10 0,-24 10 0,39-18 0,15-7 0,0 0 0,0 0 0,0 0 0,0 1 0,0-1 0,0 0 0,0 0 0,0 0 0,0 0 0,0 0 0,0 0 0,0 0 0,0 0 0,0 1 0,0-1 0,0 0 0,0 0 0,0 0 0,0 0 0,0 0 0,0 0 0,0 0 0,0 0 0,1 0 0,-1 1 0,0-1 0,0 0 0,0 0 0,0 0 0,0 0 0,0 0 0,0 0 0,0 0 0,0 0 0,0 0 0,0 0 0,1 0 0,-1 0 0,0 0 0,0 0 0,0 0 0,0 0 0,0 0 0,0 0 0,0 0 0,0 0 0,0 0 0,1 0 0,-1 0 0,0 0 0,0 0 0,0 0 0,0 0 0,0 0 0,0 0 0,0 0 0,0 0 0,1 0 0,-1 0 0,0 0 0,34-2 0,-17 1 0,346-29-302,3 0 0,760 15 799,-716 17-390,-337-3-107,82 4 0,-126 4 0,-28-7 0,-1 0 0,1 0 0,-1 0 0,1 0 0,-1 0 0,0 0 0,1 0 0,-1 0 0,1 0 0,-1 0 0,0 1 0,1-1 0,-1 0 0,0 0 0,1 1 0,-1-1 0,0 0 0,1 0 0,-1 1 0,0-1 0,1 0 0,-1 1 0,0-1 0,0 0 0,1 1 0,-1-1 0,0 1 0,0-1 0,0 0 0,0 1 0,0-1 0,1 1 0,-1-1 0,0 0 0,0 1 0,0-1 0,0 1 0,0-1 0,0 1 0,0-1 0,-1 0 0,1 1 0,0-1 0,0 1 0,0-1 0,0 0 0,0 1 0,-1-1 0,1 1 0,0-1 0,0 0 0,-1 1 0,1-1 0,0 0 0,-1 1 0,1-1 0,0 0 0,-1 0 0,1 1 0,-1-1 0,-7 5 0,0-1 0,0 0 0,0 0 0,-13 3 0,-343 89-190,-14-25-175,343-65 332,-661 108-85,620-106 471,-142-3 0,208-5-353,0 0 0,-1 0 0,1 2 0,-17 3 0,24-5 0,0 1 0,0 0 0,0 0 0,0 0 0,0 1 0,0-1 0,1 1 0,-1-1 0,0 1 0,1 0 0,0 0 0,-1 0 0,1 0 0,0 1 0,0-1 0,0 0 0,0 1 0,0 0 0,-2 4 0,29-15 0,298-97 0,10 28 0,1-1 0,-213 46-40,517-118-511,-416 115 1044,-109 7-373,-62 14-131,61-9 0,73-3 11,-183 25 0,0 1 0,1 0 0,-1 0 0,0 0 0,0 0 0,0 0 0,1 0 0,-1 1 0,0-1 0,0 1 0,0-1 0,0 1 0,3 1 0,-4-1 0,-1-1 0,1 1 0,-1-1 0,0 1 0,1-1 0,-1 1 0,1-1 0,-1 1 0,0-1 0,0 1 0,1 0 0,-1-1 0,0 1 0,0 0 0,0-1 0,0 1 0,0-1 0,1 1 0,-1 0 0,0-1 0,-1 1 0,1 0 0,0-1 0,0 1 0,0 0 0,0-1 0,0 1 0,-1 1 0,-2 4 0,-1 1 0,0-1 0,0 0 0,-1 0 0,1 0 0,-12 10 0,-41 38 0,-2-2 0,-76 49 0,-150 80 0,194-131 0,-1-3 0,-3-5 0,-1-3 0,-195 48 0,99-47 0,166-33 0,-1-1 0,-32 2 0,47-8 0,11-2 0,23-6 0,47-5 0,111-7 0,-100 13 0,23-3 0,583-36 0,-489 49 0,202-5 0,-329-4 0,86-19 0,-74 10 0,-68 13 0,-1-1 0,0-1 0,0 0 0,-1 0 0,1-1 0,-1-1 0,0 0 0,-1-1 0,1 0 0,-1-1 0,-1 0 0,1 0 0,-1-1 0,-1-1 0,0 1 0,15-23 0,-1 5 0,-12 15 0,-1 0 0,-1 0 0,0-1 0,8-15 0,-16 25 0,1 0 0,-1 0 0,0 0 0,0 0 0,0 0 0,0 0 0,-1 0 0,1 0 0,-1 0 0,0 0 0,1-1 0,-2 1 0,1 0 0,0 0 0,-1 0 0,1 0 0,-1 0 0,0 0 0,0 0 0,0 0 0,0 0 0,-1 0 0,1 0 0,-1 1 0,-3-5 0,-3-1 0,0 1 0,-1 0 0,0 0 0,0 1 0,-1 0 0,0 1 0,0 0 0,0 0 0,-15-4 0,-105-38 0,-1 6 0,-3 5 0,-153-20 0,277 55 0,-94-10 0,91 10 0,0 2 0,0 0 0,0 0 0,1 1 0,-1 1 0,-15 4 0,-16 11 0,1 1 0,1 2 0,1 2 0,1 2 0,2 2 0,-40 34 0,75-59 0,-1 1 0,1 0 0,0 0 0,0 0 0,0 0 0,1 0 0,-1 1 0,1-1 0,0 1 0,0 0 0,-2 4 0,3-7 0,1 0 0,0 0 0,0 0 0,0 0 0,0-1 0,0 1 0,0 0 0,0 0 0,1 0 0,-1 0 0,0 0 0,0 0 0,1-1 0,-1 1 0,0 0 0,1 0 0,-1 0 0,1-1 0,-1 1 0,2 1 0,0 0 0,0-1 0,0 1 0,0 0 0,0-1 0,1 0 0,-1 1 0,0-1 0,1 0 0,4 1 0,19 5 0,1-2 0,0 0 0,34 0 0,-34-3 0,263 33 0,-64-6 0,-190-26 0,0-1 0,1-1 0,46-6 0,-63 2 0,-1 0 0,1-1 0,-1-2 0,0 0 0,-1 0 0,1-2 0,28-17 0,161-89 0,-174 98 0,1 2 0,0 1 0,1 2 0,51-8 0,-51 13 0,1 1 0,0 2 0,42 2 0,-76 2 0,0-1 0,0 0 0,0 1 0,0-1 0,0 1 0,0 0 0,0 0 0,0 0 0,0 1 0,3 1 0,-5-2 0,0-1 0,-1 1 0,1 0 0,0 0 0,0 0 0,-1-1 0,1 1 0,-1 0 0,1 0 0,-1 0 0,1 0 0,-1 0 0,1 1 0,-1-1 0,0 0 0,0 0 0,1 0 0,-1 0 0,0 0 0,0 0 0,0 0 0,0 1 0,0-1 0,-1 0 0,1 0 0,0 0 0,0 0 0,-1 0 0,1 0 0,-1 0 0,1 0 0,-1 1 0,-6 10 0,-1-1 0,0 0 0,-1 0 0,0-1 0,0 0 0,-1 0 0,-12 8 0,-17 14 0,-2-1 0,-1-3 0,-1-1 0,-2-3 0,0-1 0,-66 23 0,1-10 0,-190 38 0,-104-17 0,391-56 0,-1-1 0,36-7 0,594-111 0,-327 70 0,243-40 0,-344 49 0,31-5 0,-187 40 0,0 1 0,0 1 0,0 2 0,58 7 0,-81-5 0,-1 0 0,1 0 0,0 1 0,0 0 0,-1 0 0,0 1 0,0 0 0,0 1 0,12 8 0,-14-7 0,-8-3 0,-20-6 0,-150-50 0,20 4 0,-27 5-249,-2 7-1,-2 9 1,0 7-1,-202 3 1,330 19 249,35 2 0,20-1 0,10 2 0,129 25 942,-47-11-681,587 80-1064,125 1 431,-763-91 494,0-1 0,0-3-1,1-1 1,59-5 0,-78 0-61,1-1 0,-1-2 0,0 0 0,0-2 0,0 0 0,-1-1 0,0-2 0,-1 0 0,24-16 0,82-64-61,14-10 0,-89 68 0,222-139 0,-248 153 0,1 2 0,1 1 0,0 2 0,57-20 0,20-7 0,-80 29 0,0 1 0,1 0 0,0 2 0,47-8 0,-81 18 0,1 0 0,0 1 0,0-1 0,0 1 0,-7 5 0,-16 6 0,-177 88 0,33-14 0,-175 55-545,158-67 329,116-45 216,-348 148 0,286-114 0,-130 84 0,219-118 63,-2 1 170,-1-2 0,-68 30-1,-72 12-232,154-57 0,51-26 0,0 1 0,29-17 0,-13 9 0,136-80 0,181-76 0,196-43 0,-163 108 0,-231 71 0,-72 19 0,1 3 0,0 4 0,128-3 0,-184 14 0,238 4 0,-255-3 0,0 1 0,-1-1 0,1 1 0,0 0 0,-1 1 0,1-1 0,-1 1 0,1-1 0,-1 1 0,0 1 0,1-1 0,-1 1 0,-1-1 0,1 1 0,0 0 0,5 6 0,-5-3 0,0 0 0,0 0 0,-1 0 0,0 0 0,0 1 0,0-1 0,-1 1 0,0 0 0,-1 0 0,2 10 0,0-2 0,-1 2 0,-1-1 0,-2 26 0,1-34 0,-1 0 0,-1-1 0,0 1 0,0 0 0,0 0 0,-1-1 0,0 1 0,0-1 0,-7 10 0,-4 3 0,-2 0 0,0-2 0,-1 0 0,-34 29 0,-89 56 0,115-86 0,-21 13-19,-3-3 0,0-1 0,-1-3 1,-1-2-1,-2-2 0,1-3 0,-66 12 0,-387 38-268,482-64 275,-476 34-78,481-35 90,-30 1 0,46-2 0,-1 0 0,1 0 0,0-1 0,-1 1 0,1 0 0,0-1 0,0 0 0,-1 1 0,1-1 0,0 0 0,0 0 0,0 0 0,-4-3 0,6 3 0,-1 0 0,1 0 0,0 0 0,-1 0 0,1 0 0,0 0 0,0 0 0,0 0 0,-1 0 0,1 0 0,0 0 0,0 0 0,1 0 0,-1 0 0,0 0 0,0 0 0,0 0 0,1 0 0,-1 0 0,1 0 0,-1 0 0,1 0 0,-1 0 0,1 0 0,-1 1 0,1-1 0,0 0 0,1-1 0,18-25 0,1 0 0,2 2 0,50-43 0,50-38-75,191-126-1,165-49-75,-404 243 140,2 4-1,98-31 0,-125 51 48,0 2-1,1 2 0,1 2 0,90-2 0,-124 10 67,119 4 497,-127-1-599,-12 0 0,-15 3 0,15-5 0,-301 64 0,292-63 0,-1-1 0,1 2 0,0-1 0,0 2 0,1-1 0,-1 2 0,1-1 0,-1 1 0,1 1 0,-17 12 0,8-2 0,-15 9 0,1 3 0,2 1 0,-44 51 0,57-58 0,-2 0 0,0-2 0,-2 0 0,0-2 0,0 0 0,-2-2 0,0 0 0,-1-2 0,-33 14 0,-18 9 0,-68 28 0,132-61 0,0-1 0,-20 3 0,24-5 0,0 0 0,0 1 0,0 0 0,0 0 0,0 1 0,0 0 0,-14 8 0,-24 20 0,17-10 0,-1-2 0,-1-1 0,-39 18 0,67-35 0,-15 6 0,37-7 0,479-87 0,110-4 0,-427 64 0,87-9 0,-181 29 0,234-12 0,-319 19 0,-12 1 0,-10-1 0,39 0 0,292 14 0,112-3 0,-122-51 0,-237 29 0,-42 8 0,-9 1 0,0 0 0,0-1 0,16-5 0,-29 8 0,-1 0 0,1-1 0,0 1 0,0 0 0,0 0 0,0 0 0,0 0 0,0 0 0,0 0 0,0 0 0,-1 0 0,1 0 0,0 0 0,0-1 0,0 1 0,0 0 0,0 0 0,0 0 0,0 0 0,0 0 0,0 0 0,0-1 0,0 1 0,0 0 0,0 0 0,0 0 0,0 0 0,0 0 0,0 0 0,0-1 0,0 1 0,0 0 0,0 0 0,0 0 0,0 0 0,0 0 0,0 0 0,0-1 0,0 1 0,0 0 0,0 0 0,0 0 0,0 0 0,1 0 0,-1 0 0,0 0 0,0-1 0,0 1 0,0 0 0,0 0 0,0 0 0,0 0 0,0 0 0,1 0 0,-1 0 0,-11-2 0,1 0 0,-1 1 0,0 0 0,-12 2 0,1-1 0,-57 1 0,0 3 0,-102 20 0,-153 50 0,300-64-1365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3:27:22.759"/>
    </inkml:context>
    <inkml:brush xml:id="br0">
      <inkml:brushProperty name="width" value="0.035" units="cm"/>
      <inkml:brushProperty name="height" value="0.035" units="cm"/>
      <inkml:brushProperty name="color" value="#6D0913"/>
    </inkml:brush>
  </inkml:definitions>
  <inkml:trace contextRef="#ctx0" brushRef="#br0">827 803 24575,'1995'0'-1413,"-1972"1"1463,-15-1-47,0 1-1,0-1 1,0-1 0,0 1-1,0-1 1,0-1 0,8-2-1,-14 1 23,-11-1 149,-21-1 163,1 2 0,-39 0 0,39 1-329,-613-19-277,-479-24-423,290-19 692,815 63-3,2 0-5,0 0 0,0-1-1,0-1 1,-20-6 0,31 8 17,0-1 1,0 1-1,0-1 0,0 1 1,0-1-1,1 0 1,-1 0-1,0 0 0,1 0 1,0-1-1,-1 1 1,1-1-1,0 1 0,0-1 1,0 0-1,1 0 0,-1 0 1,1 0-1,-1 0 1,1 0-1,0 0 0,0 0 1,0-6-1,-1-19 161,1 0-1,2 0 1,1 1 0,7-39 0,-5 37-115,-1 4-55,1 0 0,1 1 0,9-25 0,-10 38 0,1 1 0,0 0 0,0 0 0,1 1 0,0-1 0,0 1 0,1 1 0,1-1 0,10-9 0,0 3 0,2 1 0,-1 1 0,2 0 0,-1 2 0,2 0 0,0 2 0,0 0 0,0 2 0,1 0 0,0 2 0,32-5 0,-14 5 0,0 2 0,1 2 0,-1 1 0,1 2 0,69 13 0,-65-4 0,0 2 0,-1 2 0,-1 2 0,65 33 0,-56-20 0,0 2 0,-3 2 0,49 43 0,-77-59 0,-1 1 0,-1 1 0,-1 1 0,0 1 0,26 42 0,-40-55 0,0 0 0,0 0 0,-1 0 0,0 1 0,-1 0 0,0 0 0,-1 0 0,0 0 0,0 0 0,-1 0 0,-1 1 0,1-1 0,-2 0 0,1 0 0,-1 1 0,-1-1 0,0 0 0,0 0 0,-5 10 0,5-16 0,0 0 0,0 0 0,0 0 0,-1 0 0,1 0 0,-1 0 0,0-1 0,-1 0 0,1 1 0,0-1 0,-1 0 0,-4 2 0,-51 26 0,35-20 0,-160 67 0,96-43 0,78-31 0,0 0 0,-1 0 0,0-1 0,1-1 0,-1 1 0,0-2 0,0 0 0,-15 0 0,19-1 0,1-1 0,-1 0 0,1-1 0,0 0 0,-1 0 0,1 0 0,0-1 0,0 1 0,1-1 0,-1-1 0,0 1 0,1-1 0,0 0 0,0 0 0,-6-8 0,0 1 0,0-2 0,1 1 0,-16-28 0,23 36 0,0-1 0,1 0 0,0 1 0,0-1 0,0 0 0,0 0 0,1 0 0,0-1 0,0 1 0,0 0 0,1 0 0,0-1 0,-1 1 0,2 0 0,0-9 0,0 12 0,-1 1 0,1-1 0,0 1 0,0-1 0,0 0 0,-1 1 0,1-1 0,1 1 0,-1 0 0,0-1 0,0 1 0,0 0 0,1 0 0,-1 0 0,0 0 0,1 0 0,-1 0 0,1 0 0,2-1 0,-1 1 0,1 0 0,0 0 0,0 0 0,0 1 0,0-1 0,0 1 0,0 0 0,5 0 0,7 3 0,1-1 0,-1 2 0,19 6 0,-29-8 0,231 89 0,-126-45 0,-90-38 0,1-1 0,0-1 0,0-1 0,0-1 0,0-1 0,1-1 0,-1-1 0,1-1 0,-1-1 0,1-1 0,-1 0 0,43-12 0,-63 13 0,-1 1 0,0 0 0,0 0 0,0-1 0,0 1 0,0 0 0,0-1 0,-1 1 0,1-1 0,0 1 0,0-1 0,0 0 0,0 1 0,0-1 0,-1 0 0,1 1 0,1-3 0,-2 3 0,-1-1 0,1 1 0,0-1 0,-1 1 0,1-1 0,-1 1 0,1 0 0,-1-1 0,1 1 0,-1 0 0,1-1 0,-1 1 0,1 0 0,-1 0 0,1 0 0,-1-1 0,1 1 0,-1 0 0,1 0 0,-1 0 0,0 0 0,0 0 0,-47-4 0,44 4 0,-259-3 0,-123-7 0,330 5 0,1-3 0,1-2 0,-1-3 0,-100-37 0,142 44-273,-1 0 0,1-1 0,-1-1 0,-13-11 0,1-3-6553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03:27:48.317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108 134,'171'-10,"-57"0,819-3,-915 12,0-2,0 0,0-1,0 0,-1-1,0-2,0 1,17-11,-14 8,0 0,0 1,1 1,0 2,22-5,1 7,56 4,-23 0,-113 1,0 2,-67 17,-74 30,121-33,-596 194,597-190,38-14,-1-1,0-1,0 0,-1-2,0 0,-23 2,36-6,-6 2,0-2,0 1,0-2,0 1,-1-2,2 0,-1 0,0-1,-18-7,29 10,0-1,0 1,0 0,0-1,0 1,0-1,0 0,1 1,-1-1,0 0,0 1,1-1,-1 0,0 0,1 0,-1 1,1-1,-1 0,1 0,-1 0,1 0,-1-2,1 2,1 0,-1 0,0 1,1-1,-1 0,1 0,-1 0,1 1,-1-1,1 0,0 1,-1-1,1 1,0-1,-1 1,1-1,0 1,0-1,0 1,1-1,6-2,0 0,0 0,1 1,11-1,118-14,137-21,78-17,-278 41,-45 8,42-3,436 8,-406 9,111 24,-142-20,-25-6,1-2,0-2,-1-2,89-12,181-52,-284 56,24-1,1 2,-1 2,1 4,62 4,-6 0,-37-3,294 14,-249-1,206 50,-326-62,0-1,1 1,-1-1,0 1,0-1,0 0,1 1,-1-1,0 0,0 0,0 0,1 0,-1 0,0 0,0 0,1 0,-1-1,1 1,-3-2,-1 1,0 0,0 0,0 0,0 0,0 1,0-1,0 0,0 1,-4-1,-30-5,1 2,-1 1,0 2,0 1,0 2,0 1,-45 11,-241 80,267-75,18-8,0-2,0-2,0-1,-48 1,-154-8,103-3,69 3,1 2,-1 3,-88 18,79-7,0-3,0-4,-108-1,103-6,-135 16,93-5,-222-8,189-7,58 2,-119-18,103 9,-148 4,162 8,-1-5,-123-19,4-17,200 32,20 7,-1 0,1 0,0 0,0 0,0 0,0 0,0 0,-1-1,1 1,0 0,0 0,0 0,0 0,0 0,0-1,0 1,-1 0,1 0,0 0,0 0,0-1,0 1,0 0,0 0,0 0,0-1,0 1,0 0,0 0,0 0,0 0,0-1,0 1,0 0,1 0,-1 0,0 0,0-1,0 1,0 0,0 0,0 0,0 0,1-1,-1 1,0 0,3-2,0 1,0 0,0-1,0 1,0 0,0 0,1 1,-1-1,5 0,465-37,-247 23,1686-186,-1850 193,375-55,-404 57,0 1,0 2,0 1,0 1,0 2,43 7,6 3,151 2,-157-12,-1 3,118 21,-99-6,94 25,-16 7,-158-48,0 1,0-2,0 0,1-1,-1 0,0-1,16-2,98-21,-17 2,57 7,221 12,-177 5,-6-5,240 4,-246 20,-86-8,-21 1,-59-8,63 3,38-9,-46-2,108 13,-110 0,1-4,0-4,97-8,-162 1,35-10,-38 8,0 1,27-3,-5 6,-30 0,-34 1,-20 1,-1-1,-74-13,97 10,-1 1,1 1,-1 1,1 1,-1 0,1 2,-1 0,1 2,0 0,0 1,-31 14,-13 11,1 3,-60 43,16-10,-140 68,198-113,0-2,-2-2,-65 14,18-15,-1-4,-1-5,-119-4,33-4,-128-3,276 0,0-1,0-2,0-2,-48-16,-112-25,143 37,-11 0,0 4,0 2,-91 5,113-1,0-2,-74-17,102 18,110-2,-68 7,-1 1,0 0,36 11,-35-7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03:27:54.121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0,'51'3,"90"16,-60-7,123 14,366 1,-46-62,-106 5,-148 25,-246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03:28:06.408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27 496,'165'6,"1070"101,-1039-86,844 122,-321-25,-661-111,0-3,81-4,-67-2,605-43,-515 29,-78 5,-1-3,-1-4,0-4,130-52,293-168,-288 132,-38 32,-9 3,-134 58,-2-2,54-39,-73 46,1 1,0 0,0 2,2 0,-1 1,1 0,0 2,0 0,1 1,-1 1,1 0,0 2,22-1,-24 2,18 0,0 1,51 6,-75-4,0 0,0 1,0 0,-1 0,1 1,-1 1,0 0,0 0,-1 1,0 0,0 1,9 8,40 42,-23-21,55 44,-39-31,-41-39,-1 0,2 0,-1-1,21 13,0-5,1-1,0-1,1-2,0-1,1-2,0-1,1-1,0-3,0 0,45-1,-74-5,-22 1,-31-1,-1402-1,796 3,606-2,-1-2,-53-10,85 8,17 3,11 1,105 5,175 29,-158-15,5-1,897 98,-980-110,21 3,-1-4,136-10,-58-20,-59 10,-65 10,49-4,-54 7,1 0,-1-1,-1-2,1-1,36-14,-49 14,-14 3,-26 1,-163 19,84-4,-1048 66,-10-82,456-70,504 36,-280-90,-24-60,491 181,-1 2,0 1,0 0,-1 1,1 1,-37 1,-5-1,-669-19,703 22,1 2,-1 0,0 2,1 1,-39 14,-124 60,64-24,108-49,-60 25,-102 27,151-52,0-2,-1 0,1-2,-1-1,1-2,-1 0,-45-8,-127-41,199 49,-33-9,34 9,1 0,-1 0,1 0,-1 0,1-1,-1 1,1 0,-1 0,1 0,-1 0,1-1,-1 1,1 0,0 0,-1-1,1 1,-1 0,1-1,0 1,-1-1,1 1,0 0,-1-1,1 1,0-1,0 1,-1-1,1 1,0-1,0 1,0-1,0 1,0-1,0 1,0-1,0 1,0-1,0 1,0-1,0 1,0-1,0 0,0 1,0-1,0 1,1 0,-1-1,0 1,0-1,1 1,-1-1,0 1,1-1,-1 1,0 0,1-1,-1 1,1 0,0-1,6-4,1 1,0 0,0 0,1 1,-1 0,1 0,-1 1,1 0,13-1,5-2,394-48,11 33,-409 20,1281-10,-736 12,-528-4,1-3,-1-1,60-16,9-3,38 2,183-6,151 25,-449 5,-30 2,-8 2,-15 4,-39 4,1-3,-101 4,83-8,-1087 140,1123-140,-139 19,0-9,-186-6,354-11,0-1,0 0,1-1,-1 0,1-1,-20-9,-38-11,-221-32,267 53,-1 1,1 1,-1 2,0 0,-42 9,-117 37,140-34,-724 151,-13-87,725-73,28-1,1-2,-1 0,1-2,-1 0,-32-8,47 5,0-2,0 0,1 0,0-1,0 0,1-1,0 0,0 0,-13-17,-17-12,4 10,-59-33,47 30,47 30,0 0,1-1,-1 1,0 0,1-1,-1 1,0-1,1 1,-1-1,0 1,1-1,-1 0,1 1,-1-1,1 0,0 1,-1-1,1 0,-1-1,2 1,-1 0,1 0,0 0,0 1,-1-1,1 0,0 0,0 1,0-1,0 1,0-1,0 1,0-1,0 1,0-1,0 1,0 0,2-1,29-7,1 1,0 2,36-2,856-21,-755 28,914 3,-1291-12,-254-44,-21-3,714 58,-69-2,1505 114,-979-48,-1-38,-655-27,-1-2,1-1,-1-1,1-2,-1-1,0-2,32-12,61-38,-114 54,-1 0,1 0,1 1,-1 0,0 1,19-1,72 2,-58 3,231 0,-240-2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03:28:15.752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1 349,'185'-23,"254"-32,1230-141,-1077 157,-71 34,-507 6,1 0,-1 2,0 0,0 1,0 0,22 10,-22-8,1 0,0-1,1-1,-1-1,21 3,255-5,-137-3,344-26,-129 3,38 18,179-9,-527 11,-10 0,1 2,0 3,0 1,60 10,-43 3,-14-2,1-3,101 6,-131-16,-1 2,0 0,0 2,0 1,33 9,-19-3,1-1,1-2,69 4,120-11,-98-3,555 3,-672 1,0 0,1 1,-1 0,0 0,0 2,0 0,0 0,-1 1,1 1,-1 0,20 14,-30-19,1 1,-1 0,0 0,0 0,0 1,0-1,0 0,0 1,0-1,-1 1,1 0,-1-1,0 1,0 0,0 0,0 0,0 0,-1 0,0 0,1 0,-1 0,0 0,0 0,0 0,-1 0,1 0,-1 0,0 0,0 0,0-1,0 1,0 0,0 0,-1-1,0 1,1-1,-1 1,0-1,0 0,0 1,0-1,-1 0,-3 2,-51 37,-2-3,-76 37,-137 50,199-93,66-29,-6 4,-1-2,0 1,-26 5,36-11,0 1,0-1,0 1,1-1,-1 0,0-1,0 1,0-1,0 1,0-1,1 0,-1-1,0 1,1-1,-1 1,1-1,0 0,-1-1,-4-3,-17-20,0-1,-25-37,-32-34,71 87,0 1,-1 0,0 1,0 0,-1 1,-22-11,5 7,-1 2,0 0,-1 2,0 2,-55-5,-167 6,176 6,-239-21,309 19,-39-3,1-3,-47-12,52 9,0 1,-1 2,-79-1,51 9,-106 14,-27 4,56-7,-24-4,27-3,71 4,-101 25,37-5,28-11,0-5,-147-1,81-13,-273-11,172-3,141 10,-27-8,-65-2,207 14,-1-1,-31-7,-25-3,-467 6,294 9,221-3,-398-17,212-20,59 9,17 8,42 8,1-5,-147-44,196 45,10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03:28:15.752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1 349,'185'-23,"254"-32,1230-141,-1077 157,-71 34,-507 6,1 0,-1 2,0 0,0 1,0 0,22 10,-22-8,1 0,0-1,1-1,-1-1,21 3,255-5,-137-3,344-26,-129 3,38 18,179-9,-527 11,-10 0,1 2,0 3,0 1,60 10,-43 3,-14-2,1-3,101 6,-131-16,-1 2,0 0,0 2,0 1,33 9,-19-3,1-1,1-2,69 4,120-11,-98-3,555 3,-672 1,0 0,1 1,-1 0,0 0,0 2,0 0,0 0,-1 1,1 1,-1 0,20 14,-30-19,1 1,-1 0,0 0,0 0,0 1,0-1,0 0,0 1,0-1,-1 1,1 0,-1-1,0 1,0 0,0 0,0 0,0 0,-1 0,0 0,1 0,-1 0,0 0,0 0,0 0,-1 0,1 0,-1 0,0 0,0 0,0-1,0 1,0 0,0 0,-1-1,0 1,1-1,-1 1,0-1,0 0,0 1,0-1,-1 0,-3 2,-51 37,-2-3,-76 37,-137 50,199-93,66-29,-6 4,-1-2,0 1,-26 5,36-11,0 1,0-1,0 1,1-1,-1 0,0-1,0 1,0-1,0 1,0-1,1 0,-1-1,0 1,1-1,-1 1,1-1,0 0,-1-1,-4-3,-17-20,0-1,-25-37,-32-34,71 87,0 1,-1 0,0 1,0 0,-1 1,-22-11,5 7,-1 2,0 0,-1 2,0 2,-55-5,-167 6,176 6,-239-21,309 19,-39-3,1-3,-47-12,52 9,0 1,-1 2,-79-1,51 9,-106 14,-27 4,56-7,-24-4,27-3,71 4,-101 25,37-5,28-11,0-5,-147-1,81-13,-273-11,172-3,141 10,-27-8,-65-2,207 14,-1-1,-31-7,-25-3,-467 6,294 9,221-3,-398-17,212-20,59 9,17 8,42 8,1-5,-147-44,196 45,10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04:35:19.742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1 401,'457'-21,"-321"20,810-1,5 55,-441 20,-509-73,107 17,170 6,-226-20,1 3,65 16,-43-8,-70-13,12 2,-1 0,27 9,-44-12,1 0,0 0,0 0,0 1,0-1,-1 0,1 0,0 0,0 0,0 0,0 0,-1 0,1 0,0 1,0-1,0 0,0 0,0 0,0 0,0 0,0 1,-1-1,1 0,0 0,0 0,0 0,0 1,0-1,0 0,0 0,0 0,0 1,0-1,0 0,0 0,0 0,0 0,0 1,0-1,0 0,1 0,-1 0,0 0,0 1,0-1,0 0,0 0,0 0,0 0,0 0,1 1,-1-1,0 0,0 0,0 0,0 0,1 0,-16 3,1-1,-1 0,0-2,0 1,-16-3,3 1,-485-33,73 3,-747 17,979 27,0 9,-277 67,477-88,-35 10,34-6,22-2,417-1,-314-4,709-42,-217 7,-220 27,-367 11,-15-1,0 1,-1-1,1 0,0 0,0 0,-1-1,1 0,0 0,-1-1,1 0,5-2,-11-1,-12-1,-12 0,0 1,-1 2,-43-2,38 4,-498-9,-3 25,311-7,-289 19,475-21,32-3,9 1,60 5,749 4,-565-15,273 3,764-4,-758-20,-10-50,-471 59,-48 14,-1 0,0 0,1 0,-1 0,0 0,1 0,-1 0,0 0,1-1,-1 1,0 0,1 0,-1 0,0 0,1-1,-1 1,0 0,0 0,1-1,-1 1,0 0,0 0,0-1,1 1,-1 0,0-1,0 1,0 0,0-1,0 1,1 0,-1-1,0 1,0 0,0-1,0 1,0 0,0-1,0 1,0 0,0-1,-1 1,1 0,0-1,0 1,0 0,0-1,0 1,-1 0,1-1,0 1,0 0,0-1,-1 1,1 0,0 0,0 0,-1-1,1 1,0 0,-1 0,1 0,0-1,-1 1,1 0,0 0,-1 0,1 0,-29-10,-53-5,-143-6,116 13,-259-18,-338-37,676 59,11 2,0-1,1 0,-1-2,-27-9,45 14,1 0,0 0,-1 0,1 0,-1 0,1-1,0 1,-1 0,1 0,-1 0,1 0,0-1,-1 1,1 0,0 0,-1-1,1 1,0 0,-1-1,1 1,0 0,0-1,-1 1,1 0,0-1,0 1,0-1,0 1,-1 0,1-1,0 1,0-1,0 1,0 0,0-1,0 1,0-1,0 1,0-1,0 1,0 0,1-1,-1 1,0-1,0 1,0 0,0-1,1 1,-1 0,0-1,0 1,1 0,0-1,25-13,22-1,1 2,79-10,-36 8,698-140,-563 109,-183 36,-22 5,0 0,28-1,-134 9,-111 18,100-9,-442 69,327-46,51-12,120-14,39-9,0 0,-1 0,1 0,0 0,-1 0,1 0,0 0,0 0,-1 1,1-1,0 0,-1 0,1 0,0 0,0 1,0-1,-1 0,1 0,0 0,0 1,0-1,-1 0,1 0,0 1,0-1,0 0,0 0,0 1,0-1,0 0,-1 1,1-1,0 0,0 0,0 1,0-1,0 0,0 1,1-1,-1 0,0 0,0 1,0-1,0 0,0 1,0-1,0 0,1 0,-1 1,0-1,0 0,0 0,0 0,1 1,-1-1,1 0,7 5,0 0,0-1,1-1,-1 1,1-1,0-1,0 1,0-2,14 2,1 1,398 48,11-27,-285-19,-124-4,1232 51,-1125-50,-386 20,1 10,2 12,-365 114,378-85,237-74,0 0,0 1,0-1,0 1,0 0,0-1,0 1,0 0,0 0,0 0,1 0,-1 1,0-1,1 0,-1 1,1-1,-3 4,4-5,1 1,-1-1,0 1,0-1,0 1,0-1,1 1,-1-1,0 1,0-1,1 0,-1 1,0-1,1 1,-1-1,0 0,1 1,-1-1,1 0,-1 1,1-1,-1 0,0 0,2 1,26 9,45 7,0-4,116 6,155-13,-258-6,706-27,-604 18,-169 7,-17 1,-5 1,-32-3,13 2,-964-66,826 57,129 5,31 5,0-1,0 1,0 0,0 0,0 0,0-1,-1 1,1 0,0 0,0-1,0 1,0 0,0 0,0 0,0-1,0 1,0 0,0 0,0-1,0 1,0 0,0 0,0-1,0 1,0 0,1 0,-1-1,0 1,0 0,0 0,0 0,0-1,0 1,1 0,-1 0,0 0,0 0,0-1,1 1,-1 0,0 0,0 0,0 0,1 0,-1 0,0 0,0 0,1 0,-1-1,0 1,59-22,393-90,15 34,699-33,-1151 111,0 0,1 2,-1 0,28 7,-25-4,0-2,28 3,15-5,-24-1,71 10,77 12,-182-22,-1 1,1-1,-1 1,1 0,-1 0,1 0,-1 0,1 0,-1 0,0 1,1-1,-1 1,0 0,0-1,0 1,1 2,-2-2,0-1,-1 1,0-1,1 1,-1-1,0 1,0-1,0 1,0 0,0-1,0 1,-1-1,1 1,0-1,-1 1,1-1,-1 1,1-1,-1 0,0 1,0-1,0 0,0 1,0-1,0 0,0 0,0 0,0 0,0 0,-2 1,-12 12,0-2,-1 1,-1-2,-32 17,-80 31,33-17,87-38,0 0,0-1,-1 0,1 0,-1-1,0 0,-18 0,4-2,1-2,-25-4,42 5,-138-10,692 12,-678 1,-799 51,26 0,654-37,-42 1,266-17,0 0,0-2,1 0,-48-12,70 13,1 1,0 0,-1 0,1-1,0 1,0-1,0 1,-1-1,1 0,0 1,0-1,0 0,0 0,0 0,0 0,0 0,-1-1,2 1,0 0,0 1,0-1,0 1,0-1,1 1,-1-1,0 0,0 1,0-1,0 1,1-1,-1 1,0-1,0 1,1-1,-1 1,1-1,-1 1,0-1,1 1,-1 0,1-1,-1 1,1 0,0-1,6-3,0 0,0 0,0 1,0 0,10-2,251-51,12 19,-254 34,527-57,1 26,-547 34,22-1,-26 2,-16 0,-253 16,-791 22,-6-67,16-117,902 120,-172-5,195 22,-143-4,-473 9,499 4,189 1,-78 15,34-4,-317 35,405-47,-27 5,32-6,0 0,0 0,-1 1,1-1,0 0,0 1,0-1,0 1,0 0,0-1,0 1,0 0,0-1,0 1,0 0,0 0,1 0,-1 0,0 0,0 1,1-1,0 0,0-1,0 1,1 0,-1-1,0 1,0-1,1 1,-1 0,0-1,1 1,-1-1,0 1,1-1,-1 1,1-1,-1 1,1-1,-1 0,1 1,0-1,-1 0,1 1,-1-1,1 0,0 0,-1 1,2-1,26 11,1-1,0-2,1-1,38 5,-14-2,277 40,-39-7,-260-37,1 2,-1 1,42 19,-47-16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89D4-86A6-40C9-AF2D-F3ED94CE208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0521C-FAB9-4BA0-B091-FDC78359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0521C-FAB9-4BA0-B091-FDC78359A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0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2376" y="569312"/>
            <a:ext cx="7540024" cy="2040759"/>
          </a:xfrm>
        </p:spPr>
        <p:txBody>
          <a:bodyPr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377" y="2890347"/>
            <a:ext cx="7540023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1"/>
            <a:ext cx="3678621" cy="5940101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6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.jpg"/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12192000" cy="687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23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898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514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945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534782" y="430146"/>
            <a:ext cx="11196305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7" y="274639"/>
            <a:ext cx="1083128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7" y="1600201"/>
            <a:ext cx="10831283" cy="39507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8312515" y="1600202"/>
            <a:ext cx="3269885" cy="2988015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3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537" y="4501931"/>
            <a:ext cx="10233751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536" y="3011380"/>
            <a:ext cx="10233752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092535" y="378938"/>
            <a:ext cx="10233751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7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11" y="274639"/>
            <a:ext cx="1104978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11" y="1600202"/>
            <a:ext cx="5462671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86" y="1600202"/>
            <a:ext cx="5273017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1" y="274638"/>
            <a:ext cx="7903779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621" y="1215233"/>
            <a:ext cx="39939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8621" y="1854994"/>
            <a:ext cx="3993931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6115" y="1215233"/>
            <a:ext cx="36762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6115" y="1854994"/>
            <a:ext cx="3676285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207023" y="274638"/>
            <a:ext cx="3269885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207023" y="3116479"/>
            <a:ext cx="3269885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05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88964" y="348214"/>
            <a:ext cx="5187365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7746" y="348215"/>
            <a:ext cx="5913340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35" y="273050"/>
            <a:ext cx="673374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2830" y="273053"/>
            <a:ext cx="3629572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535" y="1435103"/>
            <a:ext cx="6733740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84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38" y="4800601"/>
            <a:ext cx="105854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6938" y="402899"/>
            <a:ext cx="10585463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938" y="5367339"/>
            <a:ext cx="10585463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01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/>
        </p:nvPicPr>
        <p:blipFill>
          <a:blip r:embed="rId16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12192000" cy="68777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" y="5940102"/>
            <a:ext cx="12191997" cy="917899"/>
          </a:xfrm>
          <a:prstGeom prst="rect">
            <a:avLst/>
          </a:prstGeom>
          <a:solidFill>
            <a:srgbClr val="5D17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9" y="6126165"/>
            <a:ext cx="4413013" cy="567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10723" y="6216620"/>
            <a:ext cx="461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+mj-lt"/>
              </a:rPr>
              <a:t>University Unit Name</a:t>
            </a:r>
            <a:r>
              <a:rPr lang="en-US" sz="1800" baseline="0" dirty="0">
                <a:solidFill>
                  <a:schemeClr val="bg1"/>
                </a:solidFill>
                <a:latin typeface="+mj-lt"/>
              </a:rPr>
              <a:t> Here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94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D2E2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565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565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565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customXml" Target="../ink/ink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customXml" Target="../ink/ink4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00BB-5BF5-FFD5-5070-792D4B17544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4454" y="1139904"/>
            <a:ext cx="10903092" cy="1347787"/>
          </a:xfrm>
        </p:spPr>
        <p:txBody>
          <a:bodyPr>
            <a:noAutofit/>
          </a:bodyPr>
          <a:lstStyle/>
          <a:p>
            <a:br>
              <a:rPr lang="en-US" sz="4000" dirty="0">
                <a:latin typeface="Algerian" panose="04020705040A02060702" pitchFamily="82" charset="0"/>
              </a:rPr>
            </a:b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b="0" i="0" dirty="0">
                <a:effectLst/>
                <a:latin typeface="Algerian" panose="04020705040A02060702" pitchFamily="82" charset="0"/>
              </a:rPr>
              <a:t>Advanced Healthcare Analytics: Predicting Stroke Risk with R</a:t>
            </a:r>
            <a:br>
              <a:rPr lang="en-US" sz="40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F0E43-43F6-18CC-0358-B3B84520508D}"/>
              </a:ext>
            </a:extLst>
          </p:cNvPr>
          <p:cNvSpPr txBox="1"/>
          <p:nvPr/>
        </p:nvSpPr>
        <p:spPr>
          <a:xfrm>
            <a:off x="2638926" y="3686771"/>
            <a:ext cx="6612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/>
              <a:t>Yashwanth Reddy Kovvuri (YK291)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Department of Computer Science and Engineering</a:t>
            </a:r>
          </a:p>
          <a:p>
            <a:pPr algn="ctr"/>
            <a:r>
              <a:rPr lang="en-US" dirty="0"/>
              <a:t>Course : Data Science – Concepts and Practice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Dr. J. Edward Swan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December 2023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6A1303-E30E-F8EC-0D71-5FB258B99D18}"/>
                  </a:ext>
                </a:extLst>
              </p14:cNvPr>
              <p14:cNvContentPartPr/>
              <p14:nvPr/>
            </p14:nvContentPartPr>
            <p14:xfrm>
              <a:off x="8885956" y="6179211"/>
              <a:ext cx="3150720" cy="42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6A1303-E30E-F8EC-0D71-5FB258B99D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22956" y="6116211"/>
                <a:ext cx="3276360" cy="5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07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B74F-3480-DEC9-D6B6-7F4A74B3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Preprocessing</a:t>
            </a:r>
          </a:p>
        </p:txBody>
      </p:sp>
      <p:pic>
        <p:nvPicPr>
          <p:cNvPr id="6" name="Content Placeholder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2DEA502-5D24-A6B5-A303-A4AD26D28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9" y="1774647"/>
            <a:ext cx="4732430" cy="8992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390FF2-2D96-EB97-742D-D0D905A1A3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9" y="3429000"/>
            <a:ext cx="5273675" cy="5201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AFEFB-FE71-9194-798F-19ACBAC2BC0F}"/>
              </a:ext>
            </a:extLst>
          </p:cNvPr>
          <p:cNvSpPr txBox="1"/>
          <p:nvPr/>
        </p:nvSpPr>
        <p:spPr>
          <a:xfrm>
            <a:off x="6096000" y="1776988"/>
            <a:ext cx="576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Inter_e66fe9"/>
              </a:rPr>
              <a:t>75% of the data will be used for training, and the remaining</a:t>
            </a:r>
          </a:p>
          <a:p>
            <a:pPr algn="just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Inter_e66fe9"/>
              </a:rPr>
              <a:t> 25% will be used for testing.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9A883-A388-688C-2F92-54D402D3C3BE}"/>
              </a:ext>
            </a:extLst>
          </p:cNvPr>
          <p:cNvSpPr txBox="1"/>
          <p:nvPr/>
        </p:nvSpPr>
        <p:spPr>
          <a:xfrm>
            <a:off x="6013534" y="3060441"/>
            <a:ext cx="5729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Stratified cross-validation is made easier with the help</a:t>
            </a:r>
          </a:p>
          <a:p>
            <a:pPr algn="just"/>
            <a:r>
              <a:rPr lang="en-US" dirty="0"/>
              <a:t> of the R function </a:t>
            </a:r>
            <a:r>
              <a:rPr lang="en-US" dirty="0" err="1"/>
              <a:t>vfold_cv</a:t>
            </a:r>
            <a:r>
              <a:rPr lang="en-US" dirty="0"/>
              <a:t>, which </a:t>
            </a:r>
            <a:r>
              <a:rPr lang="en-US" b="1" dirty="0"/>
              <a:t>divides a dataset</a:t>
            </a:r>
          </a:p>
          <a:p>
            <a:pPr algn="just"/>
            <a:r>
              <a:rPr lang="en-US" b="1" dirty="0"/>
              <a:t> into 10 folds and then repeats the process 10 times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 making sure each fold preserves a fair representation </a:t>
            </a:r>
          </a:p>
          <a:p>
            <a:pPr algn="just"/>
            <a:r>
              <a:rPr lang="en-US" dirty="0"/>
              <a:t>of the categories specified by the strata variable. For</a:t>
            </a:r>
          </a:p>
          <a:p>
            <a:pPr algn="just"/>
            <a:r>
              <a:rPr lang="en-US" dirty="0"/>
              <a:t> tasks in machine learning where maintaining true</a:t>
            </a:r>
          </a:p>
          <a:p>
            <a:pPr algn="just"/>
            <a:r>
              <a:rPr lang="en-US" dirty="0"/>
              <a:t> class proportions is essential, this careful distribution</a:t>
            </a:r>
          </a:p>
          <a:p>
            <a:pPr algn="just"/>
            <a:r>
              <a:rPr lang="en-US" dirty="0"/>
              <a:t> is essential.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958E0-31F0-3C4D-9A2C-3A696DD14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56" y="6230217"/>
            <a:ext cx="2864823" cy="3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4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DA8B-417A-1C16-9C06-B800EDC7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990944"/>
          </a:xfrm>
        </p:spPr>
        <p:txBody>
          <a:bodyPr/>
          <a:lstStyle/>
          <a:p>
            <a:r>
              <a:rPr lang="en-US" b="1" u="sng" dirty="0"/>
              <a:t>Data Visualization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FCC0A-7F1C-278C-6D7D-6019C16C0EF0}"/>
              </a:ext>
            </a:extLst>
          </p:cNvPr>
          <p:cNvSpPr txBox="1"/>
          <p:nvPr/>
        </p:nvSpPr>
        <p:spPr>
          <a:xfrm>
            <a:off x="736599" y="1752600"/>
            <a:ext cx="10667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Evaluation of the data to create an association between stroke and the given factors.</a:t>
            </a:r>
          </a:p>
          <a:p>
            <a:r>
              <a:rPr lang="en-IN" sz="2400" dirty="0"/>
              <a:t>This association is depicted pictorially to understand the degree of influence of any given factor.</a:t>
            </a:r>
          </a:p>
          <a:p>
            <a:endParaRPr lang="en-IN" sz="2400" dirty="0"/>
          </a:p>
          <a:p>
            <a:r>
              <a:rPr lang="en-IN" sz="2400" dirty="0"/>
              <a:t>Interpretation- stroke is a multifactorial disease with various levels of contribution from said factors hence it is essential to monitor and create a holistic approach towards management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F0EEA-F5B5-6404-B3C1-EB98E9D2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40" y="6293776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36FD54-D3A0-495F-11EA-054A65A6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54" y="2488067"/>
            <a:ext cx="4433677" cy="31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E7579-DAB9-E1A7-5D69-B1EBBC810FB3}"/>
              </a:ext>
            </a:extLst>
          </p:cNvPr>
          <p:cNvSpPr txBox="1"/>
          <p:nvPr/>
        </p:nvSpPr>
        <p:spPr>
          <a:xfrm>
            <a:off x="1789214" y="4201726"/>
            <a:ext cx="7410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STROKE AND AGE</a:t>
            </a:r>
            <a:r>
              <a:rPr lang="en-IN" sz="2400" i="1" dirty="0"/>
              <a:t>- </a:t>
            </a:r>
            <a:r>
              <a:rPr lang="en-IN" sz="2400" dirty="0"/>
              <a:t>Violin curve</a:t>
            </a:r>
          </a:p>
          <a:p>
            <a:r>
              <a:rPr lang="en-IN" sz="2400" i="1" dirty="0"/>
              <a:t>Higher the age, higher the risk for stroke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BBCF35-6B23-BFA1-D126-81516FA7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0" y="333429"/>
            <a:ext cx="4433677" cy="277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F29CE-2D06-6315-EE2F-C138CB6B7782}"/>
              </a:ext>
            </a:extLst>
          </p:cNvPr>
          <p:cNvSpPr txBox="1"/>
          <p:nvPr/>
        </p:nvSpPr>
        <p:spPr>
          <a:xfrm>
            <a:off x="5272961" y="804669"/>
            <a:ext cx="7410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STROKE AND GENDER</a:t>
            </a:r>
            <a:r>
              <a:rPr lang="en-IN" sz="2400" i="1" dirty="0"/>
              <a:t>-</a:t>
            </a:r>
            <a:endParaRPr lang="en-IN" sz="2400" dirty="0"/>
          </a:p>
          <a:p>
            <a:r>
              <a:rPr lang="en-IN" sz="2400" i="1" dirty="0"/>
              <a:t>Almost identical in males and females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AAB96-9C5B-FEC2-6855-B37F1A2BF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493" y="6189073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8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A15A9B-7398-3B87-A674-D6B555EB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45" y="403176"/>
            <a:ext cx="4672084" cy="292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A6FE50-C966-15E4-AA9F-704B595F4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7"/>
          <a:stretch/>
        </p:blipFill>
        <p:spPr bwMode="auto">
          <a:xfrm>
            <a:off x="7019498" y="3003074"/>
            <a:ext cx="4835857" cy="282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61B5A-2DD4-9B24-28EC-6835457D50FA}"/>
              </a:ext>
            </a:extLst>
          </p:cNvPr>
          <p:cNvSpPr txBox="1"/>
          <p:nvPr/>
        </p:nvSpPr>
        <p:spPr>
          <a:xfrm>
            <a:off x="5561463" y="1032205"/>
            <a:ext cx="5643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STROKE AND MARITAL STATUS</a:t>
            </a:r>
          </a:p>
          <a:p>
            <a:r>
              <a:rPr lang="en-IN" sz="2400" i="1" dirty="0"/>
              <a:t>Married sector indicated higher incidence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B73AA-C51E-FE2D-40A3-45BC4F5C3896}"/>
              </a:ext>
            </a:extLst>
          </p:cNvPr>
          <p:cNvSpPr txBox="1"/>
          <p:nvPr/>
        </p:nvSpPr>
        <p:spPr>
          <a:xfrm>
            <a:off x="498144" y="3629604"/>
            <a:ext cx="6284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STROKE AND WORK TYPE</a:t>
            </a:r>
          </a:p>
          <a:p>
            <a:r>
              <a:rPr lang="en-IN" sz="2400" i="1" dirty="0"/>
              <a:t>Private and self employment occupations have higher risk</a:t>
            </a:r>
          </a:p>
          <a:p>
            <a:r>
              <a:rPr lang="en-IN" sz="2400" i="1" dirty="0"/>
              <a:t>Children are less prone- almost negligible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BCA8F-44AE-B3A1-4665-FC4DCFDB1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850" y="6238422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0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4C9BBFF-E5F0-E5A7-A78E-20BBA6B1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0445"/>
            <a:ext cx="4247182" cy="265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7DD770-E045-A378-4BB5-DFB0815E2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44" y="2813533"/>
            <a:ext cx="4753970" cy="297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DF7D2D-02EE-15F0-32C4-E043DE2995FF}"/>
              </a:ext>
            </a:extLst>
          </p:cNvPr>
          <p:cNvSpPr txBox="1"/>
          <p:nvPr/>
        </p:nvSpPr>
        <p:spPr>
          <a:xfrm>
            <a:off x="5561463" y="1032205"/>
            <a:ext cx="5643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STROKE AND RESIDENCE TYPE</a:t>
            </a:r>
          </a:p>
          <a:p>
            <a:r>
              <a:rPr lang="en-IN" sz="2400" i="1" dirty="0"/>
              <a:t>A little higher in urban areas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160CE-0AC2-FB21-992B-9A75F170646A}"/>
              </a:ext>
            </a:extLst>
          </p:cNvPr>
          <p:cNvSpPr txBox="1"/>
          <p:nvPr/>
        </p:nvSpPr>
        <p:spPr>
          <a:xfrm>
            <a:off x="609600" y="3943067"/>
            <a:ext cx="564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STROKE AND SMOKING STATUS</a:t>
            </a:r>
          </a:p>
          <a:p>
            <a:r>
              <a:rPr lang="en-IN" sz="2400" i="1" dirty="0"/>
              <a:t>Higher incidence of stroke in all types of smokers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36639-72EC-55A6-E0A3-D65A91DBA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494" y="6226700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737E993-40D2-8A8B-0F4E-7ED2E04C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8" y="300250"/>
            <a:ext cx="4521958" cy="30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8B9F9C0-FC7B-B001-E4E8-5CC946F7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12" y="2906973"/>
            <a:ext cx="4814930" cy="30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191F36-9468-F6BF-0FFE-5AFE814E7196}"/>
              </a:ext>
            </a:extLst>
          </p:cNvPr>
          <p:cNvSpPr txBox="1"/>
          <p:nvPr/>
        </p:nvSpPr>
        <p:spPr>
          <a:xfrm>
            <a:off x="5561463" y="1032205"/>
            <a:ext cx="564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STROKE AND HYPERTENSION</a:t>
            </a:r>
          </a:p>
          <a:p>
            <a:r>
              <a:rPr lang="en-IN" sz="2400" i="1" dirty="0"/>
              <a:t>Hypertension is frequent in patients with stroke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5B871-A2F8-8716-1F59-F9191CD0F688}"/>
              </a:ext>
            </a:extLst>
          </p:cNvPr>
          <p:cNvSpPr txBox="1"/>
          <p:nvPr/>
        </p:nvSpPr>
        <p:spPr>
          <a:xfrm>
            <a:off x="254758" y="4411638"/>
            <a:ext cx="564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STROKE AND HEART DISEASE</a:t>
            </a:r>
          </a:p>
          <a:p>
            <a:r>
              <a:rPr lang="en-IN" sz="2400" i="1" dirty="0"/>
              <a:t>Individuals with heart conditions showed higher risk for development of stroke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D5788-D5B3-1059-316D-E5C16BC60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493" y="6246216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3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7A9AEB-B039-3885-5948-4986E24B3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20700"/>
            <a:ext cx="46482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4B0FC0-508F-12A5-5DA7-4B5BFA4A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3225800"/>
            <a:ext cx="4307838" cy="269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B14994-CD51-68FA-5A26-7501190F208C}"/>
              </a:ext>
            </a:extLst>
          </p:cNvPr>
          <p:cNvSpPr txBox="1"/>
          <p:nvPr/>
        </p:nvSpPr>
        <p:spPr>
          <a:xfrm>
            <a:off x="5561463" y="1032205"/>
            <a:ext cx="564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STROKE AND GLUCOSE</a:t>
            </a:r>
          </a:p>
          <a:p>
            <a:r>
              <a:rPr lang="en-IN" sz="2400" i="1" dirty="0"/>
              <a:t>High blood glucose levels are usually associated with stroke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4B7B1-6AA3-E83F-85CB-E6FB133609FC}"/>
              </a:ext>
            </a:extLst>
          </p:cNvPr>
          <p:cNvSpPr txBox="1"/>
          <p:nvPr/>
        </p:nvSpPr>
        <p:spPr>
          <a:xfrm>
            <a:off x="862463" y="4025302"/>
            <a:ext cx="564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STROKE AND BMI</a:t>
            </a:r>
          </a:p>
          <a:p>
            <a:r>
              <a:rPr lang="en-IN" sz="2400" i="1" dirty="0"/>
              <a:t>Stroke is seen in people scoring 40 above in BMI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7B983-5C89-D676-6327-6C8E086ED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893" y="6250146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6AEE-3FAA-9C9E-E985-498052AF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249" y="132451"/>
            <a:ext cx="10667403" cy="1143000"/>
          </a:xfrm>
        </p:spPr>
        <p:txBody>
          <a:bodyPr/>
          <a:lstStyle/>
          <a:p>
            <a:r>
              <a:rPr lang="en-IN" b="1" dirty="0"/>
              <a:t>Correlation factor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B21AFF-DB78-7845-7EE0-A7B6FC737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9" t="26657"/>
          <a:stretch/>
        </p:blipFill>
        <p:spPr bwMode="auto">
          <a:xfrm>
            <a:off x="2942280" y="1176568"/>
            <a:ext cx="6639339" cy="428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16DFDD-463A-F836-2FAE-EE0F5D8A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17" y="6272221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6192-43C1-FE7B-ED5C-5C7F3F61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Data Modelling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F6E08-EE30-B7B1-E247-0DB1C7F27452}"/>
              </a:ext>
            </a:extLst>
          </p:cNvPr>
          <p:cNvSpPr txBox="1"/>
          <p:nvPr/>
        </p:nvSpPr>
        <p:spPr>
          <a:xfrm>
            <a:off x="609600" y="1642019"/>
            <a:ext cx="74031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Converting presented data into models that can be fed with upcoming trial data for predictions</a:t>
            </a:r>
          </a:p>
          <a:p>
            <a:r>
              <a:rPr lang="en-IN" sz="2000" b="1" dirty="0"/>
              <a:t>Linear: Logistic regression and confusion matrix, linear svc</a:t>
            </a:r>
          </a:p>
          <a:p>
            <a:r>
              <a:rPr lang="en-IN" sz="2000" b="1" dirty="0"/>
              <a:t>Non linear: Support Vector Machine</a:t>
            </a:r>
          </a:p>
          <a:p>
            <a:r>
              <a:rPr lang="en-IN" sz="2000" b="1" dirty="0"/>
              <a:t>Ensemble: Random Forest</a:t>
            </a:r>
          </a:p>
          <a:p>
            <a:endParaRPr lang="en-IN" sz="2000" dirty="0"/>
          </a:p>
          <a:p>
            <a:r>
              <a:rPr lang="en-IN" sz="2000" dirty="0"/>
              <a:t>The factors that influence the choice of model selection are</a:t>
            </a:r>
          </a:p>
          <a:p>
            <a:r>
              <a:rPr lang="en-IN" sz="2000" b="1" dirty="0"/>
              <a:t>ROC-AUC Curve </a:t>
            </a:r>
            <a:r>
              <a:rPr lang="en-IN" sz="2000" dirty="0"/>
              <a:t>which indicates the sensitivity-specificity of the model:</a:t>
            </a:r>
          </a:p>
          <a:p>
            <a:r>
              <a:rPr lang="en-IN" sz="2000" b="1" dirty="0"/>
              <a:t>Specificity</a:t>
            </a:r>
          </a:p>
          <a:p>
            <a:r>
              <a:rPr lang="en-IN" sz="2000" b="1" dirty="0"/>
              <a:t>Accuracy</a:t>
            </a:r>
          </a:p>
          <a:p>
            <a:r>
              <a:rPr lang="en-IN" sz="2000" b="1" dirty="0"/>
              <a:t>J Index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90560B-D62B-BEA2-9140-3B0BEDD3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24" y="1007164"/>
            <a:ext cx="3569682" cy="46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7C58F-2981-C5DF-5BB7-47316F44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412" y="6293776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7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6279D-25EE-A5C1-9180-4283D9C60CE1}"/>
              </a:ext>
            </a:extLst>
          </p:cNvPr>
          <p:cNvSpPr txBox="1"/>
          <p:nvPr/>
        </p:nvSpPr>
        <p:spPr>
          <a:xfrm>
            <a:off x="490331" y="1028485"/>
            <a:ext cx="57779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dataset is split off into training and testing split and metrics library is framed</a:t>
            </a:r>
          </a:p>
          <a:p>
            <a:r>
              <a:rPr lang="en-IN" sz="2400" dirty="0"/>
              <a:t>Each parameter is provided with criteria and is used for prediction</a:t>
            </a:r>
          </a:p>
          <a:p>
            <a:r>
              <a:rPr lang="en-IN" sz="2400" dirty="0"/>
              <a:t>Each model is evaluated by feeding data and its efficiency is measured based on various scales.</a:t>
            </a:r>
          </a:p>
          <a:p>
            <a:r>
              <a:rPr lang="en-IN" sz="2400" dirty="0"/>
              <a:t>Finally, the best fit method is selected to plot the data </a:t>
            </a:r>
            <a:r>
              <a:rPr lang="en-IN" sz="2400" dirty="0" err="1"/>
              <a:t>ie</a:t>
            </a:r>
            <a:r>
              <a:rPr lang="en-IN" sz="2400" dirty="0"/>
              <a:t> </a:t>
            </a:r>
            <a:r>
              <a:rPr lang="en-IN" sz="2400" b="1" i="1" dirty="0"/>
              <a:t>Logistic Regression</a:t>
            </a:r>
          </a:p>
          <a:p>
            <a:r>
              <a:rPr lang="en-IN" sz="2400" i="1" dirty="0"/>
              <a:t>Variable importance is calculated to provide exclusion criteria</a:t>
            </a:r>
            <a:endParaRPr lang="en-IN" sz="2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29FE7C0-375D-5F9B-53BF-B272D5A41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r="6173"/>
          <a:stretch/>
        </p:blipFill>
        <p:spPr bwMode="auto">
          <a:xfrm>
            <a:off x="7036904" y="1408314"/>
            <a:ext cx="4810539" cy="34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7DEF6-5268-9591-3FD8-49579E54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323" y="6273592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8160C2-7A86-D358-2F68-89B60DA7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11" y="274639"/>
            <a:ext cx="11049789" cy="1143000"/>
          </a:xfrm>
        </p:spPr>
        <p:txBody>
          <a:bodyPr/>
          <a:lstStyle/>
          <a:p>
            <a:r>
              <a:rPr lang="en-US" b="1" u="sng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8561E-DEB5-DB40-1F1D-FD3CA914CC8E}"/>
              </a:ext>
            </a:extLst>
          </p:cNvPr>
          <p:cNvSpPr txBox="1"/>
          <p:nvPr/>
        </p:nvSpPr>
        <p:spPr>
          <a:xfrm>
            <a:off x="6309386" y="1600202"/>
            <a:ext cx="5577814" cy="471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Introduction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Stroke and Its predisposition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 programming in healthcare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Dataset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Data wrangling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Data visualization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Data modelling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Scope</a:t>
            </a:r>
          </a:p>
          <a:p>
            <a:pPr marL="571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7F023D-942A-76EF-58F5-43D7A0523126}"/>
                  </a:ext>
                </a:extLst>
              </p14:cNvPr>
              <p14:cNvContentPartPr/>
              <p14:nvPr/>
            </p14:nvContentPartPr>
            <p14:xfrm>
              <a:off x="8653680" y="6195865"/>
              <a:ext cx="1050840" cy="32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7F023D-942A-76EF-58F5-43D7A05231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7560" y="6189745"/>
                <a:ext cx="10630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B12317-DA88-2DDD-E6F4-264FDBB1C25D}"/>
                  </a:ext>
                </a:extLst>
              </p14:cNvPr>
              <p14:cNvContentPartPr/>
              <p14:nvPr/>
            </p14:nvContentPartPr>
            <p14:xfrm>
              <a:off x="8864280" y="6316105"/>
              <a:ext cx="2863080" cy="25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B12317-DA88-2DDD-E6F4-264FDBB1C2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10280" y="6208105"/>
                <a:ext cx="297072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630A7B-BB0D-01B8-4556-5451E8C599E7}"/>
                  </a:ext>
                </a:extLst>
              </p14:cNvPr>
              <p14:cNvContentPartPr/>
              <p14:nvPr/>
            </p14:nvContentPartPr>
            <p14:xfrm>
              <a:off x="9014853" y="6326267"/>
              <a:ext cx="822240" cy="3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630A7B-BB0D-01B8-4556-5451E8C599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61213" y="6218267"/>
                <a:ext cx="9298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922264A-A084-7C29-46A5-B7211946D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44" b="89776" l="8786" r="91054">
                        <a14:foregroundMark x1="57668" y1="69010" x2="57668" y2="69010"/>
                        <a14:foregroundMark x1="68690" y1="68690" x2="55431" y2="62141"/>
                        <a14:foregroundMark x1="55431" y1="62141" x2="65335" y2="66933"/>
                        <a14:foregroundMark x1="65335" y1="66933" x2="53514" y2="60863"/>
                        <a14:foregroundMark x1="53514" y1="60863" x2="31629" y2="64696"/>
                        <a14:foregroundMark x1="31629" y1="64696" x2="22684" y2="60224"/>
                        <a14:foregroundMark x1="22684" y1="60224" x2="21086" y2="49201"/>
                        <a14:foregroundMark x1="21086" y1="49201" x2="45048" y2="65176"/>
                        <a14:foregroundMark x1="45048" y1="65176" x2="55431" y2="64217"/>
                        <a14:foregroundMark x1="55431" y1="64217" x2="46805" y2="61182"/>
                        <a14:foregroundMark x1="46805" y1="61182" x2="70128" y2="63419"/>
                        <a14:foregroundMark x1="70128" y1="63419" x2="31150" y2="61182"/>
                        <a14:foregroundMark x1="31150" y1="61182" x2="21406" y2="62460"/>
                        <a14:foregroundMark x1="21406" y1="62460" x2="15176" y2="71725"/>
                        <a14:foregroundMark x1="15176" y1="71725" x2="17412" y2="62780"/>
                        <a14:foregroundMark x1="17412" y1="62780" x2="26677" y2="59744"/>
                        <a14:foregroundMark x1="26677" y1="59744" x2="36102" y2="59425"/>
                        <a14:foregroundMark x1="36102" y1="59425" x2="55591" y2="60383"/>
                        <a14:foregroundMark x1="55591" y1="60383" x2="67572" y2="59265"/>
                        <a14:foregroundMark x1="67572" y1="59265" x2="79712" y2="61182"/>
                        <a14:foregroundMark x1="79712" y1="61182" x2="87061" y2="70607"/>
                        <a14:foregroundMark x1="87061" y1="70607" x2="77157" y2="75399"/>
                        <a14:foregroundMark x1="77157" y1="75399" x2="14856" y2="76358"/>
                        <a14:foregroundMark x1="14856" y1="76358" x2="8786" y2="71565"/>
                        <a14:foregroundMark x1="63738" y1="75240" x2="48562" y2="70767"/>
                        <a14:foregroundMark x1="48562" y1="70767" x2="64217" y2="68530"/>
                        <a14:foregroundMark x1="64217" y1="68530" x2="50799" y2="72204"/>
                        <a14:foregroundMark x1="50799" y1="72204" x2="62780" y2="67412"/>
                        <a14:foregroundMark x1="62780" y1="67412" x2="63099" y2="67412"/>
                        <a14:foregroundMark x1="71885" y1="65335" x2="62620" y2="70767"/>
                        <a14:foregroundMark x1="62620" y1="70767" x2="78594" y2="71406"/>
                        <a14:foregroundMark x1="78594" y1="71406" x2="70927" y2="66134"/>
                        <a14:foregroundMark x1="70927" y1="66134" x2="69489" y2="66134"/>
                        <a14:foregroundMark x1="76518" y1="69010" x2="76518" y2="69010"/>
                        <a14:foregroundMark x1="79553" y1="68371" x2="79233" y2="66294"/>
                        <a14:foregroundMark x1="59265" y1="57188" x2="61342" y2="66134"/>
                        <a14:foregroundMark x1="61342" y1="66134" x2="71406" y2="65495"/>
                        <a14:foregroundMark x1="71406" y1="65495" x2="66773" y2="57029"/>
                        <a14:foregroundMark x1="66773" y1="57029" x2="58626" y2="56709"/>
                        <a14:foregroundMark x1="42652" y1="62460" x2="22364" y2="63898"/>
                        <a14:foregroundMark x1="22364" y1="63898" x2="16134" y2="70927"/>
                        <a14:foregroundMark x1="16134" y1="70927" x2="41534" y2="76198"/>
                        <a14:foregroundMark x1="41534" y1="76198" x2="51118" y2="76198"/>
                        <a14:foregroundMark x1="51118" y1="76198" x2="62300" y2="72843"/>
                        <a14:foregroundMark x1="62300" y1="72843" x2="51278" y2="63419"/>
                        <a14:foregroundMark x1="51278" y1="63419" x2="36741" y2="61981"/>
                        <a14:foregroundMark x1="38658" y1="64377" x2="18371" y2="68530"/>
                        <a14:foregroundMark x1="18371" y1="68530" x2="32907" y2="72524"/>
                        <a14:foregroundMark x1="32907" y1="72524" x2="49042" y2="72364"/>
                        <a14:foregroundMark x1="49042" y1="72364" x2="56230" y2="65335"/>
                        <a14:foregroundMark x1="56230" y1="65335" x2="34665" y2="63578"/>
                        <a14:foregroundMark x1="28594" y1="63259" x2="25879" y2="72045"/>
                        <a14:foregroundMark x1="25879" y1="72045" x2="36901" y2="69010"/>
                        <a14:foregroundMark x1="36901" y1="69010" x2="45847" y2="70128"/>
                        <a14:foregroundMark x1="45847" y1="70128" x2="46805" y2="69489"/>
                        <a14:foregroundMark x1="47444" y1="69169" x2="47604" y2="71086"/>
                        <a14:foregroundMark x1="38658" y1="68211" x2="51757" y2="68850"/>
                        <a14:foregroundMark x1="51757" y1="68850" x2="28435" y2="69329"/>
                        <a14:foregroundMark x1="78115" y1="75559" x2="88818" y2="76038"/>
                        <a14:foregroundMark x1="88818" y1="76038" x2="91054" y2="74601"/>
                        <a14:foregroundMark x1="52556" y1="66613" x2="31949" y2="65974"/>
                        <a14:foregroundMark x1="20927" y1="45208" x2="21406" y2="41534"/>
                        <a14:foregroundMark x1="41214" y1="24601" x2="22684" y2="24760"/>
                        <a14:foregroundMark x1="76358" y1="24760" x2="65016" y2="24281"/>
                        <a14:foregroundMark x1="65016" y1="24281" x2="63419" y2="249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173" y="-133293"/>
            <a:ext cx="7124586" cy="71245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525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E8D9-614F-DDD4-146E-FF02F626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 index and Confusion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52DA3-F84F-502D-484A-FB926C131861}"/>
              </a:ext>
            </a:extLst>
          </p:cNvPr>
          <p:cNvSpPr txBox="1"/>
          <p:nvPr/>
        </p:nvSpPr>
        <p:spPr>
          <a:xfrm>
            <a:off x="193103" y="1562018"/>
            <a:ext cx="5790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Deals with the </a:t>
            </a:r>
            <a:r>
              <a:rPr lang="en-IN" sz="2400" b="1" dirty="0"/>
              <a:t>4 parameters- true positives, true negatives, false positives, false negatives.</a:t>
            </a:r>
          </a:p>
          <a:p>
            <a:r>
              <a:rPr lang="en-IN" sz="2400" dirty="0"/>
              <a:t>They indicate the efficiency and accuracy of a formulated model to predict the outcome</a:t>
            </a:r>
          </a:p>
          <a:p>
            <a:r>
              <a:rPr lang="en-IN" sz="2400" dirty="0"/>
              <a:t>J index gives a maximum value of 1 when there are no false positives or false negatives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112628-E55B-5202-609C-F1FF4C75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679" y="1201378"/>
            <a:ext cx="5688836" cy="235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E859F16-4FDE-F719-4BFF-B71B24257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90120"/>
            <a:ext cx="5734515" cy="20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3278D-B135-BD01-0452-77E250BC3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447" y="6311361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9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B5BB674-72FF-D58C-C11B-0F6F330E9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7" y="517376"/>
            <a:ext cx="100012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B43E27-8074-E356-C2CF-468116A79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601" y="6195831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7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9907-B6AE-BAE9-0BCB-9B526090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168622"/>
            <a:ext cx="10667403" cy="1143000"/>
          </a:xfrm>
        </p:spPr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16821-5A4A-EF4E-BD28-0BAC4182FA1B}"/>
              </a:ext>
            </a:extLst>
          </p:cNvPr>
          <p:cNvSpPr txBox="1"/>
          <p:nvPr/>
        </p:nvSpPr>
        <p:spPr>
          <a:xfrm>
            <a:off x="914997" y="1200216"/>
            <a:ext cx="10389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with the maximum ROC-AUC curve, </a:t>
            </a:r>
            <a:r>
              <a:rPr lang="en-US" sz="2000" b="0" i="0" u="sng" dirty="0">
                <a:effectLst/>
                <a:latin typeface="Roboto" panose="020F0502020204030204" pitchFamily="2" charset="0"/>
              </a:rPr>
              <a:t>AUC: Area Under Curve; ROC Curve. ROC stands for Receiver Operating Characteristics-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performance measurement for the classification problems at various threshold settings.</a:t>
            </a:r>
            <a:endParaRPr lang="en-IN" sz="2000" u="sng" dirty="0"/>
          </a:p>
          <a:p>
            <a:r>
              <a:rPr lang="en-IN" sz="2000" dirty="0"/>
              <a:t> It is the best model because of its coefficient analysis and Recall scores.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7A1376-D6D1-D2F5-C2F3-83F74943B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7"/>
          <a:stretch/>
        </p:blipFill>
        <p:spPr bwMode="auto">
          <a:xfrm>
            <a:off x="3001123" y="2447249"/>
            <a:ext cx="5755999" cy="354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DAFF3A-ECB7-47C2-A9C0-AD0A3CFB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895" y="6297038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99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942E-421B-9AE2-D9B5-EF6AF21F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5B2B3-97B7-BACA-9F9C-5FAF39A7815A}"/>
              </a:ext>
            </a:extLst>
          </p:cNvPr>
          <p:cNvSpPr txBox="1"/>
          <p:nvPr/>
        </p:nvSpPr>
        <p:spPr>
          <a:xfrm>
            <a:off x="914996" y="1960978"/>
            <a:ext cx="106674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current model takes up to </a:t>
            </a:r>
            <a:r>
              <a:rPr lang="en-IN" sz="2400" b="1" dirty="0"/>
              <a:t>10 attributes with an accuracy of about 94%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Improvements can be made by integrating with </a:t>
            </a:r>
            <a:r>
              <a:rPr lang="en-IN" sz="2400" b="1" dirty="0"/>
              <a:t>techniques</a:t>
            </a:r>
            <a:r>
              <a:rPr lang="en-IN" sz="2400" dirty="0"/>
              <a:t> like </a:t>
            </a:r>
            <a:r>
              <a:rPr lang="en-IN" sz="2400" b="1" dirty="0"/>
              <a:t>Hyperparameter tuning, Bayesian optimization, </a:t>
            </a:r>
            <a:r>
              <a:rPr lang="en-IN" sz="2400" b="1" dirty="0" err="1"/>
              <a:t>ensembling</a:t>
            </a: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Regular monitoring and code reviews should be done to make it adaptive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Apps can be constructed which calculate stroke scores based on input factors. They would guide the individual about daily activities and meals, assist in stressful situations, advise when to consult a doctor, remind medication regimen and most importantly motion and pulse recognition with watches can notify emergency contacts when a person is </a:t>
            </a:r>
            <a:r>
              <a:rPr lang="en-IN" sz="2400" dirty="0" err="1"/>
              <a:t>understroke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CB8C2-C5E5-6F21-868B-E1CC52BC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785" y="6203253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0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85CF-0234-D43D-D843-E6F61AD9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D8DF3-96AC-1D00-0AFA-4E173522FC08}"/>
              </a:ext>
            </a:extLst>
          </p:cNvPr>
          <p:cNvSpPr txBox="1"/>
          <p:nvPr/>
        </p:nvSpPr>
        <p:spPr>
          <a:xfrm>
            <a:off x="337269" y="1847461"/>
            <a:ext cx="11624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have discussed how to predict strokes based on the healthcare dataset stroke data. We have</a:t>
            </a:r>
          </a:p>
          <a:p>
            <a:pPr algn="just"/>
            <a:r>
              <a:rPr lang="en-US" dirty="0"/>
              <a:t> demonstrated how to use R code to preprocess the data, perform exploratory data analysis, build a machine</a:t>
            </a:r>
          </a:p>
          <a:p>
            <a:pPr algn="just"/>
            <a:r>
              <a:rPr lang="en-US" dirty="0"/>
              <a:t> learning model, and evaluate the model’s performance.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model’s accuracy was evaluated using various  metrics such as accuracy, recall, precision, and F1 score.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also discussed how to improve the model’s  performance by adding more relevant features to the dataset, fine-tuning the parameters of the machine learning algorithm, performing feature selection, and using ensemble learning.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D4416-0820-2FCC-1920-9E752DD3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324" y="6293776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28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DF7F-10D4-8EA5-191E-F31D7935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98" y="2286000"/>
            <a:ext cx="10667403" cy="1143000"/>
          </a:xfrm>
        </p:spPr>
        <p:txBody>
          <a:bodyPr/>
          <a:lstStyle/>
          <a:p>
            <a:r>
              <a:rPr lang="en-US" b="1" u="sng" dirty="0">
                <a:latin typeface="Aptos Black" panose="020F0502020204030204" pitchFamily="34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F8646-DB2D-8271-28D6-323E8C84C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21" y="6284854"/>
            <a:ext cx="3071126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0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F504-4E3D-FFB5-8D73-877E17E51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1470025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A8818C-0AE7-9358-FAFB-A638789862CD}"/>
                  </a:ext>
                </a:extLst>
              </p14:cNvPr>
              <p14:cNvContentPartPr/>
              <p14:nvPr/>
            </p14:nvContentPartPr>
            <p14:xfrm>
              <a:off x="8916136" y="6253642"/>
              <a:ext cx="2864880" cy="32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A8818C-0AE7-9358-FAFB-A63878986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2136" y="6146002"/>
                <a:ext cx="2972520" cy="540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0D1990-DE6F-2E8F-8C45-FF344260A7B3}"/>
              </a:ext>
            </a:extLst>
          </p:cNvPr>
          <p:cNvSpPr txBox="1"/>
          <p:nvPr/>
        </p:nvSpPr>
        <p:spPr>
          <a:xfrm>
            <a:off x="709684" y="1593528"/>
            <a:ext cx="107817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Healthcare</a:t>
            </a:r>
            <a:r>
              <a:rPr lang="en-IN" sz="2400" dirty="0"/>
              <a:t> industry is an ever growing sector with population becoming health conscious by the day. Patients want to understand how to prevent disease and disability before its onset. This creates a need for physicians to be a step ahead at each point of patient encounter. </a:t>
            </a:r>
          </a:p>
          <a:p>
            <a:r>
              <a:rPr lang="en-IN" sz="2400" dirty="0"/>
              <a:t>Usage of </a:t>
            </a:r>
            <a:r>
              <a:rPr lang="en-IN" sz="2400" b="1" dirty="0"/>
              <a:t>data science</a:t>
            </a:r>
            <a:r>
              <a:rPr lang="en-IN" sz="2400" dirty="0"/>
              <a:t> and analytics can help achieve that. </a:t>
            </a:r>
            <a:r>
              <a:rPr lang="en-IN" sz="2400" b="1" dirty="0"/>
              <a:t>Prediction models</a:t>
            </a:r>
            <a:r>
              <a:rPr lang="en-IN" sz="2400" dirty="0"/>
              <a:t>, AI assisted equipment’s have been under research and are proven to be useful. </a:t>
            </a:r>
            <a:r>
              <a:rPr lang="en-IN" sz="2400" b="1" dirty="0"/>
              <a:t>Stroke</a:t>
            </a:r>
            <a:r>
              <a:rPr lang="en-IN" sz="2400" dirty="0"/>
              <a:t> </a:t>
            </a:r>
            <a:r>
              <a:rPr lang="en-IN" sz="2400" b="1" dirty="0"/>
              <a:t>prediction</a:t>
            </a:r>
            <a:r>
              <a:rPr lang="en-IN" sz="2400" dirty="0"/>
              <a:t> analysis is one such example where all risk factors contributing to the disease and the extent of their causation can be determined to formulate a trained algorithm.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712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A0CC-E2DF-CEF0-051F-C5B70AE1B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1470025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Stroke and Its predisposition</a:t>
            </a:r>
            <a:br>
              <a:rPr lang="en-US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</a:br>
            <a:endParaRPr lang="en-US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8D88A-4787-FEFE-D307-9C7EDD485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184" y="1470025"/>
            <a:ext cx="6017833" cy="4494929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Stroke also termed as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Cerebro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Vascular Attack is a disruption of blood flow to the brain.</a:t>
            </a:r>
          </a:p>
          <a:p>
            <a:pPr algn="just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could be due to a blocked vessel, burst or spill of the vessel or bleeding in the brain.</a:t>
            </a:r>
          </a:p>
          <a:p>
            <a:pPr algn="just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various factors which could lead to a high risk of developing stroke. These include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Modifiable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factors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these can be mitigated by lifestyle changes and active life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Non-modifiable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factors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these factors can’t be altered and are usually genetic or inherited broadly.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45C3BF-3247-9137-0063-3E92A96D6012}"/>
                  </a:ext>
                </a:extLst>
              </p14:cNvPr>
              <p14:cNvContentPartPr/>
              <p14:nvPr/>
            </p14:nvContentPartPr>
            <p14:xfrm>
              <a:off x="8842696" y="6327082"/>
              <a:ext cx="2981880" cy="22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45C3BF-3247-9137-0063-3E92A96D6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9056" y="6219442"/>
                <a:ext cx="3089520" cy="444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Stroke 2: primary and secondary prevention strategies | Nursing Times">
            <a:extLst>
              <a:ext uri="{FF2B5EF4-FFF2-40B4-BE49-F238E27FC236}">
                <a16:creationId xmlns:a16="http://schemas.microsoft.com/office/drawing/2014/main" id="{EF8AD9DB-8CDA-24E2-060F-8E2AA93B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26" y="1470025"/>
            <a:ext cx="5430150" cy="348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A0CC-E2DF-CEF0-051F-C5B70AE1B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175" y="450574"/>
            <a:ext cx="10363200" cy="1470025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 programming in healthcare</a:t>
            </a:r>
            <a:br>
              <a:rPr lang="en-US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</a:br>
            <a:endParaRPr lang="en-US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8D88A-4787-FEFE-D307-9C7EDD485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175" y="1575657"/>
            <a:ext cx="7671676" cy="370668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Stroke ranks as the second most common cause of fatality, with an annual occurrence of 795,000 cases.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Most of these can be mitigated through screenings and changes in lifestyle habits.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Data science in healthcare has the potential to enhance outcomes for both doctors and their patients. The insights gained can then inform the assessment of different treatment approaches.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Packages used include </a:t>
            </a:r>
            <a:r>
              <a:rPr lang="en-US" sz="2400" b="1" dirty="0" err="1">
                <a:solidFill>
                  <a:schemeClr val="tx1"/>
                </a:solidFill>
              </a:rPr>
              <a:t>Tidyverse</a:t>
            </a:r>
            <a:r>
              <a:rPr lang="en-US" sz="2400" b="1" dirty="0">
                <a:solidFill>
                  <a:schemeClr val="tx1"/>
                </a:solidFill>
              </a:rPr>
              <a:t>, Psych, GGplot2, </a:t>
            </a:r>
            <a:r>
              <a:rPr lang="en-US" sz="2400" b="1" dirty="0" err="1">
                <a:solidFill>
                  <a:schemeClr val="tx1"/>
                </a:solidFill>
              </a:rPr>
              <a:t>Dplyr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Ggally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Corrplot</a:t>
            </a:r>
            <a:r>
              <a:rPr lang="en-US" sz="2400" b="1" dirty="0">
                <a:solidFill>
                  <a:schemeClr val="tx1"/>
                </a:solidFill>
              </a:rPr>
              <a:t>, Caret, </a:t>
            </a:r>
            <a:r>
              <a:rPr lang="en-US" sz="2400" b="1" dirty="0" err="1">
                <a:solidFill>
                  <a:schemeClr val="tx1"/>
                </a:solidFill>
              </a:rPr>
              <a:t>RandomForest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Glmnet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45C3BF-3247-9137-0063-3E92A96D6012}"/>
                  </a:ext>
                </a:extLst>
              </p14:cNvPr>
              <p14:cNvContentPartPr/>
              <p14:nvPr/>
            </p14:nvContentPartPr>
            <p14:xfrm>
              <a:off x="8842696" y="6327082"/>
              <a:ext cx="2981880" cy="22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45C3BF-3247-9137-0063-3E92A96D6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8696" y="6219082"/>
                <a:ext cx="3089520" cy="444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19AB843-69FB-F1BB-390D-1D0D5A38E7EE}"/>
              </a:ext>
            </a:extLst>
          </p:cNvPr>
          <p:cNvSpPr txBox="1"/>
          <p:nvPr/>
        </p:nvSpPr>
        <p:spPr>
          <a:xfrm>
            <a:off x="8705849" y="2127947"/>
            <a:ext cx="298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R, we can get information about : </a:t>
            </a:r>
          </a:p>
          <a:p>
            <a:r>
              <a:rPr lang="en-US" dirty="0"/>
              <a:t>Genetics,</a:t>
            </a:r>
          </a:p>
          <a:p>
            <a:r>
              <a:rPr lang="en-US" dirty="0"/>
              <a:t>bioinformatics, </a:t>
            </a:r>
          </a:p>
          <a:p>
            <a:r>
              <a:rPr lang="en-US" dirty="0"/>
              <a:t>drug discovery, </a:t>
            </a:r>
          </a:p>
          <a:p>
            <a:r>
              <a:rPr lang="en-US" dirty="0"/>
              <a:t>pattern detection, </a:t>
            </a:r>
          </a:p>
          <a:p>
            <a:r>
              <a:rPr lang="en-US" dirty="0"/>
              <a:t>plots/graph generation,</a:t>
            </a:r>
          </a:p>
          <a:p>
            <a:r>
              <a:rPr lang="en-US" dirty="0"/>
              <a:t>basic stat analysis</a:t>
            </a:r>
          </a:p>
        </p:txBody>
      </p:sp>
    </p:spTree>
    <p:extLst>
      <p:ext uri="{BB962C8B-B14F-4D97-AF65-F5344CB8AC3E}">
        <p14:creationId xmlns:p14="http://schemas.microsoft.com/office/powerpoint/2010/main" val="224779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Model">
            <a:extLst>
              <a:ext uri="{FF2B5EF4-FFF2-40B4-BE49-F238E27FC236}">
                <a16:creationId xmlns:a16="http://schemas.microsoft.com/office/drawing/2014/main" id="{DE698FF8-9735-5B57-6AD2-397270CE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7" y="1093067"/>
            <a:ext cx="11182104" cy="438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3426A8-EF1C-631F-0D13-C3A80341273F}"/>
              </a:ext>
            </a:extLst>
          </p:cNvPr>
          <p:cNvSpPr txBox="1"/>
          <p:nvPr/>
        </p:nvSpPr>
        <p:spPr>
          <a:xfrm>
            <a:off x="9280478" y="3104389"/>
            <a:ext cx="215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0F090-4A7B-A70A-3645-C6AEC78F7B2E}"/>
              </a:ext>
            </a:extLst>
          </p:cNvPr>
          <p:cNvSpPr txBox="1"/>
          <p:nvPr/>
        </p:nvSpPr>
        <p:spPr>
          <a:xfrm>
            <a:off x="622852" y="371061"/>
            <a:ext cx="4055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At a Glance,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3DC0A-E97B-2855-DE34-AD6C0028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898" y="6297038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5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ECD8-085E-7B00-5141-2E3F83086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"/>
            <a:ext cx="10363200" cy="113276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Dataset</a:t>
            </a:r>
            <a:endParaRPr lang="en-US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C9F6AD-6541-5BED-26A6-DDE5B3797074}"/>
                  </a:ext>
                </a:extLst>
              </p14:cNvPr>
              <p14:cNvContentPartPr/>
              <p14:nvPr/>
            </p14:nvContentPartPr>
            <p14:xfrm>
              <a:off x="8900120" y="6236280"/>
              <a:ext cx="2799000" cy="28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C9F6AD-6541-5BED-26A6-DDE5B3797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6480" y="6128640"/>
                <a:ext cx="2906640" cy="505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10DDAF2-7713-F780-44B4-6AA3E0225D9F}"/>
              </a:ext>
            </a:extLst>
          </p:cNvPr>
          <p:cNvSpPr txBox="1"/>
          <p:nvPr/>
        </p:nvSpPr>
        <p:spPr>
          <a:xfrm>
            <a:off x="232011" y="1228399"/>
            <a:ext cx="11259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data set is taken from Kaggle – comprising of 5110 observations and with 12 attributes </a:t>
            </a:r>
          </a:p>
          <a:p>
            <a:pPr algn="just"/>
            <a:r>
              <a:rPr lang="en-US" dirty="0"/>
              <a:t>Name is replaced by unique id . It is named as healthcare-dataset-stroke</a:t>
            </a:r>
          </a:p>
          <a:p>
            <a:pPr algn="just"/>
            <a:endParaRPr lang="en-US" dirty="0"/>
          </a:p>
          <a:p>
            <a:pPr algn="just"/>
            <a:endParaRPr lang="en-IN" sz="1200" dirty="0"/>
          </a:p>
          <a:p>
            <a:pPr algn="just"/>
            <a:endParaRPr lang="en-US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FB74D1CD-90C6-3F1C-1819-A03DFE036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866" y="1920896"/>
            <a:ext cx="8874738" cy="39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3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37FA8F8-BE43-C057-CD45-C30C759EE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8" y="358164"/>
            <a:ext cx="9542919" cy="5484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822C91-050B-ABAC-EC2A-F8A11F56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217" y="6210251"/>
            <a:ext cx="30635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9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0669-B498-8B75-C06B-090764A8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05" y="163664"/>
            <a:ext cx="11049789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latin typeface="+mj-lt"/>
                <a:ea typeface="+mj-ea"/>
                <a:cs typeface="+mj-cs"/>
              </a:rPr>
              <a:t>Data Wrangling</a:t>
            </a:r>
          </a:p>
        </p:txBody>
      </p:sp>
      <p:pic>
        <p:nvPicPr>
          <p:cNvPr id="5" name="Picture 4" descr="A diagram of steps for data wrangling&#10;&#10;Description automatically generated">
            <a:extLst>
              <a:ext uri="{FF2B5EF4-FFF2-40B4-BE49-F238E27FC236}">
                <a16:creationId xmlns:a16="http://schemas.microsoft.com/office/drawing/2014/main" id="{F545C64A-7AAA-C13F-C7AA-A1320BFDD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9" y="1091245"/>
            <a:ext cx="4534907" cy="4296994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DEDB6-3D82-72DA-BB36-AA3127623557}"/>
              </a:ext>
            </a:extLst>
          </p:cNvPr>
          <p:cNvSpPr txBox="1"/>
          <p:nvPr/>
        </p:nvSpPr>
        <p:spPr>
          <a:xfrm>
            <a:off x="5268024" y="1091245"/>
            <a:ext cx="6962722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800" dirty="0"/>
              <a:t>It is known as Data manipulating or </a:t>
            </a:r>
            <a:r>
              <a:rPr lang="en-US" sz="1800" b="1" dirty="0"/>
              <a:t>data preprocessing</a:t>
            </a:r>
            <a:r>
              <a:rPr lang="en-US" sz="1800" dirty="0"/>
              <a:t>. It includes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Data Collection </a:t>
            </a:r>
            <a:r>
              <a:rPr lang="en-US" sz="1800" dirty="0"/>
              <a:t>-  collecting raw data from Kaggle and creating file location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Data Cleaning</a:t>
            </a:r>
            <a:r>
              <a:rPr lang="en-US" sz="1800" dirty="0"/>
              <a:t> – handling missing values, duplicate values and outliers via imputing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Data Transformation</a:t>
            </a:r>
            <a:r>
              <a:rPr lang="en-US" sz="1800" dirty="0"/>
              <a:t> – converting data types into categorical factors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Data Aggregation </a:t>
            </a:r>
            <a:r>
              <a:rPr lang="en-US" sz="1800" dirty="0"/>
              <a:t>– calculating summary statistics’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Data Exploration </a:t>
            </a:r>
            <a:r>
              <a:rPr lang="en-US" sz="1800" dirty="0"/>
              <a:t>– Generating Summary Statistics, visualizing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800" b="1" dirty="0"/>
              <a:t>EDA( Exploratory Data Analysis)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800" dirty="0"/>
              <a:t>It is a combination of Exploration and Visualization Techniques. Useful to understand characteristics and patterns. 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800" dirty="0"/>
              <a:t>Can be of two types- 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800" dirty="0"/>
              <a:t>Principal Component Analysis </a:t>
            </a:r>
            <a:endParaRPr lang="en-US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800" dirty="0"/>
              <a:t>t- T-Distributed stochastic Neighbor Embedding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buFont typeface="Arial"/>
            </a:pPr>
            <a:endParaRPr lang="en-US" sz="18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buFont typeface="Arial"/>
            </a:pPr>
            <a:endParaRPr lang="en-US" sz="18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51D0A-EB4B-53FE-62AF-441F9B65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385" y="6273592"/>
            <a:ext cx="3063505" cy="28958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1923089-DDCF-5D6C-A2F4-79E919EED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230" y="5671302"/>
            <a:ext cx="4534907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Removed 201 rows containing missing values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96996"/>
      </p:ext>
    </p:extLst>
  </p:cSld>
  <p:clrMapOvr>
    <a:masterClrMapping/>
  </p:clrMapOvr>
</p:sld>
</file>

<file path=ppt/theme/theme1.xml><?xml version="1.0" encoding="utf-8"?>
<a:theme xmlns:a="http://schemas.openxmlformats.org/drawingml/2006/main" name="MSU_Maroon&amp;Grey">
  <a:themeElements>
    <a:clrScheme name="MSU Colors">
      <a:dk1>
        <a:srgbClr val="000000"/>
      </a:dk1>
      <a:lt1>
        <a:srgbClr val="FFFFFF"/>
      </a:lt1>
      <a:dk2>
        <a:srgbClr val="5D1724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MSState_Option2 (1)</Template>
  <TotalTime>9302</TotalTime>
  <Words>1232</Words>
  <Application>Microsoft Office PowerPoint</Application>
  <PresentationFormat>Widescreen</PresentationFormat>
  <Paragraphs>134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__Inter_e66fe9</vt:lpstr>
      <vt:lpstr>Algerian</vt:lpstr>
      <vt:lpstr>Aptos Black</vt:lpstr>
      <vt:lpstr>Arial</vt:lpstr>
      <vt:lpstr>Calibri</vt:lpstr>
      <vt:lpstr>Century Gothic</vt:lpstr>
      <vt:lpstr>Lucida Console</vt:lpstr>
      <vt:lpstr>Palatino Linotype</vt:lpstr>
      <vt:lpstr>Roboto</vt:lpstr>
      <vt:lpstr>Times New Roman</vt:lpstr>
      <vt:lpstr>MSU_Maroon&amp;Grey</vt:lpstr>
      <vt:lpstr>  Advanced Healthcare Analytics: Predicting Stroke Risk with R </vt:lpstr>
      <vt:lpstr>Overview</vt:lpstr>
      <vt:lpstr>Introduction</vt:lpstr>
      <vt:lpstr>Stroke and Its predisposition </vt:lpstr>
      <vt:lpstr>R programming in healthcare </vt:lpstr>
      <vt:lpstr>PowerPoint Presentation</vt:lpstr>
      <vt:lpstr>Dataset</vt:lpstr>
      <vt:lpstr>PowerPoint Presentation</vt:lpstr>
      <vt:lpstr>Data Wrangling</vt:lpstr>
      <vt:lpstr>Data Preprocessing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factor</vt:lpstr>
      <vt:lpstr>Data Modelling</vt:lpstr>
      <vt:lpstr>PowerPoint Presentation</vt:lpstr>
      <vt:lpstr>J index and Confusion Matrix</vt:lpstr>
      <vt:lpstr>PowerPoint Presentation</vt:lpstr>
      <vt:lpstr>Logistic regression</vt:lpstr>
      <vt:lpstr>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hp</dc:creator>
  <cp:lastModifiedBy>Kovvuri, Yashwanth Reddy</cp:lastModifiedBy>
  <cp:revision>111</cp:revision>
  <dcterms:created xsi:type="dcterms:W3CDTF">2023-08-01T10:43:50Z</dcterms:created>
  <dcterms:modified xsi:type="dcterms:W3CDTF">2023-12-05T04:32:39Z</dcterms:modified>
</cp:coreProperties>
</file>