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257" r:id="rId6"/>
    <p:sldId id="258" r:id="rId7"/>
    <p:sldId id="259" r:id="rId8"/>
    <p:sldId id="260" r:id="rId9"/>
    <p:sldId id="277" r:id="rId10"/>
    <p:sldId id="274" r:id="rId11"/>
    <p:sldId id="273" r:id="rId12"/>
    <p:sldId id="275" r:id="rId13"/>
    <p:sldId id="278" r:id="rId14"/>
    <p:sldId id="279" r:id="rId15"/>
    <p:sldId id="286" r:id="rId16"/>
    <p:sldId id="281" r:id="rId17"/>
    <p:sldId id="292" r:id="rId18"/>
    <p:sldId id="288" r:id="rId19"/>
    <p:sldId id="290" r:id="rId20"/>
    <p:sldId id="280" r:id="rId21"/>
    <p:sldId id="285" r:id="rId22"/>
    <p:sldId id="293" r:id="rId23"/>
    <p:sldId id="26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6200"/>
    <a:srgbClr val="FA7E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7C56E-0A52-0C01-1BBC-6FD17C10A087}" v="321" dt="2023-12-04T23:44:42.160"/>
    <p1510:client id="{3C4AC824-5650-AD91-EFAA-E8C7A4BAF8A1}" v="1042" dt="2023-12-04T23:55:24.017"/>
    <p1510:client id="{7A0667B6-D7BB-94BE-A24B-B2EFA5165DF8}" v="702" dt="2023-12-05T02:45:48.529"/>
    <p1510:client id="{97454168-F051-E25B-2072-A7A79C078D7E}" v="5" dt="2023-12-05T01:16:40.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1AAE4-72DD-41DC-B0BA-8C7AE21A05DA}"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86FD85AC-3CE6-4853-9AB8-0B1DD10F998D}">
      <dgm:prSet/>
      <dgm:spPr/>
      <dgm:t>
        <a:bodyPr/>
        <a:lstStyle/>
        <a:p>
          <a:r>
            <a:rPr lang="en-US" b="0" i="0" dirty="0">
              <a:latin typeface="Times New Roman"/>
              <a:cs typeface="Times New Roman"/>
            </a:rPr>
            <a:t>Text Preprocessing and Sentiment Analysis</a:t>
          </a:r>
          <a:endParaRPr lang="en-US" dirty="0">
            <a:latin typeface="Times New Roman"/>
            <a:cs typeface="Times New Roman"/>
          </a:endParaRPr>
        </a:p>
      </dgm:t>
    </dgm:pt>
    <dgm:pt modelId="{5559FE41-0956-44CB-8329-C2F0719C30E9}" type="parTrans" cxnId="{3394F2CE-2FB2-4539-8281-3700E8C3191C}">
      <dgm:prSet/>
      <dgm:spPr/>
      <dgm:t>
        <a:bodyPr/>
        <a:lstStyle/>
        <a:p>
          <a:endParaRPr lang="en-US"/>
        </a:p>
      </dgm:t>
    </dgm:pt>
    <dgm:pt modelId="{F4AEE9D6-D368-4BCA-829F-FC69F5119786}" type="sibTrans" cxnId="{3394F2CE-2FB2-4539-8281-3700E8C3191C}">
      <dgm:prSet/>
      <dgm:spPr/>
      <dgm:t>
        <a:bodyPr/>
        <a:lstStyle/>
        <a:p>
          <a:endParaRPr lang="en-US"/>
        </a:p>
      </dgm:t>
    </dgm:pt>
    <dgm:pt modelId="{62A5534A-AD53-4E7A-8779-593C302EC677}">
      <dgm:prSet/>
      <dgm:spPr/>
      <dgm:t>
        <a:bodyPr/>
        <a:lstStyle/>
        <a:p>
          <a:r>
            <a:rPr lang="en-US" b="0" i="0" dirty="0">
              <a:latin typeface="Times New Roman"/>
              <a:cs typeface="Times New Roman"/>
            </a:rPr>
            <a:t>Handling Missing Values and Data Cleaning</a:t>
          </a:r>
          <a:endParaRPr lang="en-US" dirty="0">
            <a:latin typeface="Times New Roman"/>
            <a:cs typeface="Times New Roman"/>
          </a:endParaRPr>
        </a:p>
      </dgm:t>
    </dgm:pt>
    <dgm:pt modelId="{9CF4691E-053E-440D-9694-3D0E873CE12E}" type="parTrans" cxnId="{CDEA716E-875F-453D-8BEF-950D86C5E789}">
      <dgm:prSet/>
      <dgm:spPr/>
      <dgm:t>
        <a:bodyPr/>
        <a:lstStyle/>
        <a:p>
          <a:endParaRPr lang="en-US"/>
        </a:p>
      </dgm:t>
    </dgm:pt>
    <dgm:pt modelId="{759F4F0D-DA19-4C1F-9A09-1040A74F3C9E}" type="sibTrans" cxnId="{CDEA716E-875F-453D-8BEF-950D86C5E789}">
      <dgm:prSet/>
      <dgm:spPr/>
      <dgm:t>
        <a:bodyPr/>
        <a:lstStyle/>
        <a:p>
          <a:endParaRPr lang="en-US"/>
        </a:p>
      </dgm:t>
    </dgm:pt>
    <dgm:pt modelId="{EDE2D370-A8E7-4150-BD54-2FC4A3389093}">
      <dgm:prSet/>
      <dgm:spPr/>
      <dgm:t>
        <a:bodyPr/>
        <a:lstStyle/>
        <a:p>
          <a:r>
            <a:rPr lang="en-US" b="0" i="0" dirty="0">
              <a:latin typeface="Times New Roman"/>
              <a:cs typeface="Times New Roman"/>
            </a:rPr>
            <a:t>Tools Used: Vader Sentiment Analyzer, Custom Scripts for Data Cleaning</a:t>
          </a:r>
          <a:endParaRPr lang="en-US" dirty="0">
            <a:latin typeface="Times New Roman"/>
            <a:cs typeface="Times New Roman"/>
          </a:endParaRPr>
        </a:p>
      </dgm:t>
    </dgm:pt>
    <dgm:pt modelId="{80934A5E-4F3F-4EEE-994F-4062B2ABDB75}" type="parTrans" cxnId="{744BB720-420F-4461-8D72-B7A786C8A2CE}">
      <dgm:prSet/>
      <dgm:spPr/>
      <dgm:t>
        <a:bodyPr/>
        <a:lstStyle/>
        <a:p>
          <a:endParaRPr lang="en-US"/>
        </a:p>
      </dgm:t>
    </dgm:pt>
    <dgm:pt modelId="{FD97F038-BA24-46A4-89D6-67F5769A9EE3}" type="sibTrans" cxnId="{744BB720-420F-4461-8D72-B7A786C8A2CE}">
      <dgm:prSet/>
      <dgm:spPr/>
      <dgm:t>
        <a:bodyPr/>
        <a:lstStyle/>
        <a:p>
          <a:endParaRPr lang="en-US"/>
        </a:p>
      </dgm:t>
    </dgm:pt>
    <dgm:pt modelId="{B492B07D-FE8A-4843-B49B-E488FC06C45F}" type="pres">
      <dgm:prSet presAssocID="{4641AAE4-72DD-41DC-B0BA-8C7AE21A05DA}" presName="root" presStyleCnt="0">
        <dgm:presLayoutVars>
          <dgm:dir/>
          <dgm:resizeHandles val="exact"/>
        </dgm:presLayoutVars>
      </dgm:prSet>
      <dgm:spPr/>
    </dgm:pt>
    <dgm:pt modelId="{996C1CD7-8CCB-4DB8-9F4B-115747395033}" type="pres">
      <dgm:prSet presAssocID="{86FD85AC-3CE6-4853-9AB8-0B1DD10F998D}" presName="compNode" presStyleCnt="0"/>
      <dgm:spPr/>
    </dgm:pt>
    <dgm:pt modelId="{1A439139-510B-42B9-A5E2-08B833DB4259}" type="pres">
      <dgm:prSet presAssocID="{86FD85AC-3CE6-4853-9AB8-0B1DD10F998D}" presName="bgRect" presStyleLbl="bgShp" presStyleIdx="0" presStyleCnt="3"/>
      <dgm:spPr/>
    </dgm:pt>
    <dgm:pt modelId="{70701DBB-F45C-4612-BC0B-8E7C9E5D0DFC}" type="pres">
      <dgm:prSet presAssocID="{86FD85AC-3CE6-4853-9AB8-0B1DD10F998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3C0D9882-5BF4-4E3D-AE72-8433B0006BB1}" type="pres">
      <dgm:prSet presAssocID="{86FD85AC-3CE6-4853-9AB8-0B1DD10F998D}" presName="spaceRect" presStyleCnt="0"/>
      <dgm:spPr/>
    </dgm:pt>
    <dgm:pt modelId="{81A64268-EDA4-4C19-AFEE-CFA470F69BD7}" type="pres">
      <dgm:prSet presAssocID="{86FD85AC-3CE6-4853-9AB8-0B1DD10F998D}" presName="parTx" presStyleLbl="revTx" presStyleIdx="0" presStyleCnt="3">
        <dgm:presLayoutVars>
          <dgm:chMax val="0"/>
          <dgm:chPref val="0"/>
        </dgm:presLayoutVars>
      </dgm:prSet>
      <dgm:spPr/>
    </dgm:pt>
    <dgm:pt modelId="{79C9DC84-6E55-4401-8014-BB3E62915798}" type="pres">
      <dgm:prSet presAssocID="{F4AEE9D6-D368-4BCA-829F-FC69F5119786}" presName="sibTrans" presStyleCnt="0"/>
      <dgm:spPr/>
    </dgm:pt>
    <dgm:pt modelId="{399D5F6E-E83C-459D-8FBA-5285AB9DD763}" type="pres">
      <dgm:prSet presAssocID="{62A5534A-AD53-4E7A-8779-593C302EC677}" presName="compNode" presStyleCnt="0"/>
      <dgm:spPr/>
    </dgm:pt>
    <dgm:pt modelId="{F529FA22-6106-4015-9E84-8BF9EB224C12}" type="pres">
      <dgm:prSet presAssocID="{62A5534A-AD53-4E7A-8779-593C302EC677}" presName="bgRect" presStyleLbl="bgShp" presStyleIdx="1" presStyleCnt="3"/>
      <dgm:spPr/>
    </dgm:pt>
    <dgm:pt modelId="{ACB81C8A-88C0-4CC7-821B-212BB6CE14D5}" type="pres">
      <dgm:prSet presAssocID="{62A5534A-AD53-4E7A-8779-593C302EC6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152C160A-52D4-4B7A-AD53-CB9BAA0EB895}" type="pres">
      <dgm:prSet presAssocID="{62A5534A-AD53-4E7A-8779-593C302EC677}" presName="spaceRect" presStyleCnt="0"/>
      <dgm:spPr/>
    </dgm:pt>
    <dgm:pt modelId="{A1E2E495-2099-4A29-BE1F-F2C74A3D257D}" type="pres">
      <dgm:prSet presAssocID="{62A5534A-AD53-4E7A-8779-593C302EC677}" presName="parTx" presStyleLbl="revTx" presStyleIdx="1" presStyleCnt="3">
        <dgm:presLayoutVars>
          <dgm:chMax val="0"/>
          <dgm:chPref val="0"/>
        </dgm:presLayoutVars>
      </dgm:prSet>
      <dgm:spPr/>
    </dgm:pt>
    <dgm:pt modelId="{55663A9F-2599-4FB0-8336-CE8ECA4C273D}" type="pres">
      <dgm:prSet presAssocID="{759F4F0D-DA19-4C1F-9A09-1040A74F3C9E}" presName="sibTrans" presStyleCnt="0"/>
      <dgm:spPr/>
    </dgm:pt>
    <dgm:pt modelId="{67A2E898-CC52-4321-9929-AA3F478CD922}" type="pres">
      <dgm:prSet presAssocID="{EDE2D370-A8E7-4150-BD54-2FC4A3389093}" presName="compNode" presStyleCnt="0"/>
      <dgm:spPr/>
    </dgm:pt>
    <dgm:pt modelId="{F922CB18-9E53-4BBC-9D2D-7EB587411F7D}" type="pres">
      <dgm:prSet presAssocID="{EDE2D370-A8E7-4150-BD54-2FC4A3389093}" presName="bgRect" presStyleLbl="bgShp" presStyleIdx="2" presStyleCnt="3"/>
      <dgm:spPr/>
    </dgm:pt>
    <dgm:pt modelId="{BF42D0D1-C177-4AAB-B360-448B5F277BAE}" type="pres">
      <dgm:prSet presAssocID="{EDE2D370-A8E7-4150-BD54-2FC4A33890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ECE47059-26D6-46C3-8CDA-9907842FD368}" type="pres">
      <dgm:prSet presAssocID="{EDE2D370-A8E7-4150-BD54-2FC4A3389093}" presName="spaceRect" presStyleCnt="0"/>
      <dgm:spPr/>
    </dgm:pt>
    <dgm:pt modelId="{10B1438D-904D-45F9-97BA-F4FB47673F87}" type="pres">
      <dgm:prSet presAssocID="{EDE2D370-A8E7-4150-BD54-2FC4A3389093}" presName="parTx" presStyleLbl="revTx" presStyleIdx="2" presStyleCnt="3">
        <dgm:presLayoutVars>
          <dgm:chMax val="0"/>
          <dgm:chPref val="0"/>
        </dgm:presLayoutVars>
      </dgm:prSet>
      <dgm:spPr/>
    </dgm:pt>
  </dgm:ptLst>
  <dgm:cxnLst>
    <dgm:cxn modelId="{D1BFE905-9202-409D-B4BB-94CD116455C3}" type="presOf" srcId="{4641AAE4-72DD-41DC-B0BA-8C7AE21A05DA}" destId="{B492B07D-FE8A-4843-B49B-E488FC06C45F}" srcOrd="0" destOrd="0" presId="urn:microsoft.com/office/officeart/2018/2/layout/IconVerticalSolidList"/>
    <dgm:cxn modelId="{F0336018-6F69-49A5-B196-D02D4323BB45}" type="presOf" srcId="{62A5534A-AD53-4E7A-8779-593C302EC677}" destId="{A1E2E495-2099-4A29-BE1F-F2C74A3D257D}" srcOrd="0" destOrd="0" presId="urn:microsoft.com/office/officeart/2018/2/layout/IconVerticalSolidList"/>
    <dgm:cxn modelId="{744BB720-420F-4461-8D72-B7A786C8A2CE}" srcId="{4641AAE4-72DD-41DC-B0BA-8C7AE21A05DA}" destId="{EDE2D370-A8E7-4150-BD54-2FC4A3389093}" srcOrd="2" destOrd="0" parTransId="{80934A5E-4F3F-4EEE-994F-4062B2ABDB75}" sibTransId="{FD97F038-BA24-46A4-89D6-67F5769A9EE3}"/>
    <dgm:cxn modelId="{18C97638-0F7A-427F-A9B5-86AC37B0BE3C}" type="presOf" srcId="{86FD85AC-3CE6-4853-9AB8-0B1DD10F998D}" destId="{81A64268-EDA4-4C19-AFEE-CFA470F69BD7}" srcOrd="0" destOrd="0" presId="urn:microsoft.com/office/officeart/2018/2/layout/IconVerticalSolidList"/>
    <dgm:cxn modelId="{D5DCDC5D-F33F-496F-BB20-9B400806D2F4}" type="presOf" srcId="{EDE2D370-A8E7-4150-BD54-2FC4A3389093}" destId="{10B1438D-904D-45F9-97BA-F4FB47673F87}" srcOrd="0" destOrd="0" presId="urn:microsoft.com/office/officeart/2018/2/layout/IconVerticalSolidList"/>
    <dgm:cxn modelId="{CDEA716E-875F-453D-8BEF-950D86C5E789}" srcId="{4641AAE4-72DD-41DC-B0BA-8C7AE21A05DA}" destId="{62A5534A-AD53-4E7A-8779-593C302EC677}" srcOrd="1" destOrd="0" parTransId="{9CF4691E-053E-440D-9694-3D0E873CE12E}" sibTransId="{759F4F0D-DA19-4C1F-9A09-1040A74F3C9E}"/>
    <dgm:cxn modelId="{3394F2CE-2FB2-4539-8281-3700E8C3191C}" srcId="{4641AAE4-72DD-41DC-B0BA-8C7AE21A05DA}" destId="{86FD85AC-3CE6-4853-9AB8-0B1DD10F998D}" srcOrd="0" destOrd="0" parTransId="{5559FE41-0956-44CB-8329-C2F0719C30E9}" sibTransId="{F4AEE9D6-D368-4BCA-829F-FC69F5119786}"/>
    <dgm:cxn modelId="{42148C73-7690-46F7-A456-A58BB074495D}" type="presParOf" srcId="{B492B07D-FE8A-4843-B49B-E488FC06C45F}" destId="{996C1CD7-8CCB-4DB8-9F4B-115747395033}" srcOrd="0" destOrd="0" presId="urn:microsoft.com/office/officeart/2018/2/layout/IconVerticalSolidList"/>
    <dgm:cxn modelId="{F0B3759E-927B-42AD-8021-5331C0682030}" type="presParOf" srcId="{996C1CD7-8CCB-4DB8-9F4B-115747395033}" destId="{1A439139-510B-42B9-A5E2-08B833DB4259}" srcOrd="0" destOrd="0" presId="urn:microsoft.com/office/officeart/2018/2/layout/IconVerticalSolidList"/>
    <dgm:cxn modelId="{316716A4-C2C7-4D52-9761-201DFF5B5037}" type="presParOf" srcId="{996C1CD7-8CCB-4DB8-9F4B-115747395033}" destId="{70701DBB-F45C-4612-BC0B-8E7C9E5D0DFC}" srcOrd="1" destOrd="0" presId="urn:microsoft.com/office/officeart/2018/2/layout/IconVerticalSolidList"/>
    <dgm:cxn modelId="{D22F462C-F7D4-482F-8D1B-606AB3AD6AB5}" type="presParOf" srcId="{996C1CD7-8CCB-4DB8-9F4B-115747395033}" destId="{3C0D9882-5BF4-4E3D-AE72-8433B0006BB1}" srcOrd="2" destOrd="0" presId="urn:microsoft.com/office/officeart/2018/2/layout/IconVerticalSolidList"/>
    <dgm:cxn modelId="{BADF9B79-3C21-40F8-8EB6-03EB8F31B87A}" type="presParOf" srcId="{996C1CD7-8CCB-4DB8-9F4B-115747395033}" destId="{81A64268-EDA4-4C19-AFEE-CFA470F69BD7}" srcOrd="3" destOrd="0" presId="urn:microsoft.com/office/officeart/2018/2/layout/IconVerticalSolidList"/>
    <dgm:cxn modelId="{64CFD9B6-C907-4AD3-BB01-43D7D0AE1692}" type="presParOf" srcId="{B492B07D-FE8A-4843-B49B-E488FC06C45F}" destId="{79C9DC84-6E55-4401-8014-BB3E62915798}" srcOrd="1" destOrd="0" presId="urn:microsoft.com/office/officeart/2018/2/layout/IconVerticalSolidList"/>
    <dgm:cxn modelId="{E13164EA-9FBA-4F97-B295-ECEA29E18EB8}" type="presParOf" srcId="{B492B07D-FE8A-4843-B49B-E488FC06C45F}" destId="{399D5F6E-E83C-459D-8FBA-5285AB9DD763}" srcOrd="2" destOrd="0" presId="urn:microsoft.com/office/officeart/2018/2/layout/IconVerticalSolidList"/>
    <dgm:cxn modelId="{F4BB80A8-BB28-4AC6-9B5D-CF9A31745478}" type="presParOf" srcId="{399D5F6E-E83C-459D-8FBA-5285AB9DD763}" destId="{F529FA22-6106-4015-9E84-8BF9EB224C12}" srcOrd="0" destOrd="0" presId="urn:microsoft.com/office/officeart/2018/2/layout/IconVerticalSolidList"/>
    <dgm:cxn modelId="{C1CFB5AB-5E11-47E4-B0B5-90355B170396}" type="presParOf" srcId="{399D5F6E-E83C-459D-8FBA-5285AB9DD763}" destId="{ACB81C8A-88C0-4CC7-821B-212BB6CE14D5}" srcOrd="1" destOrd="0" presId="urn:microsoft.com/office/officeart/2018/2/layout/IconVerticalSolidList"/>
    <dgm:cxn modelId="{6A5760C0-0E0F-49F4-A0A8-31C00A3AED7F}" type="presParOf" srcId="{399D5F6E-E83C-459D-8FBA-5285AB9DD763}" destId="{152C160A-52D4-4B7A-AD53-CB9BAA0EB895}" srcOrd="2" destOrd="0" presId="urn:microsoft.com/office/officeart/2018/2/layout/IconVerticalSolidList"/>
    <dgm:cxn modelId="{65E1F9B2-F6CF-45AF-A514-BE895E0DDF80}" type="presParOf" srcId="{399D5F6E-E83C-459D-8FBA-5285AB9DD763}" destId="{A1E2E495-2099-4A29-BE1F-F2C74A3D257D}" srcOrd="3" destOrd="0" presId="urn:microsoft.com/office/officeart/2018/2/layout/IconVerticalSolidList"/>
    <dgm:cxn modelId="{0EF0C9DC-576C-4818-8046-E58576E342C4}" type="presParOf" srcId="{B492B07D-FE8A-4843-B49B-E488FC06C45F}" destId="{55663A9F-2599-4FB0-8336-CE8ECA4C273D}" srcOrd="3" destOrd="0" presId="urn:microsoft.com/office/officeart/2018/2/layout/IconVerticalSolidList"/>
    <dgm:cxn modelId="{EEDB57D6-02ED-471D-A7D1-76FC44C5DAA0}" type="presParOf" srcId="{B492B07D-FE8A-4843-B49B-E488FC06C45F}" destId="{67A2E898-CC52-4321-9929-AA3F478CD922}" srcOrd="4" destOrd="0" presId="urn:microsoft.com/office/officeart/2018/2/layout/IconVerticalSolidList"/>
    <dgm:cxn modelId="{AA9C6917-2034-484A-A3AA-1E7DDEAA6A34}" type="presParOf" srcId="{67A2E898-CC52-4321-9929-AA3F478CD922}" destId="{F922CB18-9E53-4BBC-9D2D-7EB587411F7D}" srcOrd="0" destOrd="0" presId="urn:microsoft.com/office/officeart/2018/2/layout/IconVerticalSolidList"/>
    <dgm:cxn modelId="{A68C1637-76F2-4AFB-97AF-C0EC4990841D}" type="presParOf" srcId="{67A2E898-CC52-4321-9929-AA3F478CD922}" destId="{BF42D0D1-C177-4AAB-B360-448B5F277BAE}" srcOrd="1" destOrd="0" presId="urn:microsoft.com/office/officeart/2018/2/layout/IconVerticalSolidList"/>
    <dgm:cxn modelId="{9805B715-C54F-4B34-9A0A-C4F1CE82ADF6}" type="presParOf" srcId="{67A2E898-CC52-4321-9929-AA3F478CD922}" destId="{ECE47059-26D6-46C3-8CDA-9907842FD368}" srcOrd="2" destOrd="0" presId="urn:microsoft.com/office/officeart/2018/2/layout/IconVerticalSolidList"/>
    <dgm:cxn modelId="{8FC42AA4-0D83-41E2-A7C6-E713587B3A39}" type="presParOf" srcId="{67A2E898-CC52-4321-9929-AA3F478CD922}" destId="{10B1438D-904D-45F9-97BA-F4FB47673F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B65F04-27D3-4148-8F11-8A986CBAB43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DB4F7FC-FED9-4BA9-BBDA-3380CBC468FE}">
      <dgm:prSet phldr="0"/>
      <dgm:spPr/>
      <dgm:t>
        <a:bodyPr/>
        <a:lstStyle/>
        <a:p>
          <a:pPr>
            <a:lnSpc>
              <a:spcPct val="100000"/>
            </a:lnSpc>
          </a:pPr>
          <a:r>
            <a:rPr lang="en-US" b="0" i="0" dirty="0">
              <a:latin typeface="Times New Roman"/>
              <a:cs typeface="Times New Roman"/>
            </a:rPr>
            <a:t>Goal: Invest / Not Invest</a:t>
          </a:r>
        </a:p>
      </dgm:t>
    </dgm:pt>
    <dgm:pt modelId="{973CCFEA-FD9D-424C-A576-7C971F52EFAC}" type="parTrans" cxnId="{1D664B3B-66B4-4716-99A3-38E8D1BCD93E}">
      <dgm:prSet/>
      <dgm:spPr/>
    </dgm:pt>
    <dgm:pt modelId="{C0DBBB45-51B4-4CC6-9388-CA0569C15EE3}" type="sibTrans" cxnId="{1D664B3B-66B4-4716-99A3-38E8D1BCD93E}">
      <dgm:prSet/>
      <dgm:spPr/>
      <dgm:t>
        <a:bodyPr/>
        <a:lstStyle/>
        <a:p>
          <a:pPr>
            <a:lnSpc>
              <a:spcPct val="100000"/>
            </a:lnSpc>
          </a:pPr>
          <a:endParaRPr lang="en-US"/>
        </a:p>
      </dgm:t>
    </dgm:pt>
    <dgm:pt modelId="{AB931C3C-36A4-4AC7-B6E7-5EA4B4951957}">
      <dgm:prSet phldr="0"/>
      <dgm:spPr/>
      <dgm:t>
        <a:bodyPr/>
        <a:lstStyle/>
        <a:p>
          <a:pPr>
            <a:lnSpc>
              <a:spcPct val="100000"/>
            </a:lnSpc>
          </a:pPr>
          <a:r>
            <a:rPr lang="en-US" cap="all" dirty="0">
              <a:latin typeface="Times New Roman"/>
              <a:cs typeface="Times New Roman"/>
            </a:rPr>
            <a:t>Best Model Analysis</a:t>
          </a:r>
        </a:p>
      </dgm:t>
    </dgm:pt>
    <dgm:pt modelId="{77C26AA1-BD1D-45F3-BEB8-DEC5F3D8BC06}" type="parTrans" cxnId="{F2ECF34A-9A3F-4839-A00E-B8AF0AA47B26}">
      <dgm:prSet/>
      <dgm:spPr/>
    </dgm:pt>
    <dgm:pt modelId="{B04F0D66-0C28-429F-A232-75F819FA7567}" type="sibTrans" cxnId="{F2ECF34A-9A3F-4839-A00E-B8AF0AA47B26}">
      <dgm:prSet/>
      <dgm:spPr/>
      <dgm:t>
        <a:bodyPr/>
        <a:lstStyle/>
        <a:p>
          <a:pPr>
            <a:lnSpc>
              <a:spcPct val="100000"/>
            </a:lnSpc>
          </a:pPr>
          <a:endParaRPr lang="en-US"/>
        </a:p>
      </dgm:t>
    </dgm:pt>
    <dgm:pt modelId="{9CAB0A17-9E8A-44CA-BAC3-B31366F94966}">
      <dgm:prSet phldr="0"/>
      <dgm:spPr/>
      <dgm:t>
        <a:bodyPr/>
        <a:lstStyle/>
        <a:p>
          <a:pPr>
            <a:lnSpc>
              <a:spcPct val="100000"/>
            </a:lnSpc>
          </a:pPr>
          <a:r>
            <a:rPr lang="en-US" cap="all" dirty="0">
              <a:latin typeface="Times New Roman"/>
              <a:cs typeface="Times New Roman"/>
            </a:rPr>
            <a:t>Retrain Model to forecast next seven days</a:t>
          </a:r>
        </a:p>
      </dgm:t>
    </dgm:pt>
    <dgm:pt modelId="{91A62047-D58D-468B-8050-2881F30AFE28}" type="parTrans" cxnId="{B905750F-466E-4C11-8B1D-5B42956F7195}">
      <dgm:prSet/>
      <dgm:spPr/>
    </dgm:pt>
    <dgm:pt modelId="{004B2A79-1554-4B51-8CAD-16CA456034B5}" type="sibTrans" cxnId="{B905750F-466E-4C11-8B1D-5B42956F7195}">
      <dgm:prSet/>
      <dgm:spPr/>
      <dgm:t>
        <a:bodyPr/>
        <a:lstStyle/>
        <a:p>
          <a:pPr>
            <a:lnSpc>
              <a:spcPct val="100000"/>
            </a:lnSpc>
          </a:pPr>
          <a:endParaRPr lang="en-US"/>
        </a:p>
      </dgm:t>
    </dgm:pt>
    <dgm:pt modelId="{EDBC000D-B2E8-4E64-ABD1-DB3496892202}">
      <dgm:prSet phldr="0"/>
      <dgm:spPr/>
      <dgm:t>
        <a:bodyPr/>
        <a:lstStyle/>
        <a:p>
          <a:pPr>
            <a:lnSpc>
              <a:spcPct val="100000"/>
            </a:lnSpc>
          </a:pPr>
          <a:r>
            <a:rPr lang="en-US" cap="all" dirty="0">
              <a:latin typeface="Times New Roman"/>
              <a:cs typeface="Times New Roman"/>
            </a:rPr>
            <a:t>Invest/Not Invest</a:t>
          </a:r>
        </a:p>
      </dgm:t>
    </dgm:pt>
    <dgm:pt modelId="{BD6D4547-7EE9-437D-A06E-29015C75E9D3}" type="parTrans" cxnId="{5A7C3CD0-4086-4DB8-B779-C3A86F71954E}">
      <dgm:prSet/>
      <dgm:spPr/>
    </dgm:pt>
    <dgm:pt modelId="{C75B8789-631D-495D-B9ED-152E637DA185}" type="sibTrans" cxnId="{5A7C3CD0-4086-4DB8-B779-C3A86F71954E}">
      <dgm:prSet/>
      <dgm:spPr/>
    </dgm:pt>
    <dgm:pt modelId="{10550EDE-75D7-4ECB-B6B6-48C61310F18C}" type="pres">
      <dgm:prSet presAssocID="{F1B65F04-27D3-4148-8F11-8A986CBAB43C}" presName="root" presStyleCnt="0">
        <dgm:presLayoutVars>
          <dgm:dir/>
          <dgm:resizeHandles val="exact"/>
        </dgm:presLayoutVars>
      </dgm:prSet>
      <dgm:spPr/>
    </dgm:pt>
    <dgm:pt modelId="{C831345A-5E03-4D54-8DCB-1F56180F638B}" type="pres">
      <dgm:prSet presAssocID="{F1B65F04-27D3-4148-8F11-8A986CBAB43C}" presName="container" presStyleCnt="0">
        <dgm:presLayoutVars>
          <dgm:dir/>
          <dgm:resizeHandles val="exact"/>
        </dgm:presLayoutVars>
      </dgm:prSet>
      <dgm:spPr/>
    </dgm:pt>
    <dgm:pt modelId="{01EE90FE-6D1F-431A-949C-4332C49DA1C1}" type="pres">
      <dgm:prSet presAssocID="{2DB4F7FC-FED9-4BA9-BBDA-3380CBC468FE}" presName="compNode" presStyleCnt="0"/>
      <dgm:spPr/>
    </dgm:pt>
    <dgm:pt modelId="{7D309BBB-0CEF-40A0-973F-758F49FDBDC4}" type="pres">
      <dgm:prSet presAssocID="{2DB4F7FC-FED9-4BA9-BBDA-3380CBC468FE}" presName="iconBgRect" presStyleLbl="bgShp" presStyleIdx="0" presStyleCnt="4"/>
      <dgm:spPr/>
    </dgm:pt>
    <dgm:pt modelId="{7D26968A-F626-44F7-A028-974F56BD687E}" type="pres">
      <dgm:prSet presAssocID="{2DB4F7FC-FED9-4BA9-BBDA-3380CBC468F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2BE8BADE-B5CD-4C2D-B474-6135E4D2661D}" type="pres">
      <dgm:prSet presAssocID="{2DB4F7FC-FED9-4BA9-BBDA-3380CBC468FE}" presName="spaceRect" presStyleCnt="0"/>
      <dgm:spPr/>
    </dgm:pt>
    <dgm:pt modelId="{97128E08-6A12-4016-A6DA-6A9F6DFA6BBA}" type="pres">
      <dgm:prSet presAssocID="{2DB4F7FC-FED9-4BA9-BBDA-3380CBC468FE}" presName="textRect" presStyleLbl="revTx" presStyleIdx="0" presStyleCnt="4">
        <dgm:presLayoutVars>
          <dgm:chMax val="1"/>
          <dgm:chPref val="1"/>
        </dgm:presLayoutVars>
      </dgm:prSet>
      <dgm:spPr/>
    </dgm:pt>
    <dgm:pt modelId="{12A88A3E-8854-46AB-9C6C-1F1AC107899B}" type="pres">
      <dgm:prSet presAssocID="{C0DBBB45-51B4-4CC6-9388-CA0569C15EE3}" presName="sibTrans" presStyleLbl="sibTrans2D1" presStyleIdx="0" presStyleCnt="0"/>
      <dgm:spPr/>
    </dgm:pt>
    <dgm:pt modelId="{DE88CA17-B0EF-449A-8BE8-947CC9E9B1A1}" type="pres">
      <dgm:prSet presAssocID="{AB931C3C-36A4-4AC7-B6E7-5EA4B4951957}" presName="compNode" presStyleCnt="0"/>
      <dgm:spPr/>
    </dgm:pt>
    <dgm:pt modelId="{4F98CCB8-4868-41B1-965C-A0036E97732C}" type="pres">
      <dgm:prSet presAssocID="{AB931C3C-36A4-4AC7-B6E7-5EA4B4951957}" presName="iconBgRect" presStyleLbl="bgShp" presStyleIdx="1" presStyleCnt="4"/>
      <dgm:spPr/>
    </dgm:pt>
    <dgm:pt modelId="{F38C82FB-87C6-48B8-9E69-3DFEDDCF1D6B}" type="pres">
      <dgm:prSet presAssocID="{AB931C3C-36A4-4AC7-B6E7-5EA4B49519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8A8D2A7-52E9-41D7-8FC7-0F4031D31284}" type="pres">
      <dgm:prSet presAssocID="{AB931C3C-36A4-4AC7-B6E7-5EA4B4951957}" presName="spaceRect" presStyleCnt="0"/>
      <dgm:spPr/>
    </dgm:pt>
    <dgm:pt modelId="{45E4963F-5F7A-4959-8DEE-B1C3FCC4ED9A}" type="pres">
      <dgm:prSet presAssocID="{AB931C3C-36A4-4AC7-B6E7-5EA4B4951957}" presName="textRect" presStyleLbl="revTx" presStyleIdx="1" presStyleCnt="4">
        <dgm:presLayoutVars>
          <dgm:chMax val="1"/>
          <dgm:chPref val="1"/>
        </dgm:presLayoutVars>
      </dgm:prSet>
      <dgm:spPr/>
    </dgm:pt>
    <dgm:pt modelId="{FF313939-F90E-4F7E-8902-1C0D9A5874EB}" type="pres">
      <dgm:prSet presAssocID="{B04F0D66-0C28-429F-A232-75F819FA7567}" presName="sibTrans" presStyleLbl="sibTrans2D1" presStyleIdx="0" presStyleCnt="0"/>
      <dgm:spPr/>
    </dgm:pt>
    <dgm:pt modelId="{037DC3EB-0649-40D5-B3A7-ABF80FBFBFAB}" type="pres">
      <dgm:prSet presAssocID="{9CAB0A17-9E8A-44CA-BAC3-B31366F94966}" presName="compNode" presStyleCnt="0"/>
      <dgm:spPr/>
    </dgm:pt>
    <dgm:pt modelId="{1EA10EEE-4854-41EA-8033-149B57FEB869}" type="pres">
      <dgm:prSet presAssocID="{9CAB0A17-9E8A-44CA-BAC3-B31366F94966}" presName="iconBgRect" presStyleLbl="bgShp" presStyleIdx="2" presStyleCnt="4"/>
      <dgm:spPr/>
    </dgm:pt>
    <dgm:pt modelId="{A8E5ABC2-8842-4625-81B2-61AD19355AC5}" type="pres">
      <dgm:prSet presAssocID="{9CAB0A17-9E8A-44CA-BAC3-B31366F949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6303A37A-08E2-4604-A1AE-C3B4C4EA81C7}" type="pres">
      <dgm:prSet presAssocID="{9CAB0A17-9E8A-44CA-BAC3-B31366F94966}" presName="spaceRect" presStyleCnt="0"/>
      <dgm:spPr/>
    </dgm:pt>
    <dgm:pt modelId="{2FBE9058-8514-41B4-A227-814C4633A689}" type="pres">
      <dgm:prSet presAssocID="{9CAB0A17-9E8A-44CA-BAC3-B31366F94966}" presName="textRect" presStyleLbl="revTx" presStyleIdx="2" presStyleCnt="4">
        <dgm:presLayoutVars>
          <dgm:chMax val="1"/>
          <dgm:chPref val="1"/>
        </dgm:presLayoutVars>
      </dgm:prSet>
      <dgm:spPr/>
    </dgm:pt>
    <dgm:pt modelId="{175E0F9B-7E86-42D5-9694-D60907432251}" type="pres">
      <dgm:prSet presAssocID="{004B2A79-1554-4B51-8CAD-16CA456034B5}" presName="sibTrans" presStyleLbl="sibTrans2D1" presStyleIdx="0" presStyleCnt="0"/>
      <dgm:spPr/>
    </dgm:pt>
    <dgm:pt modelId="{6D5EB5BA-5FA9-4F4B-A1E8-BF3DF0355655}" type="pres">
      <dgm:prSet presAssocID="{EDBC000D-B2E8-4E64-ABD1-DB3496892202}" presName="compNode" presStyleCnt="0"/>
      <dgm:spPr/>
    </dgm:pt>
    <dgm:pt modelId="{82A4B988-56DD-4EA3-83F5-8F3C97612A9B}" type="pres">
      <dgm:prSet presAssocID="{EDBC000D-B2E8-4E64-ABD1-DB3496892202}" presName="iconBgRect" presStyleLbl="bgShp" presStyleIdx="3" presStyleCnt="4"/>
      <dgm:spPr/>
    </dgm:pt>
    <dgm:pt modelId="{83275B1C-F920-4201-BD17-579F0A6D8BD1}" type="pres">
      <dgm:prSet presAssocID="{EDBC000D-B2E8-4E64-ABD1-DB34968922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ggy Bank"/>
        </a:ext>
      </dgm:extLst>
    </dgm:pt>
    <dgm:pt modelId="{7D416A8E-C72D-423B-8D36-78ED6EC42265}" type="pres">
      <dgm:prSet presAssocID="{EDBC000D-B2E8-4E64-ABD1-DB3496892202}" presName="spaceRect" presStyleCnt="0"/>
      <dgm:spPr/>
    </dgm:pt>
    <dgm:pt modelId="{2D5A1999-A4C2-4EB0-8CC6-0E7DF7FB8B16}" type="pres">
      <dgm:prSet presAssocID="{EDBC000D-B2E8-4E64-ABD1-DB3496892202}" presName="textRect" presStyleLbl="revTx" presStyleIdx="3" presStyleCnt="4">
        <dgm:presLayoutVars>
          <dgm:chMax val="1"/>
          <dgm:chPref val="1"/>
        </dgm:presLayoutVars>
      </dgm:prSet>
      <dgm:spPr/>
    </dgm:pt>
  </dgm:ptLst>
  <dgm:cxnLst>
    <dgm:cxn modelId="{2E134C01-3C01-4884-A210-77E5B0F89D39}" type="presOf" srcId="{AB931C3C-36A4-4AC7-B6E7-5EA4B4951957}" destId="{45E4963F-5F7A-4959-8DEE-B1C3FCC4ED9A}" srcOrd="0" destOrd="0" presId="urn:microsoft.com/office/officeart/2018/2/layout/IconCircleList"/>
    <dgm:cxn modelId="{B905750F-466E-4C11-8B1D-5B42956F7195}" srcId="{F1B65F04-27D3-4148-8F11-8A986CBAB43C}" destId="{9CAB0A17-9E8A-44CA-BAC3-B31366F94966}" srcOrd="2" destOrd="0" parTransId="{91A62047-D58D-468B-8050-2881F30AFE28}" sibTransId="{004B2A79-1554-4B51-8CAD-16CA456034B5}"/>
    <dgm:cxn modelId="{7D4E3113-6016-489F-A315-E4FEA289B0C1}" type="presOf" srcId="{2DB4F7FC-FED9-4BA9-BBDA-3380CBC468FE}" destId="{97128E08-6A12-4016-A6DA-6A9F6DFA6BBA}" srcOrd="0" destOrd="0" presId="urn:microsoft.com/office/officeart/2018/2/layout/IconCircleList"/>
    <dgm:cxn modelId="{35343819-887D-4929-906E-371254B9CAA4}" type="presOf" srcId="{EDBC000D-B2E8-4E64-ABD1-DB3496892202}" destId="{2D5A1999-A4C2-4EB0-8CC6-0E7DF7FB8B16}" srcOrd="0" destOrd="0" presId="urn:microsoft.com/office/officeart/2018/2/layout/IconCircleList"/>
    <dgm:cxn modelId="{1D664B3B-66B4-4716-99A3-38E8D1BCD93E}" srcId="{F1B65F04-27D3-4148-8F11-8A986CBAB43C}" destId="{2DB4F7FC-FED9-4BA9-BBDA-3380CBC468FE}" srcOrd="0" destOrd="0" parTransId="{973CCFEA-FD9D-424C-A576-7C971F52EFAC}" sibTransId="{C0DBBB45-51B4-4CC6-9388-CA0569C15EE3}"/>
    <dgm:cxn modelId="{F2ECF34A-9A3F-4839-A00E-B8AF0AA47B26}" srcId="{F1B65F04-27D3-4148-8F11-8A986CBAB43C}" destId="{AB931C3C-36A4-4AC7-B6E7-5EA4B4951957}" srcOrd="1" destOrd="0" parTransId="{77C26AA1-BD1D-45F3-BEB8-DEC5F3D8BC06}" sibTransId="{B04F0D66-0C28-429F-A232-75F819FA7567}"/>
    <dgm:cxn modelId="{E274B3B4-FF4F-4A04-88D2-B0D668B9BEF1}" type="presOf" srcId="{C0DBBB45-51B4-4CC6-9388-CA0569C15EE3}" destId="{12A88A3E-8854-46AB-9C6C-1F1AC107899B}" srcOrd="0" destOrd="0" presId="urn:microsoft.com/office/officeart/2018/2/layout/IconCircleList"/>
    <dgm:cxn modelId="{96388BB9-1A43-4047-B3C2-B907ABFCDC61}" type="presOf" srcId="{B04F0D66-0C28-429F-A232-75F819FA7567}" destId="{FF313939-F90E-4F7E-8902-1C0D9A5874EB}" srcOrd="0" destOrd="0" presId="urn:microsoft.com/office/officeart/2018/2/layout/IconCircleList"/>
    <dgm:cxn modelId="{EA566BCB-F416-4782-9FCE-6E7A57536EB4}" type="presOf" srcId="{F1B65F04-27D3-4148-8F11-8A986CBAB43C}" destId="{10550EDE-75D7-4ECB-B6B6-48C61310F18C}" srcOrd="0" destOrd="0" presId="urn:microsoft.com/office/officeart/2018/2/layout/IconCircleList"/>
    <dgm:cxn modelId="{5A7C3CD0-4086-4DB8-B779-C3A86F71954E}" srcId="{F1B65F04-27D3-4148-8F11-8A986CBAB43C}" destId="{EDBC000D-B2E8-4E64-ABD1-DB3496892202}" srcOrd="3" destOrd="0" parTransId="{BD6D4547-7EE9-437D-A06E-29015C75E9D3}" sibTransId="{C75B8789-631D-495D-B9ED-152E637DA185}"/>
    <dgm:cxn modelId="{B3F2F8EE-C8DF-4BD1-B50C-07A6AF71F65A}" type="presOf" srcId="{004B2A79-1554-4B51-8CAD-16CA456034B5}" destId="{175E0F9B-7E86-42D5-9694-D60907432251}" srcOrd="0" destOrd="0" presId="urn:microsoft.com/office/officeart/2018/2/layout/IconCircleList"/>
    <dgm:cxn modelId="{82C50CFB-EE73-47E8-892E-78B316D86D24}" type="presOf" srcId="{9CAB0A17-9E8A-44CA-BAC3-B31366F94966}" destId="{2FBE9058-8514-41B4-A227-814C4633A689}" srcOrd="0" destOrd="0" presId="urn:microsoft.com/office/officeart/2018/2/layout/IconCircleList"/>
    <dgm:cxn modelId="{09D4DB87-F4A3-458E-9200-9445F27D4A77}" type="presParOf" srcId="{10550EDE-75D7-4ECB-B6B6-48C61310F18C}" destId="{C831345A-5E03-4D54-8DCB-1F56180F638B}" srcOrd="0" destOrd="0" presId="urn:microsoft.com/office/officeart/2018/2/layout/IconCircleList"/>
    <dgm:cxn modelId="{865D6F1C-1F70-4C05-92F6-C8C6C92EB72C}" type="presParOf" srcId="{C831345A-5E03-4D54-8DCB-1F56180F638B}" destId="{01EE90FE-6D1F-431A-949C-4332C49DA1C1}" srcOrd="0" destOrd="0" presId="urn:microsoft.com/office/officeart/2018/2/layout/IconCircleList"/>
    <dgm:cxn modelId="{1ED642E8-C425-4529-A0CC-973A8DCF5AA8}" type="presParOf" srcId="{01EE90FE-6D1F-431A-949C-4332C49DA1C1}" destId="{7D309BBB-0CEF-40A0-973F-758F49FDBDC4}" srcOrd="0" destOrd="0" presId="urn:microsoft.com/office/officeart/2018/2/layout/IconCircleList"/>
    <dgm:cxn modelId="{24C72481-82A1-4A35-8727-4C4A754FC55C}" type="presParOf" srcId="{01EE90FE-6D1F-431A-949C-4332C49DA1C1}" destId="{7D26968A-F626-44F7-A028-974F56BD687E}" srcOrd="1" destOrd="0" presId="urn:microsoft.com/office/officeart/2018/2/layout/IconCircleList"/>
    <dgm:cxn modelId="{63F8EC6F-05DF-4707-B0AB-A52C54030AD7}" type="presParOf" srcId="{01EE90FE-6D1F-431A-949C-4332C49DA1C1}" destId="{2BE8BADE-B5CD-4C2D-B474-6135E4D2661D}" srcOrd="2" destOrd="0" presId="urn:microsoft.com/office/officeart/2018/2/layout/IconCircleList"/>
    <dgm:cxn modelId="{9BE37E68-547B-43A3-BD95-1E98D53E3883}" type="presParOf" srcId="{01EE90FE-6D1F-431A-949C-4332C49DA1C1}" destId="{97128E08-6A12-4016-A6DA-6A9F6DFA6BBA}" srcOrd="3" destOrd="0" presId="urn:microsoft.com/office/officeart/2018/2/layout/IconCircleList"/>
    <dgm:cxn modelId="{703A1547-BE13-48CF-AA1F-B2DACEB48982}" type="presParOf" srcId="{C831345A-5E03-4D54-8DCB-1F56180F638B}" destId="{12A88A3E-8854-46AB-9C6C-1F1AC107899B}" srcOrd="1" destOrd="0" presId="urn:microsoft.com/office/officeart/2018/2/layout/IconCircleList"/>
    <dgm:cxn modelId="{C35EC6ED-EC61-4D29-B664-9ED5FEDE262F}" type="presParOf" srcId="{C831345A-5E03-4D54-8DCB-1F56180F638B}" destId="{DE88CA17-B0EF-449A-8BE8-947CC9E9B1A1}" srcOrd="2" destOrd="0" presId="urn:microsoft.com/office/officeart/2018/2/layout/IconCircleList"/>
    <dgm:cxn modelId="{E9CC3688-6B8D-4D66-80DF-5D09BC1A36C9}" type="presParOf" srcId="{DE88CA17-B0EF-449A-8BE8-947CC9E9B1A1}" destId="{4F98CCB8-4868-41B1-965C-A0036E97732C}" srcOrd="0" destOrd="0" presId="urn:microsoft.com/office/officeart/2018/2/layout/IconCircleList"/>
    <dgm:cxn modelId="{FADE9E58-0A21-4443-9CE8-4B19CEB4DEF3}" type="presParOf" srcId="{DE88CA17-B0EF-449A-8BE8-947CC9E9B1A1}" destId="{F38C82FB-87C6-48B8-9E69-3DFEDDCF1D6B}" srcOrd="1" destOrd="0" presId="urn:microsoft.com/office/officeart/2018/2/layout/IconCircleList"/>
    <dgm:cxn modelId="{96DE2CEE-4253-460B-9920-C031FB940306}" type="presParOf" srcId="{DE88CA17-B0EF-449A-8BE8-947CC9E9B1A1}" destId="{68A8D2A7-52E9-41D7-8FC7-0F4031D31284}" srcOrd="2" destOrd="0" presId="urn:microsoft.com/office/officeart/2018/2/layout/IconCircleList"/>
    <dgm:cxn modelId="{1219BA89-8B8A-4D29-B2A7-1CA7FE9D8CC5}" type="presParOf" srcId="{DE88CA17-B0EF-449A-8BE8-947CC9E9B1A1}" destId="{45E4963F-5F7A-4959-8DEE-B1C3FCC4ED9A}" srcOrd="3" destOrd="0" presId="urn:microsoft.com/office/officeart/2018/2/layout/IconCircleList"/>
    <dgm:cxn modelId="{A11C4508-5BE8-4EBE-AD49-F8C0BC09B72B}" type="presParOf" srcId="{C831345A-5E03-4D54-8DCB-1F56180F638B}" destId="{FF313939-F90E-4F7E-8902-1C0D9A5874EB}" srcOrd="3" destOrd="0" presId="urn:microsoft.com/office/officeart/2018/2/layout/IconCircleList"/>
    <dgm:cxn modelId="{AFE3BC5E-4D6C-4664-AF6F-C7DC88F41249}" type="presParOf" srcId="{C831345A-5E03-4D54-8DCB-1F56180F638B}" destId="{037DC3EB-0649-40D5-B3A7-ABF80FBFBFAB}" srcOrd="4" destOrd="0" presId="urn:microsoft.com/office/officeart/2018/2/layout/IconCircleList"/>
    <dgm:cxn modelId="{36098785-391F-4EE5-A221-44BF2A48E660}" type="presParOf" srcId="{037DC3EB-0649-40D5-B3A7-ABF80FBFBFAB}" destId="{1EA10EEE-4854-41EA-8033-149B57FEB869}" srcOrd="0" destOrd="0" presId="urn:microsoft.com/office/officeart/2018/2/layout/IconCircleList"/>
    <dgm:cxn modelId="{755C4D89-E30D-4F75-A899-CF1E0EE03A02}" type="presParOf" srcId="{037DC3EB-0649-40D5-B3A7-ABF80FBFBFAB}" destId="{A8E5ABC2-8842-4625-81B2-61AD19355AC5}" srcOrd="1" destOrd="0" presId="urn:microsoft.com/office/officeart/2018/2/layout/IconCircleList"/>
    <dgm:cxn modelId="{4C7020B8-E0A1-4F1F-99B7-EDBD60AEEB0A}" type="presParOf" srcId="{037DC3EB-0649-40D5-B3A7-ABF80FBFBFAB}" destId="{6303A37A-08E2-4604-A1AE-C3B4C4EA81C7}" srcOrd="2" destOrd="0" presId="urn:microsoft.com/office/officeart/2018/2/layout/IconCircleList"/>
    <dgm:cxn modelId="{A9DCB346-7EED-4937-B879-FAD19D966860}" type="presParOf" srcId="{037DC3EB-0649-40D5-B3A7-ABF80FBFBFAB}" destId="{2FBE9058-8514-41B4-A227-814C4633A689}" srcOrd="3" destOrd="0" presId="urn:microsoft.com/office/officeart/2018/2/layout/IconCircleList"/>
    <dgm:cxn modelId="{A5F373C1-2B17-42ED-8792-B649D31CE504}" type="presParOf" srcId="{C831345A-5E03-4D54-8DCB-1F56180F638B}" destId="{175E0F9B-7E86-42D5-9694-D60907432251}" srcOrd="5" destOrd="0" presId="urn:microsoft.com/office/officeart/2018/2/layout/IconCircleList"/>
    <dgm:cxn modelId="{B2EFD82B-9FDB-4B58-A8A7-CE1CCF228676}" type="presParOf" srcId="{C831345A-5E03-4D54-8DCB-1F56180F638B}" destId="{6D5EB5BA-5FA9-4F4B-A1E8-BF3DF0355655}" srcOrd="6" destOrd="0" presId="urn:microsoft.com/office/officeart/2018/2/layout/IconCircleList"/>
    <dgm:cxn modelId="{500170A7-D817-4847-9FDC-3885BA03AD9E}" type="presParOf" srcId="{6D5EB5BA-5FA9-4F4B-A1E8-BF3DF0355655}" destId="{82A4B988-56DD-4EA3-83F5-8F3C97612A9B}" srcOrd="0" destOrd="0" presId="urn:microsoft.com/office/officeart/2018/2/layout/IconCircleList"/>
    <dgm:cxn modelId="{80024D06-240E-4B4C-BB05-752BA4805D78}" type="presParOf" srcId="{6D5EB5BA-5FA9-4F4B-A1E8-BF3DF0355655}" destId="{83275B1C-F920-4201-BD17-579F0A6D8BD1}" srcOrd="1" destOrd="0" presId="urn:microsoft.com/office/officeart/2018/2/layout/IconCircleList"/>
    <dgm:cxn modelId="{4D441F59-437E-4718-962E-E4BBBBEA4483}" type="presParOf" srcId="{6D5EB5BA-5FA9-4F4B-A1E8-BF3DF0355655}" destId="{7D416A8E-C72D-423B-8D36-78ED6EC42265}" srcOrd="2" destOrd="0" presId="urn:microsoft.com/office/officeart/2018/2/layout/IconCircleList"/>
    <dgm:cxn modelId="{B10C7ED9-D8CA-4EAC-B3D9-31E2E7E19ECB}" type="presParOf" srcId="{6D5EB5BA-5FA9-4F4B-A1E8-BF3DF0355655}" destId="{2D5A1999-A4C2-4EB0-8CC6-0E7DF7FB8B1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D61041-C0A0-41D2-870B-539D24ED82F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1BD96D-E5D8-49C1-9434-BB510F6ED044}">
      <dgm:prSet/>
      <dgm:spPr/>
      <dgm:t>
        <a:bodyPr/>
        <a:lstStyle/>
        <a:p>
          <a:pPr>
            <a:lnSpc>
              <a:spcPct val="100000"/>
            </a:lnSpc>
          </a:pPr>
          <a:r>
            <a:rPr lang="en-US" b="0" i="0"/>
            <a:t>Custom Script Development for Data Integration</a:t>
          </a:r>
          <a:endParaRPr lang="en-US"/>
        </a:p>
      </dgm:t>
    </dgm:pt>
    <dgm:pt modelId="{95F39DA4-E6D2-481F-A9F7-EE5994D04003}" type="parTrans" cxnId="{6FBEEECD-8465-40D1-A10A-280C5E9E2C31}">
      <dgm:prSet/>
      <dgm:spPr/>
      <dgm:t>
        <a:bodyPr/>
        <a:lstStyle/>
        <a:p>
          <a:endParaRPr lang="en-US"/>
        </a:p>
      </dgm:t>
    </dgm:pt>
    <dgm:pt modelId="{BFA8E02E-6C8D-4216-91B8-DB57F198E9B2}" type="sibTrans" cxnId="{6FBEEECD-8465-40D1-A10A-280C5E9E2C31}">
      <dgm:prSet/>
      <dgm:spPr/>
      <dgm:t>
        <a:bodyPr/>
        <a:lstStyle/>
        <a:p>
          <a:endParaRPr lang="en-US"/>
        </a:p>
      </dgm:t>
    </dgm:pt>
    <dgm:pt modelId="{0B67530A-6AE2-42AA-86B0-947948EFB3C7}">
      <dgm:prSet/>
      <dgm:spPr/>
      <dgm:t>
        <a:bodyPr/>
        <a:lstStyle/>
        <a:p>
          <a:pPr>
            <a:lnSpc>
              <a:spcPct val="100000"/>
            </a:lnSpc>
          </a:pPr>
          <a:r>
            <a:rPr lang="en-US" b="0" i="0"/>
            <a:t>Overcoming Data Inconsistencies and Anomalies</a:t>
          </a:r>
          <a:endParaRPr lang="en-US"/>
        </a:p>
      </dgm:t>
    </dgm:pt>
    <dgm:pt modelId="{ACE19A01-A9A9-4620-80D3-502449963742}" type="parTrans" cxnId="{A9EAF0A8-2B79-4FC1-AFF1-14287BFA96AA}">
      <dgm:prSet/>
      <dgm:spPr/>
      <dgm:t>
        <a:bodyPr/>
        <a:lstStyle/>
        <a:p>
          <a:endParaRPr lang="en-US"/>
        </a:p>
      </dgm:t>
    </dgm:pt>
    <dgm:pt modelId="{F291C2B3-9FD5-4C36-8854-61FEF2EED236}" type="sibTrans" cxnId="{A9EAF0A8-2B79-4FC1-AFF1-14287BFA96AA}">
      <dgm:prSet/>
      <dgm:spPr/>
      <dgm:t>
        <a:bodyPr/>
        <a:lstStyle/>
        <a:p>
          <a:endParaRPr lang="en-US"/>
        </a:p>
      </dgm:t>
    </dgm:pt>
    <dgm:pt modelId="{F0E42608-EAD4-4CF2-BB6C-2F53BF61ED0C}">
      <dgm:prSet/>
      <dgm:spPr/>
      <dgm:t>
        <a:bodyPr/>
        <a:lstStyle/>
        <a:p>
          <a:pPr>
            <a:lnSpc>
              <a:spcPct val="100000"/>
            </a:lnSpc>
          </a:pPr>
          <a:r>
            <a:rPr lang="en-US" b="0" i="0"/>
            <a:t>Addressing Missing Values and Data Quality Issues</a:t>
          </a:r>
          <a:endParaRPr lang="en-US"/>
        </a:p>
      </dgm:t>
    </dgm:pt>
    <dgm:pt modelId="{022FBA4C-69C3-44C8-9619-45519A75AA32}" type="parTrans" cxnId="{B5538FD7-CA33-411C-A986-7D45135D82B8}">
      <dgm:prSet/>
      <dgm:spPr/>
      <dgm:t>
        <a:bodyPr/>
        <a:lstStyle/>
        <a:p>
          <a:endParaRPr lang="en-US"/>
        </a:p>
      </dgm:t>
    </dgm:pt>
    <dgm:pt modelId="{A14E0929-A639-4449-8CC3-8FC14F96709B}" type="sibTrans" cxnId="{B5538FD7-CA33-411C-A986-7D45135D82B8}">
      <dgm:prSet/>
      <dgm:spPr/>
      <dgm:t>
        <a:bodyPr/>
        <a:lstStyle/>
        <a:p>
          <a:endParaRPr lang="en-US"/>
        </a:p>
      </dgm:t>
    </dgm:pt>
    <dgm:pt modelId="{BEB9E087-3E3D-404B-B7D0-FCFA49052173}" type="pres">
      <dgm:prSet presAssocID="{A3D61041-C0A0-41D2-870B-539D24ED82FE}" presName="root" presStyleCnt="0">
        <dgm:presLayoutVars>
          <dgm:dir/>
          <dgm:resizeHandles val="exact"/>
        </dgm:presLayoutVars>
      </dgm:prSet>
      <dgm:spPr/>
    </dgm:pt>
    <dgm:pt modelId="{19612476-287F-4638-8AA6-B90AB597C8EF}" type="pres">
      <dgm:prSet presAssocID="{4A1BD96D-E5D8-49C1-9434-BB510F6ED044}" presName="compNode" presStyleCnt="0"/>
      <dgm:spPr/>
    </dgm:pt>
    <dgm:pt modelId="{DB8A0668-5B0D-45AE-A9D7-50381291E3FC}" type="pres">
      <dgm:prSet presAssocID="{4A1BD96D-E5D8-49C1-9434-BB510F6ED044}" presName="bgRect" presStyleLbl="bgShp" presStyleIdx="0" presStyleCnt="3"/>
      <dgm:spPr/>
    </dgm:pt>
    <dgm:pt modelId="{238C7F20-307F-427D-AC3F-0D421F3C984A}" type="pres">
      <dgm:prSet presAssocID="{4A1BD96D-E5D8-49C1-9434-BB510F6ED0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201961E-0EF6-457D-9DB7-B2A83FD766E8}" type="pres">
      <dgm:prSet presAssocID="{4A1BD96D-E5D8-49C1-9434-BB510F6ED044}" presName="spaceRect" presStyleCnt="0"/>
      <dgm:spPr/>
    </dgm:pt>
    <dgm:pt modelId="{6F8629DF-A907-4199-9A72-DAA6078A3267}" type="pres">
      <dgm:prSet presAssocID="{4A1BD96D-E5D8-49C1-9434-BB510F6ED044}" presName="parTx" presStyleLbl="revTx" presStyleIdx="0" presStyleCnt="3">
        <dgm:presLayoutVars>
          <dgm:chMax val="0"/>
          <dgm:chPref val="0"/>
        </dgm:presLayoutVars>
      </dgm:prSet>
      <dgm:spPr/>
    </dgm:pt>
    <dgm:pt modelId="{EC13C844-C55A-47D6-AB6D-242C31BC53CE}" type="pres">
      <dgm:prSet presAssocID="{BFA8E02E-6C8D-4216-91B8-DB57F198E9B2}" presName="sibTrans" presStyleCnt="0"/>
      <dgm:spPr/>
    </dgm:pt>
    <dgm:pt modelId="{1C79B376-3EB9-4F5F-912A-DB86F8D78ECC}" type="pres">
      <dgm:prSet presAssocID="{0B67530A-6AE2-42AA-86B0-947948EFB3C7}" presName="compNode" presStyleCnt="0"/>
      <dgm:spPr/>
    </dgm:pt>
    <dgm:pt modelId="{726C2A74-4C49-4817-A4D9-BA85F5BC0418}" type="pres">
      <dgm:prSet presAssocID="{0B67530A-6AE2-42AA-86B0-947948EFB3C7}" presName="bgRect" presStyleLbl="bgShp" presStyleIdx="1" presStyleCnt="3"/>
      <dgm:spPr/>
    </dgm:pt>
    <dgm:pt modelId="{2828B588-BB01-46AA-A5C7-FBF1BCE1CF8A}" type="pres">
      <dgm:prSet presAssocID="{0B67530A-6AE2-42AA-86B0-947948EFB3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FB78643-3406-4850-948F-57C483B767D8}" type="pres">
      <dgm:prSet presAssocID="{0B67530A-6AE2-42AA-86B0-947948EFB3C7}" presName="spaceRect" presStyleCnt="0"/>
      <dgm:spPr/>
    </dgm:pt>
    <dgm:pt modelId="{F90112E2-C450-4A8C-95B1-B103606D3DA4}" type="pres">
      <dgm:prSet presAssocID="{0B67530A-6AE2-42AA-86B0-947948EFB3C7}" presName="parTx" presStyleLbl="revTx" presStyleIdx="1" presStyleCnt="3">
        <dgm:presLayoutVars>
          <dgm:chMax val="0"/>
          <dgm:chPref val="0"/>
        </dgm:presLayoutVars>
      </dgm:prSet>
      <dgm:spPr/>
    </dgm:pt>
    <dgm:pt modelId="{E52BAD41-C685-443B-82E1-632A20B5CF4B}" type="pres">
      <dgm:prSet presAssocID="{F291C2B3-9FD5-4C36-8854-61FEF2EED236}" presName="sibTrans" presStyleCnt="0"/>
      <dgm:spPr/>
    </dgm:pt>
    <dgm:pt modelId="{2BF68C89-2B44-4135-B51A-8CCADE3C7DC4}" type="pres">
      <dgm:prSet presAssocID="{F0E42608-EAD4-4CF2-BB6C-2F53BF61ED0C}" presName="compNode" presStyleCnt="0"/>
      <dgm:spPr/>
    </dgm:pt>
    <dgm:pt modelId="{D690CB3E-974D-4799-9FF1-D180D21A09DD}" type="pres">
      <dgm:prSet presAssocID="{F0E42608-EAD4-4CF2-BB6C-2F53BF61ED0C}" presName="bgRect" presStyleLbl="bgShp" presStyleIdx="2" presStyleCnt="3"/>
      <dgm:spPr/>
    </dgm:pt>
    <dgm:pt modelId="{623C19F9-AA14-4059-97FB-A24C2B2E2179}" type="pres">
      <dgm:prSet presAssocID="{F0E42608-EAD4-4CF2-BB6C-2F53BF61ED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7FA8AB1-9157-459C-8B67-F54ED5FF9680}" type="pres">
      <dgm:prSet presAssocID="{F0E42608-EAD4-4CF2-BB6C-2F53BF61ED0C}" presName="spaceRect" presStyleCnt="0"/>
      <dgm:spPr/>
    </dgm:pt>
    <dgm:pt modelId="{7F59A1CB-0B9F-4A5B-9C32-F70BFE59912F}" type="pres">
      <dgm:prSet presAssocID="{F0E42608-EAD4-4CF2-BB6C-2F53BF61ED0C}" presName="parTx" presStyleLbl="revTx" presStyleIdx="2" presStyleCnt="3">
        <dgm:presLayoutVars>
          <dgm:chMax val="0"/>
          <dgm:chPref val="0"/>
        </dgm:presLayoutVars>
      </dgm:prSet>
      <dgm:spPr/>
    </dgm:pt>
  </dgm:ptLst>
  <dgm:cxnLst>
    <dgm:cxn modelId="{92C38711-36F1-4CD9-8DE6-085E44555830}" type="presOf" srcId="{A3D61041-C0A0-41D2-870B-539D24ED82FE}" destId="{BEB9E087-3E3D-404B-B7D0-FCFA49052173}" srcOrd="0" destOrd="0" presId="urn:microsoft.com/office/officeart/2018/2/layout/IconVerticalSolidList"/>
    <dgm:cxn modelId="{4AA58643-D5AA-4A34-B19D-48EB26AE9515}" type="presOf" srcId="{F0E42608-EAD4-4CF2-BB6C-2F53BF61ED0C}" destId="{7F59A1CB-0B9F-4A5B-9C32-F70BFE59912F}" srcOrd="0" destOrd="0" presId="urn:microsoft.com/office/officeart/2018/2/layout/IconVerticalSolidList"/>
    <dgm:cxn modelId="{6E20514C-0EE0-4382-9DA7-D7F1C67632D9}" type="presOf" srcId="{0B67530A-6AE2-42AA-86B0-947948EFB3C7}" destId="{F90112E2-C450-4A8C-95B1-B103606D3DA4}" srcOrd="0" destOrd="0" presId="urn:microsoft.com/office/officeart/2018/2/layout/IconVerticalSolidList"/>
    <dgm:cxn modelId="{76F64A98-4C34-4BBB-84EF-EEA74FB168DF}" type="presOf" srcId="{4A1BD96D-E5D8-49C1-9434-BB510F6ED044}" destId="{6F8629DF-A907-4199-9A72-DAA6078A3267}" srcOrd="0" destOrd="0" presId="urn:microsoft.com/office/officeart/2018/2/layout/IconVerticalSolidList"/>
    <dgm:cxn modelId="{A9EAF0A8-2B79-4FC1-AFF1-14287BFA96AA}" srcId="{A3D61041-C0A0-41D2-870B-539D24ED82FE}" destId="{0B67530A-6AE2-42AA-86B0-947948EFB3C7}" srcOrd="1" destOrd="0" parTransId="{ACE19A01-A9A9-4620-80D3-502449963742}" sibTransId="{F291C2B3-9FD5-4C36-8854-61FEF2EED236}"/>
    <dgm:cxn modelId="{6FBEEECD-8465-40D1-A10A-280C5E9E2C31}" srcId="{A3D61041-C0A0-41D2-870B-539D24ED82FE}" destId="{4A1BD96D-E5D8-49C1-9434-BB510F6ED044}" srcOrd="0" destOrd="0" parTransId="{95F39DA4-E6D2-481F-A9F7-EE5994D04003}" sibTransId="{BFA8E02E-6C8D-4216-91B8-DB57F198E9B2}"/>
    <dgm:cxn modelId="{B5538FD7-CA33-411C-A986-7D45135D82B8}" srcId="{A3D61041-C0A0-41D2-870B-539D24ED82FE}" destId="{F0E42608-EAD4-4CF2-BB6C-2F53BF61ED0C}" srcOrd="2" destOrd="0" parTransId="{022FBA4C-69C3-44C8-9619-45519A75AA32}" sibTransId="{A14E0929-A639-4449-8CC3-8FC14F96709B}"/>
    <dgm:cxn modelId="{2503A41F-1C9C-4445-B695-12F8F6DCFAB6}" type="presParOf" srcId="{BEB9E087-3E3D-404B-B7D0-FCFA49052173}" destId="{19612476-287F-4638-8AA6-B90AB597C8EF}" srcOrd="0" destOrd="0" presId="urn:microsoft.com/office/officeart/2018/2/layout/IconVerticalSolidList"/>
    <dgm:cxn modelId="{F4E98646-7AFD-4560-A89B-EC357336190A}" type="presParOf" srcId="{19612476-287F-4638-8AA6-B90AB597C8EF}" destId="{DB8A0668-5B0D-45AE-A9D7-50381291E3FC}" srcOrd="0" destOrd="0" presId="urn:microsoft.com/office/officeart/2018/2/layout/IconVerticalSolidList"/>
    <dgm:cxn modelId="{0B3DAA3F-A8AD-4E30-8102-058A80AA94EC}" type="presParOf" srcId="{19612476-287F-4638-8AA6-B90AB597C8EF}" destId="{238C7F20-307F-427D-AC3F-0D421F3C984A}" srcOrd="1" destOrd="0" presId="urn:microsoft.com/office/officeart/2018/2/layout/IconVerticalSolidList"/>
    <dgm:cxn modelId="{E0E663FF-78E8-4325-B676-1A1B089CFAFD}" type="presParOf" srcId="{19612476-287F-4638-8AA6-B90AB597C8EF}" destId="{E201961E-0EF6-457D-9DB7-B2A83FD766E8}" srcOrd="2" destOrd="0" presId="urn:microsoft.com/office/officeart/2018/2/layout/IconVerticalSolidList"/>
    <dgm:cxn modelId="{40DA5A63-BFAA-4862-9229-B881BBD68933}" type="presParOf" srcId="{19612476-287F-4638-8AA6-B90AB597C8EF}" destId="{6F8629DF-A907-4199-9A72-DAA6078A3267}" srcOrd="3" destOrd="0" presId="urn:microsoft.com/office/officeart/2018/2/layout/IconVerticalSolidList"/>
    <dgm:cxn modelId="{6E407E09-C57D-4314-953F-9073DB5691F3}" type="presParOf" srcId="{BEB9E087-3E3D-404B-B7D0-FCFA49052173}" destId="{EC13C844-C55A-47D6-AB6D-242C31BC53CE}" srcOrd="1" destOrd="0" presId="urn:microsoft.com/office/officeart/2018/2/layout/IconVerticalSolidList"/>
    <dgm:cxn modelId="{8B34443D-E0C8-42DB-B6F6-E83D03FDBAE2}" type="presParOf" srcId="{BEB9E087-3E3D-404B-B7D0-FCFA49052173}" destId="{1C79B376-3EB9-4F5F-912A-DB86F8D78ECC}" srcOrd="2" destOrd="0" presId="urn:microsoft.com/office/officeart/2018/2/layout/IconVerticalSolidList"/>
    <dgm:cxn modelId="{9CF396AE-6B9E-4723-85DB-3CB3AC0B12DE}" type="presParOf" srcId="{1C79B376-3EB9-4F5F-912A-DB86F8D78ECC}" destId="{726C2A74-4C49-4817-A4D9-BA85F5BC0418}" srcOrd="0" destOrd="0" presId="urn:microsoft.com/office/officeart/2018/2/layout/IconVerticalSolidList"/>
    <dgm:cxn modelId="{6AE4F611-7922-4250-BFFC-757957B9A1EB}" type="presParOf" srcId="{1C79B376-3EB9-4F5F-912A-DB86F8D78ECC}" destId="{2828B588-BB01-46AA-A5C7-FBF1BCE1CF8A}" srcOrd="1" destOrd="0" presId="urn:microsoft.com/office/officeart/2018/2/layout/IconVerticalSolidList"/>
    <dgm:cxn modelId="{75B939E6-A4C0-489D-AD1E-AB3413775B47}" type="presParOf" srcId="{1C79B376-3EB9-4F5F-912A-DB86F8D78ECC}" destId="{3FB78643-3406-4850-948F-57C483B767D8}" srcOrd="2" destOrd="0" presId="urn:microsoft.com/office/officeart/2018/2/layout/IconVerticalSolidList"/>
    <dgm:cxn modelId="{24BD53E3-0A92-4761-A682-14E96417DA4D}" type="presParOf" srcId="{1C79B376-3EB9-4F5F-912A-DB86F8D78ECC}" destId="{F90112E2-C450-4A8C-95B1-B103606D3DA4}" srcOrd="3" destOrd="0" presId="urn:microsoft.com/office/officeart/2018/2/layout/IconVerticalSolidList"/>
    <dgm:cxn modelId="{DD650ADE-966C-4B4E-A19B-F95BC1C36647}" type="presParOf" srcId="{BEB9E087-3E3D-404B-B7D0-FCFA49052173}" destId="{E52BAD41-C685-443B-82E1-632A20B5CF4B}" srcOrd="3" destOrd="0" presId="urn:microsoft.com/office/officeart/2018/2/layout/IconVerticalSolidList"/>
    <dgm:cxn modelId="{C232E81A-A5A6-4CD2-A44F-555CBCF63660}" type="presParOf" srcId="{BEB9E087-3E3D-404B-B7D0-FCFA49052173}" destId="{2BF68C89-2B44-4135-B51A-8CCADE3C7DC4}" srcOrd="4" destOrd="0" presId="urn:microsoft.com/office/officeart/2018/2/layout/IconVerticalSolidList"/>
    <dgm:cxn modelId="{15EFF4E0-17C6-4666-8CD7-FE23D20B8B8E}" type="presParOf" srcId="{2BF68C89-2B44-4135-B51A-8CCADE3C7DC4}" destId="{D690CB3E-974D-4799-9FF1-D180D21A09DD}" srcOrd="0" destOrd="0" presId="urn:microsoft.com/office/officeart/2018/2/layout/IconVerticalSolidList"/>
    <dgm:cxn modelId="{6F150CBA-7F78-4799-8D06-871A02648BB6}" type="presParOf" srcId="{2BF68C89-2B44-4135-B51A-8CCADE3C7DC4}" destId="{623C19F9-AA14-4059-97FB-A24C2B2E2179}" srcOrd="1" destOrd="0" presId="urn:microsoft.com/office/officeart/2018/2/layout/IconVerticalSolidList"/>
    <dgm:cxn modelId="{A1A50468-DC36-4CB8-928E-2831E5AAFBAA}" type="presParOf" srcId="{2BF68C89-2B44-4135-B51A-8CCADE3C7DC4}" destId="{77FA8AB1-9157-459C-8B67-F54ED5FF9680}" srcOrd="2" destOrd="0" presId="urn:microsoft.com/office/officeart/2018/2/layout/IconVerticalSolidList"/>
    <dgm:cxn modelId="{E5E03741-1FAA-480B-8CDE-F627011394F0}" type="presParOf" srcId="{2BF68C89-2B44-4135-B51A-8CCADE3C7DC4}" destId="{7F59A1CB-0B9F-4A5B-9C32-F70BFE5991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372F32-2E3F-471B-B874-9D77626E3EFE}"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0C0723EA-AC8E-441A-984B-FFC72BD2198D}">
      <dgm:prSet phldr="0"/>
      <dgm:spPr/>
      <dgm:t>
        <a:bodyPr/>
        <a:lstStyle/>
        <a:p>
          <a:pPr rtl="0"/>
          <a:r>
            <a:rPr lang="en-US" dirty="0">
              <a:latin typeface="Times New Roman"/>
              <a:cs typeface="Times New Roman"/>
            </a:rPr>
            <a:t>ML Models</a:t>
          </a:r>
        </a:p>
      </dgm:t>
    </dgm:pt>
    <dgm:pt modelId="{09F21E2E-A625-42F8-82BA-D85571E709AB}" type="parTrans" cxnId="{8FD47707-227D-44F0-81CC-7F0F3F5A4559}">
      <dgm:prSet/>
      <dgm:spPr/>
      <dgm:t>
        <a:bodyPr/>
        <a:lstStyle/>
        <a:p>
          <a:endParaRPr lang="en-US"/>
        </a:p>
      </dgm:t>
    </dgm:pt>
    <dgm:pt modelId="{8A229CB8-D9C2-4052-8E3F-F45EF66AE9FD}" type="sibTrans" cxnId="{8FD47707-227D-44F0-81CC-7F0F3F5A4559}">
      <dgm:prSet/>
      <dgm:spPr/>
      <dgm:t>
        <a:bodyPr/>
        <a:lstStyle/>
        <a:p>
          <a:endParaRPr lang="en-US"/>
        </a:p>
      </dgm:t>
    </dgm:pt>
    <dgm:pt modelId="{C7CEA22B-1D2C-4BEF-A6B0-0B662DDEDA01}">
      <dgm:prSet/>
      <dgm:spPr/>
      <dgm:t>
        <a:bodyPr/>
        <a:lstStyle/>
        <a:p>
          <a:pPr rtl="0"/>
          <a:r>
            <a:rPr lang="en-US" b="0" i="0" dirty="0">
              <a:latin typeface="Times New Roman"/>
              <a:cs typeface="Times New Roman"/>
            </a:rPr>
            <a:t>Neural Network</a:t>
          </a:r>
          <a:endParaRPr lang="en-US" dirty="0">
            <a:latin typeface="Times New Roman"/>
            <a:cs typeface="Times New Roman"/>
          </a:endParaRPr>
        </a:p>
      </dgm:t>
    </dgm:pt>
    <dgm:pt modelId="{0C035776-D6DD-47D3-B5D1-3A5A1C4FBA49}" type="parTrans" cxnId="{AE442E98-CD1D-4987-9F1D-F312B6DADFDE}">
      <dgm:prSet/>
      <dgm:spPr/>
      <dgm:t>
        <a:bodyPr/>
        <a:lstStyle/>
        <a:p>
          <a:endParaRPr lang="en-US"/>
        </a:p>
      </dgm:t>
    </dgm:pt>
    <dgm:pt modelId="{B4E12699-79FA-410E-BBE2-C5DFA2F959A7}" type="sibTrans" cxnId="{AE442E98-CD1D-4987-9F1D-F312B6DADFDE}">
      <dgm:prSet/>
      <dgm:spPr/>
      <dgm:t>
        <a:bodyPr/>
        <a:lstStyle/>
        <a:p>
          <a:endParaRPr lang="en-US"/>
        </a:p>
      </dgm:t>
    </dgm:pt>
    <dgm:pt modelId="{EC21D91D-06DE-48FC-96A3-43961B866770}">
      <dgm:prSet phldr="0"/>
      <dgm:spPr/>
      <dgm:t>
        <a:bodyPr/>
        <a:lstStyle/>
        <a:p>
          <a:r>
            <a:rPr lang="en-US" dirty="0">
              <a:latin typeface="Times New Roman"/>
              <a:cs typeface="Times New Roman"/>
            </a:rPr>
            <a:t>ARIMA</a:t>
          </a:r>
        </a:p>
      </dgm:t>
    </dgm:pt>
    <dgm:pt modelId="{3A86C060-91B5-4D36-B999-B5FE56C86853}" type="parTrans" cxnId="{E4DCA62E-2E95-4F5B-9F1E-05A0FA0F3ABC}">
      <dgm:prSet/>
      <dgm:spPr/>
      <dgm:t>
        <a:bodyPr/>
        <a:lstStyle/>
        <a:p>
          <a:endParaRPr lang="en-US"/>
        </a:p>
      </dgm:t>
    </dgm:pt>
    <dgm:pt modelId="{F05C2467-C111-4503-9BF0-3775F6B1FC52}" type="sibTrans" cxnId="{E4DCA62E-2E95-4F5B-9F1E-05A0FA0F3ABC}">
      <dgm:prSet/>
      <dgm:spPr/>
      <dgm:t>
        <a:bodyPr/>
        <a:lstStyle/>
        <a:p>
          <a:endParaRPr lang="en-US"/>
        </a:p>
      </dgm:t>
    </dgm:pt>
    <dgm:pt modelId="{94881787-F89D-4D0A-AF2C-3432FB734DF0}" type="pres">
      <dgm:prSet presAssocID="{45372F32-2E3F-471B-B874-9D77626E3EFE}" presName="hierChild1" presStyleCnt="0">
        <dgm:presLayoutVars>
          <dgm:chPref val="1"/>
          <dgm:dir/>
          <dgm:animOne val="branch"/>
          <dgm:animLvl val="lvl"/>
          <dgm:resizeHandles/>
        </dgm:presLayoutVars>
      </dgm:prSet>
      <dgm:spPr/>
    </dgm:pt>
    <dgm:pt modelId="{B5214DB5-78AA-462A-8ED6-9AD4EB6CFE07}" type="pres">
      <dgm:prSet presAssocID="{0C0723EA-AC8E-441A-984B-FFC72BD2198D}" presName="hierRoot1" presStyleCnt="0"/>
      <dgm:spPr/>
    </dgm:pt>
    <dgm:pt modelId="{0A7FED1B-48A4-4781-BB50-7758306477BD}" type="pres">
      <dgm:prSet presAssocID="{0C0723EA-AC8E-441A-984B-FFC72BD2198D}" presName="composite" presStyleCnt="0"/>
      <dgm:spPr/>
    </dgm:pt>
    <dgm:pt modelId="{D1E4E3F9-8142-4041-9111-20B95A427478}" type="pres">
      <dgm:prSet presAssocID="{0C0723EA-AC8E-441A-984B-FFC72BD2198D}" presName="background" presStyleLbl="node0" presStyleIdx="0" presStyleCnt="3"/>
      <dgm:spPr/>
    </dgm:pt>
    <dgm:pt modelId="{D8D92F16-110C-498F-BA72-833B43A48080}" type="pres">
      <dgm:prSet presAssocID="{0C0723EA-AC8E-441A-984B-FFC72BD2198D}" presName="text" presStyleLbl="fgAcc0" presStyleIdx="0" presStyleCnt="3">
        <dgm:presLayoutVars>
          <dgm:chPref val="3"/>
        </dgm:presLayoutVars>
      </dgm:prSet>
      <dgm:spPr/>
    </dgm:pt>
    <dgm:pt modelId="{F58F1321-076D-4335-8F04-F5CC546B4B71}" type="pres">
      <dgm:prSet presAssocID="{0C0723EA-AC8E-441A-984B-FFC72BD2198D}" presName="hierChild2" presStyleCnt="0"/>
      <dgm:spPr/>
    </dgm:pt>
    <dgm:pt modelId="{F927051A-783A-409F-8A42-008C3E61233A}" type="pres">
      <dgm:prSet presAssocID="{C7CEA22B-1D2C-4BEF-A6B0-0B662DDEDA01}" presName="hierRoot1" presStyleCnt="0"/>
      <dgm:spPr/>
    </dgm:pt>
    <dgm:pt modelId="{7F569CCA-FC2B-416C-AA8E-5EC307B3CFAE}" type="pres">
      <dgm:prSet presAssocID="{C7CEA22B-1D2C-4BEF-A6B0-0B662DDEDA01}" presName="composite" presStyleCnt="0"/>
      <dgm:spPr/>
    </dgm:pt>
    <dgm:pt modelId="{C817C88D-7F0D-43A4-BADB-A578C7DF7079}" type="pres">
      <dgm:prSet presAssocID="{C7CEA22B-1D2C-4BEF-A6B0-0B662DDEDA01}" presName="background" presStyleLbl="node0" presStyleIdx="1" presStyleCnt="3"/>
      <dgm:spPr/>
    </dgm:pt>
    <dgm:pt modelId="{DBBF5B7D-6E75-4A0D-BB70-88588ACB1238}" type="pres">
      <dgm:prSet presAssocID="{C7CEA22B-1D2C-4BEF-A6B0-0B662DDEDA01}" presName="text" presStyleLbl="fgAcc0" presStyleIdx="1" presStyleCnt="3">
        <dgm:presLayoutVars>
          <dgm:chPref val="3"/>
        </dgm:presLayoutVars>
      </dgm:prSet>
      <dgm:spPr/>
    </dgm:pt>
    <dgm:pt modelId="{4638F4BD-8E46-47D3-84CC-66CE3D21E923}" type="pres">
      <dgm:prSet presAssocID="{C7CEA22B-1D2C-4BEF-A6B0-0B662DDEDA01}" presName="hierChild2" presStyleCnt="0"/>
      <dgm:spPr/>
    </dgm:pt>
    <dgm:pt modelId="{F86F69DD-2FB5-4571-831A-20DA0DC2628E}" type="pres">
      <dgm:prSet presAssocID="{EC21D91D-06DE-48FC-96A3-43961B866770}" presName="hierRoot1" presStyleCnt="0"/>
      <dgm:spPr/>
    </dgm:pt>
    <dgm:pt modelId="{BF9B68EE-3792-4D21-9234-EEE3D1CE94F3}" type="pres">
      <dgm:prSet presAssocID="{EC21D91D-06DE-48FC-96A3-43961B866770}" presName="composite" presStyleCnt="0"/>
      <dgm:spPr/>
    </dgm:pt>
    <dgm:pt modelId="{409FCE5E-05B5-43FE-9200-85DD237F05A6}" type="pres">
      <dgm:prSet presAssocID="{EC21D91D-06DE-48FC-96A3-43961B866770}" presName="background" presStyleLbl="node0" presStyleIdx="2" presStyleCnt="3"/>
      <dgm:spPr/>
    </dgm:pt>
    <dgm:pt modelId="{8406A550-D930-48B1-8D4D-97063C37751D}" type="pres">
      <dgm:prSet presAssocID="{EC21D91D-06DE-48FC-96A3-43961B866770}" presName="text" presStyleLbl="fgAcc0" presStyleIdx="2" presStyleCnt="3">
        <dgm:presLayoutVars>
          <dgm:chPref val="3"/>
        </dgm:presLayoutVars>
      </dgm:prSet>
      <dgm:spPr/>
    </dgm:pt>
    <dgm:pt modelId="{36011FED-3FF8-4D83-B9FF-CDEBF19725F6}" type="pres">
      <dgm:prSet presAssocID="{EC21D91D-06DE-48FC-96A3-43961B866770}" presName="hierChild2" presStyleCnt="0"/>
      <dgm:spPr/>
    </dgm:pt>
  </dgm:ptLst>
  <dgm:cxnLst>
    <dgm:cxn modelId="{8FD47707-227D-44F0-81CC-7F0F3F5A4559}" srcId="{45372F32-2E3F-471B-B874-9D77626E3EFE}" destId="{0C0723EA-AC8E-441A-984B-FFC72BD2198D}" srcOrd="0" destOrd="0" parTransId="{09F21E2E-A625-42F8-82BA-D85571E709AB}" sibTransId="{8A229CB8-D9C2-4052-8E3F-F45EF66AE9FD}"/>
    <dgm:cxn modelId="{1C39AF19-0431-421F-8E9E-2BDDFA63B904}" type="presOf" srcId="{EC21D91D-06DE-48FC-96A3-43961B866770}" destId="{8406A550-D930-48B1-8D4D-97063C37751D}" srcOrd="0" destOrd="0" presId="urn:microsoft.com/office/officeart/2005/8/layout/hierarchy1"/>
    <dgm:cxn modelId="{E4DCA62E-2E95-4F5B-9F1E-05A0FA0F3ABC}" srcId="{45372F32-2E3F-471B-B874-9D77626E3EFE}" destId="{EC21D91D-06DE-48FC-96A3-43961B866770}" srcOrd="2" destOrd="0" parTransId="{3A86C060-91B5-4D36-B999-B5FE56C86853}" sibTransId="{F05C2467-C111-4503-9BF0-3775F6B1FC52}"/>
    <dgm:cxn modelId="{0670CC5E-3F81-46B0-922F-00CA571F5DFE}" type="presOf" srcId="{C7CEA22B-1D2C-4BEF-A6B0-0B662DDEDA01}" destId="{DBBF5B7D-6E75-4A0D-BB70-88588ACB1238}" srcOrd="0" destOrd="0" presId="urn:microsoft.com/office/officeart/2005/8/layout/hierarchy1"/>
    <dgm:cxn modelId="{C3D05364-C770-425C-9C47-23192064967D}" type="presOf" srcId="{0C0723EA-AC8E-441A-984B-FFC72BD2198D}" destId="{D8D92F16-110C-498F-BA72-833B43A48080}" srcOrd="0" destOrd="0" presId="urn:microsoft.com/office/officeart/2005/8/layout/hierarchy1"/>
    <dgm:cxn modelId="{CF767093-35F7-49F8-A4B0-90F068D4C640}" type="presOf" srcId="{45372F32-2E3F-471B-B874-9D77626E3EFE}" destId="{94881787-F89D-4D0A-AF2C-3432FB734DF0}" srcOrd="0" destOrd="0" presId="urn:microsoft.com/office/officeart/2005/8/layout/hierarchy1"/>
    <dgm:cxn modelId="{AE442E98-CD1D-4987-9F1D-F312B6DADFDE}" srcId="{45372F32-2E3F-471B-B874-9D77626E3EFE}" destId="{C7CEA22B-1D2C-4BEF-A6B0-0B662DDEDA01}" srcOrd="1" destOrd="0" parTransId="{0C035776-D6DD-47D3-B5D1-3A5A1C4FBA49}" sibTransId="{B4E12699-79FA-410E-BBE2-C5DFA2F959A7}"/>
    <dgm:cxn modelId="{007B7313-E056-4DF6-B01A-9D862212E8D3}" type="presParOf" srcId="{94881787-F89D-4D0A-AF2C-3432FB734DF0}" destId="{B5214DB5-78AA-462A-8ED6-9AD4EB6CFE07}" srcOrd="0" destOrd="0" presId="urn:microsoft.com/office/officeart/2005/8/layout/hierarchy1"/>
    <dgm:cxn modelId="{14C81818-F600-4179-9B72-9532C4312FEC}" type="presParOf" srcId="{B5214DB5-78AA-462A-8ED6-9AD4EB6CFE07}" destId="{0A7FED1B-48A4-4781-BB50-7758306477BD}" srcOrd="0" destOrd="0" presId="urn:microsoft.com/office/officeart/2005/8/layout/hierarchy1"/>
    <dgm:cxn modelId="{A5F406B4-D17C-4415-9529-64AB731457C2}" type="presParOf" srcId="{0A7FED1B-48A4-4781-BB50-7758306477BD}" destId="{D1E4E3F9-8142-4041-9111-20B95A427478}" srcOrd="0" destOrd="0" presId="urn:microsoft.com/office/officeart/2005/8/layout/hierarchy1"/>
    <dgm:cxn modelId="{F1948258-34AA-48BE-AA3D-929BFB4B5B4F}" type="presParOf" srcId="{0A7FED1B-48A4-4781-BB50-7758306477BD}" destId="{D8D92F16-110C-498F-BA72-833B43A48080}" srcOrd="1" destOrd="0" presId="urn:microsoft.com/office/officeart/2005/8/layout/hierarchy1"/>
    <dgm:cxn modelId="{C0DD8AF1-1DC6-43F4-922D-31726EF4CF7A}" type="presParOf" srcId="{B5214DB5-78AA-462A-8ED6-9AD4EB6CFE07}" destId="{F58F1321-076D-4335-8F04-F5CC546B4B71}" srcOrd="1" destOrd="0" presId="urn:microsoft.com/office/officeart/2005/8/layout/hierarchy1"/>
    <dgm:cxn modelId="{659889DB-43B0-4C34-BD4A-3E26970CAA1D}" type="presParOf" srcId="{94881787-F89D-4D0A-AF2C-3432FB734DF0}" destId="{F927051A-783A-409F-8A42-008C3E61233A}" srcOrd="1" destOrd="0" presId="urn:microsoft.com/office/officeart/2005/8/layout/hierarchy1"/>
    <dgm:cxn modelId="{23B71089-72CB-4E59-B1F2-8C5A702D582E}" type="presParOf" srcId="{F927051A-783A-409F-8A42-008C3E61233A}" destId="{7F569CCA-FC2B-416C-AA8E-5EC307B3CFAE}" srcOrd="0" destOrd="0" presId="urn:microsoft.com/office/officeart/2005/8/layout/hierarchy1"/>
    <dgm:cxn modelId="{2097DE74-568C-49F6-9AAD-F9D9D50B6B0F}" type="presParOf" srcId="{7F569CCA-FC2B-416C-AA8E-5EC307B3CFAE}" destId="{C817C88D-7F0D-43A4-BADB-A578C7DF7079}" srcOrd="0" destOrd="0" presId="urn:microsoft.com/office/officeart/2005/8/layout/hierarchy1"/>
    <dgm:cxn modelId="{EF0BF307-F76E-4970-9550-A2729EB8E4B4}" type="presParOf" srcId="{7F569CCA-FC2B-416C-AA8E-5EC307B3CFAE}" destId="{DBBF5B7D-6E75-4A0D-BB70-88588ACB1238}" srcOrd="1" destOrd="0" presId="urn:microsoft.com/office/officeart/2005/8/layout/hierarchy1"/>
    <dgm:cxn modelId="{B3B667ED-F12F-400F-8BC1-8F15092AFC49}" type="presParOf" srcId="{F927051A-783A-409F-8A42-008C3E61233A}" destId="{4638F4BD-8E46-47D3-84CC-66CE3D21E923}" srcOrd="1" destOrd="0" presId="urn:microsoft.com/office/officeart/2005/8/layout/hierarchy1"/>
    <dgm:cxn modelId="{46A16EEB-6CD8-4AC6-8DC8-925A7FFE9267}" type="presParOf" srcId="{94881787-F89D-4D0A-AF2C-3432FB734DF0}" destId="{F86F69DD-2FB5-4571-831A-20DA0DC2628E}" srcOrd="2" destOrd="0" presId="urn:microsoft.com/office/officeart/2005/8/layout/hierarchy1"/>
    <dgm:cxn modelId="{6B6E6069-C564-4226-9A0B-49DC17C5A889}" type="presParOf" srcId="{F86F69DD-2FB5-4571-831A-20DA0DC2628E}" destId="{BF9B68EE-3792-4D21-9234-EEE3D1CE94F3}" srcOrd="0" destOrd="0" presId="urn:microsoft.com/office/officeart/2005/8/layout/hierarchy1"/>
    <dgm:cxn modelId="{10D30560-AFBF-435D-9CC4-B956E42E65C1}" type="presParOf" srcId="{BF9B68EE-3792-4D21-9234-EEE3D1CE94F3}" destId="{409FCE5E-05B5-43FE-9200-85DD237F05A6}" srcOrd="0" destOrd="0" presId="urn:microsoft.com/office/officeart/2005/8/layout/hierarchy1"/>
    <dgm:cxn modelId="{86233EEA-227B-42BB-9778-034A8BE413F4}" type="presParOf" srcId="{BF9B68EE-3792-4D21-9234-EEE3D1CE94F3}" destId="{8406A550-D930-48B1-8D4D-97063C37751D}" srcOrd="1" destOrd="0" presId="urn:microsoft.com/office/officeart/2005/8/layout/hierarchy1"/>
    <dgm:cxn modelId="{578E8DFA-6219-43B4-B013-CE8EA8ECBA16}" type="presParOf" srcId="{F86F69DD-2FB5-4571-831A-20DA0DC2628E}" destId="{36011FED-3FF8-4D83-B9FF-CDEBF19725F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372F32-2E3F-471B-B874-9D77626E3EF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0C0723EA-AC8E-441A-984B-FFC72BD2198D}">
      <dgm:prSet phldr="0"/>
      <dgm:spPr/>
      <dgm:t>
        <a:bodyPr/>
        <a:lstStyle/>
        <a:p>
          <a:pPr rtl="0"/>
          <a:r>
            <a:rPr lang="en-US" dirty="0">
              <a:latin typeface="Times New Roman"/>
              <a:cs typeface="Times New Roman"/>
            </a:rPr>
            <a:t>Training best model on 7 Datasets</a:t>
          </a:r>
        </a:p>
      </dgm:t>
    </dgm:pt>
    <dgm:pt modelId="{09F21E2E-A625-42F8-82BA-D85571E709AB}" type="parTrans" cxnId="{8FD47707-227D-44F0-81CC-7F0F3F5A4559}">
      <dgm:prSet/>
      <dgm:spPr/>
      <dgm:t>
        <a:bodyPr/>
        <a:lstStyle/>
        <a:p>
          <a:endParaRPr lang="en-US"/>
        </a:p>
      </dgm:t>
    </dgm:pt>
    <dgm:pt modelId="{8A229CB8-D9C2-4052-8E3F-F45EF66AE9FD}" type="sibTrans" cxnId="{8FD47707-227D-44F0-81CC-7F0F3F5A4559}">
      <dgm:prSet/>
      <dgm:spPr/>
      <dgm:t>
        <a:bodyPr/>
        <a:lstStyle/>
        <a:p>
          <a:endParaRPr lang="en-US"/>
        </a:p>
      </dgm:t>
    </dgm:pt>
    <dgm:pt modelId="{C7CEA22B-1D2C-4BEF-A6B0-0B662DDEDA01}">
      <dgm:prSet phldr="0"/>
      <dgm:spPr/>
      <dgm:t>
        <a:bodyPr/>
        <a:lstStyle/>
        <a:p>
          <a:pPr rtl="0"/>
          <a:r>
            <a:rPr lang="en-US" dirty="0">
              <a:latin typeface="Times New Roman"/>
              <a:cs typeface="Times New Roman"/>
            </a:rPr>
            <a:t>Predict the next 7 days adj close values [Normal Data], append sentiment scores if available [Hybrid Data]</a:t>
          </a:r>
        </a:p>
      </dgm:t>
    </dgm:pt>
    <dgm:pt modelId="{0C035776-D6DD-47D3-B5D1-3A5A1C4FBA49}" type="parTrans" cxnId="{AE442E98-CD1D-4987-9F1D-F312B6DADFDE}">
      <dgm:prSet/>
      <dgm:spPr/>
      <dgm:t>
        <a:bodyPr/>
        <a:lstStyle/>
        <a:p>
          <a:endParaRPr lang="en-US"/>
        </a:p>
      </dgm:t>
    </dgm:pt>
    <dgm:pt modelId="{B4E12699-79FA-410E-BBE2-C5DFA2F959A7}" type="sibTrans" cxnId="{AE442E98-CD1D-4987-9F1D-F312B6DADFDE}">
      <dgm:prSet/>
      <dgm:spPr/>
      <dgm:t>
        <a:bodyPr/>
        <a:lstStyle/>
        <a:p>
          <a:endParaRPr lang="en-US"/>
        </a:p>
      </dgm:t>
    </dgm:pt>
    <dgm:pt modelId="{EC21D91D-06DE-48FC-96A3-43961B866770}">
      <dgm:prSet phldr="0"/>
      <dgm:spPr/>
      <dgm:t>
        <a:bodyPr/>
        <a:lstStyle/>
        <a:p>
          <a:pPr rtl="0"/>
          <a:r>
            <a:rPr lang="en-US" dirty="0">
              <a:latin typeface="Times New Roman"/>
              <a:cs typeface="Times New Roman"/>
            </a:rPr>
            <a:t>Perform Logistic Regression on Normal Data and Hybrid Data.</a:t>
          </a:r>
        </a:p>
      </dgm:t>
    </dgm:pt>
    <dgm:pt modelId="{3A86C060-91B5-4D36-B999-B5FE56C86853}" type="parTrans" cxnId="{E4DCA62E-2E95-4F5B-9F1E-05A0FA0F3ABC}">
      <dgm:prSet/>
      <dgm:spPr/>
      <dgm:t>
        <a:bodyPr/>
        <a:lstStyle/>
        <a:p>
          <a:endParaRPr lang="en-US"/>
        </a:p>
      </dgm:t>
    </dgm:pt>
    <dgm:pt modelId="{F05C2467-C111-4503-9BF0-3775F6B1FC52}" type="sibTrans" cxnId="{E4DCA62E-2E95-4F5B-9F1E-05A0FA0F3ABC}">
      <dgm:prSet/>
      <dgm:spPr/>
      <dgm:t>
        <a:bodyPr/>
        <a:lstStyle/>
        <a:p>
          <a:endParaRPr lang="en-US"/>
        </a:p>
      </dgm:t>
    </dgm:pt>
    <dgm:pt modelId="{53FE0D00-B28D-42E1-8E4B-941D25B96691}">
      <dgm:prSet phldr="0"/>
      <dgm:spPr/>
      <dgm:t>
        <a:bodyPr/>
        <a:lstStyle/>
        <a:p>
          <a:pPr rtl="0"/>
          <a:r>
            <a:rPr lang="en-US" dirty="0">
              <a:latin typeface="Times New Roman"/>
              <a:cs typeface="Times New Roman"/>
            </a:rPr>
            <a:t>Invest Recommendation [Input - Stock Name, Date]</a:t>
          </a:r>
        </a:p>
      </dgm:t>
    </dgm:pt>
    <dgm:pt modelId="{446F3E13-0233-446D-A275-1C9E57C74295}" type="parTrans" cxnId="{6C2A7C32-FE6D-467F-B7CA-A113212D64A0}">
      <dgm:prSet/>
      <dgm:spPr/>
    </dgm:pt>
    <dgm:pt modelId="{A5551DE8-A3FD-47F3-88BB-D528A882554D}" type="sibTrans" cxnId="{6C2A7C32-FE6D-467F-B7CA-A113212D64A0}">
      <dgm:prSet/>
      <dgm:spPr/>
    </dgm:pt>
    <dgm:pt modelId="{A3BE0502-1279-4E4C-AB1B-B2F775D611E4}" type="pres">
      <dgm:prSet presAssocID="{45372F32-2E3F-471B-B874-9D77626E3EFE}" presName="outerComposite" presStyleCnt="0">
        <dgm:presLayoutVars>
          <dgm:chMax val="5"/>
          <dgm:dir/>
          <dgm:resizeHandles val="exact"/>
        </dgm:presLayoutVars>
      </dgm:prSet>
      <dgm:spPr/>
    </dgm:pt>
    <dgm:pt modelId="{1CF20F9D-BAFD-4BA6-952C-F75AC49CB717}" type="pres">
      <dgm:prSet presAssocID="{45372F32-2E3F-471B-B874-9D77626E3EFE}" presName="dummyMaxCanvas" presStyleCnt="0">
        <dgm:presLayoutVars/>
      </dgm:prSet>
      <dgm:spPr/>
    </dgm:pt>
    <dgm:pt modelId="{1EA51BCF-B543-4033-A5E9-DE09212D5CC8}" type="pres">
      <dgm:prSet presAssocID="{45372F32-2E3F-471B-B874-9D77626E3EFE}" presName="FourNodes_1" presStyleLbl="node1" presStyleIdx="0" presStyleCnt="4">
        <dgm:presLayoutVars>
          <dgm:bulletEnabled val="1"/>
        </dgm:presLayoutVars>
      </dgm:prSet>
      <dgm:spPr/>
    </dgm:pt>
    <dgm:pt modelId="{20132F8D-32C7-45F3-8FE1-6E122931A9A7}" type="pres">
      <dgm:prSet presAssocID="{45372F32-2E3F-471B-B874-9D77626E3EFE}" presName="FourNodes_2" presStyleLbl="node1" presStyleIdx="1" presStyleCnt="4">
        <dgm:presLayoutVars>
          <dgm:bulletEnabled val="1"/>
        </dgm:presLayoutVars>
      </dgm:prSet>
      <dgm:spPr/>
    </dgm:pt>
    <dgm:pt modelId="{D534C761-08FE-4A0C-8913-D805016965C4}" type="pres">
      <dgm:prSet presAssocID="{45372F32-2E3F-471B-B874-9D77626E3EFE}" presName="FourNodes_3" presStyleLbl="node1" presStyleIdx="2" presStyleCnt="4">
        <dgm:presLayoutVars>
          <dgm:bulletEnabled val="1"/>
        </dgm:presLayoutVars>
      </dgm:prSet>
      <dgm:spPr/>
    </dgm:pt>
    <dgm:pt modelId="{E2B5AA04-D2BC-48B7-A8A3-EE72A068FFD4}" type="pres">
      <dgm:prSet presAssocID="{45372F32-2E3F-471B-B874-9D77626E3EFE}" presName="FourNodes_4" presStyleLbl="node1" presStyleIdx="3" presStyleCnt="4">
        <dgm:presLayoutVars>
          <dgm:bulletEnabled val="1"/>
        </dgm:presLayoutVars>
      </dgm:prSet>
      <dgm:spPr/>
    </dgm:pt>
    <dgm:pt modelId="{FDD02767-1F56-4AD9-8B6B-F0BCF907CDC0}" type="pres">
      <dgm:prSet presAssocID="{45372F32-2E3F-471B-B874-9D77626E3EFE}" presName="FourConn_1-2" presStyleLbl="fgAccFollowNode1" presStyleIdx="0" presStyleCnt="3">
        <dgm:presLayoutVars>
          <dgm:bulletEnabled val="1"/>
        </dgm:presLayoutVars>
      </dgm:prSet>
      <dgm:spPr/>
    </dgm:pt>
    <dgm:pt modelId="{0F19B712-9A69-4C4E-8D66-4EE358D1D444}" type="pres">
      <dgm:prSet presAssocID="{45372F32-2E3F-471B-B874-9D77626E3EFE}" presName="FourConn_2-3" presStyleLbl="fgAccFollowNode1" presStyleIdx="1" presStyleCnt="3">
        <dgm:presLayoutVars>
          <dgm:bulletEnabled val="1"/>
        </dgm:presLayoutVars>
      </dgm:prSet>
      <dgm:spPr/>
    </dgm:pt>
    <dgm:pt modelId="{F8EA3D9E-4C27-4B76-8B03-3CA21D1D4C64}" type="pres">
      <dgm:prSet presAssocID="{45372F32-2E3F-471B-B874-9D77626E3EFE}" presName="FourConn_3-4" presStyleLbl="fgAccFollowNode1" presStyleIdx="2" presStyleCnt="3">
        <dgm:presLayoutVars>
          <dgm:bulletEnabled val="1"/>
        </dgm:presLayoutVars>
      </dgm:prSet>
      <dgm:spPr/>
    </dgm:pt>
    <dgm:pt modelId="{EFDB1FFA-9A9D-4E35-BDE1-A65F3737904D}" type="pres">
      <dgm:prSet presAssocID="{45372F32-2E3F-471B-B874-9D77626E3EFE}" presName="FourNodes_1_text" presStyleLbl="node1" presStyleIdx="3" presStyleCnt="4">
        <dgm:presLayoutVars>
          <dgm:bulletEnabled val="1"/>
        </dgm:presLayoutVars>
      </dgm:prSet>
      <dgm:spPr/>
    </dgm:pt>
    <dgm:pt modelId="{3EBC077C-DA93-42C5-8D46-8EA670AEE31D}" type="pres">
      <dgm:prSet presAssocID="{45372F32-2E3F-471B-B874-9D77626E3EFE}" presName="FourNodes_2_text" presStyleLbl="node1" presStyleIdx="3" presStyleCnt="4">
        <dgm:presLayoutVars>
          <dgm:bulletEnabled val="1"/>
        </dgm:presLayoutVars>
      </dgm:prSet>
      <dgm:spPr/>
    </dgm:pt>
    <dgm:pt modelId="{F5607555-5A69-4E37-A8F4-9F1AB2883575}" type="pres">
      <dgm:prSet presAssocID="{45372F32-2E3F-471B-B874-9D77626E3EFE}" presName="FourNodes_3_text" presStyleLbl="node1" presStyleIdx="3" presStyleCnt="4">
        <dgm:presLayoutVars>
          <dgm:bulletEnabled val="1"/>
        </dgm:presLayoutVars>
      </dgm:prSet>
      <dgm:spPr/>
    </dgm:pt>
    <dgm:pt modelId="{F74FF8C3-0759-439F-BB5E-627688FD62B3}" type="pres">
      <dgm:prSet presAssocID="{45372F32-2E3F-471B-B874-9D77626E3EFE}" presName="FourNodes_4_text" presStyleLbl="node1" presStyleIdx="3" presStyleCnt="4">
        <dgm:presLayoutVars>
          <dgm:bulletEnabled val="1"/>
        </dgm:presLayoutVars>
      </dgm:prSet>
      <dgm:spPr/>
    </dgm:pt>
  </dgm:ptLst>
  <dgm:cxnLst>
    <dgm:cxn modelId="{8FD47707-227D-44F0-81CC-7F0F3F5A4559}" srcId="{45372F32-2E3F-471B-B874-9D77626E3EFE}" destId="{0C0723EA-AC8E-441A-984B-FFC72BD2198D}" srcOrd="0" destOrd="0" parTransId="{09F21E2E-A625-42F8-82BA-D85571E709AB}" sibTransId="{8A229CB8-D9C2-4052-8E3F-F45EF66AE9FD}"/>
    <dgm:cxn modelId="{CE964315-161B-45ED-AA62-4D8E6B050A50}" type="presOf" srcId="{0C0723EA-AC8E-441A-984B-FFC72BD2198D}" destId="{EFDB1FFA-9A9D-4E35-BDE1-A65F3737904D}" srcOrd="1" destOrd="0" presId="urn:microsoft.com/office/officeart/2005/8/layout/vProcess5"/>
    <dgm:cxn modelId="{5ECE4D26-E4FA-4FF9-AC8D-D3386FA696DB}" type="presOf" srcId="{EC21D91D-06DE-48FC-96A3-43961B866770}" destId="{D534C761-08FE-4A0C-8913-D805016965C4}" srcOrd="0" destOrd="0" presId="urn:microsoft.com/office/officeart/2005/8/layout/vProcess5"/>
    <dgm:cxn modelId="{ACB98026-8749-4BA6-B28A-839FCA6DBA7E}" type="presOf" srcId="{53FE0D00-B28D-42E1-8E4B-941D25B96691}" destId="{E2B5AA04-D2BC-48B7-A8A3-EE72A068FFD4}" srcOrd="0" destOrd="0" presId="urn:microsoft.com/office/officeart/2005/8/layout/vProcess5"/>
    <dgm:cxn modelId="{E4DCA62E-2E95-4F5B-9F1E-05A0FA0F3ABC}" srcId="{45372F32-2E3F-471B-B874-9D77626E3EFE}" destId="{EC21D91D-06DE-48FC-96A3-43961B866770}" srcOrd="2" destOrd="0" parTransId="{3A86C060-91B5-4D36-B999-B5FE56C86853}" sibTransId="{F05C2467-C111-4503-9BF0-3775F6B1FC52}"/>
    <dgm:cxn modelId="{6C2A7C32-FE6D-467F-B7CA-A113212D64A0}" srcId="{45372F32-2E3F-471B-B874-9D77626E3EFE}" destId="{53FE0D00-B28D-42E1-8E4B-941D25B96691}" srcOrd="3" destOrd="0" parTransId="{446F3E13-0233-446D-A275-1C9E57C74295}" sibTransId="{A5551DE8-A3FD-47F3-88BB-D528A882554D}"/>
    <dgm:cxn modelId="{FD6E9F33-DEC0-42F6-9463-7E8D44110B10}" type="presOf" srcId="{F05C2467-C111-4503-9BF0-3775F6B1FC52}" destId="{F8EA3D9E-4C27-4B76-8B03-3CA21D1D4C64}" srcOrd="0" destOrd="0" presId="urn:microsoft.com/office/officeart/2005/8/layout/vProcess5"/>
    <dgm:cxn modelId="{34335E41-EF08-4325-9AA6-67967C7C6FDC}" type="presOf" srcId="{8A229CB8-D9C2-4052-8E3F-F45EF66AE9FD}" destId="{FDD02767-1F56-4AD9-8B6B-F0BCF907CDC0}" srcOrd="0" destOrd="0" presId="urn:microsoft.com/office/officeart/2005/8/layout/vProcess5"/>
    <dgm:cxn modelId="{3E0D6078-D0A9-4CB6-9230-D2B795B36036}" type="presOf" srcId="{45372F32-2E3F-471B-B874-9D77626E3EFE}" destId="{A3BE0502-1279-4E4C-AB1B-B2F775D611E4}" srcOrd="0" destOrd="0" presId="urn:microsoft.com/office/officeart/2005/8/layout/vProcess5"/>
    <dgm:cxn modelId="{AE442E98-CD1D-4987-9F1D-F312B6DADFDE}" srcId="{45372F32-2E3F-471B-B874-9D77626E3EFE}" destId="{C7CEA22B-1D2C-4BEF-A6B0-0B662DDEDA01}" srcOrd="1" destOrd="0" parTransId="{0C035776-D6DD-47D3-B5D1-3A5A1C4FBA49}" sibTransId="{B4E12699-79FA-410E-BBE2-C5DFA2F959A7}"/>
    <dgm:cxn modelId="{4DD10A9F-A6D1-43AA-8D54-B321BC8720D7}" type="presOf" srcId="{C7CEA22B-1D2C-4BEF-A6B0-0B662DDEDA01}" destId="{3EBC077C-DA93-42C5-8D46-8EA670AEE31D}" srcOrd="1" destOrd="0" presId="urn:microsoft.com/office/officeart/2005/8/layout/vProcess5"/>
    <dgm:cxn modelId="{7F370B9F-1958-4DC2-B947-8E8D7966B710}" type="presOf" srcId="{B4E12699-79FA-410E-BBE2-C5DFA2F959A7}" destId="{0F19B712-9A69-4C4E-8D66-4EE358D1D444}" srcOrd="0" destOrd="0" presId="urn:microsoft.com/office/officeart/2005/8/layout/vProcess5"/>
    <dgm:cxn modelId="{93B46AC2-A5F6-469D-8921-7E5CEB7EB12F}" type="presOf" srcId="{EC21D91D-06DE-48FC-96A3-43961B866770}" destId="{F5607555-5A69-4E37-A8F4-9F1AB2883575}" srcOrd="1" destOrd="0" presId="urn:microsoft.com/office/officeart/2005/8/layout/vProcess5"/>
    <dgm:cxn modelId="{28DE94D4-4B63-4EF2-8EEF-7746F8BB9BA5}" type="presOf" srcId="{53FE0D00-B28D-42E1-8E4B-941D25B96691}" destId="{F74FF8C3-0759-439F-BB5E-627688FD62B3}" srcOrd="1" destOrd="0" presId="urn:microsoft.com/office/officeart/2005/8/layout/vProcess5"/>
    <dgm:cxn modelId="{516F78F6-180A-42F3-A2C8-54451B9DA0EC}" type="presOf" srcId="{0C0723EA-AC8E-441A-984B-FFC72BD2198D}" destId="{1EA51BCF-B543-4033-A5E9-DE09212D5CC8}" srcOrd="0" destOrd="0" presId="urn:microsoft.com/office/officeart/2005/8/layout/vProcess5"/>
    <dgm:cxn modelId="{0353CBFF-9D2B-4932-86FC-678D0F2213C6}" type="presOf" srcId="{C7CEA22B-1D2C-4BEF-A6B0-0B662DDEDA01}" destId="{20132F8D-32C7-45F3-8FE1-6E122931A9A7}" srcOrd="0" destOrd="0" presId="urn:microsoft.com/office/officeart/2005/8/layout/vProcess5"/>
    <dgm:cxn modelId="{F90A1BAD-02BB-475D-8688-5FFBA7434100}" type="presParOf" srcId="{A3BE0502-1279-4E4C-AB1B-B2F775D611E4}" destId="{1CF20F9D-BAFD-4BA6-952C-F75AC49CB717}" srcOrd="0" destOrd="0" presId="urn:microsoft.com/office/officeart/2005/8/layout/vProcess5"/>
    <dgm:cxn modelId="{5B2E03AC-BFCB-40FE-9FAC-4D50F7BE8164}" type="presParOf" srcId="{A3BE0502-1279-4E4C-AB1B-B2F775D611E4}" destId="{1EA51BCF-B543-4033-A5E9-DE09212D5CC8}" srcOrd="1" destOrd="0" presId="urn:microsoft.com/office/officeart/2005/8/layout/vProcess5"/>
    <dgm:cxn modelId="{BECFE970-638E-4681-844C-AE31D8C098B3}" type="presParOf" srcId="{A3BE0502-1279-4E4C-AB1B-B2F775D611E4}" destId="{20132F8D-32C7-45F3-8FE1-6E122931A9A7}" srcOrd="2" destOrd="0" presId="urn:microsoft.com/office/officeart/2005/8/layout/vProcess5"/>
    <dgm:cxn modelId="{0BB355E9-B415-41D0-A2D8-E179016DF233}" type="presParOf" srcId="{A3BE0502-1279-4E4C-AB1B-B2F775D611E4}" destId="{D534C761-08FE-4A0C-8913-D805016965C4}" srcOrd="3" destOrd="0" presId="urn:microsoft.com/office/officeart/2005/8/layout/vProcess5"/>
    <dgm:cxn modelId="{12F9C369-E202-4788-BF91-7557C36FE864}" type="presParOf" srcId="{A3BE0502-1279-4E4C-AB1B-B2F775D611E4}" destId="{E2B5AA04-D2BC-48B7-A8A3-EE72A068FFD4}" srcOrd="4" destOrd="0" presId="urn:microsoft.com/office/officeart/2005/8/layout/vProcess5"/>
    <dgm:cxn modelId="{27F50715-2F29-4BF4-873B-994B5AE9FDA8}" type="presParOf" srcId="{A3BE0502-1279-4E4C-AB1B-B2F775D611E4}" destId="{FDD02767-1F56-4AD9-8B6B-F0BCF907CDC0}" srcOrd="5" destOrd="0" presId="urn:microsoft.com/office/officeart/2005/8/layout/vProcess5"/>
    <dgm:cxn modelId="{F8689577-2931-4B63-8B96-0E11A3A85593}" type="presParOf" srcId="{A3BE0502-1279-4E4C-AB1B-B2F775D611E4}" destId="{0F19B712-9A69-4C4E-8D66-4EE358D1D444}" srcOrd="6" destOrd="0" presId="urn:microsoft.com/office/officeart/2005/8/layout/vProcess5"/>
    <dgm:cxn modelId="{8AD7EDD5-99CC-4112-93DC-468DA12FF9B9}" type="presParOf" srcId="{A3BE0502-1279-4E4C-AB1B-B2F775D611E4}" destId="{F8EA3D9E-4C27-4B76-8B03-3CA21D1D4C64}" srcOrd="7" destOrd="0" presId="urn:microsoft.com/office/officeart/2005/8/layout/vProcess5"/>
    <dgm:cxn modelId="{8643319F-F495-4207-A40C-380E92B9F82B}" type="presParOf" srcId="{A3BE0502-1279-4E4C-AB1B-B2F775D611E4}" destId="{EFDB1FFA-9A9D-4E35-BDE1-A65F3737904D}" srcOrd="8" destOrd="0" presId="urn:microsoft.com/office/officeart/2005/8/layout/vProcess5"/>
    <dgm:cxn modelId="{73E0FABC-BFCD-4CCE-9253-13844ADFD36F}" type="presParOf" srcId="{A3BE0502-1279-4E4C-AB1B-B2F775D611E4}" destId="{3EBC077C-DA93-42C5-8D46-8EA670AEE31D}" srcOrd="9" destOrd="0" presId="urn:microsoft.com/office/officeart/2005/8/layout/vProcess5"/>
    <dgm:cxn modelId="{548FB83D-A52F-4A32-8D8E-4CB76BCA82D0}" type="presParOf" srcId="{A3BE0502-1279-4E4C-AB1B-B2F775D611E4}" destId="{F5607555-5A69-4E37-A8F4-9F1AB2883575}" srcOrd="10" destOrd="0" presId="urn:microsoft.com/office/officeart/2005/8/layout/vProcess5"/>
    <dgm:cxn modelId="{25AC963C-E41F-44F6-8FB9-6A2AE38CB770}" type="presParOf" srcId="{A3BE0502-1279-4E4C-AB1B-B2F775D611E4}" destId="{F74FF8C3-0759-439F-BB5E-627688FD62B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39139-510B-42B9-A5E2-08B833DB4259}">
      <dsp:nvSpPr>
        <dsp:cNvPr id="0" name=""/>
        <dsp:cNvSpPr/>
      </dsp:nvSpPr>
      <dsp:spPr>
        <a:xfrm>
          <a:off x="0" y="441"/>
          <a:ext cx="10900477" cy="1033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701DBB-F45C-4612-BC0B-8E7C9E5D0DFC}">
      <dsp:nvSpPr>
        <dsp:cNvPr id="0" name=""/>
        <dsp:cNvSpPr/>
      </dsp:nvSpPr>
      <dsp:spPr>
        <a:xfrm>
          <a:off x="312729" y="233050"/>
          <a:ext cx="568599" cy="568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A64268-EDA4-4C19-AFEE-CFA470F69BD7}">
      <dsp:nvSpPr>
        <dsp:cNvPr id="0" name=""/>
        <dsp:cNvSpPr/>
      </dsp:nvSpPr>
      <dsp:spPr>
        <a:xfrm>
          <a:off x="1194058" y="441"/>
          <a:ext cx="9706418" cy="1033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12" tIns="109412" rIns="109412" bIns="109412" numCol="1" spcCol="1270" anchor="ctr" anchorCtr="0">
          <a:noAutofit/>
        </a:bodyPr>
        <a:lstStyle/>
        <a:p>
          <a:pPr marL="0" lvl="0" indent="0" algn="l" defTabSz="1111250">
            <a:lnSpc>
              <a:spcPct val="90000"/>
            </a:lnSpc>
            <a:spcBef>
              <a:spcPct val="0"/>
            </a:spcBef>
            <a:spcAft>
              <a:spcPct val="35000"/>
            </a:spcAft>
            <a:buNone/>
          </a:pPr>
          <a:r>
            <a:rPr lang="en-US" sz="2500" b="0" i="0" kern="1200" dirty="0">
              <a:latin typeface="Times New Roman"/>
              <a:cs typeface="Times New Roman"/>
            </a:rPr>
            <a:t>Text Preprocessing and Sentiment Analysis</a:t>
          </a:r>
          <a:endParaRPr lang="en-US" sz="2500" kern="1200" dirty="0">
            <a:latin typeface="Times New Roman"/>
            <a:cs typeface="Times New Roman"/>
          </a:endParaRPr>
        </a:p>
      </dsp:txBody>
      <dsp:txXfrm>
        <a:off x="1194058" y="441"/>
        <a:ext cx="9706418" cy="1033816"/>
      </dsp:txXfrm>
    </dsp:sp>
    <dsp:sp modelId="{F529FA22-6106-4015-9E84-8BF9EB224C12}">
      <dsp:nvSpPr>
        <dsp:cNvPr id="0" name=""/>
        <dsp:cNvSpPr/>
      </dsp:nvSpPr>
      <dsp:spPr>
        <a:xfrm>
          <a:off x="0" y="1292712"/>
          <a:ext cx="10900477" cy="1033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B81C8A-88C0-4CC7-821B-212BB6CE14D5}">
      <dsp:nvSpPr>
        <dsp:cNvPr id="0" name=""/>
        <dsp:cNvSpPr/>
      </dsp:nvSpPr>
      <dsp:spPr>
        <a:xfrm>
          <a:off x="312729" y="1525321"/>
          <a:ext cx="568599" cy="568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E2E495-2099-4A29-BE1F-F2C74A3D257D}">
      <dsp:nvSpPr>
        <dsp:cNvPr id="0" name=""/>
        <dsp:cNvSpPr/>
      </dsp:nvSpPr>
      <dsp:spPr>
        <a:xfrm>
          <a:off x="1194058" y="1292712"/>
          <a:ext cx="9706418" cy="1033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12" tIns="109412" rIns="109412" bIns="109412" numCol="1" spcCol="1270" anchor="ctr" anchorCtr="0">
          <a:noAutofit/>
        </a:bodyPr>
        <a:lstStyle/>
        <a:p>
          <a:pPr marL="0" lvl="0" indent="0" algn="l" defTabSz="1111250">
            <a:lnSpc>
              <a:spcPct val="90000"/>
            </a:lnSpc>
            <a:spcBef>
              <a:spcPct val="0"/>
            </a:spcBef>
            <a:spcAft>
              <a:spcPct val="35000"/>
            </a:spcAft>
            <a:buNone/>
          </a:pPr>
          <a:r>
            <a:rPr lang="en-US" sz="2500" b="0" i="0" kern="1200" dirty="0">
              <a:latin typeface="Times New Roman"/>
              <a:cs typeface="Times New Roman"/>
            </a:rPr>
            <a:t>Handling Missing Values and Data Cleaning</a:t>
          </a:r>
          <a:endParaRPr lang="en-US" sz="2500" kern="1200" dirty="0">
            <a:latin typeface="Times New Roman"/>
            <a:cs typeface="Times New Roman"/>
          </a:endParaRPr>
        </a:p>
      </dsp:txBody>
      <dsp:txXfrm>
        <a:off x="1194058" y="1292712"/>
        <a:ext cx="9706418" cy="1033816"/>
      </dsp:txXfrm>
    </dsp:sp>
    <dsp:sp modelId="{F922CB18-9E53-4BBC-9D2D-7EB587411F7D}">
      <dsp:nvSpPr>
        <dsp:cNvPr id="0" name=""/>
        <dsp:cNvSpPr/>
      </dsp:nvSpPr>
      <dsp:spPr>
        <a:xfrm>
          <a:off x="0" y="2584983"/>
          <a:ext cx="10900477" cy="1033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2D0D1-C177-4AAB-B360-448B5F277BAE}">
      <dsp:nvSpPr>
        <dsp:cNvPr id="0" name=""/>
        <dsp:cNvSpPr/>
      </dsp:nvSpPr>
      <dsp:spPr>
        <a:xfrm>
          <a:off x="312729" y="2817592"/>
          <a:ext cx="568599" cy="568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B1438D-904D-45F9-97BA-F4FB47673F87}">
      <dsp:nvSpPr>
        <dsp:cNvPr id="0" name=""/>
        <dsp:cNvSpPr/>
      </dsp:nvSpPr>
      <dsp:spPr>
        <a:xfrm>
          <a:off x="1194058" y="2584983"/>
          <a:ext cx="9706418" cy="1033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12" tIns="109412" rIns="109412" bIns="109412" numCol="1" spcCol="1270" anchor="ctr" anchorCtr="0">
          <a:noAutofit/>
        </a:bodyPr>
        <a:lstStyle/>
        <a:p>
          <a:pPr marL="0" lvl="0" indent="0" algn="l" defTabSz="1111250">
            <a:lnSpc>
              <a:spcPct val="90000"/>
            </a:lnSpc>
            <a:spcBef>
              <a:spcPct val="0"/>
            </a:spcBef>
            <a:spcAft>
              <a:spcPct val="35000"/>
            </a:spcAft>
            <a:buNone/>
          </a:pPr>
          <a:r>
            <a:rPr lang="en-US" sz="2500" b="0" i="0" kern="1200" dirty="0">
              <a:latin typeface="Times New Roman"/>
              <a:cs typeface="Times New Roman"/>
            </a:rPr>
            <a:t>Tools Used: Vader Sentiment Analyzer, Custom Scripts for Data Cleaning</a:t>
          </a:r>
          <a:endParaRPr lang="en-US" sz="2500" kern="1200" dirty="0">
            <a:latin typeface="Times New Roman"/>
            <a:cs typeface="Times New Roman"/>
          </a:endParaRPr>
        </a:p>
      </dsp:txBody>
      <dsp:txXfrm>
        <a:off x="1194058" y="2584983"/>
        <a:ext cx="9706418" cy="1033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09BBB-0CEF-40A0-973F-758F49FDBDC4}">
      <dsp:nvSpPr>
        <dsp:cNvPr id="0" name=""/>
        <dsp:cNvSpPr/>
      </dsp:nvSpPr>
      <dsp:spPr>
        <a:xfrm>
          <a:off x="277583" y="132393"/>
          <a:ext cx="1369591" cy="13695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6968A-F626-44F7-A028-974F56BD687E}">
      <dsp:nvSpPr>
        <dsp:cNvPr id="0" name=""/>
        <dsp:cNvSpPr/>
      </dsp:nvSpPr>
      <dsp:spPr>
        <a:xfrm>
          <a:off x="565198" y="420007"/>
          <a:ext cx="794363" cy="794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128E08-6A12-4016-A6DA-6A9F6DFA6BBA}">
      <dsp:nvSpPr>
        <dsp:cNvPr id="0" name=""/>
        <dsp:cNvSpPr/>
      </dsp:nvSpPr>
      <dsp:spPr>
        <a:xfrm>
          <a:off x="1940659" y="132393"/>
          <a:ext cx="3228323" cy="136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dirty="0">
              <a:latin typeface="Times New Roman"/>
              <a:cs typeface="Times New Roman"/>
            </a:rPr>
            <a:t>Goal: Invest / Not Invest</a:t>
          </a:r>
        </a:p>
      </dsp:txBody>
      <dsp:txXfrm>
        <a:off x="1940659" y="132393"/>
        <a:ext cx="3228323" cy="1369591"/>
      </dsp:txXfrm>
    </dsp:sp>
    <dsp:sp modelId="{4F98CCB8-4868-41B1-965C-A0036E97732C}">
      <dsp:nvSpPr>
        <dsp:cNvPr id="0" name=""/>
        <dsp:cNvSpPr/>
      </dsp:nvSpPr>
      <dsp:spPr>
        <a:xfrm>
          <a:off x="5731493" y="132393"/>
          <a:ext cx="1369591" cy="136959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8C82FB-87C6-48B8-9E69-3DFEDDCF1D6B}">
      <dsp:nvSpPr>
        <dsp:cNvPr id="0" name=""/>
        <dsp:cNvSpPr/>
      </dsp:nvSpPr>
      <dsp:spPr>
        <a:xfrm>
          <a:off x="6019108" y="420007"/>
          <a:ext cx="794363" cy="794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E4963F-5F7A-4959-8DEE-B1C3FCC4ED9A}">
      <dsp:nvSpPr>
        <dsp:cNvPr id="0" name=""/>
        <dsp:cNvSpPr/>
      </dsp:nvSpPr>
      <dsp:spPr>
        <a:xfrm>
          <a:off x="7394569" y="132393"/>
          <a:ext cx="3228323" cy="136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cap="all" dirty="0">
              <a:latin typeface="Times New Roman"/>
              <a:cs typeface="Times New Roman"/>
            </a:rPr>
            <a:t>Best Model Analysis</a:t>
          </a:r>
        </a:p>
      </dsp:txBody>
      <dsp:txXfrm>
        <a:off x="7394569" y="132393"/>
        <a:ext cx="3228323" cy="1369591"/>
      </dsp:txXfrm>
    </dsp:sp>
    <dsp:sp modelId="{1EA10EEE-4854-41EA-8033-149B57FEB869}">
      <dsp:nvSpPr>
        <dsp:cNvPr id="0" name=""/>
        <dsp:cNvSpPr/>
      </dsp:nvSpPr>
      <dsp:spPr>
        <a:xfrm>
          <a:off x="277583" y="2117256"/>
          <a:ext cx="1369591" cy="136959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5ABC2-8842-4625-81B2-61AD19355AC5}">
      <dsp:nvSpPr>
        <dsp:cNvPr id="0" name=""/>
        <dsp:cNvSpPr/>
      </dsp:nvSpPr>
      <dsp:spPr>
        <a:xfrm>
          <a:off x="565198" y="2404870"/>
          <a:ext cx="794363" cy="794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BE9058-8514-41B4-A227-814C4633A689}">
      <dsp:nvSpPr>
        <dsp:cNvPr id="0" name=""/>
        <dsp:cNvSpPr/>
      </dsp:nvSpPr>
      <dsp:spPr>
        <a:xfrm>
          <a:off x="1940659" y="2117256"/>
          <a:ext cx="3228323" cy="136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cap="all" dirty="0">
              <a:latin typeface="Times New Roman"/>
              <a:cs typeface="Times New Roman"/>
            </a:rPr>
            <a:t>Retrain Model to forecast next seven days</a:t>
          </a:r>
        </a:p>
      </dsp:txBody>
      <dsp:txXfrm>
        <a:off x="1940659" y="2117256"/>
        <a:ext cx="3228323" cy="1369591"/>
      </dsp:txXfrm>
    </dsp:sp>
    <dsp:sp modelId="{82A4B988-56DD-4EA3-83F5-8F3C97612A9B}">
      <dsp:nvSpPr>
        <dsp:cNvPr id="0" name=""/>
        <dsp:cNvSpPr/>
      </dsp:nvSpPr>
      <dsp:spPr>
        <a:xfrm>
          <a:off x="5731493" y="2117256"/>
          <a:ext cx="1369591" cy="136959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275B1C-F920-4201-BD17-579F0A6D8BD1}">
      <dsp:nvSpPr>
        <dsp:cNvPr id="0" name=""/>
        <dsp:cNvSpPr/>
      </dsp:nvSpPr>
      <dsp:spPr>
        <a:xfrm>
          <a:off x="6019108" y="2404870"/>
          <a:ext cx="794363" cy="7943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5A1999-A4C2-4EB0-8CC6-0E7DF7FB8B16}">
      <dsp:nvSpPr>
        <dsp:cNvPr id="0" name=""/>
        <dsp:cNvSpPr/>
      </dsp:nvSpPr>
      <dsp:spPr>
        <a:xfrm>
          <a:off x="7394569" y="2117256"/>
          <a:ext cx="3228323" cy="136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cap="all" dirty="0">
              <a:latin typeface="Times New Roman"/>
              <a:cs typeface="Times New Roman"/>
            </a:rPr>
            <a:t>Invest/Not Invest</a:t>
          </a:r>
        </a:p>
      </dsp:txBody>
      <dsp:txXfrm>
        <a:off x="7394569" y="2117256"/>
        <a:ext cx="3228323" cy="1369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A0668-5B0D-45AE-A9D7-50381291E3FC}">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C7F20-307F-427D-AC3F-0D421F3C984A}">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8629DF-A907-4199-9A72-DAA6078A3267}">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b="0" i="0" kern="1200"/>
            <a:t>Custom Script Development for Data Integration</a:t>
          </a:r>
          <a:endParaRPr lang="en-US" sz="2500" kern="1200"/>
        </a:p>
      </dsp:txBody>
      <dsp:txXfrm>
        <a:off x="1864015" y="689"/>
        <a:ext cx="4933659" cy="1613866"/>
      </dsp:txXfrm>
    </dsp:sp>
    <dsp:sp modelId="{726C2A74-4C49-4817-A4D9-BA85F5BC0418}">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28B588-BB01-46AA-A5C7-FBF1BCE1CF8A}">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0112E2-C450-4A8C-95B1-B103606D3DA4}">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b="0" i="0" kern="1200"/>
            <a:t>Overcoming Data Inconsistencies and Anomalies</a:t>
          </a:r>
          <a:endParaRPr lang="en-US" sz="2500" kern="1200"/>
        </a:p>
      </dsp:txBody>
      <dsp:txXfrm>
        <a:off x="1864015" y="2018022"/>
        <a:ext cx="4933659" cy="1613866"/>
      </dsp:txXfrm>
    </dsp:sp>
    <dsp:sp modelId="{D690CB3E-974D-4799-9FF1-D180D21A09DD}">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3C19F9-AA14-4059-97FB-A24C2B2E2179}">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59A1CB-0B9F-4A5B-9C32-F70BFE59912F}">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b="0" i="0" kern="1200"/>
            <a:t>Addressing Missing Values and Data Quality Issues</a:t>
          </a:r>
          <a:endParaRPr lang="en-US" sz="2500" kern="1200"/>
        </a:p>
      </dsp:txBody>
      <dsp:txXfrm>
        <a:off x="1864015" y="4035355"/>
        <a:ext cx="4933659" cy="1613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E3F9-8142-4041-9111-20B95A427478}">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D92F16-110C-498F-BA72-833B43A48080}">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rtl="0">
            <a:lnSpc>
              <a:spcPct val="90000"/>
            </a:lnSpc>
            <a:spcBef>
              <a:spcPct val="0"/>
            </a:spcBef>
            <a:spcAft>
              <a:spcPct val="35000"/>
            </a:spcAft>
            <a:buNone/>
          </a:pPr>
          <a:r>
            <a:rPr lang="en-US" sz="4900" kern="1200" dirty="0">
              <a:latin typeface="Times New Roman"/>
              <a:cs typeface="Times New Roman"/>
            </a:rPr>
            <a:t>ML Models</a:t>
          </a:r>
        </a:p>
      </dsp:txBody>
      <dsp:txXfrm>
        <a:off x="366939" y="1196774"/>
        <a:ext cx="2723696" cy="1691139"/>
      </dsp:txXfrm>
    </dsp:sp>
    <dsp:sp modelId="{C817C88D-7F0D-43A4-BADB-A578C7DF7079}">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BF5B7D-6E75-4A0D-BB70-88588ACB1238}">
      <dsp:nvSpPr>
        <dsp:cNvPr id="0" name=""/>
        <dsp:cNvSpPr/>
      </dsp:nvSpPr>
      <dsp:spPr>
        <a:xfrm>
          <a:off x="3771899"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rtl="0">
            <a:lnSpc>
              <a:spcPct val="90000"/>
            </a:lnSpc>
            <a:spcBef>
              <a:spcPct val="0"/>
            </a:spcBef>
            <a:spcAft>
              <a:spcPct val="35000"/>
            </a:spcAft>
            <a:buNone/>
          </a:pPr>
          <a:r>
            <a:rPr lang="en-US" sz="4900" b="0" i="0" kern="1200" dirty="0">
              <a:latin typeface="Times New Roman"/>
              <a:cs typeface="Times New Roman"/>
            </a:rPr>
            <a:t>Neural Network</a:t>
          </a:r>
          <a:endParaRPr lang="en-US" sz="4900" kern="1200" dirty="0">
            <a:latin typeface="Times New Roman"/>
            <a:cs typeface="Times New Roman"/>
          </a:endParaRPr>
        </a:p>
      </dsp:txBody>
      <dsp:txXfrm>
        <a:off x="3824513" y="1196774"/>
        <a:ext cx="2723696" cy="1691139"/>
      </dsp:txXfrm>
    </dsp:sp>
    <dsp:sp modelId="{409FCE5E-05B5-43FE-9200-85DD237F05A6}">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06A550-D930-48B1-8D4D-97063C37751D}">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latin typeface="Times New Roman"/>
              <a:cs typeface="Times New Roman"/>
            </a:rPr>
            <a:t>ARIMA</a:t>
          </a:r>
        </a:p>
      </dsp:txBody>
      <dsp:txXfrm>
        <a:off x="7282089" y="1196774"/>
        <a:ext cx="2723696" cy="16911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51BCF-B543-4033-A5E9-DE09212D5CC8}">
      <dsp:nvSpPr>
        <dsp:cNvPr id="0" name=""/>
        <dsp:cNvSpPr/>
      </dsp:nvSpPr>
      <dsp:spPr>
        <a:xfrm>
          <a:off x="0" y="0"/>
          <a:ext cx="8046720" cy="83293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latin typeface="Times New Roman"/>
              <a:cs typeface="Times New Roman"/>
            </a:rPr>
            <a:t>Training best model on 7 Datasets</a:t>
          </a:r>
        </a:p>
      </dsp:txBody>
      <dsp:txXfrm>
        <a:off x="24396" y="24396"/>
        <a:ext cx="7077531" cy="784145"/>
      </dsp:txXfrm>
    </dsp:sp>
    <dsp:sp modelId="{20132F8D-32C7-45F3-8FE1-6E122931A9A7}">
      <dsp:nvSpPr>
        <dsp:cNvPr id="0" name=""/>
        <dsp:cNvSpPr/>
      </dsp:nvSpPr>
      <dsp:spPr>
        <a:xfrm>
          <a:off x="673912" y="984380"/>
          <a:ext cx="8046720" cy="832937"/>
        </a:xfrm>
        <a:prstGeom prst="roundRect">
          <a:avLst>
            <a:gd name="adj" fmla="val 10000"/>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latin typeface="Times New Roman"/>
              <a:cs typeface="Times New Roman"/>
            </a:rPr>
            <a:t>Predict the next 7 days adj close values [Normal Data], append sentiment scores if available [Hybrid Data]</a:t>
          </a:r>
        </a:p>
      </dsp:txBody>
      <dsp:txXfrm>
        <a:off x="698308" y="1008776"/>
        <a:ext cx="6782605" cy="784145"/>
      </dsp:txXfrm>
    </dsp:sp>
    <dsp:sp modelId="{D534C761-08FE-4A0C-8913-D805016965C4}">
      <dsp:nvSpPr>
        <dsp:cNvPr id="0" name=""/>
        <dsp:cNvSpPr/>
      </dsp:nvSpPr>
      <dsp:spPr>
        <a:xfrm>
          <a:off x="1337767" y="1968761"/>
          <a:ext cx="8046720" cy="832937"/>
        </a:xfrm>
        <a:prstGeom prst="roundRect">
          <a:avLst>
            <a:gd name="adj" fmla="val 10000"/>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latin typeface="Times New Roman"/>
              <a:cs typeface="Times New Roman"/>
            </a:rPr>
            <a:t>Perform Logistic Regression on Normal Data and Hybrid Data.</a:t>
          </a:r>
        </a:p>
      </dsp:txBody>
      <dsp:txXfrm>
        <a:off x="1362163" y="1993157"/>
        <a:ext cx="6792664" cy="784145"/>
      </dsp:txXfrm>
    </dsp:sp>
    <dsp:sp modelId="{E2B5AA04-D2BC-48B7-A8A3-EE72A068FFD4}">
      <dsp:nvSpPr>
        <dsp:cNvPr id="0" name=""/>
        <dsp:cNvSpPr/>
      </dsp:nvSpPr>
      <dsp:spPr>
        <a:xfrm>
          <a:off x="2011680" y="2953142"/>
          <a:ext cx="8046720" cy="832937"/>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latin typeface="Times New Roman"/>
              <a:cs typeface="Times New Roman"/>
            </a:rPr>
            <a:t>Invest Recommendation [Input - Stock Name, Date]</a:t>
          </a:r>
        </a:p>
      </dsp:txBody>
      <dsp:txXfrm>
        <a:off x="2036076" y="2977538"/>
        <a:ext cx="6782605" cy="784145"/>
      </dsp:txXfrm>
    </dsp:sp>
    <dsp:sp modelId="{FDD02767-1F56-4AD9-8B6B-F0BCF907CDC0}">
      <dsp:nvSpPr>
        <dsp:cNvPr id="0" name=""/>
        <dsp:cNvSpPr/>
      </dsp:nvSpPr>
      <dsp:spPr>
        <a:xfrm>
          <a:off x="7505310" y="637954"/>
          <a:ext cx="541409" cy="5414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627127" y="637954"/>
        <a:ext cx="297775" cy="407410"/>
      </dsp:txXfrm>
    </dsp:sp>
    <dsp:sp modelId="{0F19B712-9A69-4C4E-8D66-4EE358D1D444}">
      <dsp:nvSpPr>
        <dsp:cNvPr id="0" name=""/>
        <dsp:cNvSpPr/>
      </dsp:nvSpPr>
      <dsp:spPr>
        <a:xfrm>
          <a:off x="8179223" y="1622335"/>
          <a:ext cx="541409" cy="541409"/>
        </a:xfrm>
        <a:prstGeom prst="downArrow">
          <a:avLst>
            <a:gd name="adj1" fmla="val 55000"/>
            <a:gd name="adj2" fmla="val 45000"/>
          </a:avLst>
        </a:prstGeom>
        <a:solidFill>
          <a:schemeClr val="accent2">
            <a:tint val="40000"/>
            <a:alpha val="90000"/>
            <a:hueOff val="123599"/>
            <a:satOff val="-11908"/>
            <a:lumOff val="-1255"/>
            <a:alphaOff val="0"/>
          </a:schemeClr>
        </a:solidFill>
        <a:ln w="15875" cap="flat" cmpd="sng" algn="ctr">
          <a:solidFill>
            <a:schemeClr val="accent2">
              <a:tint val="40000"/>
              <a:alpha val="90000"/>
              <a:hueOff val="123599"/>
              <a:satOff val="-11908"/>
              <a:lumOff val="-12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1040" y="1622335"/>
        <a:ext cx="297775" cy="407410"/>
      </dsp:txXfrm>
    </dsp:sp>
    <dsp:sp modelId="{F8EA3D9E-4C27-4B76-8B03-3CA21D1D4C64}">
      <dsp:nvSpPr>
        <dsp:cNvPr id="0" name=""/>
        <dsp:cNvSpPr/>
      </dsp:nvSpPr>
      <dsp:spPr>
        <a:xfrm>
          <a:off x="8843077" y="2606716"/>
          <a:ext cx="541409" cy="541409"/>
        </a:xfrm>
        <a:prstGeom prst="downArrow">
          <a:avLst>
            <a:gd name="adj1" fmla="val 55000"/>
            <a:gd name="adj2" fmla="val 45000"/>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64894" y="2606716"/>
        <a:ext cx="297775" cy="4074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CA9DE-E91F-447F-9725-0231C99583E0}"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66C7D-C5E2-49A7-9C66-7768DA6391DF}" type="slidenum">
              <a:rPr lang="en-US" smtClean="0"/>
              <a:t>‹#›</a:t>
            </a:fld>
            <a:endParaRPr lang="en-US"/>
          </a:p>
        </p:txBody>
      </p:sp>
    </p:spTree>
    <p:extLst>
      <p:ext uri="{BB962C8B-B14F-4D97-AF65-F5344CB8AC3E}">
        <p14:creationId xmlns:p14="http://schemas.microsoft.com/office/powerpoint/2010/main" val="1314724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Hello everyone, </a:t>
            </a:r>
            <a:r>
              <a:rPr lang="en-US">
                <a:solidFill>
                  <a:srgbClr val="D1D5DB"/>
                </a:solidFill>
                <a:latin typeface="Söhne"/>
              </a:rPr>
              <a:t>our project is "Stock Market Prediction with Machine Learning and Deep Learning Models". My team includes Deeksha, Uta, and myself Yashashvini.</a:t>
            </a:r>
            <a:endParaRPr lang="en-US" b="0" i="0">
              <a:solidFill>
                <a:srgbClr val="D1D5DB"/>
              </a:solidFill>
              <a:effectLst/>
              <a:latin typeface="Söhne"/>
            </a:endParaRPr>
          </a:p>
          <a:p>
            <a:r>
              <a:rPr lang="en-US" b="0" i="0">
                <a:solidFill>
                  <a:srgbClr val="D1D5DB"/>
                </a:solidFill>
                <a:effectLst/>
                <a:latin typeface="Söhne"/>
              </a:rPr>
              <a:t>Today, we </a:t>
            </a:r>
            <a:r>
              <a:rPr lang="en-US">
                <a:solidFill>
                  <a:srgbClr val="D1D5DB"/>
                </a:solidFill>
                <a:latin typeface="Söhne"/>
              </a:rPr>
              <a:t>will delve </a:t>
            </a:r>
            <a:r>
              <a:rPr lang="en-US" b="0" i="0">
                <a:solidFill>
                  <a:srgbClr val="D1D5DB"/>
                </a:solidFill>
                <a:effectLst/>
                <a:latin typeface="Söhne"/>
              </a:rPr>
              <a:t>into the crucial realm of stock market prediction, a field that holds immense significance in financial decision-making.</a:t>
            </a:r>
            <a:r>
              <a:rPr lang="en-US">
                <a:solidFill>
                  <a:srgbClr val="D1D5DB"/>
                </a:solidFill>
                <a:latin typeface="Söhne"/>
              </a:rPr>
              <a:t> </a:t>
            </a:r>
            <a:endParaRPr lang="en-US" b="0" i="0">
              <a:solidFill>
                <a:srgbClr val="D1D5DB"/>
              </a:solidFill>
              <a:effectLst/>
              <a:latin typeface="Söhne"/>
            </a:endParaRPr>
          </a:p>
          <a:p>
            <a:endParaRPr lang="en-US"/>
          </a:p>
        </p:txBody>
      </p:sp>
      <p:sp>
        <p:nvSpPr>
          <p:cNvPr id="4" name="Slide Number Placeholder 3"/>
          <p:cNvSpPr>
            <a:spLocks noGrp="1"/>
          </p:cNvSpPr>
          <p:nvPr>
            <p:ph type="sldNum" sz="quarter" idx="5"/>
          </p:nvPr>
        </p:nvSpPr>
        <p:spPr/>
        <p:txBody>
          <a:bodyPr/>
          <a:lstStyle/>
          <a:p>
            <a:fld id="{EA066C7D-C5E2-49A7-9C66-7768DA6391DF}" type="slidenum">
              <a:rPr lang="en-US" smtClean="0"/>
              <a:t>1</a:t>
            </a:fld>
            <a:endParaRPr lang="en-US"/>
          </a:p>
        </p:txBody>
      </p:sp>
    </p:spTree>
    <p:extLst>
      <p:ext uri="{BB962C8B-B14F-4D97-AF65-F5344CB8AC3E}">
        <p14:creationId xmlns:p14="http://schemas.microsoft.com/office/powerpoint/2010/main" val="2579799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In the world of finance, the accuracy of stock market predictions is not just a matter of profit and loss; it's about understanding and navigating the complexities of the global economy. This is where our project steps in, utilizing the power of machine learning and deep learning. These technologies aren't just tools; they represent a paradigm shift in how we approach financial forecasting. Our goal is ambitious yet grounded: to create a sophisticated system that does more than just predict stock prices. We're aiming to redefine accuracy in market forecasts, bringing a level of precision that can transform the way investors and traders make decisions. With each advancement in technology, we're not just chasing numbers; we're seeking to unlock deeper insights into the financial markets, aiding in more informed, strategic decision-making processes.</a:t>
            </a:r>
            <a:endParaRPr lang="en-US"/>
          </a:p>
        </p:txBody>
      </p:sp>
      <p:sp>
        <p:nvSpPr>
          <p:cNvPr id="4" name="Slide Number Placeholder 3"/>
          <p:cNvSpPr>
            <a:spLocks noGrp="1"/>
          </p:cNvSpPr>
          <p:nvPr>
            <p:ph type="sldNum" sz="quarter" idx="5"/>
          </p:nvPr>
        </p:nvSpPr>
        <p:spPr/>
        <p:txBody>
          <a:bodyPr/>
          <a:lstStyle/>
          <a:p>
            <a:fld id="{EA066C7D-C5E2-49A7-9C66-7768DA6391DF}" type="slidenum">
              <a:rPr lang="en-US" smtClean="0"/>
              <a:t>2</a:t>
            </a:fld>
            <a:endParaRPr lang="en-US"/>
          </a:p>
        </p:txBody>
      </p:sp>
    </p:spTree>
    <p:extLst>
      <p:ext uri="{BB962C8B-B14F-4D97-AF65-F5344CB8AC3E}">
        <p14:creationId xmlns:p14="http://schemas.microsoft.com/office/powerpoint/2010/main" val="2980170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In our pursuit of achieving this goal, we've chosen a diverse set of companies for our analysis, including big companies like Amazon and emerging players like Hertz. Why these companies? Because they offer a broad spectrum of data, reflecting various market dynamics. But we didn't stop at just historical data. We integrated this with sentiment analysis, capturing the pulse of the market as reflected in news and media. This combination allows us to not only see what happened in the past but also understand the current market sentiment. Such a comprehensive approach is key to developing a predictive model that is robust, accurate, and reflective of real-world complexities.</a:t>
            </a:r>
            <a:endParaRPr lang="en-US"/>
          </a:p>
        </p:txBody>
      </p:sp>
      <p:sp>
        <p:nvSpPr>
          <p:cNvPr id="4" name="Slide Number Placeholder 3"/>
          <p:cNvSpPr>
            <a:spLocks noGrp="1"/>
          </p:cNvSpPr>
          <p:nvPr>
            <p:ph type="sldNum" sz="quarter" idx="5"/>
          </p:nvPr>
        </p:nvSpPr>
        <p:spPr/>
        <p:txBody>
          <a:bodyPr/>
          <a:lstStyle/>
          <a:p>
            <a:fld id="{EA066C7D-C5E2-49A7-9C66-7768DA6391DF}" type="slidenum">
              <a:rPr lang="en-US" smtClean="0"/>
              <a:t>3</a:t>
            </a:fld>
            <a:endParaRPr lang="en-US"/>
          </a:p>
        </p:txBody>
      </p:sp>
    </p:spTree>
    <p:extLst>
      <p:ext uri="{BB962C8B-B14F-4D97-AF65-F5344CB8AC3E}">
        <p14:creationId xmlns:p14="http://schemas.microsoft.com/office/powerpoint/2010/main" val="2958082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Let's begin with our data collection process. Our primary sources were Yahoo Finance for historical financial data and </a:t>
            </a:r>
            <a:r>
              <a:rPr lang="en-US" b="0" i="0" err="1">
                <a:solidFill>
                  <a:srgbClr val="D1D5DB"/>
                </a:solidFill>
                <a:effectLst/>
                <a:latin typeface="Söhne"/>
              </a:rPr>
              <a:t>Finviz</a:t>
            </a:r>
            <a:r>
              <a:rPr lang="en-US" b="0" i="0">
                <a:solidFill>
                  <a:srgbClr val="D1D5DB"/>
                </a:solidFill>
                <a:effectLst/>
                <a:latin typeface="Söhne"/>
              </a:rPr>
              <a:t> for real-time news data. We targeted a diverse range of companies, including Hertz, Chevron, Barclays, Toyota, Amazon, Walmart, and Google, to ensure a comprehensive analysis. The historical data provided us insights into stock performance trends, while real-time news data from </a:t>
            </a:r>
            <a:r>
              <a:rPr lang="en-US" b="0" i="0" err="1">
                <a:solidFill>
                  <a:srgbClr val="D1D5DB"/>
                </a:solidFill>
                <a:effectLst/>
                <a:latin typeface="Söhne"/>
              </a:rPr>
              <a:t>Finviz</a:t>
            </a:r>
            <a:r>
              <a:rPr lang="en-US" b="0" i="0">
                <a:solidFill>
                  <a:srgbClr val="D1D5DB"/>
                </a:solidFill>
                <a:effectLst/>
                <a:latin typeface="Söhne"/>
              </a:rPr>
              <a:t> helped us understand market sentiments. This dual approach allowed us to create a robust dataset that not only reflects past performance but also captures current market dynamics, crucial for accurate forecasting.</a:t>
            </a:r>
            <a:endParaRPr lang="en-US"/>
          </a:p>
        </p:txBody>
      </p:sp>
      <p:sp>
        <p:nvSpPr>
          <p:cNvPr id="4" name="Slide Number Placeholder 3"/>
          <p:cNvSpPr>
            <a:spLocks noGrp="1"/>
          </p:cNvSpPr>
          <p:nvPr>
            <p:ph type="sldNum" sz="quarter" idx="5"/>
          </p:nvPr>
        </p:nvSpPr>
        <p:spPr/>
        <p:txBody>
          <a:bodyPr/>
          <a:lstStyle/>
          <a:p>
            <a:fld id="{EA066C7D-C5E2-49A7-9C66-7768DA6391DF}" type="slidenum">
              <a:rPr lang="en-US" smtClean="0"/>
              <a:t>4</a:t>
            </a:fld>
            <a:endParaRPr lang="en-US"/>
          </a:p>
        </p:txBody>
      </p:sp>
    </p:spTree>
    <p:extLst>
      <p:ext uri="{BB962C8B-B14F-4D97-AF65-F5344CB8AC3E}">
        <p14:creationId xmlns:p14="http://schemas.microsoft.com/office/powerpoint/2010/main" val="394479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Moving on to data preprocessing, which was vital to ensure the quality and accuracy of our analysis. We employed text preprocessing techniques to clean news data, removing unnecessary characters and stop words. This was followed by sentiment analysis using the Vader Sentiment Analyzer, which helped us quantify market sentiments as positive, negative, or neutral. For the historical financial data, we addressed the challenges of missing values due to factors like national holidays. We used custom scripts to clean and format the data, ensuring that our datasets were not only comprehensive but also tailored for our specific analytical needs. This meticulous preprocessing was essential to provide a solid foundation for our predictive models.</a:t>
            </a:r>
            <a:endParaRPr lang="en-US"/>
          </a:p>
        </p:txBody>
      </p:sp>
      <p:sp>
        <p:nvSpPr>
          <p:cNvPr id="4" name="Slide Number Placeholder 3"/>
          <p:cNvSpPr>
            <a:spLocks noGrp="1"/>
          </p:cNvSpPr>
          <p:nvPr>
            <p:ph type="sldNum" sz="quarter" idx="5"/>
          </p:nvPr>
        </p:nvSpPr>
        <p:spPr/>
        <p:txBody>
          <a:bodyPr/>
          <a:lstStyle/>
          <a:p>
            <a:fld id="{EA066C7D-C5E2-49A7-9C66-7768DA6391DF}" type="slidenum">
              <a:rPr lang="en-US" smtClean="0"/>
              <a:t>5</a:t>
            </a:fld>
            <a:endParaRPr lang="en-US"/>
          </a:p>
        </p:txBody>
      </p:sp>
    </p:spTree>
    <p:extLst>
      <p:ext uri="{BB962C8B-B14F-4D97-AF65-F5344CB8AC3E}">
        <p14:creationId xmlns:p14="http://schemas.microsoft.com/office/powerpoint/2010/main" val="1446876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Let's begin with our data collection process. Our primary sources were Yahoo Finance for historical financial data and </a:t>
            </a:r>
            <a:r>
              <a:rPr lang="en-US" b="0" i="0" err="1">
                <a:solidFill>
                  <a:srgbClr val="D1D5DB"/>
                </a:solidFill>
                <a:effectLst/>
                <a:latin typeface="Söhne"/>
              </a:rPr>
              <a:t>Finviz</a:t>
            </a:r>
            <a:r>
              <a:rPr lang="en-US" b="0" i="0">
                <a:solidFill>
                  <a:srgbClr val="D1D5DB"/>
                </a:solidFill>
                <a:effectLst/>
                <a:latin typeface="Söhne"/>
              </a:rPr>
              <a:t> for real-time news data. We targeted a diverse range of companies, including Hertz, Chevron, Barclays, Toyota, Amazon, Walmart, and Google, to ensure a comprehensive analysis. The historical data provided us insights into stock performance trends, while real-time news data from </a:t>
            </a:r>
            <a:r>
              <a:rPr lang="en-US" b="0" i="0" err="1">
                <a:solidFill>
                  <a:srgbClr val="D1D5DB"/>
                </a:solidFill>
                <a:effectLst/>
                <a:latin typeface="Söhne"/>
              </a:rPr>
              <a:t>Finviz</a:t>
            </a:r>
            <a:r>
              <a:rPr lang="en-US" b="0" i="0">
                <a:solidFill>
                  <a:srgbClr val="D1D5DB"/>
                </a:solidFill>
                <a:effectLst/>
                <a:latin typeface="Söhne"/>
              </a:rPr>
              <a:t> helped us understand market sentiments. This dual approach allowed us to create a robust dataset that not only reflects past performance but also captures current market dynamics, crucial for accurate forecasting.</a:t>
            </a:r>
            <a:endParaRPr lang="en-US"/>
          </a:p>
        </p:txBody>
      </p:sp>
      <p:sp>
        <p:nvSpPr>
          <p:cNvPr id="4" name="Slide Number Placeholder 3"/>
          <p:cNvSpPr>
            <a:spLocks noGrp="1"/>
          </p:cNvSpPr>
          <p:nvPr>
            <p:ph type="sldNum" sz="quarter" idx="5"/>
          </p:nvPr>
        </p:nvSpPr>
        <p:spPr/>
        <p:txBody>
          <a:bodyPr/>
          <a:lstStyle/>
          <a:p>
            <a:fld id="{EA066C7D-C5E2-49A7-9C66-7768DA6391DF}" type="slidenum">
              <a:rPr lang="en-US" smtClean="0"/>
              <a:t>16</a:t>
            </a:fld>
            <a:endParaRPr lang="en-US"/>
          </a:p>
        </p:txBody>
      </p:sp>
    </p:spTree>
    <p:extLst>
      <p:ext uri="{BB962C8B-B14F-4D97-AF65-F5344CB8AC3E}">
        <p14:creationId xmlns:p14="http://schemas.microsoft.com/office/powerpoint/2010/main" val="961098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CECF1"/>
                </a:solidFill>
                <a:effectLst/>
                <a:latin typeface="Söhne"/>
              </a:rPr>
              <a:t>- Summarize the project's success, key learnings, and any limitations encountered. </a:t>
            </a:r>
          </a:p>
          <a:p>
            <a:r>
              <a:rPr lang="en-US" b="0" i="0">
                <a:solidFill>
                  <a:srgbClr val="ECECF1"/>
                </a:solidFill>
                <a:effectLst/>
                <a:latin typeface="Söhne"/>
              </a:rPr>
              <a:t>- Outline future steps or potential improvements.</a:t>
            </a:r>
            <a:endParaRPr lang="en-US"/>
          </a:p>
        </p:txBody>
      </p:sp>
      <p:sp>
        <p:nvSpPr>
          <p:cNvPr id="4" name="Slide Number Placeholder 3"/>
          <p:cNvSpPr>
            <a:spLocks noGrp="1"/>
          </p:cNvSpPr>
          <p:nvPr>
            <p:ph type="sldNum" sz="quarter" idx="5"/>
          </p:nvPr>
        </p:nvSpPr>
        <p:spPr/>
        <p:txBody>
          <a:bodyPr/>
          <a:lstStyle/>
          <a:p>
            <a:fld id="{EA066C7D-C5E2-49A7-9C66-7768DA6391DF}" type="slidenum">
              <a:rPr lang="en-US" smtClean="0"/>
              <a:t>20</a:t>
            </a:fld>
            <a:endParaRPr lang="en-US"/>
          </a:p>
        </p:txBody>
      </p:sp>
    </p:spTree>
    <p:extLst>
      <p:ext uri="{BB962C8B-B14F-4D97-AF65-F5344CB8AC3E}">
        <p14:creationId xmlns:p14="http://schemas.microsoft.com/office/powerpoint/2010/main" val="420703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21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4124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9772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88705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56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2195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5712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9811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00510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47187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3110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982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298282D1-ECAC-4E50-27C9-AD182C3FC08E}"/>
              </a:ext>
            </a:extLst>
          </p:cNvPr>
          <p:cNvPicPr>
            <a:picLocks noChangeAspect="1"/>
          </p:cNvPicPr>
          <p:nvPr/>
        </p:nvPicPr>
        <p:blipFill rotWithShape="1">
          <a:blip r:embed="rId3">
            <a:alphaModFix amt="35000"/>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A27A0B4C-2BD9-3A1A-A1C7-87DB23396676}"/>
              </a:ext>
            </a:extLst>
          </p:cNvPr>
          <p:cNvSpPr>
            <a:spLocks noGrp="1"/>
          </p:cNvSpPr>
          <p:nvPr>
            <p:ph type="ctrTitle"/>
          </p:nvPr>
        </p:nvSpPr>
        <p:spPr>
          <a:xfrm>
            <a:off x="1097280" y="758952"/>
            <a:ext cx="10325768" cy="3559476"/>
          </a:xfrm>
        </p:spPr>
        <p:txBody>
          <a:bodyPr>
            <a:normAutofit/>
          </a:bodyPr>
          <a:lstStyle/>
          <a:p>
            <a:r>
              <a:rPr lang="en-US" sz="6800" b="0" i="0" dirty="0">
                <a:solidFill>
                  <a:srgbClr val="FA7E02"/>
                </a:solidFill>
                <a:effectLst/>
                <a:latin typeface="Times New Roman"/>
                <a:cs typeface="Times New Roman"/>
              </a:rPr>
              <a:t>Stock Market Prediction with Machine Learning and Deep Learning Models</a:t>
            </a:r>
            <a:endParaRPr lang="en-US" sz="6800">
              <a:solidFill>
                <a:srgbClr val="FA7E02"/>
              </a:solidFill>
              <a:latin typeface="Times New Roman"/>
              <a:cs typeface="Times New Roman"/>
            </a:endParaRPr>
          </a:p>
        </p:txBody>
      </p:sp>
      <p:sp>
        <p:nvSpPr>
          <p:cNvPr id="3" name="Subtitle 2">
            <a:extLst>
              <a:ext uri="{FF2B5EF4-FFF2-40B4-BE49-F238E27FC236}">
                <a16:creationId xmlns:a16="http://schemas.microsoft.com/office/drawing/2014/main" id="{6FFEF8C5-2468-E2A1-D115-65BCEFFD9740}"/>
              </a:ext>
            </a:extLst>
          </p:cNvPr>
          <p:cNvSpPr>
            <a:spLocks noGrp="1"/>
          </p:cNvSpPr>
          <p:nvPr>
            <p:ph type="subTitle" idx="1"/>
          </p:nvPr>
        </p:nvSpPr>
        <p:spPr>
          <a:xfrm>
            <a:off x="846051" y="4896778"/>
            <a:ext cx="11635873" cy="1143000"/>
          </a:xfrm>
        </p:spPr>
        <p:txBody>
          <a:bodyPr vert="horz" lIns="91440" tIns="45720" rIns="91440" bIns="45720" rtlCol="0" anchor="t">
            <a:normAutofit/>
          </a:bodyPr>
          <a:lstStyle/>
          <a:p>
            <a:r>
              <a:rPr lang="en-US" sz="1800" b="0" i="0" dirty="0">
                <a:solidFill>
                  <a:srgbClr val="FFFFFF"/>
                </a:solidFill>
                <a:effectLst/>
                <a:latin typeface="Times New Roman"/>
                <a:cs typeface="Times New Roman"/>
              </a:rPr>
              <a:t>Project Team: Yashashvini </a:t>
            </a:r>
            <a:r>
              <a:rPr lang="en-US" sz="1800" b="0" i="0" err="1">
                <a:solidFill>
                  <a:srgbClr val="FFFFFF"/>
                </a:solidFill>
                <a:effectLst/>
                <a:latin typeface="Times New Roman"/>
                <a:cs typeface="Times New Roman"/>
              </a:rPr>
              <a:t>Rachamallu</a:t>
            </a:r>
            <a:r>
              <a:rPr lang="en-US" sz="1800" b="0" i="0" dirty="0">
                <a:solidFill>
                  <a:srgbClr val="FFFFFF"/>
                </a:solidFill>
                <a:effectLst/>
                <a:latin typeface="Times New Roman"/>
                <a:cs typeface="Times New Roman"/>
              </a:rPr>
              <a:t>, Deeksha Mohanty, Uta Nishii</a:t>
            </a:r>
            <a:r>
              <a:rPr lang="en-US" sz="1800" dirty="0">
                <a:solidFill>
                  <a:srgbClr val="FFFFFF"/>
                </a:solidFill>
                <a:latin typeface="Times New Roman"/>
                <a:cs typeface="Times New Roman"/>
              </a:rPr>
              <a:t> </a:t>
            </a:r>
          </a:p>
        </p:txBody>
      </p:sp>
      <p:cxnSp>
        <p:nvCxnSpPr>
          <p:cNvPr id="31" name="Straight Connector 30">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1420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E49A2FCE-2B81-6325-EB80-F35A5F0D4F90}"/>
              </a:ext>
            </a:extLst>
          </p:cNvPr>
          <p:cNvSpPr txBox="1"/>
          <p:nvPr/>
        </p:nvSpPr>
        <p:spPr>
          <a:xfrm>
            <a:off x="262333" y="2107461"/>
            <a:ext cx="3727799" cy="3306765"/>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sz="4000" b="1" dirty="0">
                <a:solidFill>
                  <a:srgbClr val="FFFFFF"/>
                </a:solidFill>
                <a:latin typeface="Times New Roman"/>
                <a:cs typeface="Times New Roman"/>
              </a:rPr>
              <a:t>Box Plot analysis</a:t>
            </a:r>
            <a:br>
              <a:rPr lang="en-US" sz="1500" dirty="0">
                <a:latin typeface="Times New Roman"/>
              </a:rPr>
            </a:br>
            <a:br>
              <a:rPr lang="en-US" sz="1500" dirty="0">
                <a:latin typeface="Times New Roman"/>
              </a:rPr>
            </a:br>
            <a:r>
              <a:rPr lang="en-US" sz="1500" dirty="0">
                <a:solidFill>
                  <a:srgbClr val="FFFFFF"/>
                </a:solidFill>
                <a:latin typeface="Times New Roman"/>
                <a:cs typeface="Times New Roman"/>
              </a:rPr>
              <a:t>I</a:t>
            </a:r>
            <a:r>
              <a:rPr lang="en-US" dirty="0">
                <a:solidFill>
                  <a:srgbClr val="FFFFFF"/>
                </a:solidFill>
                <a:latin typeface="Times New Roman"/>
                <a:cs typeface="Times New Roman"/>
              </a:rPr>
              <a:t>n the box plot, it is noticeable that there are no outliers in any of the data attributes except for Volume.</a:t>
            </a:r>
            <a:endParaRPr lang="en-US">
              <a:cs typeface="Calibri"/>
            </a:endParaRPr>
          </a:p>
        </p:txBody>
      </p:sp>
      <p:sp>
        <p:nvSpPr>
          <p:cNvPr id="33" name="Rectangle 3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23960B43-AF0A-FD38-B698-54E6FABCDE3C}"/>
              </a:ext>
            </a:extLst>
          </p:cNvPr>
          <p:cNvPicPr>
            <a:picLocks noChangeAspect="1"/>
          </p:cNvPicPr>
          <p:nvPr/>
        </p:nvPicPr>
        <p:blipFill>
          <a:blip r:embed="rId2"/>
          <a:stretch>
            <a:fillRect/>
          </a:stretch>
        </p:blipFill>
        <p:spPr>
          <a:xfrm>
            <a:off x="4742017" y="905212"/>
            <a:ext cx="6798082" cy="5047575"/>
          </a:xfrm>
          <a:prstGeom prst="rect">
            <a:avLst/>
          </a:prstGeom>
        </p:spPr>
      </p:pic>
    </p:spTree>
    <p:extLst>
      <p:ext uri="{BB962C8B-B14F-4D97-AF65-F5344CB8AC3E}">
        <p14:creationId xmlns:p14="http://schemas.microsoft.com/office/powerpoint/2010/main" val="2174495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Graph on document with pen">
            <a:extLst>
              <a:ext uri="{FF2B5EF4-FFF2-40B4-BE49-F238E27FC236}">
                <a16:creationId xmlns:a16="http://schemas.microsoft.com/office/drawing/2014/main" id="{BBE1E4E3-8941-32DE-2F64-8327C617AED1}"/>
              </a:ext>
            </a:extLst>
          </p:cNvPr>
          <p:cNvPicPr>
            <a:picLocks noChangeAspect="1"/>
          </p:cNvPicPr>
          <p:nvPr/>
        </p:nvPicPr>
        <p:blipFill rotWithShape="1">
          <a:blip r:embed="rId2">
            <a:duotone>
              <a:schemeClr val="bg2">
                <a:shade val="45000"/>
                <a:satMod val="135000"/>
              </a:schemeClr>
              <a:prstClr val="white"/>
            </a:duotone>
            <a:alphaModFix amt="35000"/>
          </a:blip>
          <a:srcRect t="983" r="-2" b="14619"/>
          <a:stretch/>
        </p:blipFill>
        <p:spPr>
          <a:xfrm>
            <a:off x="20" y="10"/>
            <a:ext cx="12191980" cy="6857990"/>
          </a:xfrm>
          <a:prstGeom prst="rect">
            <a:avLst/>
          </a:prstGeom>
        </p:spPr>
      </p:pic>
      <p:sp>
        <p:nvSpPr>
          <p:cNvPr id="5" name="Title 1">
            <a:extLst>
              <a:ext uri="{FF2B5EF4-FFF2-40B4-BE49-F238E27FC236}">
                <a16:creationId xmlns:a16="http://schemas.microsoft.com/office/drawing/2014/main" id="{F094C123-41A5-B68B-F26B-F531860BE88B}"/>
              </a:ext>
            </a:extLst>
          </p:cNvPr>
          <p:cNvSpPr txBox="1">
            <a:spLocks/>
          </p:cNvSpPr>
          <p:nvPr/>
        </p:nvSpPr>
        <p:spPr>
          <a:xfrm>
            <a:off x="1097280" y="758952"/>
            <a:ext cx="10058400" cy="356616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8000">
                <a:solidFill>
                  <a:schemeClr val="tx1">
                    <a:lumMod val="85000"/>
                    <a:lumOff val="15000"/>
                  </a:schemeClr>
                </a:solidFill>
                <a:ea typeface="Calibri Light"/>
                <a:cs typeface="Calibri Light"/>
              </a:rPr>
              <a:t>Methodology</a:t>
            </a:r>
          </a:p>
        </p:txBody>
      </p:sp>
      <p:cxnSp>
        <p:nvCxnSpPr>
          <p:cNvPr id="17" name="Straight Connector 16">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692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 name="Content Placeholder 2">
            <a:extLst>
              <a:ext uri="{FF2B5EF4-FFF2-40B4-BE49-F238E27FC236}">
                <a16:creationId xmlns:a16="http://schemas.microsoft.com/office/drawing/2014/main" id="{AE3DE5F3-5CCB-D0A4-CE40-BE7DD8C035BD}"/>
              </a:ext>
            </a:extLst>
          </p:cNvPr>
          <p:cNvGraphicFramePr>
            <a:graphicFrameLocks/>
          </p:cNvGraphicFramePr>
          <p:nvPr>
            <p:extLst>
              <p:ext uri="{D42A27DB-BD31-4B8C-83A1-F6EECF244321}">
                <p14:modId xmlns:p14="http://schemas.microsoft.com/office/powerpoint/2010/main" val="1490445231"/>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236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 name="Content Placeholder 2">
            <a:extLst>
              <a:ext uri="{FF2B5EF4-FFF2-40B4-BE49-F238E27FC236}">
                <a16:creationId xmlns:a16="http://schemas.microsoft.com/office/drawing/2014/main" id="{10155CAD-C842-B2DE-F0DC-480CAA486B4F}"/>
              </a:ext>
            </a:extLst>
          </p:cNvPr>
          <p:cNvGraphicFramePr>
            <a:graphicFrameLocks/>
          </p:cNvGraphicFramePr>
          <p:nvPr>
            <p:extLst>
              <p:ext uri="{D42A27DB-BD31-4B8C-83A1-F6EECF244321}">
                <p14:modId xmlns:p14="http://schemas.microsoft.com/office/powerpoint/2010/main" val="173264634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 name="TextBox 42">
            <a:extLst>
              <a:ext uri="{FF2B5EF4-FFF2-40B4-BE49-F238E27FC236}">
                <a16:creationId xmlns:a16="http://schemas.microsoft.com/office/drawing/2014/main" id="{59F9CDD5-9E9C-B2BA-D1DC-5BB7BDEE0F80}"/>
              </a:ext>
            </a:extLst>
          </p:cNvPr>
          <p:cNvSpPr txBox="1"/>
          <p:nvPr/>
        </p:nvSpPr>
        <p:spPr>
          <a:xfrm>
            <a:off x="594360" y="1790700"/>
            <a:ext cx="3139440"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dirty="0">
                <a:solidFill>
                  <a:schemeClr val="bg1"/>
                </a:solidFill>
                <a:latin typeface="Times New Roman"/>
                <a:cs typeface="Calibri"/>
              </a:rPr>
              <a:t>DATA COLLECTION</a:t>
            </a:r>
            <a:br>
              <a:rPr lang="en-US" sz="3000" b="1" dirty="0">
                <a:latin typeface="Times New Roman"/>
                <a:cs typeface="Calibri"/>
              </a:rPr>
            </a:br>
            <a:r>
              <a:rPr lang="en-US" sz="3000" b="1" dirty="0">
                <a:solidFill>
                  <a:schemeClr val="bg1"/>
                </a:solidFill>
                <a:latin typeface="Times New Roman"/>
                <a:cs typeface="Calibri"/>
              </a:rPr>
              <a:t>&amp; </a:t>
            </a:r>
            <a:endParaRPr lang="en-US" sz="3000" b="1">
              <a:solidFill>
                <a:schemeClr val="bg1"/>
              </a:solidFill>
              <a:latin typeface="Times New Roman"/>
              <a:cs typeface="Times New Roman"/>
            </a:endParaRPr>
          </a:p>
          <a:p>
            <a:pPr algn="ctr"/>
            <a:r>
              <a:rPr lang="en-US" sz="3000" b="1" dirty="0">
                <a:solidFill>
                  <a:schemeClr val="bg1"/>
                </a:solidFill>
                <a:latin typeface="Times New Roman"/>
                <a:cs typeface="Calibri"/>
              </a:rPr>
              <a:t>DATA PROCESSING</a:t>
            </a:r>
            <a:endParaRPr lang="en-US" sz="3000" b="1">
              <a:solidFill>
                <a:schemeClr val="bg1"/>
              </a:solidFill>
              <a:latin typeface="Times New Roman"/>
              <a:cs typeface="Times New Roman"/>
            </a:endParaRPr>
          </a:p>
        </p:txBody>
      </p:sp>
    </p:spTree>
    <p:extLst>
      <p:ext uri="{BB962C8B-B14F-4D97-AF65-F5344CB8AC3E}">
        <p14:creationId xmlns:p14="http://schemas.microsoft.com/office/powerpoint/2010/main" val="137630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Content Placeholder 2">
            <a:extLst>
              <a:ext uri="{FF2B5EF4-FFF2-40B4-BE49-F238E27FC236}">
                <a16:creationId xmlns:a16="http://schemas.microsoft.com/office/drawing/2014/main" id="{B3F0BA8A-DBD6-C7B2-6B4F-90E3B3502A58}"/>
              </a:ext>
            </a:extLst>
          </p:cNvPr>
          <p:cNvGraphicFramePr>
            <a:graphicFrameLocks/>
          </p:cNvGraphicFramePr>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5" name="TextBox 144">
            <a:extLst>
              <a:ext uri="{FF2B5EF4-FFF2-40B4-BE49-F238E27FC236}">
                <a16:creationId xmlns:a16="http://schemas.microsoft.com/office/drawing/2014/main" id="{5EAC079B-DF85-BDAC-E4D1-D2326C1E13C7}"/>
              </a:ext>
            </a:extLst>
          </p:cNvPr>
          <p:cNvSpPr txBox="1"/>
          <p:nvPr/>
        </p:nvSpPr>
        <p:spPr>
          <a:xfrm>
            <a:off x="6629400" y="1066800"/>
            <a:ext cx="465582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solidFill>
                  <a:srgbClr val="C46200"/>
                </a:solidFill>
                <a:latin typeface="Times New Roman"/>
                <a:cs typeface="Calibri"/>
              </a:rPr>
              <a:t>PREDICTIVE MODELING</a:t>
            </a:r>
          </a:p>
        </p:txBody>
      </p:sp>
    </p:spTree>
    <p:extLst>
      <p:ext uri="{BB962C8B-B14F-4D97-AF65-F5344CB8AC3E}">
        <p14:creationId xmlns:p14="http://schemas.microsoft.com/office/powerpoint/2010/main" val="2416209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Content Placeholder 2">
            <a:extLst>
              <a:ext uri="{FF2B5EF4-FFF2-40B4-BE49-F238E27FC236}">
                <a16:creationId xmlns:a16="http://schemas.microsoft.com/office/drawing/2014/main" id="{B3F0BA8A-DBD6-C7B2-6B4F-90E3B3502A58}"/>
              </a:ext>
            </a:extLst>
          </p:cNvPr>
          <p:cNvGraphicFramePr>
            <a:graphicFrameLocks/>
          </p:cNvGraphicFramePr>
          <p:nvPr>
            <p:extLst>
              <p:ext uri="{D42A27DB-BD31-4B8C-83A1-F6EECF244321}">
                <p14:modId xmlns:p14="http://schemas.microsoft.com/office/powerpoint/2010/main" val="140471579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5" name="TextBox 144">
            <a:extLst>
              <a:ext uri="{FF2B5EF4-FFF2-40B4-BE49-F238E27FC236}">
                <a16:creationId xmlns:a16="http://schemas.microsoft.com/office/drawing/2014/main" id="{5EAC079B-DF85-BDAC-E4D1-D2326C1E13C7}"/>
              </a:ext>
            </a:extLst>
          </p:cNvPr>
          <p:cNvSpPr txBox="1"/>
          <p:nvPr/>
        </p:nvSpPr>
        <p:spPr>
          <a:xfrm>
            <a:off x="5859780" y="1158240"/>
            <a:ext cx="55245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solidFill>
                  <a:srgbClr val="C46200"/>
                </a:solidFill>
                <a:latin typeface="Times New Roman"/>
                <a:cs typeface="Calibri"/>
              </a:rPr>
              <a:t>CLASSIFICATION MODELING</a:t>
            </a:r>
          </a:p>
        </p:txBody>
      </p:sp>
    </p:spTree>
    <p:extLst>
      <p:ext uri="{BB962C8B-B14F-4D97-AF65-F5344CB8AC3E}">
        <p14:creationId xmlns:p14="http://schemas.microsoft.com/office/powerpoint/2010/main" val="65674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EE378F3-9642-471B-8215-AA3288422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6405F82-F7FB-4124-AE2B-3D69A007C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8C3291-C4C4-5C02-CAB5-A63ECC4D7FB6}"/>
              </a:ext>
            </a:extLst>
          </p:cNvPr>
          <p:cNvSpPr>
            <a:spLocks noGrp="1"/>
          </p:cNvSpPr>
          <p:nvPr>
            <p:ph type="title"/>
          </p:nvPr>
        </p:nvSpPr>
        <p:spPr>
          <a:xfrm>
            <a:off x="1097280" y="516835"/>
            <a:ext cx="5977937" cy="1666501"/>
          </a:xfrm>
        </p:spPr>
        <p:txBody>
          <a:bodyPr>
            <a:normAutofit/>
          </a:bodyPr>
          <a:lstStyle/>
          <a:p>
            <a:r>
              <a:rPr lang="en-US" sz="4000" b="1" dirty="0">
                <a:solidFill>
                  <a:srgbClr val="FFFFFF"/>
                </a:solidFill>
                <a:latin typeface="Times New Roman"/>
                <a:cs typeface="Times New Roman"/>
              </a:rPr>
              <a:t>Challenges</a:t>
            </a:r>
            <a:endParaRPr lang="en-US" sz="4000" b="1">
              <a:solidFill>
                <a:srgbClr val="FFFFFF"/>
              </a:solidFill>
              <a:latin typeface="Times New Roman"/>
              <a:ea typeface="Calibri Light"/>
              <a:cs typeface="Times New Roman"/>
            </a:endParaRPr>
          </a:p>
        </p:txBody>
      </p:sp>
      <p:sp>
        <p:nvSpPr>
          <p:cNvPr id="3" name="Content Placeholder 2">
            <a:extLst>
              <a:ext uri="{FF2B5EF4-FFF2-40B4-BE49-F238E27FC236}">
                <a16:creationId xmlns:a16="http://schemas.microsoft.com/office/drawing/2014/main" id="{1FA6BD61-9955-5ACB-2C77-633BB898949C}"/>
              </a:ext>
            </a:extLst>
          </p:cNvPr>
          <p:cNvSpPr>
            <a:spLocks noGrp="1"/>
          </p:cNvSpPr>
          <p:nvPr>
            <p:ph idx="1"/>
          </p:nvPr>
        </p:nvSpPr>
        <p:spPr>
          <a:xfrm>
            <a:off x="1036319" y="2419184"/>
            <a:ext cx="5977938" cy="3652667"/>
          </a:xfrm>
        </p:spPr>
        <p:txBody>
          <a:bodyPr vert="horz" lIns="0" tIns="45720" rIns="0" bIns="45720" rtlCol="0" anchor="t">
            <a:normAutofit/>
          </a:bodyPr>
          <a:lstStyle/>
          <a:p>
            <a:pPr>
              <a:spcBef>
                <a:spcPts val="0"/>
              </a:spcBef>
              <a:spcAft>
                <a:spcPts val="0"/>
              </a:spcAft>
              <a:buFont typeface="Calibri" panose="020B0604020202020204" pitchFamily="34" charset="0"/>
              <a:buChar char="•"/>
            </a:pPr>
            <a:r>
              <a:rPr lang="en-US" dirty="0">
                <a:solidFill>
                  <a:srgbClr val="FFFFFF"/>
                </a:solidFill>
                <a:latin typeface="Times New Roman"/>
                <a:ea typeface="Calibri"/>
                <a:cs typeface="Calibri"/>
              </a:rPr>
              <a:t>Lack of tweets data for all stock tickers</a:t>
            </a:r>
          </a:p>
          <a:p>
            <a:pPr>
              <a:spcBef>
                <a:spcPts val="0"/>
              </a:spcBef>
              <a:spcAft>
                <a:spcPts val="0"/>
              </a:spcAft>
              <a:buFont typeface="Calibri" panose="020B0604020202020204" pitchFamily="34" charset="0"/>
              <a:buChar char="•"/>
            </a:pPr>
            <a:r>
              <a:rPr lang="en-US" dirty="0">
                <a:solidFill>
                  <a:srgbClr val="FFFFFF"/>
                </a:solidFill>
                <a:latin typeface="Times New Roman"/>
                <a:ea typeface="Calibri"/>
                <a:cs typeface="Times New Roman"/>
              </a:rPr>
              <a:t>Lack of continuous financial data for all stock tickers</a:t>
            </a:r>
            <a:endParaRPr lang="en-US" dirty="0">
              <a:solidFill>
                <a:srgbClr val="FFFFFF"/>
              </a:solidFill>
              <a:latin typeface="Times New Roman"/>
              <a:ea typeface="Calibri"/>
              <a:cs typeface="Calibri"/>
            </a:endParaRPr>
          </a:p>
          <a:p>
            <a:pPr>
              <a:spcBef>
                <a:spcPts val="0"/>
              </a:spcBef>
              <a:spcAft>
                <a:spcPts val="0"/>
              </a:spcAft>
              <a:buFont typeface="Calibri" panose="020B0604020202020204" pitchFamily="34" charset="0"/>
              <a:buChar char="•"/>
            </a:pPr>
            <a:r>
              <a:rPr lang="en-US" dirty="0">
                <a:solidFill>
                  <a:srgbClr val="FFFFFF"/>
                </a:solidFill>
                <a:latin typeface="Times New Roman"/>
                <a:ea typeface="Calibri"/>
                <a:cs typeface="Calibri"/>
              </a:rPr>
              <a:t>The volatility of the stock market makes accurate prediction challenging</a:t>
            </a:r>
          </a:p>
          <a:p>
            <a:pPr>
              <a:spcBef>
                <a:spcPts val="0"/>
              </a:spcBef>
              <a:spcAft>
                <a:spcPts val="0"/>
              </a:spcAft>
              <a:buFont typeface="Calibri" panose="020B0604020202020204" pitchFamily="34" charset="0"/>
              <a:buChar char="•"/>
            </a:pPr>
            <a:r>
              <a:rPr lang="en-US" dirty="0">
                <a:solidFill>
                  <a:srgbClr val="FFFFFF"/>
                </a:solidFill>
                <a:latin typeface="Times New Roman"/>
                <a:ea typeface="Calibri"/>
                <a:cs typeface="Calibri"/>
              </a:rPr>
              <a:t>Problems in prediction for long-term investment using algorithms</a:t>
            </a:r>
          </a:p>
          <a:p>
            <a:pPr>
              <a:spcBef>
                <a:spcPts val="0"/>
              </a:spcBef>
              <a:spcAft>
                <a:spcPts val="0"/>
              </a:spcAft>
              <a:buFont typeface="Calibri" panose="020B0604020202020204" pitchFamily="34" charset="0"/>
              <a:buChar char="•"/>
            </a:pPr>
            <a:endParaRPr lang="en-US" b="0" i="0" dirty="0">
              <a:solidFill>
                <a:srgbClr val="FFFFFF"/>
              </a:solidFill>
              <a:effectLst/>
              <a:latin typeface="Times New Roman"/>
              <a:ea typeface="Calibri" panose="020F0502020204030204"/>
              <a:cs typeface="Calibri" panose="020F0502020204030204"/>
            </a:endParaRPr>
          </a:p>
          <a:p>
            <a:endParaRPr lang="en-US" dirty="0">
              <a:solidFill>
                <a:srgbClr val="FFFFFF"/>
              </a:solidFill>
              <a:latin typeface="Times New Roman"/>
              <a:ea typeface="Calibri" panose="020F0502020204030204"/>
              <a:cs typeface="Calibri" panose="020F0502020204030204"/>
            </a:endParaRPr>
          </a:p>
        </p:txBody>
      </p:sp>
      <p:sp>
        <p:nvSpPr>
          <p:cNvPr id="62" name="Rectangle 61">
            <a:extLst>
              <a:ext uri="{FF2B5EF4-FFF2-40B4-BE49-F238E27FC236}">
                <a16:creationId xmlns:a16="http://schemas.microsoft.com/office/drawing/2014/main" id="{AAAE29FD-C3A6-46E4-BF94-132A4C4EE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flag on a mountain&#10;&#10;Description automatically generated">
            <a:extLst>
              <a:ext uri="{FF2B5EF4-FFF2-40B4-BE49-F238E27FC236}">
                <a16:creationId xmlns:a16="http://schemas.microsoft.com/office/drawing/2014/main" id="{652F8FA7-40CC-EFBC-3B8F-E89236A5B881}"/>
              </a:ext>
            </a:extLst>
          </p:cNvPr>
          <p:cNvPicPr>
            <a:picLocks noChangeAspect="1"/>
          </p:cNvPicPr>
          <p:nvPr/>
        </p:nvPicPr>
        <p:blipFill>
          <a:blip r:embed="rId3"/>
          <a:stretch>
            <a:fillRect/>
          </a:stretch>
        </p:blipFill>
        <p:spPr>
          <a:xfrm>
            <a:off x="8251982" y="1770977"/>
            <a:ext cx="3294253" cy="3294253"/>
          </a:xfrm>
          <a:prstGeom prst="rect">
            <a:avLst/>
          </a:prstGeom>
        </p:spPr>
      </p:pic>
    </p:spTree>
    <p:extLst>
      <p:ext uri="{BB962C8B-B14F-4D97-AF65-F5344CB8AC3E}">
        <p14:creationId xmlns:p14="http://schemas.microsoft.com/office/powerpoint/2010/main" val="427892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t="-8000" b="-8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Graph on document with pen">
            <a:extLst>
              <a:ext uri="{FF2B5EF4-FFF2-40B4-BE49-F238E27FC236}">
                <a16:creationId xmlns:a16="http://schemas.microsoft.com/office/drawing/2014/main" id="{BBE1E4E3-8941-32DE-2F64-8327C617AED1}"/>
              </a:ext>
            </a:extLst>
          </p:cNvPr>
          <p:cNvPicPr>
            <a:picLocks noChangeAspect="1"/>
          </p:cNvPicPr>
          <p:nvPr/>
        </p:nvPicPr>
        <p:blipFill rotWithShape="1">
          <a:blip r:embed="rId3">
            <a:duotone>
              <a:schemeClr val="bg2">
                <a:shade val="45000"/>
                <a:satMod val="135000"/>
              </a:schemeClr>
              <a:prstClr val="white"/>
            </a:duotone>
            <a:alphaModFix amt="35000"/>
          </a:blip>
          <a:srcRect t="983" r="-2" b="14619"/>
          <a:stretch/>
        </p:blipFill>
        <p:spPr>
          <a:xfrm>
            <a:off x="20" y="10"/>
            <a:ext cx="12191980" cy="6857990"/>
          </a:xfrm>
          <a:prstGeom prst="rect">
            <a:avLst/>
          </a:prstGeom>
        </p:spPr>
      </p:pic>
      <p:sp>
        <p:nvSpPr>
          <p:cNvPr id="5" name="Title 1">
            <a:extLst>
              <a:ext uri="{FF2B5EF4-FFF2-40B4-BE49-F238E27FC236}">
                <a16:creationId xmlns:a16="http://schemas.microsoft.com/office/drawing/2014/main" id="{F094C123-41A5-B68B-F26B-F531860BE88B}"/>
              </a:ext>
            </a:extLst>
          </p:cNvPr>
          <p:cNvSpPr txBox="1">
            <a:spLocks/>
          </p:cNvSpPr>
          <p:nvPr/>
        </p:nvSpPr>
        <p:spPr>
          <a:xfrm>
            <a:off x="509614" y="1952942"/>
            <a:ext cx="7147560" cy="164592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8000" b="1" dirty="0">
                <a:solidFill>
                  <a:schemeClr val="tx1"/>
                </a:solidFill>
                <a:latin typeface="Times New Roman"/>
                <a:cs typeface="Times New Roman"/>
              </a:rPr>
              <a:t>RESULTS</a:t>
            </a:r>
            <a:endParaRPr lang="en-US" b="1">
              <a:solidFill>
                <a:schemeClr val="tx1"/>
              </a:solidFill>
              <a:latin typeface="Times New Roman"/>
              <a:cs typeface="Times New Roman"/>
            </a:endParaRPr>
          </a:p>
        </p:txBody>
      </p:sp>
      <p:cxnSp>
        <p:nvCxnSpPr>
          <p:cNvPr id="17" name="Straight Connector 16">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2610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6" name="Straight Connector 9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7" name="Rectangle 96">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09D5269-D3B3-0596-991A-41282AE36EE3}"/>
              </a:ext>
            </a:extLst>
          </p:cNvPr>
          <p:cNvSpPr txBox="1"/>
          <p:nvPr/>
        </p:nvSpPr>
        <p:spPr>
          <a:xfrm>
            <a:off x="484751" y="2181360"/>
            <a:ext cx="3084844" cy="333551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sz="2300" dirty="0">
                <a:solidFill>
                  <a:srgbClr val="FFFFFF"/>
                </a:solidFill>
                <a:latin typeface="Times New Roman"/>
                <a:cs typeface="Times New Roman"/>
              </a:rPr>
              <a:t>From this boxplot, we are able to see that Linear Regression and </a:t>
            </a:r>
            <a:r>
              <a:rPr lang="en-US" sz="2300" dirty="0" err="1">
                <a:solidFill>
                  <a:srgbClr val="FFFFFF"/>
                </a:solidFill>
                <a:latin typeface="Times New Roman"/>
                <a:cs typeface="Times New Roman"/>
              </a:rPr>
              <a:t>MLPRegressor</a:t>
            </a:r>
            <a:r>
              <a:rPr lang="en-US" sz="2300" dirty="0">
                <a:solidFill>
                  <a:srgbClr val="FFFFFF"/>
                </a:solidFill>
                <a:latin typeface="Times New Roman"/>
                <a:cs typeface="Times New Roman"/>
              </a:rPr>
              <a:t> models perform particularly well.</a:t>
            </a:r>
          </a:p>
          <a:p>
            <a:pPr>
              <a:lnSpc>
                <a:spcPct val="90000"/>
              </a:lnSpc>
              <a:spcAft>
                <a:spcPts val="600"/>
              </a:spcAft>
              <a:buClr>
                <a:schemeClr val="accent1"/>
              </a:buClr>
              <a:buFont typeface="Calibri" panose="020F0502020204030204" pitchFamily="34" charset="0"/>
            </a:pPr>
            <a:endParaRPr lang="en-US" sz="2300" dirty="0">
              <a:solidFill>
                <a:srgbClr val="FFFFFF"/>
              </a:solidFill>
              <a:latin typeface="Times New Roman"/>
              <a:cs typeface="Times New Roman"/>
            </a:endParaRPr>
          </a:p>
          <a:p>
            <a:pPr>
              <a:lnSpc>
                <a:spcPct val="90000"/>
              </a:lnSpc>
              <a:spcAft>
                <a:spcPts val="600"/>
              </a:spcAft>
              <a:buClr>
                <a:schemeClr val="accent1"/>
              </a:buClr>
              <a:buFont typeface="Calibri" panose="020F0502020204030204" pitchFamily="34" charset="0"/>
            </a:pPr>
            <a:endParaRPr lang="en-US" sz="2300" dirty="0">
              <a:solidFill>
                <a:srgbClr val="FFFFFF"/>
              </a:solidFill>
              <a:latin typeface="Times New Roman"/>
              <a:cs typeface="Times New Roman"/>
            </a:endParaRPr>
          </a:p>
          <a:p>
            <a:pPr>
              <a:lnSpc>
                <a:spcPct val="90000"/>
              </a:lnSpc>
              <a:spcAft>
                <a:spcPts val="600"/>
              </a:spcAft>
              <a:buClr>
                <a:schemeClr val="accent1"/>
              </a:buClr>
              <a:buFont typeface="Calibri" panose="020F0502020204030204" pitchFamily="34" charset="0"/>
            </a:pPr>
            <a:endParaRPr lang="en-US" sz="2300" dirty="0">
              <a:solidFill>
                <a:srgbClr val="FFFFFF"/>
              </a:solidFill>
              <a:latin typeface="Times New Roman"/>
              <a:cs typeface="Times New Roman"/>
            </a:endParaRPr>
          </a:p>
          <a:p>
            <a:pPr>
              <a:lnSpc>
                <a:spcPct val="90000"/>
              </a:lnSpc>
              <a:spcAft>
                <a:spcPts val="600"/>
              </a:spcAft>
              <a:buClr>
                <a:schemeClr val="accent1"/>
              </a:buClr>
              <a:buFont typeface="Calibri" panose="020F0502020204030204" pitchFamily="34" charset="0"/>
            </a:pPr>
            <a:endParaRPr lang="en-US" sz="2300" dirty="0">
              <a:solidFill>
                <a:srgbClr val="FFFFFF"/>
              </a:solidFill>
              <a:latin typeface="Times New Roman"/>
              <a:cs typeface="Times New Roman"/>
            </a:endParaRPr>
          </a:p>
          <a:p>
            <a:pPr>
              <a:lnSpc>
                <a:spcPct val="90000"/>
              </a:lnSpc>
              <a:spcAft>
                <a:spcPts val="600"/>
              </a:spcAft>
              <a:buClr>
                <a:schemeClr val="accent1"/>
              </a:buClr>
              <a:buFont typeface="Calibri" panose="020F0502020204030204" pitchFamily="34" charset="0"/>
            </a:pPr>
            <a:endParaRPr lang="en-US" sz="2300" dirty="0">
              <a:solidFill>
                <a:srgbClr val="FFFFFF"/>
              </a:solidFill>
              <a:latin typeface="Times New Roman"/>
              <a:cs typeface="Times New Roman"/>
            </a:endParaRPr>
          </a:p>
          <a:p>
            <a:pPr>
              <a:lnSpc>
                <a:spcPct val="90000"/>
              </a:lnSpc>
              <a:spcAft>
                <a:spcPts val="600"/>
              </a:spcAft>
              <a:buClr>
                <a:schemeClr val="accent1"/>
              </a:buClr>
              <a:buFont typeface="Calibri" panose="020F0502020204030204" pitchFamily="34" charset="0"/>
            </a:pPr>
            <a:endParaRPr lang="en-US" sz="2300" dirty="0">
              <a:solidFill>
                <a:srgbClr val="FFFFFF"/>
              </a:solidFill>
              <a:latin typeface="Times New Roman"/>
              <a:cs typeface="Times New Roman"/>
            </a:endParaRPr>
          </a:p>
          <a:p>
            <a:pPr>
              <a:lnSpc>
                <a:spcPct val="90000"/>
              </a:lnSpc>
              <a:spcAft>
                <a:spcPts val="600"/>
              </a:spcAft>
              <a:buClr>
                <a:schemeClr val="accent1"/>
              </a:buClr>
              <a:buFont typeface="Calibri" panose="020F0502020204030204" pitchFamily="34" charset="0"/>
            </a:pPr>
            <a:endParaRPr lang="en-US" sz="2300" dirty="0">
              <a:solidFill>
                <a:srgbClr val="FFFFFF"/>
              </a:solidFill>
              <a:latin typeface="Times New Roman"/>
              <a:cs typeface="Times New Roman"/>
            </a:endParaRPr>
          </a:p>
          <a:p>
            <a:pPr>
              <a:lnSpc>
                <a:spcPct val="90000"/>
              </a:lnSpc>
              <a:spcAft>
                <a:spcPts val="600"/>
              </a:spcAft>
              <a:buClr>
                <a:schemeClr val="accent1"/>
              </a:buClr>
              <a:buFont typeface="Calibri" panose="020F0502020204030204" pitchFamily="34" charset="0"/>
            </a:pPr>
            <a:endParaRPr lang="en-US" sz="2300" dirty="0">
              <a:solidFill>
                <a:srgbClr val="FFFFFF"/>
              </a:solidFill>
              <a:latin typeface="Times New Roman"/>
              <a:cs typeface="Times New Roman"/>
            </a:endParaRPr>
          </a:p>
          <a:p>
            <a:pPr>
              <a:lnSpc>
                <a:spcPct val="90000"/>
              </a:lnSpc>
              <a:spcAft>
                <a:spcPts val="600"/>
              </a:spcAft>
              <a:buClr>
                <a:schemeClr val="accent1"/>
              </a:buClr>
              <a:buFont typeface="Calibri" panose="020F0502020204030204" pitchFamily="34" charset="0"/>
            </a:pPr>
            <a:endParaRPr lang="en-US" sz="2300" dirty="0">
              <a:solidFill>
                <a:srgbClr val="FFFFFF"/>
              </a:solidFill>
              <a:latin typeface="Times New Roman"/>
              <a:cs typeface="Times New Roman"/>
            </a:endParaRPr>
          </a:p>
          <a:p>
            <a:pPr>
              <a:lnSpc>
                <a:spcPct val="90000"/>
              </a:lnSpc>
              <a:spcAft>
                <a:spcPts val="600"/>
              </a:spcAft>
              <a:buClr>
                <a:schemeClr val="accent1"/>
              </a:buClr>
              <a:buFont typeface="Calibri" panose="020F0502020204030204" pitchFamily="34" charset="0"/>
            </a:pPr>
            <a:endParaRPr lang="en-US" sz="2300" dirty="0">
              <a:solidFill>
                <a:srgbClr val="FFFFFF"/>
              </a:solidFill>
              <a:latin typeface="Times New Roman"/>
              <a:cs typeface="Times New Roman"/>
            </a:endParaRPr>
          </a:p>
          <a:p>
            <a:pPr>
              <a:lnSpc>
                <a:spcPct val="90000"/>
              </a:lnSpc>
              <a:spcAft>
                <a:spcPts val="600"/>
              </a:spcAft>
              <a:buClr>
                <a:schemeClr val="accent1"/>
              </a:buClr>
              <a:buFont typeface="Calibri" panose="020F0502020204030204" pitchFamily="34" charset="0"/>
            </a:pPr>
            <a:endParaRPr lang="en-US" sz="2300" dirty="0">
              <a:solidFill>
                <a:srgbClr val="FFFFFF"/>
              </a:solidFill>
              <a:latin typeface="Times New Roman"/>
              <a:cs typeface="Times New Roman"/>
            </a:endParaRPr>
          </a:p>
        </p:txBody>
      </p:sp>
      <p:sp>
        <p:nvSpPr>
          <p:cNvPr id="99" name="Rectangle 98">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descr="A graph with lines and dots&#10;&#10;Description automatically generated">
            <a:extLst>
              <a:ext uri="{FF2B5EF4-FFF2-40B4-BE49-F238E27FC236}">
                <a16:creationId xmlns:a16="http://schemas.microsoft.com/office/drawing/2014/main" id="{FA1B4500-189E-B808-8957-B9F161F29A98}"/>
              </a:ext>
            </a:extLst>
          </p:cNvPr>
          <p:cNvPicPr>
            <a:picLocks noChangeAspect="1"/>
          </p:cNvPicPr>
          <p:nvPr/>
        </p:nvPicPr>
        <p:blipFill>
          <a:blip r:embed="rId2"/>
          <a:stretch>
            <a:fillRect/>
          </a:stretch>
        </p:blipFill>
        <p:spPr>
          <a:xfrm>
            <a:off x="4742017" y="820236"/>
            <a:ext cx="6798082" cy="5217527"/>
          </a:xfrm>
          <a:prstGeom prst="rect">
            <a:avLst/>
          </a:prstGeom>
        </p:spPr>
      </p:pic>
    </p:spTree>
    <p:extLst>
      <p:ext uri="{BB962C8B-B14F-4D97-AF65-F5344CB8AC3E}">
        <p14:creationId xmlns:p14="http://schemas.microsoft.com/office/powerpoint/2010/main" val="1699708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Rectangle 118">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0" name="Straight Connector 11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688EF6C-15A4-E608-074F-7808D15AFE03}"/>
              </a:ext>
            </a:extLst>
          </p:cNvPr>
          <p:cNvSpPr txBox="1"/>
          <p:nvPr/>
        </p:nvSpPr>
        <p:spPr>
          <a:xfrm>
            <a:off x="1097280" y="286603"/>
            <a:ext cx="10058400"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b="1" spc="-50" dirty="0">
                <a:solidFill>
                  <a:schemeClr val="tx1">
                    <a:lumMod val="75000"/>
                    <a:lumOff val="25000"/>
                  </a:schemeClr>
                </a:solidFill>
                <a:latin typeface="Times New Roman"/>
                <a:ea typeface="+mj-ea"/>
                <a:cs typeface="Times New Roman"/>
              </a:rPr>
              <a:t>BEST MODEL PLOT</a:t>
            </a:r>
          </a:p>
        </p:txBody>
      </p:sp>
      <p:sp>
        <p:nvSpPr>
          <p:cNvPr id="5" name="TextBox 4">
            <a:extLst>
              <a:ext uri="{FF2B5EF4-FFF2-40B4-BE49-F238E27FC236}">
                <a16:creationId xmlns:a16="http://schemas.microsoft.com/office/drawing/2014/main" id="{A09D5269-D3B3-0596-991A-41282AE36EE3}"/>
              </a:ext>
            </a:extLst>
          </p:cNvPr>
          <p:cNvSpPr txBox="1"/>
          <p:nvPr/>
        </p:nvSpPr>
        <p:spPr>
          <a:xfrm>
            <a:off x="1097279" y="1845734"/>
            <a:ext cx="6454987" cy="402336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pic>
        <p:nvPicPr>
          <p:cNvPr id="3" name="Picture 2" descr="A graph showing the growth of a stock market&#10;&#10;Description automatically generated">
            <a:extLst>
              <a:ext uri="{FF2B5EF4-FFF2-40B4-BE49-F238E27FC236}">
                <a16:creationId xmlns:a16="http://schemas.microsoft.com/office/drawing/2014/main" id="{5D3DF0EA-5869-8D76-6AEF-E73551C45E9E}"/>
              </a:ext>
            </a:extLst>
          </p:cNvPr>
          <p:cNvPicPr>
            <a:picLocks noChangeAspect="1"/>
          </p:cNvPicPr>
          <p:nvPr/>
        </p:nvPicPr>
        <p:blipFill>
          <a:blip r:embed="rId2"/>
          <a:stretch>
            <a:fillRect/>
          </a:stretch>
        </p:blipFill>
        <p:spPr>
          <a:xfrm>
            <a:off x="842530" y="1902701"/>
            <a:ext cx="10572229" cy="4039265"/>
          </a:xfrm>
          <a:prstGeom prst="rect">
            <a:avLst/>
          </a:prstGeom>
        </p:spPr>
      </p:pic>
    </p:spTree>
    <p:extLst>
      <p:ext uri="{BB962C8B-B14F-4D97-AF65-F5344CB8AC3E}">
        <p14:creationId xmlns:p14="http://schemas.microsoft.com/office/powerpoint/2010/main" val="3117976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70E0D-C8C6-6381-911F-964339C8F347}"/>
              </a:ext>
            </a:extLst>
          </p:cNvPr>
          <p:cNvSpPr>
            <a:spLocks noGrp="1"/>
          </p:cNvSpPr>
          <p:nvPr>
            <p:ph type="title"/>
          </p:nvPr>
        </p:nvSpPr>
        <p:spPr>
          <a:xfrm>
            <a:off x="8255725" y="634946"/>
            <a:ext cx="3283131" cy="1450757"/>
          </a:xfrm>
        </p:spPr>
        <p:txBody>
          <a:bodyPr>
            <a:normAutofit/>
          </a:bodyPr>
          <a:lstStyle/>
          <a:p>
            <a:r>
              <a:rPr lang="en-US" b="1" i="0" dirty="0">
                <a:solidFill>
                  <a:srgbClr val="C46200"/>
                </a:solidFill>
                <a:effectLst/>
                <a:latin typeface="Times New Roman"/>
                <a:cs typeface="Times New Roman"/>
              </a:rPr>
              <a:t>Motivation</a:t>
            </a:r>
            <a:r>
              <a:rPr lang="en-US" b="1" dirty="0">
                <a:solidFill>
                  <a:srgbClr val="C46200"/>
                </a:solidFill>
                <a:latin typeface="Times New Roman"/>
                <a:cs typeface="Times New Roman"/>
              </a:rPr>
              <a:t> </a:t>
            </a:r>
            <a:endParaRPr lang="en-US" b="1">
              <a:solidFill>
                <a:srgbClr val="C46200"/>
              </a:solidFill>
              <a:latin typeface="Times New Roman"/>
              <a:ea typeface="Calibri Light"/>
              <a:cs typeface="Calibri Light"/>
            </a:endParaRPr>
          </a:p>
        </p:txBody>
      </p:sp>
      <p:pic>
        <p:nvPicPr>
          <p:cNvPr id="3" name="Picture 2" descr="A cartoon of a child with different colored objects above his head&#10;&#10;Description automatically generated">
            <a:extLst>
              <a:ext uri="{FF2B5EF4-FFF2-40B4-BE49-F238E27FC236}">
                <a16:creationId xmlns:a16="http://schemas.microsoft.com/office/drawing/2014/main" id="{9A8A351D-5AB5-3942-E2D7-5273980DFB4A}"/>
              </a:ext>
            </a:extLst>
          </p:cNvPr>
          <p:cNvPicPr>
            <a:picLocks noChangeAspect="1"/>
          </p:cNvPicPr>
          <p:nvPr/>
        </p:nvPicPr>
        <p:blipFill>
          <a:blip r:embed="rId3"/>
          <a:stretch>
            <a:fillRect/>
          </a:stretch>
        </p:blipFill>
        <p:spPr>
          <a:xfrm>
            <a:off x="455572" y="1178506"/>
            <a:ext cx="3830427" cy="3838047"/>
          </a:xfrm>
          <a:prstGeom prst="rect">
            <a:avLst/>
          </a:prstGeom>
        </p:spPr>
      </p:pic>
      <p:cxnSp>
        <p:nvCxnSpPr>
          <p:cNvPr id="20" name="Straight Connector 19">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F3A74A3-02CB-57B4-B5DE-DF5026AEDD47}"/>
              </a:ext>
            </a:extLst>
          </p:cNvPr>
          <p:cNvSpPr>
            <a:spLocks noGrp="1"/>
          </p:cNvSpPr>
          <p:nvPr>
            <p:ph idx="1"/>
          </p:nvPr>
        </p:nvSpPr>
        <p:spPr>
          <a:xfrm>
            <a:off x="5283924" y="2468249"/>
            <a:ext cx="6315892" cy="3045340"/>
          </a:xfrm>
        </p:spPr>
        <p:txBody>
          <a:bodyPr vert="horz" lIns="0" tIns="45720" rIns="0" bIns="45720" rtlCol="0" anchor="t">
            <a:normAutofit/>
          </a:bodyPr>
          <a:lstStyle/>
          <a:p>
            <a:pPr marL="0" indent="0">
              <a:buNone/>
            </a:pPr>
            <a:endParaRPr lang="en-US" sz="2100" dirty="0">
              <a:latin typeface="Times New Roman"/>
              <a:cs typeface="Times New Roman"/>
            </a:endParaRPr>
          </a:p>
          <a:p>
            <a:pPr>
              <a:buFont typeface="Arial" panose="020B0604020202020204" pitchFamily="34" charset="0"/>
              <a:buChar char="•"/>
            </a:pPr>
            <a:r>
              <a:rPr lang="en-US" sz="2100">
                <a:latin typeface="Times New Roman"/>
                <a:ea typeface="+mn-lt"/>
                <a:cs typeface="Times New Roman"/>
              </a:rPr>
              <a:t>Importance </a:t>
            </a:r>
            <a:r>
              <a:rPr lang="en-US" sz="2100" b="0" i="0">
                <a:effectLst/>
                <a:latin typeface="Times New Roman"/>
                <a:ea typeface="+mn-lt"/>
                <a:cs typeface="Times New Roman"/>
              </a:rPr>
              <a:t>of </a:t>
            </a:r>
            <a:r>
              <a:rPr lang="en-US" sz="2100">
                <a:latin typeface="Times New Roman"/>
                <a:ea typeface="+mn-lt"/>
                <a:cs typeface="Times New Roman"/>
              </a:rPr>
              <a:t>society interests </a:t>
            </a:r>
            <a:r>
              <a:rPr lang="en-US" sz="2100" b="0" i="0">
                <a:effectLst/>
                <a:latin typeface="Times New Roman"/>
                <a:ea typeface="+mn-lt"/>
                <a:cs typeface="Times New Roman"/>
              </a:rPr>
              <a:t>in </a:t>
            </a:r>
            <a:r>
              <a:rPr lang="en-US" sz="2100">
                <a:latin typeface="Times New Roman"/>
                <a:ea typeface="+mn-lt"/>
                <a:cs typeface="Times New Roman"/>
              </a:rPr>
              <a:t>the company (tweet) for the </a:t>
            </a:r>
            <a:r>
              <a:rPr lang="en-US" sz="2100" b="0" i="0">
                <a:effectLst/>
                <a:latin typeface="Times New Roman"/>
                <a:ea typeface="+mn-lt"/>
                <a:cs typeface="Times New Roman"/>
              </a:rPr>
              <a:t>decision-making</a:t>
            </a:r>
            <a:endParaRPr lang="en-US" sz="2100">
              <a:latin typeface="Times New Roman"/>
              <a:ea typeface="+mn-lt"/>
              <a:cs typeface="Times New Roman"/>
            </a:endParaRPr>
          </a:p>
          <a:p>
            <a:pPr>
              <a:lnSpc>
                <a:spcPct val="70000"/>
              </a:lnSpc>
              <a:buFont typeface="Arial" panose="020B0604020202020204" pitchFamily="34" charset="0"/>
              <a:buChar char="•"/>
            </a:pPr>
            <a:r>
              <a:rPr lang="en-US" sz="2100">
                <a:latin typeface="Times New Roman"/>
                <a:ea typeface="+mn-lt"/>
                <a:cs typeface="Times New Roman"/>
              </a:rPr>
              <a:t>Challenges in integration of historic data and the raw data as such as tweets.</a:t>
            </a:r>
          </a:p>
          <a:p>
            <a:pPr>
              <a:lnSpc>
                <a:spcPct val="70000"/>
              </a:lnSpc>
              <a:buFont typeface="Arial" panose="020B0604020202020204" pitchFamily="34" charset="0"/>
              <a:buChar char="•"/>
            </a:pPr>
            <a:r>
              <a:rPr lang="en-US" sz="2100">
                <a:latin typeface="Times New Roman"/>
                <a:ea typeface="+mn-lt"/>
                <a:cs typeface="Times New Roman"/>
              </a:rPr>
              <a:t>Need a good predictor, helps in reliable forecasting of stocks data</a:t>
            </a:r>
            <a:endParaRPr lang="en-US" sz="2100" dirty="0">
              <a:latin typeface="Times New Roman"/>
              <a:cs typeface="Times New Roman"/>
            </a:endParaRPr>
          </a:p>
          <a:p>
            <a:pPr>
              <a:buFont typeface="Arial" panose="020B0604020202020204" pitchFamily="34" charset="0"/>
              <a:buChar char="•"/>
            </a:pPr>
            <a:endParaRPr lang="en-US" sz="2100" b="0" i="0" dirty="0">
              <a:effectLst/>
              <a:latin typeface="Times New Roman"/>
              <a:ea typeface="Calibri Light"/>
              <a:cs typeface="Times New Roman"/>
            </a:endParaRPr>
          </a:p>
          <a:p>
            <a:pPr>
              <a:buFont typeface="Arial" panose="020B0604020202020204" pitchFamily="34" charset="0"/>
              <a:buChar char="•"/>
            </a:pPr>
            <a:endParaRPr lang="en-US" sz="2100" dirty="0">
              <a:latin typeface="Times New Roman"/>
              <a:cs typeface="Times New Roman"/>
            </a:endParaRPr>
          </a:p>
          <a:p>
            <a:pPr>
              <a:buFont typeface="Arial" panose="020B0604020202020204" pitchFamily="34" charset="0"/>
              <a:buChar char="•"/>
            </a:pPr>
            <a:endParaRPr lang="en-US" sz="2100" b="0" i="0" dirty="0">
              <a:effectLst/>
              <a:latin typeface="Times New Roman"/>
              <a:cs typeface="Calibri Light" panose="020F0302020204030204"/>
            </a:endParaRPr>
          </a:p>
        </p:txBody>
      </p:sp>
      <p:sp>
        <p:nvSpPr>
          <p:cNvPr id="22" name="Rectangle 21">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3910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68FFDD2-0031-4BB1-BBE0-655DB04E8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DEF94833-78D2-73A6-4228-6515B737CC8A}"/>
              </a:ext>
            </a:extLst>
          </p:cNvPr>
          <p:cNvPicPr>
            <a:picLocks noChangeAspect="1"/>
          </p:cNvPicPr>
          <p:nvPr/>
        </p:nvPicPr>
        <p:blipFill rotWithShape="1">
          <a:blip r:embed="rId2">
            <a:duotone>
              <a:prstClr val="black"/>
              <a:schemeClr val="tx2">
                <a:tint val="45000"/>
                <a:satMod val="400000"/>
              </a:schemeClr>
            </a:duotone>
            <a:alphaModFix amt="65000"/>
          </a:blip>
          <a:srcRect l="1915" r="7176" b="23391"/>
          <a:stretch/>
        </p:blipFill>
        <p:spPr>
          <a:xfrm>
            <a:off x="1" y="10"/>
            <a:ext cx="12192000" cy="6857990"/>
          </a:xfrm>
          <a:prstGeom prst="rect">
            <a:avLst/>
          </a:prstGeom>
        </p:spPr>
      </p:pic>
      <p:sp>
        <p:nvSpPr>
          <p:cNvPr id="40" name="Rectangle 39">
            <a:extLst>
              <a:ext uri="{FF2B5EF4-FFF2-40B4-BE49-F238E27FC236}">
                <a16:creationId xmlns:a16="http://schemas.microsoft.com/office/drawing/2014/main" id="{AB737C5D-A080-46FC-A853-72857762C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3677075-756F-E9F2-8406-F77D89429A66}"/>
              </a:ext>
            </a:extLst>
          </p:cNvPr>
          <p:cNvSpPr>
            <a:spLocks noGrp="1"/>
          </p:cNvSpPr>
          <p:nvPr>
            <p:ph idx="1"/>
          </p:nvPr>
        </p:nvSpPr>
        <p:spPr>
          <a:xfrm>
            <a:off x="912105" y="1713289"/>
            <a:ext cx="5982325" cy="3652667"/>
          </a:xfrm>
        </p:spPr>
        <p:txBody>
          <a:bodyPr vert="horz" lIns="0" tIns="45720" rIns="0" bIns="45720" rtlCol="0" anchor="t">
            <a:normAutofit/>
          </a:bodyPr>
          <a:lstStyle/>
          <a:p>
            <a:pPr marL="457200" indent="-457200">
              <a:buAutoNum type="arabicPeriod"/>
            </a:pPr>
            <a:r>
              <a:rPr lang="en-US" sz="2200" dirty="0">
                <a:solidFill>
                  <a:srgbClr val="FFFFFF"/>
                </a:solidFill>
                <a:latin typeface="Times New Roman"/>
                <a:cs typeface="Calibri"/>
              </a:rPr>
              <a:t>Without including sentiment scores, if the user inputs a particular stock ticker and the current date, then they get the prediction of whether they should invest or not the next seven days with about 63% accuracy.</a:t>
            </a:r>
            <a:endParaRPr lang="en-US" sz="2200">
              <a:solidFill>
                <a:srgbClr val="FFFFFF"/>
              </a:solidFill>
              <a:latin typeface="Times New Roman"/>
              <a:cs typeface="Times New Roman"/>
            </a:endParaRPr>
          </a:p>
          <a:p>
            <a:pPr marL="457200" indent="-457200">
              <a:buAutoNum type="arabicPeriod"/>
            </a:pPr>
            <a:r>
              <a:rPr lang="en-US" sz="2200" dirty="0">
                <a:solidFill>
                  <a:srgbClr val="FFFFFF"/>
                </a:solidFill>
                <a:latin typeface="Times New Roman"/>
                <a:cs typeface="Calibri"/>
              </a:rPr>
              <a:t>While including sentiment scores, </a:t>
            </a:r>
            <a:r>
              <a:rPr lang="en-US" sz="2200" dirty="0">
                <a:solidFill>
                  <a:srgbClr val="FFFFFF"/>
                </a:solidFill>
                <a:latin typeface="Times New Roman"/>
                <a:ea typeface="+mn-lt"/>
                <a:cs typeface="+mn-lt"/>
              </a:rPr>
              <a:t>if the user inputs a particular stock ticker and the current date, then they get the prediction of whether they should invest or not the next seven days with about 47% accuracy.</a:t>
            </a:r>
          </a:p>
          <a:p>
            <a:pPr>
              <a:buAutoNum type="arabicPeriod"/>
            </a:pPr>
            <a:endParaRPr lang="en-US" sz="2200" dirty="0">
              <a:solidFill>
                <a:srgbClr val="FFFFFF"/>
              </a:solidFill>
              <a:latin typeface="Times New Roman"/>
              <a:cs typeface="Calibri"/>
            </a:endParaRPr>
          </a:p>
        </p:txBody>
      </p:sp>
      <p:sp>
        <p:nvSpPr>
          <p:cNvPr id="42" name="Rectangle 41">
            <a:extLst>
              <a:ext uri="{FF2B5EF4-FFF2-40B4-BE49-F238E27FC236}">
                <a16:creationId xmlns:a16="http://schemas.microsoft.com/office/drawing/2014/main" id="{93D9690C-472F-43F9-842A-94EFD7895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0646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4A758-359C-75FD-CCD3-DEE0FFE52A5C}"/>
              </a:ext>
            </a:extLst>
          </p:cNvPr>
          <p:cNvSpPr>
            <a:spLocks noGrp="1"/>
          </p:cNvSpPr>
          <p:nvPr>
            <p:ph type="title"/>
          </p:nvPr>
        </p:nvSpPr>
        <p:spPr>
          <a:xfrm>
            <a:off x="8362405" y="657806"/>
            <a:ext cx="3176451" cy="1427897"/>
          </a:xfrm>
        </p:spPr>
        <p:txBody>
          <a:bodyPr>
            <a:normAutofit/>
          </a:bodyPr>
          <a:lstStyle/>
          <a:p>
            <a:r>
              <a:rPr lang="en-US" b="1" dirty="0">
                <a:solidFill>
                  <a:srgbClr val="C46200"/>
                </a:solidFill>
                <a:latin typeface="Times New Roman"/>
                <a:cs typeface="Times New Roman"/>
              </a:rPr>
              <a:t>Conclusion</a:t>
            </a:r>
          </a:p>
        </p:txBody>
      </p:sp>
      <p:pic>
        <p:nvPicPr>
          <p:cNvPr id="10" name="Picture 9">
            <a:extLst>
              <a:ext uri="{FF2B5EF4-FFF2-40B4-BE49-F238E27FC236}">
                <a16:creationId xmlns:a16="http://schemas.microsoft.com/office/drawing/2014/main" id="{0D838BAB-71A3-E216-3556-56E4037F0AD5}"/>
              </a:ext>
            </a:extLst>
          </p:cNvPr>
          <p:cNvPicPr>
            <a:picLocks noChangeAspect="1"/>
          </p:cNvPicPr>
          <p:nvPr/>
        </p:nvPicPr>
        <p:blipFill>
          <a:blip r:embed="rId3"/>
          <a:stretch>
            <a:fillRect/>
          </a:stretch>
        </p:blipFill>
        <p:spPr>
          <a:xfrm>
            <a:off x="745132" y="645106"/>
            <a:ext cx="5247747" cy="5247747"/>
          </a:xfrm>
          <a:prstGeom prst="rect">
            <a:avLst/>
          </a:prstGeom>
        </p:spPr>
      </p:pic>
      <p:cxnSp>
        <p:nvCxnSpPr>
          <p:cNvPr id="39" name="Straight Connector 3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DFFE4D28-A05C-FF7E-7ABF-1E6A2AB5496E}"/>
              </a:ext>
            </a:extLst>
          </p:cNvPr>
          <p:cNvSpPr>
            <a:spLocks noGrp="1"/>
          </p:cNvSpPr>
          <p:nvPr>
            <p:ph idx="1"/>
          </p:nvPr>
        </p:nvSpPr>
        <p:spPr>
          <a:xfrm>
            <a:off x="6411684" y="2198914"/>
            <a:ext cx="5127172" cy="3670180"/>
          </a:xfrm>
        </p:spPr>
        <p:txBody>
          <a:bodyPr vert="horz" lIns="0" tIns="45720" rIns="0" bIns="45720" rtlCol="0">
            <a:normAutofit/>
          </a:bodyPr>
          <a:lstStyle/>
          <a:p>
            <a:pPr marL="457200" indent="-457200">
              <a:buAutoNum type="arabicPeriod"/>
            </a:pPr>
            <a:r>
              <a:rPr lang="en-US" dirty="0">
                <a:cs typeface="Calibri" panose="020F0502020204030204"/>
              </a:rPr>
              <a:t>Successful in predicting the next 7 days adj close value for the </a:t>
            </a:r>
            <a:r>
              <a:rPr lang="en-US">
                <a:cs typeface="Calibri" panose="020F0502020204030204"/>
              </a:rPr>
              <a:t>particular date.</a:t>
            </a:r>
          </a:p>
          <a:p>
            <a:pPr marL="457200" indent="-457200">
              <a:buAutoNum type="arabicPeriod"/>
            </a:pPr>
            <a:r>
              <a:rPr lang="en-US" dirty="0">
                <a:cs typeface="Calibri" panose="020F0502020204030204"/>
              </a:rPr>
              <a:t>Unsuccessful, when the sentiment score, comes to picture due to lack of data.</a:t>
            </a:r>
          </a:p>
        </p:txBody>
      </p:sp>
      <p:sp>
        <p:nvSpPr>
          <p:cNvPr id="41" name="Rectangle 4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801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B92C-8EC0-9EAC-B8C0-00449F59F79A}"/>
              </a:ext>
            </a:extLst>
          </p:cNvPr>
          <p:cNvSpPr>
            <a:spLocks noGrp="1"/>
          </p:cNvSpPr>
          <p:nvPr>
            <p:ph type="title"/>
          </p:nvPr>
        </p:nvSpPr>
        <p:spPr>
          <a:xfrm>
            <a:off x="1097280" y="286603"/>
            <a:ext cx="10058400" cy="1450757"/>
          </a:xfrm>
        </p:spPr>
        <p:txBody>
          <a:bodyPr>
            <a:normAutofit/>
          </a:bodyPr>
          <a:lstStyle/>
          <a:p>
            <a:r>
              <a:rPr lang="en-US" b="1">
                <a:latin typeface="Times New Roman"/>
                <a:cs typeface="Times New Roman"/>
              </a:rPr>
              <a:t>Objective</a:t>
            </a:r>
          </a:p>
        </p:txBody>
      </p:sp>
      <p:sp>
        <p:nvSpPr>
          <p:cNvPr id="3" name="Content Placeholder 2">
            <a:extLst>
              <a:ext uri="{FF2B5EF4-FFF2-40B4-BE49-F238E27FC236}">
                <a16:creationId xmlns:a16="http://schemas.microsoft.com/office/drawing/2014/main" id="{FBD6AFAF-A810-FD6B-CF3A-78EE32DD1D50}"/>
              </a:ext>
            </a:extLst>
          </p:cNvPr>
          <p:cNvSpPr>
            <a:spLocks noGrp="1"/>
          </p:cNvSpPr>
          <p:nvPr>
            <p:ph idx="1"/>
          </p:nvPr>
        </p:nvSpPr>
        <p:spPr>
          <a:xfrm>
            <a:off x="914399" y="2318174"/>
            <a:ext cx="6348307" cy="2956560"/>
          </a:xfrm>
        </p:spPr>
        <p:txBody>
          <a:bodyPr vert="horz" lIns="0" tIns="45720" rIns="0" bIns="45720" rtlCol="0" anchor="t">
            <a:normAutofit/>
          </a:bodyPr>
          <a:lstStyle/>
          <a:p>
            <a:pPr>
              <a:buFont typeface="Arial" panose="020B0604020202020204" pitchFamily="34" charset="0"/>
              <a:buChar char="•"/>
            </a:pPr>
            <a:r>
              <a:rPr lang="en-US" dirty="0">
                <a:latin typeface="Times New Roman"/>
                <a:cs typeface="Times New Roman"/>
              </a:rPr>
              <a:t>Choosing a set of companies for analysis.</a:t>
            </a:r>
            <a:endParaRPr lang="en-US" b="0" i="0" dirty="0">
              <a:effectLst/>
              <a:latin typeface="Times New Roman"/>
              <a:ea typeface="Calibri Light"/>
              <a:cs typeface="Times New Roman"/>
            </a:endParaRPr>
          </a:p>
          <a:p>
            <a:pPr>
              <a:buFont typeface="Arial" panose="020B0604020202020204" pitchFamily="34" charset="0"/>
              <a:buChar char="•"/>
            </a:pPr>
            <a:r>
              <a:rPr lang="en-US" dirty="0">
                <a:latin typeface="Times New Roman"/>
                <a:cs typeface="Times New Roman"/>
              </a:rPr>
              <a:t>Web scraping the tweets </a:t>
            </a:r>
            <a:r>
              <a:rPr lang="en-US" dirty="0" err="1">
                <a:latin typeface="Times New Roman"/>
                <a:cs typeface="Times New Roman"/>
              </a:rPr>
              <a:t>i.e</a:t>
            </a:r>
            <a:r>
              <a:rPr lang="en-US" dirty="0">
                <a:latin typeface="Times New Roman"/>
                <a:cs typeface="Times New Roman"/>
              </a:rPr>
              <a:t>, talk of the society on the stocks.</a:t>
            </a:r>
          </a:p>
          <a:p>
            <a:pPr>
              <a:buFont typeface="Arial" panose="020B0604020202020204" pitchFamily="34" charset="0"/>
              <a:buChar char="•"/>
            </a:pPr>
            <a:r>
              <a:rPr lang="en-US" dirty="0">
                <a:latin typeface="Times New Roman"/>
                <a:cs typeface="Times New Roman"/>
              </a:rPr>
              <a:t>Visualizing the stocks data.</a:t>
            </a:r>
          </a:p>
          <a:p>
            <a:pPr>
              <a:buFont typeface="Arial" panose="020B0604020202020204" pitchFamily="34" charset="0"/>
              <a:buChar char="•"/>
            </a:pPr>
            <a:r>
              <a:rPr lang="en-US" dirty="0">
                <a:latin typeface="Times New Roman"/>
                <a:cs typeface="Times New Roman"/>
              </a:rPr>
              <a:t>Building the</a:t>
            </a:r>
            <a:r>
              <a:rPr lang="en-US">
                <a:latin typeface="Times New Roman"/>
                <a:cs typeface="Times New Roman"/>
              </a:rPr>
              <a:t> model to predict the next 7 days stock prices.</a:t>
            </a:r>
            <a:endParaRPr lang="en-US" dirty="0">
              <a:latin typeface="Times New Roman"/>
              <a:cs typeface="Times New Roman"/>
            </a:endParaRPr>
          </a:p>
          <a:p>
            <a:pPr>
              <a:buFont typeface="Arial" panose="020B0604020202020204" pitchFamily="34" charset="0"/>
              <a:buChar char="•"/>
            </a:pPr>
            <a:r>
              <a:rPr lang="en-US" dirty="0">
                <a:latin typeface="Times New Roman"/>
                <a:cs typeface="Times New Roman"/>
              </a:rPr>
              <a:t>Combining</a:t>
            </a:r>
            <a:r>
              <a:rPr lang="en-US" b="0" i="0" dirty="0">
                <a:effectLst/>
                <a:latin typeface="Times New Roman"/>
                <a:cs typeface="Times New Roman"/>
              </a:rPr>
              <a:t> historical stock data with current sentiment analysis for robust </a:t>
            </a:r>
            <a:r>
              <a:rPr lang="en-US" dirty="0">
                <a:latin typeface="Times New Roman"/>
                <a:cs typeface="Times New Roman"/>
              </a:rPr>
              <a:t>classification.</a:t>
            </a:r>
            <a:endParaRPr lang="en-US" b="0" i="0" dirty="0">
              <a:effectLst/>
              <a:latin typeface="Times New Roman"/>
              <a:cs typeface="Times New Roman"/>
            </a:endParaRPr>
          </a:p>
          <a:p>
            <a:pPr marL="0" indent="0">
              <a:buNone/>
            </a:pPr>
            <a:endParaRPr lang="en-US">
              <a:latin typeface="Times New Roman"/>
              <a:cs typeface="Times New Roman"/>
            </a:endParaRPr>
          </a:p>
        </p:txBody>
      </p:sp>
      <p:pic>
        <p:nvPicPr>
          <p:cNvPr id="5" name="Picture 4" descr="A clipboard with a dart and a target&#10;&#10;Description automatically generated">
            <a:extLst>
              <a:ext uri="{FF2B5EF4-FFF2-40B4-BE49-F238E27FC236}">
                <a16:creationId xmlns:a16="http://schemas.microsoft.com/office/drawing/2014/main" id="{B9BDDB03-F0E6-26B0-1CF3-53BBDE5F233B}"/>
              </a:ext>
            </a:extLst>
          </p:cNvPr>
          <p:cNvPicPr>
            <a:picLocks noChangeAspect="1"/>
          </p:cNvPicPr>
          <p:nvPr/>
        </p:nvPicPr>
        <p:blipFill>
          <a:blip r:embed="rId3"/>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41933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396DECB-DE04-41CF-B456-C7290874E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D902A0F-73D9-4E23-AB4A-4B4C78938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8C3291-C4C4-5C02-CAB5-A63ECC4D7FB6}"/>
              </a:ext>
            </a:extLst>
          </p:cNvPr>
          <p:cNvSpPr>
            <a:spLocks noGrp="1"/>
          </p:cNvSpPr>
          <p:nvPr>
            <p:ph type="title"/>
          </p:nvPr>
        </p:nvSpPr>
        <p:spPr>
          <a:xfrm>
            <a:off x="1097280" y="516835"/>
            <a:ext cx="5977937" cy="1666501"/>
          </a:xfrm>
        </p:spPr>
        <p:txBody>
          <a:bodyPr>
            <a:normAutofit/>
          </a:bodyPr>
          <a:lstStyle/>
          <a:p>
            <a:r>
              <a:rPr lang="en-US" sz="4000" b="1" dirty="0">
                <a:solidFill>
                  <a:schemeClr val="bg1"/>
                </a:solidFill>
                <a:latin typeface="Times New Roman"/>
                <a:cs typeface="Times New Roman"/>
              </a:rPr>
              <a:t>D</a:t>
            </a:r>
            <a:r>
              <a:rPr lang="en-US" sz="4000" b="1" i="0" dirty="0">
                <a:solidFill>
                  <a:schemeClr val="bg1"/>
                </a:solidFill>
                <a:effectLst/>
                <a:latin typeface="Times New Roman"/>
                <a:cs typeface="Times New Roman"/>
              </a:rPr>
              <a:t>ata Collection</a:t>
            </a:r>
            <a:endParaRPr lang="en-US" sz="4000" b="1" dirty="0">
              <a:solidFill>
                <a:schemeClr val="bg1"/>
              </a:solidFill>
              <a:latin typeface="Times New Roman"/>
              <a:cs typeface="Times New Roman"/>
            </a:endParaRPr>
          </a:p>
        </p:txBody>
      </p:sp>
      <p:sp>
        <p:nvSpPr>
          <p:cNvPr id="3" name="Content Placeholder 2">
            <a:extLst>
              <a:ext uri="{FF2B5EF4-FFF2-40B4-BE49-F238E27FC236}">
                <a16:creationId xmlns:a16="http://schemas.microsoft.com/office/drawing/2014/main" id="{1FA6BD61-9955-5ACB-2C77-633BB898949C}"/>
              </a:ext>
            </a:extLst>
          </p:cNvPr>
          <p:cNvSpPr>
            <a:spLocks noGrp="1"/>
          </p:cNvSpPr>
          <p:nvPr>
            <p:ph idx="1"/>
          </p:nvPr>
        </p:nvSpPr>
        <p:spPr>
          <a:xfrm>
            <a:off x="701039" y="2739224"/>
            <a:ext cx="6374178" cy="3149747"/>
          </a:xfrm>
        </p:spPr>
        <p:txBody>
          <a:bodyPr vert="horz" lIns="0" tIns="45720" rIns="0" bIns="45720" rtlCol="0" anchor="t">
            <a:normAutofit/>
          </a:bodyPr>
          <a:lstStyle/>
          <a:p>
            <a:pPr>
              <a:buFont typeface="Arial" panose="020F0502020204030204" pitchFamily="34" charset="0"/>
              <a:buChar char="•"/>
            </a:pPr>
            <a:r>
              <a:rPr lang="en-US" i="0" dirty="0">
                <a:solidFill>
                  <a:schemeClr val="tx1"/>
                </a:solidFill>
                <a:effectLst/>
                <a:latin typeface="Times New Roman"/>
                <a:cs typeface="Times New Roman"/>
              </a:rPr>
              <a:t>Primary Data Sources: Yahoo Finance and </a:t>
            </a:r>
            <a:r>
              <a:rPr lang="en-US" dirty="0">
                <a:solidFill>
                  <a:schemeClr val="tx1"/>
                </a:solidFill>
                <a:latin typeface="Times New Roman"/>
                <a:cs typeface="Times New Roman"/>
              </a:rPr>
              <a:t>finviz.com</a:t>
            </a:r>
            <a:endParaRPr lang="en-US" i="0">
              <a:solidFill>
                <a:schemeClr val="tx1"/>
              </a:solidFill>
              <a:effectLst/>
              <a:latin typeface="Times New Roman"/>
              <a:ea typeface="Calibri Light"/>
              <a:cs typeface="Times New Roman"/>
            </a:endParaRPr>
          </a:p>
          <a:p>
            <a:pPr>
              <a:buFont typeface="Arial" panose="020F0502020204030204" pitchFamily="34" charset="0"/>
              <a:buChar char="•"/>
            </a:pPr>
            <a:r>
              <a:rPr lang="en-US" i="0" dirty="0">
                <a:solidFill>
                  <a:schemeClr val="tx1"/>
                </a:solidFill>
                <a:effectLst/>
                <a:latin typeface="Times New Roman"/>
                <a:cs typeface="Times New Roman"/>
              </a:rPr>
              <a:t>Historical Financial Data and Real-time News Data</a:t>
            </a:r>
            <a:endParaRPr lang="en-US" i="0">
              <a:solidFill>
                <a:schemeClr val="tx1"/>
              </a:solidFill>
              <a:effectLst/>
              <a:latin typeface="Times New Roman"/>
              <a:ea typeface="Calibri Light"/>
              <a:cs typeface="Times New Roman"/>
            </a:endParaRPr>
          </a:p>
          <a:p>
            <a:pPr>
              <a:buFont typeface="Arial" panose="020F0502020204030204" pitchFamily="34" charset="0"/>
              <a:buChar char="•"/>
            </a:pPr>
            <a:r>
              <a:rPr lang="en-US" i="0" dirty="0">
                <a:solidFill>
                  <a:schemeClr val="tx1"/>
                </a:solidFill>
                <a:effectLst/>
                <a:latin typeface="Times New Roman"/>
                <a:cs typeface="Times New Roman"/>
              </a:rPr>
              <a:t>Companies Analyzed: </a:t>
            </a:r>
            <a:r>
              <a:rPr lang="en-US" b="1" i="0" dirty="0">
                <a:solidFill>
                  <a:schemeClr val="tx1"/>
                </a:solidFill>
                <a:effectLst/>
                <a:latin typeface="Times New Roman"/>
                <a:cs typeface="Times New Roman"/>
              </a:rPr>
              <a:t>Hertz</a:t>
            </a:r>
            <a:r>
              <a:rPr lang="en-US" b="1" dirty="0">
                <a:solidFill>
                  <a:schemeClr val="tx1"/>
                </a:solidFill>
                <a:latin typeface="Times New Roman"/>
                <a:cs typeface="Times New Roman"/>
              </a:rPr>
              <a:t> Global Holdings</a:t>
            </a:r>
            <a:r>
              <a:rPr lang="en-US" b="1" i="0" dirty="0">
                <a:solidFill>
                  <a:schemeClr val="tx1"/>
                </a:solidFill>
                <a:effectLst/>
                <a:latin typeface="Times New Roman"/>
                <a:cs typeface="Times New Roman"/>
              </a:rPr>
              <a:t>, Chevron</a:t>
            </a:r>
            <a:r>
              <a:rPr lang="en-US" b="1" dirty="0">
                <a:solidFill>
                  <a:schemeClr val="tx1"/>
                </a:solidFill>
                <a:latin typeface="Times New Roman"/>
                <a:cs typeface="Times New Roman"/>
              </a:rPr>
              <a:t> Corporation</a:t>
            </a:r>
            <a:r>
              <a:rPr lang="en-US" b="1" i="0" dirty="0">
                <a:solidFill>
                  <a:schemeClr val="tx1"/>
                </a:solidFill>
                <a:effectLst/>
                <a:latin typeface="Times New Roman"/>
                <a:cs typeface="Times New Roman"/>
              </a:rPr>
              <a:t>, Barclays</a:t>
            </a:r>
            <a:r>
              <a:rPr lang="en-US" b="1" dirty="0">
                <a:solidFill>
                  <a:schemeClr val="tx1"/>
                </a:solidFill>
                <a:latin typeface="Times New Roman"/>
                <a:cs typeface="Times New Roman"/>
              </a:rPr>
              <a:t> PLC</a:t>
            </a:r>
            <a:r>
              <a:rPr lang="en-US" b="1" i="0" dirty="0">
                <a:solidFill>
                  <a:schemeClr val="tx1"/>
                </a:solidFill>
                <a:effectLst/>
                <a:latin typeface="Times New Roman"/>
                <a:cs typeface="Times New Roman"/>
              </a:rPr>
              <a:t>, Toyota, Amazon, Walmart, Google</a:t>
            </a:r>
          </a:p>
          <a:p>
            <a:pPr>
              <a:buFont typeface="Arial" panose="020F0502020204030204" pitchFamily="34" charset="0"/>
              <a:buChar char="•"/>
            </a:pPr>
            <a:endParaRPr lang="en-US" dirty="0">
              <a:solidFill>
                <a:schemeClr val="tx1"/>
              </a:solidFill>
              <a:latin typeface="Times New Roman"/>
              <a:cs typeface="Times New Roman"/>
            </a:endParaRPr>
          </a:p>
        </p:txBody>
      </p:sp>
      <p:sp>
        <p:nvSpPr>
          <p:cNvPr id="22" name="Rectangle 21">
            <a:extLst>
              <a:ext uri="{FF2B5EF4-FFF2-40B4-BE49-F238E27FC236}">
                <a16:creationId xmlns:a16="http://schemas.microsoft.com/office/drawing/2014/main" id="{8768613A-4BA5-42A5-859E-34B7D608A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Magnifying glass showing decling performance">
            <a:extLst>
              <a:ext uri="{FF2B5EF4-FFF2-40B4-BE49-F238E27FC236}">
                <a16:creationId xmlns:a16="http://schemas.microsoft.com/office/drawing/2014/main" id="{1D843A61-306C-CB11-2A8A-1EAF317A2943}"/>
              </a:ext>
            </a:extLst>
          </p:cNvPr>
          <p:cNvPicPr>
            <a:picLocks noChangeAspect="1"/>
          </p:cNvPicPr>
          <p:nvPr/>
        </p:nvPicPr>
        <p:blipFill rotWithShape="1">
          <a:blip r:embed="rId3"/>
          <a:srcRect r="19345" b="5"/>
          <a:stretch/>
        </p:blipFill>
        <p:spPr>
          <a:xfrm>
            <a:off x="8251982" y="630203"/>
            <a:ext cx="3294253" cy="2726208"/>
          </a:xfrm>
          <a:prstGeom prst="rect">
            <a:avLst/>
          </a:prstGeom>
        </p:spPr>
      </p:pic>
      <p:pic>
        <p:nvPicPr>
          <p:cNvPr id="4" name="Picture 3" descr="A stack of books with icons&#10;&#10;Description automatically generated">
            <a:extLst>
              <a:ext uri="{FF2B5EF4-FFF2-40B4-BE49-F238E27FC236}">
                <a16:creationId xmlns:a16="http://schemas.microsoft.com/office/drawing/2014/main" id="{185AF186-E0AB-E93A-8AC2-664E8F1C2125}"/>
              </a:ext>
            </a:extLst>
          </p:cNvPr>
          <p:cNvPicPr>
            <a:picLocks noChangeAspect="1"/>
          </p:cNvPicPr>
          <p:nvPr/>
        </p:nvPicPr>
        <p:blipFill rotWithShape="1">
          <a:blip r:embed="rId4"/>
          <a:srcRect t="5027" r="-4" b="12668"/>
          <a:stretch/>
        </p:blipFill>
        <p:spPr>
          <a:xfrm>
            <a:off x="8605078" y="3959237"/>
            <a:ext cx="2583017" cy="2150174"/>
          </a:xfrm>
          <a:prstGeom prst="rect">
            <a:avLst/>
          </a:prstGeom>
        </p:spPr>
      </p:pic>
    </p:spTree>
    <p:extLst>
      <p:ext uri="{BB962C8B-B14F-4D97-AF65-F5344CB8AC3E}">
        <p14:creationId xmlns:p14="http://schemas.microsoft.com/office/powerpoint/2010/main" val="174049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1A6E1A-713A-EEFB-1FB0-D38A823DFE18}"/>
              </a:ext>
            </a:extLst>
          </p:cNvPr>
          <p:cNvSpPr>
            <a:spLocks noGrp="1"/>
          </p:cNvSpPr>
          <p:nvPr>
            <p:ph type="title"/>
          </p:nvPr>
        </p:nvSpPr>
        <p:spPr>
          <a:xfrm>
            <a:off x="1066800" y="5252936"/>
            <a:ext cx="10058400" cy="1028715"/>
          </a:xfrm>
        </p:spPr>
        <p:txBody>
          <a:bodyPr>
            <a:normAutofit/>
          </a:bodyPr>
          <a:lstStyle/>
          <a:p>
            <a:pPr algn="ctr"/>
            <a:r>
              <a:rPr lang="en-US" b="1" dirty="0">
                <a:solidFill>
                  <a:srgbClr val="FFFFFF"/>
                </a:solidFill>
                <a:latin typeface="Times New Roman"/>
                <a:cs typeface="Times New Roman"/>
              </a:rPr>
              <a:t>D</a:t>
            </a:r>
            <a:r>
              <a:rPr lang="en-US" b="1" i="0" dirty="0">
                <a:solidFill>
                  <a:srgbClr val="FFFFFF"/>
                </a:solidFill>
                <a:effectLst/>
                <a:latin typeface="Times New Roman"/>
                <a:cs typeface="Times New Roman"/>
              </a:rPr>
              <a:t>ata Preprocessing</a:t>
            </a:r>
            <a:endParaRPr lang="en-US" b="1" dirty="0">
              <a:solidFill>
                <a:srgbClr val="FFFFFF"/>
              </a:solidFill>
              <a:latin typeface="Times New Roman"/>
              <a:cs typeface="Times New Roman"/>
            </a:endParaRPr>
          </a:p>
        </p:txBody>
      </p:sp>
      <p:sp>
        <p:nvSpPr>
          <p:cNvPr id="20" name="Rectangle 19">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56530CB-B226-89D5-44B8-4F9AF9B5E162}"/>
              </a:ext>
            </a:extLst>
          </p:cNvPr>
          <p:cNvGraphicFramePr>
            <a:graphicFrameLocks noGrp="1"/>
          </p:cNvGraphicFramePr>
          <p:nvPr>
            <p:ph idx="1"/>
            <p:extLst>
              <p:ext uri="{D42A27DB-BD31-4B8C-83A1-F6EECF244321}">
                <p14:modId xmlns:p14="http://schemas.microsoft.com/office/powerpoint/2010/main" val="967826195"/>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7744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Graph on document with pen">
            <a:extLst>
              <a:ext uri="{FF2B5EF4-FFF2-40B4-BE49-F238E27FC236}">
                <a16:creationId xmlns:a16="http://schemas.microsoft.com/office/drawing/2014/main" id="{BBE1E4E3-8941-32DE-2F64-8327C617AED1}"/>
              </a:ext>
            </a:extLst>
          </p:cNvPr>
          <p:cNvPicPr>
            <a:picLocks noChangeAspect="1"/>
          </p:cNvPicPr>
          <p:nvPr/>
        </p:nvPicPr>
        <p:blipFill rotWithShape="1">
          <a:blip r:embed="rId2">
            <a:alphaModFix amt="35000"/>
          </a:blip>
          <a:srcRect t="1414" b="14317"/>
          <a:stretch/>
        </p:blipFill>
        <p:spPr>
          <a:xfrm>
            <a:off x="20" y="10"/>
            <a:ext cx="12191980" cy="6857990"/>
          </a:xfrm>
          <a:prstGeom prst="rect">
            <a:avLst/>
          </a:prstGeom>
        </p:spPr>
      </p:pic>
      <p:sp>
        <p:nvSpPr>
          <p:cNvPr id="5" name="Title 1">
            <a:extLst>
              <a:ext uri="{FF2B5EF4-FFF2-40B4-BE49-F238E27FC236}">
                <a16:creationId xmlns:a16="http://schemas.microsoft.com/office/drawing/2014/main" id="{F094C123-41A5-B68B-F26B-F531860BE88B}"/>
              </a:ext>
            </a:extLst>
          </p:cNvPr>
          <p:cNvSpPr txBox="1">
            <a:spLocks/>
          </p:cNvSpPr>
          <p:nvPr/>
        </p:nvSpPr>
        <p:spPr>
          <a:xfrm>
            <a:off x="1097280" y="758952"/>
            <a:ext cx="10058400" cy="356616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8000" b="1" dirty="0">
                <a:solidFill>
                  <a:srgbClr val="FFFFFF"/>
                </a:solidFill>
                <a:latin typeface="Times New Roman"/>
                <a:cs typeface="Times New Roman"/>
              </a:rPr>
              <a:t>Visualizations</a:t>
            </a:r>
          </a:p>
        </p:txBody>
      </p:sp>
      <p:cxnSp>
        <p:nvCxnSpPr>
          <p:cNvPr id="48" name="Straight Connector 47">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0800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3">
            <a:extLst>
              <a:ext uri="{FF2B5EF4-FFF2-40B4-BE49-F238E27FC236}">
                <a16:creationId xmlns:a16="http://schemas.microsoft.com/office/drawing/2014/main" id="{ADAB608F-F68B-5DC4-893F-4F63819CF859}"/>
              </a:ext>
            </a:extLst>
          </p:cNvPr>
          <p:cNvPicPr>
            <a:picLocks noChangeAspect="1"/>
          </p:cNvPicPr>
          <p:nvPr/>
        </p:nvPicPr>
        <p:blipFill rotWithShape="1">
          <a:blip r:embed="rId2"/>
          <a:srcRect t="-1802" r="6395" b="-150"/>
          <a:stretch/>
        </p:blipFill>
        <p:spPr>
          <a:xfrm>
            <a:off x="633999" y="666492"/>
            <a:ext cx="6467941" cy="51778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1" name="Straight Connector 4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4A6B400-FD95-5FF7-64F1-7917FC06D00B}"/>
              </a:ext>
            </a:extLst>
          </p:cNvPr>
          <p:cNvSpPr txBox="1"/>
          <p:nvPr/>
        </p:nvSpPr>
        <p:spPr>
          <a:xfrm>
            <a:off x="7874725" y="2198914"/>
            <a:ext cx="3675017" cy="22985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br>
              <a:rPr lang="en-US" dirty="0"/>
            </a:br>
            <a:endParaRPr lang="en-US" dirty="0">
              <a:solidFill>
                <a:schemeClr val="tx1">
                  <a:lumMod val="75000"/>
                  <a:lumOff val="25000"/>
                </a:schemeClr>
              </a:solidFill>
              <a:latin typeface="Times New Roman"/>
              <a:cs typeface="Times New Roman"/>
            </a:endParaRP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latin typeface="Times New Roman"/>
                <a:cs typeface="Times New Roman"/>
              </a:rPr>
              <a:t>The heat map shows a high correlation among all attributes, indicated by the consistent shade, with values close to 0.99.</a:t>
            </a:r>
          </a:p>
        </p:txBody>
      </p:sp>
      <p:sp>
        <p:nvSpPr>
          <p:cNvPr id="42" name="Rectangle 4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F1836FBC-8B54-7332-2FB8-934BFED3C556}"/>
              </a:ext>
            </a:extLst>
          </p:cNvPr>
          <p:cNvSpPr txBox="1"/>
          <p:nvPr/>
        </p:nvSpPr>
        <p:spPr>
          <a:xfrm>
            <a:off x="9235440" y="1463040"/>
            <a:ext cx="207264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solidFill>
                  <a:srgbClr val="C46200"/>
                </a:solidFill>
                <a:latin typeface="Times New Roman"/>
                <a:cs typeface="Calibri"/>
              </a:rPr>
              <a:t>Heat Map</a:t>
            </a:r>
            <a:endParaRPr lang="en-US" sz="3000" b="1">
              <a:solidFill>
                <a:srgbClr val="C46200"/>
              </a:solidFill>
              <a:latin typeface="Times New Roman"/>
              <a:cs typeface="Times New Roman"/>
            </a:endParaRPr>
          </a:p>
        </p:txBody>
      </p:sp>
    </p:spTree>
    <p:extLst>
      <p:ext uri="{BB962C8B-B14F-4D97-AF65-F5344CB8AC3E}">
        <p14:creationId xmlns:p14="http://schemas.microsoft.com/office/powerpoint/2010/main" val="317129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40136298-8EE7-6585-4592-7502696BBC47}"/>
              </a:ext>
            </a:extLst>
          </p:cNvPr>
          <p:cNvSpPr txBox="1"/>
          <p:nvPr/>
        </p:nvSpPr>
        <p:spPr>
          <a:xfrm>
            <a:off x="492371" y="1587000"/>
            <a:ext cx="3084844" cy="440231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sz="1500" b="1" dirty="0">
                <a:solidFill>
                  <a:srgbClr val="FFFFFF"/>
                </a:solidFill>
                <a:latin typeface="Times New Roman"/>
                <a:cs typeface="Times New Roman"/>
              </a:rPr>
              <a:t>      </a:t>
            </a:r>
            <a:r>
              <a:rPr lang="en-US" sz="2000" b="1" dirty="0">
                <a:solidFill>
                  <a:srgbClr val="FFFFFF"/>
                </a:solidFill>
                <a:latin typeface="Times New Roman"/>
                <a:cs typeface="Times New Roman"/>
              </a:rPr>
              <a:t>Moving Averages Chart</a:t>
            </a:r>
          </a:p>
          <a:p>
            <a:pPr>
              <a:lnSpc>
                <a:spcPct val="90000"/>
              </a:lnSpc>
              <a:spcAft>
                <a:spcPts val="600"/>
              </a:spcAft>
              <a:buClr>
                <a:schemeClr val="accent1"/>
              </a:buClr>
              <a:buFont typeface="Calibri" panose="020F0502020204030204" pitchFamily="34" charset="0"/>
            </a:pPr>
            <a:endParaRPr lang="en-US" sz="1500" dirty="0">
              <a:solidFill>
                <a:srgbClr val="FFFFFF"/>
              </a:solidFill>
              <a:latin typeface="Times New Roman"/>
              <a:cs typeface="Times New Roman"/>
            </a:endParaRPr>
          </a:p>
          <a:p>
            <a:pPr>
              <a:lnSpc>
                <a:spcPct val="90000"/>
              </a:lnSpc>
              <a:buClr>
                <a:schemeClr val="accent1"/>
              </a:buClr>
              <a:buFont typeface="Calibri" panose="020F0502020204030204" pitchFamily="34" charset="0"/>
            </a:pPr>
            <a:r>
              <a:rPr lang="en-US" sz="1500" dirty="0">
                <a:solidFill>
                  <a:srgbClr val="FFFFFF"/>
                </a:solidFill>
                <a:latin typeface="Times New Roman"/>
                <a:cs typeface="Times New Roman"/>
              </a:rPr>
              <a:t>By using moving averages of different lengths (e.g., 50-day, 100-day, 200-day), we compare short-term trends against long-term trends.</a:t>
            </a:r>
          </a:p>
          <a:p>
            <a:pPr>
              <a:lnSpc>
                <a:spcPct val="90000"/>
              </a:lnSpc>
              <a:buClr>
                <a:schemeClr val="accent1"/>
              </a:buClr>
              <a:buFont typeface="Calibri" panose="020F0502020204030204" pitchFamily="34" charset="0"/>
            </a:pPr>
            <a:r>
              <a:rPr lang="en-US" sz="1500" dirty="0">
                <a:solidFill>
                  <a:srgbClr val="FFFFFF"/>
                </a:solidFill>
                <a:latin typeface="Times New Roman"/>
                <a:cs typeface="Times New Roman"/>
              </a:rPr>
              <a:t> Convergence or divergence of these averages can indicate potential market changes.</a:t>
            </a:r>
          </a:p>
        </p:txBody>
      </p:sp>
      <p:sp>
        <p:nvSpPr>
          <p:cNvPr id="35" name="Rectangle 3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3" descr="A graph of a moving average&#10;&#10;Description automatically generated">
            <a:extLst>
              <a:ext uri="{FF2B5EF4-FFF2-40B4-BE49-F238E27FC236}">
                <a16:creationId xmlns:a16="http://schemas.microsoft.com/office/drawing/2014/main" id="{16EF2907-E2C9-CF77-7B53-FB103F81FE8A}"/>
              </a:ext>
            </a:extLst>
          </p:cNvPr>
          <p:cNvPicPr>
            <a:picLocks noChangeAspect="1"/>
          </p:cNvPicPr>
          <p:nvPr/>
        </p:nvPicPr>
        <p:blipFill>
          <a:blip r:embed="rId2"/>
          <a:stretch>
            <a:fillRect/>
          </a:stretch>
        </p:blipFill>
        <p:spPr>
          <a:xfrm>
            <a:off x="4742017" y="1466054"/>
            <a:ext cx="6798082" cy="3925891"/>
          </a:xfrm>
          <a:prstGeom prst="rect">
            <a:avLst/>
          </a:prstGeom>
        </p:spPr>
      </p:pic>
    </p:spTree>
    <p:extLst>
      <p:ext uri="{BB962C8B-B14F-4D97-AF65-F5344CB8AC3E}">
        <p14:creationId xmlns:p14="http://schemas.microsoft.com/office/powerpoint/2010/main" val="153626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157FBDDF-7DE0-61B9-02A0-AD59A0DDB94C}"/>
              </a:ext>
            </a:extLst>
          </p:cNvPr>
          <p:cNvSpPr txBox="1"/>
          <p:nvPr/>
        </p:nvSpPr>
        <p:spPr>
          <a:xfrm>
            <a:off x="197208" y="1835771"/>
            <a:ext cx="3603004" cy="333551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sz="3000" b="1" dirty="0">
                <a:solidFill>
                  <a:srgbClr val="FFFFFF"/>
                </a:solidFill>
                <a:latin typeface="Times New Roman"/>
                <a:cs typeface="Calibri"/>
              </a:rPr>
              <a:t>Growth Rate Chart</a:t>
            </a:r>
          </a:p>
          <a:p>
            <a:pPr>
              <a:lnSpc>
                <a:spcPct val="90000"/>
              </a:lnSpc>
              <a:spcAft>
                <a:spcPts val="600"/>
              </a:spcAft>
              <a:buFont typeface="Calibri" panose="020F0502020204030204" pitchFamily="34" charset="0"/>
            </a:pPr>
            <a:endParaRPr lang="en-US" sz="3600" dirty="0">
              <a:solidFill>
                <a:srgbClr val="FFFFFF"/>
              </a:solidFill>
              <a:latin typeface="Times New Roman"/>
              <a:cs typeface="Calibri"/>
            </a:endParaRPr>
          </a:p>
          <a:p>
            <a:pPr>
              <a:lnSpc>
                <a:spcPct val="90000"/>
              </a:lnSpc>
              <a:spcAft>
                <a:spcPts val="600"/>
              </a:spcAft>
              <a:buFont typeface="Calibri" panose="020F0502020204030204" pitchFamily="34" charset="0"/>
            </a:pPr>
            <a:r>
              <a:rPr lang="en-US" sz="1600" dirty="0">
                <a:solidFill>
                  <a:srgbClr val="FFFFFF"/>
                </a:solidFill>
                <a:latin typeface="Times New Roman"/>
                <a:cs typeface="Calibri"/>
              </a:rPr>
              <a:t>In Growth Rate charts, </a:t>
            </a:r>
            <a:r>
              <a:rPr lang="en-US" sz="1600" dirty="0">
                <a:solidFill>
                  <a:srgbClr val="FFFFFF"/>
                </a:solidFill>
                <a:latin typeface="Times New Roman"/>
                <a:ea typeface="+mn-lt"/>
                <a:cs typeface="+mn-lt"/>
              </a:rPr>
              <a:t>a consistently positive growth rate indicates an uptrend, whereas a consistently negative growth rate suggests a downtrend.</a:t>
            </a:r>
            <a:endParaRPr lang="en-US" sz="3600" dirty="0">
              <a:solidFill>
                <a:srgbClr val="FFFFFF"/>
              </a:solidFill>
              <a:latin typeface="Times New Roman"/>
              <a:cs typeface="Calibri"/>
            </a:endParaRPr>
          </a:p>
        </p:txBody>
      </p:sp>
      <p:sp>
        <p:nvSpPr>
          <p:cNvPr id="20" name="Rectangle 1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3" descr="A graph showing a blue line&#10;&#10;Description automatically generated">
            <a:extLst>
              <a:ext uri="{FF2B5EF4-FFF2-40B4-BE49-F238E27FC236}">
                <a16:creationId xmlns:a16="http://schemas.microsoft.com/office/drawing/2014/main" id="{219AD455-97C3-A17E-E3E1-5D61B437D463}"/>
              </a:ext>
            </a:extLst>
          </p:cNvPr>
          <p:cNvPicPr>
            <a:picLocks noChangeAspect="1"/>
          </p:cNvPicPr>
          <p:nvPr/>
        </p:nvPicPr>
        <p:blipFill>
          <a:blip r:embed="rId2"/>
          <a:stretch>
            <a:fillRect/>
          </a:stretch>
        </p:blipFill>
        <p:spPr>
          <a:xfrm>
            <a:off x="4192929" y="465289"/>
            <a:ext cx="8047536" cy="6011464"/>
          </a:xfrm>
          <a:prstGeom prst="rect">
            <a:avLst/>
          </a:prstGeom>
        </p:spPr>
      </p:pic>
    </p:spTree>
    <p:extLst>
      <p:ext uri="{BB962C8B-B14F-4D97-AF65-F5344CB8AC3E}">
        <p14:creationId xmlns:p14="http://schemas.microsoft.com/office/powerpoint/2010/main" val="29372040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2c1d6eb-4ba2-4166-9e07-905d5fc1830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13AA7DD6EB3A4DA55BCA405C4A9ECC" ma:contentTypeVersion="15" ma:contentTypeDescription="Create a new document." ma:contentTypeScope="" ma:versionID="930d2f45fa9fac9dc8b646074f190ba6">
  <xsd:schema xmlns:xsd="http://www.w3.org/2001/XMLSchema" xmlns:xs="http://www.w3.org/2001/XMLSchema" xmlns:p="http://schemas.microsoft.com/office/2006/metadata/properties" xmlns:ns3="4897bf70-06fd-49e0-956b-d4fb0cbd04d2" xmlns:ns4="72c1d6eb-4ba2-4166-9e07-905d5fc18301" targetNamespace="http://schemas.microsoft.com/office/2006/metadata/properties" ma:root="true" ma:fieldsID="6132b5d845bb2e4b3c0a733f1949bd8d" ns3:_="" ns4:_="">
    <xsd:import namespace="4897bf70-06fd-49e0-956b-d4fb0cbd04d2"/>
    <xsd:import namespace="72c1d6eb-4ba2-4166-9e07-905d5fc1830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97bf70-06fd-49e0-956b-d4fb0cbd04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c1d6eb-4ba2-4166-9e07-905d5fc1830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D97D34-3388-4D8C-B448-2304F8EB0AC1}">
  <ds:schemaRefs>
    <ds:schemaRef ds:uri="http://schemas.microsoft.com/sharepoint/v3/contenttype/forms"/>
  </ds:schemaRefs>
</ds:datastoreItem>
</file>

<file path=customXml/itemProps2.xml><?xml version="1.0" encoding="utf-8"?>
<ds:datastoreItem xmlns:ds="http://schemas.openxmlformats.org/officeDocument/2006/customXml" ds:itemID="{D9896646-EC68-45CC-A8AE-503DDDC8E8B2}">
  <ds:schemaRefs>
    <ds:schemaRef ds:uri="4897bf70-06fd-49e0-956b-d4fb0cbd04d2"/>
    <ds:schemaRef ds:uri="72c1d6eb-4ba2-4166-9e07-905d5fc1830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47117B1-FD31-447D-80E7-BCAF5DEBA7FF}">
  <ds:schemaRefs>
    <ds:schemaRef ds:uri="4897bf70-06fd-49e0-956b-d4fb0cbd04d2"/>
    <ds:schemaRef ds:uri="72c1d6eb-4ba2-4166-9e07-905d5fc183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7</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lpstr>
      <vt:lpstr>Stock Market Prediction with Machine Learning and Deep Learning Models</vt:lpstr>
      <vt:lpstr>Motivation </vt:lpstr>
      <vt:lpstr>Objective</vt:lpstr>
      <vt:lpstr>Data Collection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with Machine Learning and Deep Learning Models</dc:title>
  <dc:creator>Nishii, Uta</dc:creator>
  <cp:revision>383</cp:revision>
  <dcterms:created xsi:type="dcterms:W3CDTF">2023-12-03T16:37:35Z</dcterms:created>
  <dcterms:modified xsi:type="dcterms:W3CDTF">2023-12-05T02:53:24Z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0x0101009213AA7DD6EB3A4DA55BCA405C4A9ECC</vt:lpwstr>
  </property>
</Properties>
</file>