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9B9-A537-8DCD-3802-3AC74A3D0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A017FE-5DAF-4121-3C27-197E004B6E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E3066B-6D92-AA03-14D9-B25E9EF0DD38}"/>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EEF0C2B7-FB87-4F78-FB0D-C82F93A75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8517B-ADB5-2E9F-B100-551D28D33118}"/>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189462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35A6-B273-F230-6EFC-30376DB6AB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0E1C8-7E59-CEFA-80A8-DF6380BD1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7CDCC-1AAB-485E-481A-432492A3268D}"/>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D5D53703-297E-53D1-56F2-D6FB59812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60F82-1637-6C83-EE86-DE028E045F92}"/>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260929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1BF56A-7A46-21DD-89D9-C2D4F273B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5EE061-C546-2C0D-6320-34C329E9D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10367-0072-A8DE-1EE3-1FE37271ABFE}"/>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F61AED11-BA14-1F12-FA5F-5C2A1C34B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B90B2E-3448-85BF-9194-110D19E398A5}"/>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429349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3418-4F3C-8DFB-524C-BE4D62D451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2672EA-E45F-935E-8CAF-6B27D2F0BA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93D11-A0DD-0380-D5F8-317740A31A40}"/>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A520C858-6F45-09D5-299E-01B085597B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B065C-5AAF-0416-F87B-95F7F78A5636}"/>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235184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EF9E7-5570-B3C0-86B1-205B28449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AAD097-D741-283B-9054-DA51A0B288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ADD7D9-CFB1-DDA3-1757-8AD60DC376CB}"/>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CD8B3767-0150-EEE5-BD46-4A81DF0F53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B13D3-98A0-2CC4-FADC-0F5D1BAB27F9}"/>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326190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07FC-D1E5-F373-D037-1C6D28B21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8E028A-3B50-B4AC-4596-138E1E8009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4D1343-DC00-7303-1CC1-81490429E6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201A74-F20F-D250-CB7F-D0378E7DDB7A}"/>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6" name="Footer Placeholder 5">
            <a:extLst>
              <a:ext uri="{FF2B5EF4-FFF2-40B4-BE49-F238E27FC236}">
                <a16:creationId xmlns:a16="http://schemas.microsoft.com/office/drawing/2014/main" id="{CD3F3545-2DD8-0725-BF81-1B1A82FDA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867AB-5E4F-50CF-2426-730AFEE51450}"/>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4068251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EAF6-7AA9-CF6A-3701-1AE3197D5A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A0AFE-A29C-97F3-2525-1B9BDC161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B54B78-C91E-C7B9-9D4B-837ED9995F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BE4A16-7B12-1B75-E017-2C2257541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2B0DD-2779-D9A6-E74C-C92C29D18A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5EB06-247F-17DD-E673-DBC90BC9C3DA}"/>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8" name="Footer Placeholder 7">
            <a:extLst>
              <a:ext uri="{FF2B5EF4-FFF2-40B4-BE49-F238E27FC236}">
                <a16:creationId xmlns:a16="http://schemas.microsoft.com/office/drawing/2014/main" id="{C6FF8265-6DBC-5CF7-1D70-B7AA074C4E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596886-2487-C307-E9F8-CA6232FCB185}"/>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40164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35CF1-FD01-78CB-CFBE-1DBF82F789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8BA156-1021-F876-5C82-DA2C25627DE7}"/>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4" name="Footer Placeholder 3">
            <a:extLst>
              <a:ext uri="{FF2B5EF4-FFF2-40B4-BE49-F238E27FC236}">
                <a16:creationId xmlns:a16="http://schemas.microsoft.com/office/drawing/2014/main" id="{941E7591-9D9C-51DA-A2B2-CF83BE5588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B8C3F6-E4E7-1EC1-F2A9-0A3D6561434D}"/>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275029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FBC19-3AA8-4D61-EC6D-B1D3BB534906}"/>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3" name="Footer Placeholder 2">
            <a:extLst>
              <a:ext uri="{FF2B5EF4-FFF2-40B4-BE49-F238E27FC236}">
                <a16:creationId xmlns:a16="http://schemas.microsoft.com/office/drawing/2014/main" id="{99A66BEB-4A38-2072-77DE-9CD5DA4583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39EC7E-EF9B-3722-E26C-EE92BEFF4FCF}"/>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61608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93A8-E202-C7A8-8316-0214CCA17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B13A7-EBB1-5992-0BB1-B0A96FBFA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7FFF86-3346-BFAC-8579-3280ABD67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259C3-A693-32E0-D7AD-F04E2399D737}"/>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6" name="Footer Placeholder 5">
            <a:extLst>
              <a:ext uri="{FF2B5EF4-FFF2-40B4-BE49-F238E27FC236}">
                <a16:creationId xmlns:a16="http://schemas.microsoft.com/office/drawing/2014/main" id="{F41D7A8B-532B-C02E-2961-E020802B69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2D72A-739A-FA8A-6411-E5C239E2C74B}"/>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117718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6CFA-3C9B-D442-3B56-69F8C73003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30D530-3461-A1AC-C8AF-449E6D4F7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65A5DE-C0FF-8C6A-E292-5B1A90AC7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B7BC9-E114-70B3-989C-61C85F7AE947}"/>
              </a:ext>
            </a:extLst>
          </p:cNvPr>
          <p:cNvSpPr>
            <a:spLocks noGrp="1"/>
          </p:cNvSpPr>
          <p:nvPr>
            <p:ph type="dt" sz="half" idx="10"/>
          </p:nvPr>
        </p:nvSpPr>
        <p:spPr/>
        <p:txBody>
          <a:bodyPr/>
          <a:lstStyle/>
          <a:p>
            <a:fld id="{C0FE3445-187A-4D56-9D11-F67DF41C4F56}" type="datetimeFigureOut">
              <a:rPr lang="en-IN" smtClean="0"/>
              <a:t>29-07-2025</a:t>
            </a:fld>
            <a:endParaRPr lang="en-IN"/>
          </a:p>
        </p:txBody>
      </p:sp>
      <p:sp>
        <p:nvSpPr>
          <p:cNvPr id="6" name="Footer Placeholder 5">
            <a:extLst>
              <a:ext uri="{FF2B5EF4-FFF2-40B4-BE49-F238E27FC236}">
                <a16:creationId xmlns:a16="http://schemas.microsoft.com/office/drawing/2014/main" id="{0787621D-8432-6B45-41E3-4E8488E60D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514C0-DC8B-82F9-645D-86BD978C48BD}"/>
              </a:ext>
            </a:extLst>
          </p:cNvPr>
          <p:cNvSpPr>
            <a:spLocks noGrp="1"/>
          </p:cNvSpPr>
          <p:nvPr>
            <p:ph type="sldNum" sz="quarter" idx="12"/>
          </p:nvPr>
        </p:nvSpPr>
        <p:spPr/>
        <p:txBody>
          <a:bodyPr/>
          <a:lstStyle/>
          <a:p>
            <a:fld id="{CD8D9134-1B9C-4804-BB1F-CFB684549AA9}" type="slidenum">
              <a:rPr lang="en-IN" smtClean="0"/>
              <a:t>‹#›</a:t>
            </a:fld>
            <a:endParaRPr lang="en-IN"/>
          </a:p>
        </p:txBody>
      </p:sp>
    </p:spTree>
    <p:extLst>
      <p:ext uri="{BB962C8B-B14F-4D97-AF65-F5344CB8AC3E}">
        <p14:creationId xmlns:p14="http://schemas.microsoft.com/office/powerpoint/2010/main" val="396628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07120-A12A-1FD1-166A-559CA3BB8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D18A1-5BFB-ED83-A091-5330C94BD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E3E0C9-30FA-0E9E-6F65-76A2BC6F3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E3445-187A-4D56-9D11-F67DF41C4F56}" type="datetimeFigureOut">
              <a:rPr lang="en-IN" smtClean="0"/>
              <a:t>29-07-2025</a:t>
            </a:fld>
            <a:endParaRPr lang="en-IN"/>
          </a:p>
        </p:txBody>
      </p:sp>
      <p:sp>
        <p:nvSpPr>
          <p:cNvPr id="5" name="Footer Placeholder 4">
            <a:extLst>
              <a:ext uri="{FF2B5EF4-FFF2-40B4-BE49-F238E27FC236}">
                <a16:creationId xmlns:a16="http://schemas.microsoft.com/office/drawing/2014/main" id="{1E60D36B-37D4-779E-58B0-F551F9A05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EF6169-70D6-66E7-3F79-FF58829E1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D9134-1B9C-4804-BB1F-CFB684549AA9}" type="slidenum">
              <a:rPr lang="en-IN" smtClean="0"/>
              <a:t>‹#›</a:t>
            </a:fld>
            <a:endParaRPr lang="en-IN"/>
          </a:p>
        </p:txBody>
      </p:sp>
    </p:spTree>
    <p:extLst>
      <p:ext uri="{BB962C8B-B14F-4D97-AF65-F5344CB8AC3E}">
        <p14:creationId xmlns:p14="http://schemas.microsoft.com/office/powerpoint/2010/main" val="365034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491C-14EB-C7B7-7BF3-4BBDAEF8F755}"/>
              </a:ext>
            </a:extLst>
          </p:cNvPr>
          <p:cNvSpPr>
            <a:spLocks noGrp="1"/>
          </p:cNvSpPr>
          <p:nvPr>
            <p:ph type="ctrTitle"/>
          </p:nvPr>
        </p:nvSpPr>
        <p:spPr>
          <a:xfrm>
            <a:off x="235974" y="403123"/>
            <a:ext cx="11454581" cy="5810864"/>
          </a:xfrm>
        </p:spPr>
        <p:txBody>
          <a:bodyPr>
            <a:normAutofit fontScale="90000"/>
          </a:bodyPr>
          <a:lstStyle/>
          <a:p>
            <a:pPr algn="l">
              <a:lnSpc>
                <a:spcPct val="150000"/>
              </a:lnSpc>
            </a:pPr>
            <a:r>
              <a:rPr lang="en-US" sz="2700" b="1" dirty="0">
                <a:latin typeface="Times New Roman" panose="02020603050405020304" pitchFamily="18" charset="0"/>
                <a:cs typeface="Times New Roman" panose="02020603050405020304" pitchFamily="18" charset="0"/>
              </a:rPr>
              <a:t>What is SSL and how does it work exactly?</a:t>
            </a:r>
            <a:br>
              <a:rPr lang="en-US" sz="2700" b="1" dirty="0">
                <a:latin typeface="Times New Roman" panose="02020603050405020304" pitchFamily="18" charset="0"/>
                <a:cs typeface="Times New Roman" panose="02020603050405020304" pitchFamily="18" charset="0"/>
              </a:rPr>
            </a:br>
            <a:br>
              <a:rPr lang="en-US" sz="27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SSL (Secure Sockets Layer)</a:t>
            </a:r>
            <a:r>
              <a:rPr lang="en-US" sz="1800" dirty="0">
                <a:latin typeface="Times New Roman" panose="02020603050405020304" pitchFamily="18" charset="0"/>
                <a:cs typeface="Times New Roman" panose="02020603050405020304" pitchFamily="18" charset="0"/>
              </a:rPr>
              <a:t> is a security protocol used to establish </a:t>
            </a:r>
            <a:r>
              <a:rPr lang="en-US" sz="1800" b="1" dirty="0">
                <a:latin typeface="Times New Roman" panose="02020603050405020304" pitchFamily="18" charset="0"/>
                <a:cs typeface="Times New Roman" panose="02020603050405020304" pitchFamily="18" charset="0"/>
              </a:rPr>
              <a:t>encrypted links</a:t>
            </a:r>
            <a:r>
              <a:rPr lang="en-US" sz="1800" dirty="0">
                <a:latin typeface="Times New Roman" panose="02020603050405020304" pitchFamily="18" charset="0"/>
                <a:cs typeface="Times New Roman" panose="02020603050405020304" pitchFamily="18" charset="0"/>
              </a:rPr>
              <a:t> between a web server and a client (browser). It ensures that data passed between the server and the client remains </a:t>
            </a:r>
            <a:r>
              <a:rPr lang="en-US" sz="1800" b="1" dirty="0">
                <a:latin typeface="Times New Roman" panose="02020603050405020304" pitchFamily="18" charset="0"/>
                <a:cs typeface="Times New Roman" panose="02020603050405020304" pitchFamily="18" charset="0"/>
              </a:rPr>
              <a:t>private and secure</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How SSL works:</a:t>
            </a: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Handshake</a:t>
            </a:r>
            <a:r>
              <a:rPr lang="en-US" sz="1800" dirty="0">
                <a:latin typeface="Times New Roman" panose="02020603050405020304" pitchFamily="18" charset="0"/>
                <a:cs typeface="Times New Roman" panose="02020603050405020304" pitchFamily="18" charset="0"/>
              </a:rPr>
              <a:t> – When a client connects to a server, the server sends its </a:t>
            </a:r>
            <a:r>
              <a:rPr lang="en-US" sz="1800" b="1" dirty="0">
                <a:latin typeface="Times New Roman" panose="02020603050405020304" pitchFamily="18" charset="0"/>
                <a:cs typeface="Times New Roman" panose="02020603050405020304" pitchFamily="18" charset="0"/>
              </a:rPr>
              <a:t>SSL certificate</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Verification</a:t>
            </a:r>
            <a:r>
              <a:rPr lang="en-US" sz="1800" dirty="0">
                <a:latin typeface="Times New Roman" panose="02020603050405020304" pitchFamily="18" charset="0"/>
                <a:cs typeface="Times New Roman" panose="02020603050405020304" pitchFamily="18" charset="0"/>
              </a:rPr>
              <a:t> – The browser checks if the certificate is </a:t>
            </a:r>
            <a:r>
              <a:rPr lang="en-US" sz="1800" b="1" dirty="0">
                <a:latin typeface="Times New Roman" panose="02020603050405020304" pitchFamily="18" charset="0"/>
                <a:cs typeface="Times New Roman" panose="02020603050405020304" pitchFamily="18" charset="0"/>
              </a:rPr>
              <a:t>valid</a:t>
            </a:r>
            <a:r>
              <a:rPr lang="en-US" sz="1800" dirty="0">
                <a:latin typeface="Times New Roman" panose="02020603050405020304" pitchFamily="18" charset="0"/>
                <a:cs typeface="Times New Roman" panose="02020603050405020304" pitchFamily="18" charset="0"/>
              </a:rPr>
              <a:t> and issued by a trusted </a:t>
            </a:r>
            <a:r>
              <a:rPr lang="en-US" sz="1800" b="1" dirty="0">
                <a:latin typeface="Times New Roman" panose="02020603050405020304" pitchFamily="18" charset="0"/>
                <a:cs typeface="Times New Roman" panose="02020603050405020304" pitchFamily="18" charset="0"/>
              </a:rPr>
              <a:t>Certificate Authority (CA)</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Key Exchange</a:t>
            </a:r>
            <a:r>
              <a:rPr lang="en-US" sz="1800" dirty="0">
                <a:latin typeface="Times New Roman" panose="02020603050405020304" pitchFamily="18" charset="0"/>
                <a:cs typeface="Times New Roman" panose="02020603050405020304" pitchFamily="18" charset="0"/>
              </a:rPr>
              <a:t> – If valid, the client and server agree on a </a:t>
            </a:r>
            <a:r>
              <a:rPr lang="en-US" sz="1800" b="1" dirty="0">
                <a:latin typeface="Times New Roman" panose="02020603050405020304" pitchFamily="18" charset="0"/>
                <a:cs typeface="Times New Roman" panose="02020603050405020304" pitchFamily="18" charset="0"/>
              </a:rPr>
              <a:t>symmetric key</a:t>
            </a:r>
            <a:r>
              <a:rPr lang="en-US" sz="1800" dirty="0">
                <a:latin typeface="Times New Roman" panose="02020603050405020304" pitchFamily="18" charset="0"/>
                <a:cs typeface="Times New Roman" panose="02020603050405020304" pitchFamily="18" charset="0"/>
              </a:rPr>
              <a:t> using </a:t>
            </a:r>
            <a:r>
              <a:rPr lang="en-US" sz="1800" b="1" dirty="0">
                <a:latin typeface="Times New Roman" panose="02020603050405020304" pitchFamily="18" charset="0"/>
                <a:cs typeface="Times New Roman" panose="02020603050405020304" pitchFamily="18" charset="0"/>
              </a:rPr>
              <a:t>asymmetric encryption</a:t>
            </a:r>
            <a:r>
              <a:rPr lang="en-US" sz="1800" dirty="0">
                <a:latin typeface="Times New Roman" panose="02020603050405020304" pitchFamily="18" charset="0"/>
                <a:cs typeface="Times New Roman" panose="02020603050405020304" pitchFamily="18" charset="0"/>
              </a:rPr>
              <a:t> (public-private key pair).</a:t>
            </a: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Encrypted Communication</a:t>
            </a:r>
            <a:r>
              <a:rPr lang="en-US" sz="1800" dirty="0">
                <a:latin typeface="Times New Roman" panose="02020603050405020304" pitchFamily="18" charset="0"/>
                <a:cs typeface="Times New Roman" panose="02020603050405020304" pitchFamily="18" charset="0"/>
              </a:rPr>
              <a:t> – After the handshake, both sides use the symmetric key to </a:t>
            </a:r>
            <a:r>
              <a:rPr lang="en-US" sz="1800" b="1" dirty="0">
                <a:latin typeface="Times New Roman" panose="02020603050405020304" pitchFamily="18" charset="0"/>
                <a:cs typeface="Times New Roman" panose="02020603050405020304" pitchFamily="18" charset="0"/>
              </a:rPr>
              <a:t>encrypt and decrypt data</a:t>
            </a:r>
            <a:r>
              <a:rPr lang="en-US" sz="1800" dirty="0">
                <a:latin typeface="Times New Roman" panose="02020603050405020304" pitchFamily="18" charset="0"/>
                <a:cs typeface="Times New Roman" panose="02020603050405020304" pitchFamily="18" charset="0"/>
              </a:rPr>
              <a:t>, ensuring </a:t>
            </a:r>
            <a:r>
              <a:rPr lang="en-US" sz="1800" b="1" dirty="0">
                <a:latin typeface="Times New Roman" panose="02020603050405020304" pitchFamily="18" charset="0"/>
                <a:cs typeface="Times New Roman" panose="02020603050405020304" pitchFamily="18" charset="0"/>
              </a:rPr>
              <a:t>confidentiality</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integrity</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SSL is now replaced by </a:t>
            </a:r>
            <a:r>
              <a:rPr lang="en-US" sz="1800" b="1" dirty="0">
                <a:latin typeface="Times New Roman" panose="02020603050405020304" pitchFamily="18" charset="0"/>
                <a:cs typeface="Times New Roman" panose="02020603050405020304" pitchFamily="18" charset="0"/>
              </a:rPr>
              <a:t>TLS (Transport Layer Security)</a:t>
            </a:r>
            <a:r>
              <a:rPr lang="en-US" sz="1800" dirty="0">
                <a:latin typeface="Times New Roman" panose="02020603050405020304" pitchFamily="18" charset="0"/>
                <a:cs typeface="Times New Roman" panose="02020603050405020304" pitchFamily="18" charset="0"/>
              </a:rPr>
              <a:t>, but the term SSL is still commonly used.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58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59CC-3793-18D6-575F-D1568C6F870A}"/>
              </a:ext>
            </a:extLst>
          </p:cNvPr>
          <p:cNvSpPr>
            <a:spLocks noGrp="1"/>
          </p:cNvSpPr>
          <p:nvPr>
            <p:ph type="title"/>
          </p:nvPr>
        </p:nvSpPr>
        <p:spPr>
          <a:xfrm>
            <a:off x="838200" y="365125"/>
            <a:ext cx="10515600" cy="6004502"/>
          </a:xfrm>
        </p:spPr>
        <p:txBody>
          <a:bodyPr>
            <a:normAutofit/>
          </a:bodyPr>
          <a:lstStyle/>
          <a:p>
            <a:pPr>
              <a:lnSpc>
                <a:spcPct val="200000"/>
              </a:lnSpc>
            </a:pPr>
            <a:r>
              <a:rPr lang="en-US" sz="2000" b="1" dirty="0">
                <a:latin typeface="Times New Roman" panose="02020603050405020304" pitchFamily="18" charset="0"/>
                <a:cs typeface="Times New Roman" panose="02020603050405020304" pitchFamily="18" charset="0"/>
              </a:rPr>
              <a:t>Why is Git called a version controller?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Version Control System (VCS)</a:t>
            </a:r>
            <a:r>
              <a:rPr lang="en-US" sz="2000" dirty="0">
                <a:latin typeface="Times New Roman" panose="02020603050405020304" pitchFamily="18" charset="0"/>
                <a:cs typeface="Times New Roman" panose="02020603050405020304" pitchFamily="18" charset="0"/>
              </a:rPr>
              <a:t> because it helps you:</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Track </a:t>
            </a:r>
            <a:r>
              <a:rPr lang="en-US" sz="2000" b="1" dirty="0">
                <a:latin typeface="Times New Roman" panose="02020603050405020304" pitchFamily="18" charset="0"/>
                <a:cs typeface="Times New Roman" panose="02020603050405020304" pitchFamily="18" charset="0"/>
              </a:rPr>
              <a:t>changes</a:t>
            </a:r>
            <a:r>
              <a:rPr lang="en-US" sz="2000" dirty="0">
                <a:latin typeface="Times New Roman" panose="02020603050405020304" pitchFamily="18" charset="0"/>
                <a:cs typeface="Times New Roman" panose="02020603050405020304" pitchFamily="18" charset="0"/>
              </a:rPr>
              <a:t> in code over time.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Collaborate with others while managing </a:t>
            </a:r>
            <a:r>
              <a:rPr lang="en-US" sz="2000" b="1" dirty="0">
                <a:latin typeface="Times New Roman" panose="02020603050405020304" pitchFamily="18" charset="0"/>
                <a:cs typeface="Times New Roman" panose="02020603050405020304" pitchFamily="18" charset="0"/>
              </a:rPr>
              <a:t>conflicts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Revert to </a:t>
            </a:r>
            <a:r>
              <a:rPr lang="en-US" sz="2000" b="1" dirty="0">
                <a:latin typeface="Times New Roman" panose="02020603050405020304" pitchFamily="18" charset="0"/>
                <a:cs typeface="Times New Roman" panose="02020603050405020304" pitchFamily="18" charset="0"/>
              </a:rPr>
              <a:t>previous versions</a:t>
            </a:r>
            <a:r>
              <a:rPr lang="en-US" sz="2000" dirty="0">
                <a:latin typeface="Times New Roman" panose="02020603050405020304" pitchFamily="18" charset="0"/>
                <a:cs typeface="Times New Roman" panose="02020603050405020304" pitchFamily="18" charset="0"/>
              </a:rPr>
              <a:t> if something breaks.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Maintain a </a:t>
            </a:r>
            <a:r>
              <a:rPr lang="en-US" sz="2000" b="1" dirty="0">
                <a:latin typeface="Times New Roman" panose="02020603050405020304" pitchFamily="18" charset="0"/>
                <a:cs typeface="Times New Roman" panose="02020603050405020304" pitchFamily="18" charset="0"/>
              </a:rPr>
              <a:t>history</a:t>
            </a:r>
            <a:r>
              <a:rPr lang="en-US" sz="2000" dirty="0">
                <a:latin typeface="Times New Roman" panose="02020603050405020304" pitchFamily="18" charset="0"/>
                <a:cs typeface="Times New Roman" panose="02020603050405020304" pitchFamily="18" charset="0"/>
              </a:rPr>
              <a:t> of contributions.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stores </a:t>
            </a:r>
            <a:r>
              <a:rPr lang="en-US" sz="2000" b="1" dirty="0">
                <a:latin typeface="Times New Roman" panose="02020603050405020304" pitchFamily="18" charset="0"/>
                <a:cs typeface="Times New Roman" panose="02020603050405020304" pitchFamily="18" charset="0"/>
              </a:rPr>
              <a:t>snapshots</a:t>
            </a:r>
            <a:r>
              <a:rPr lang="en-US" sz="2000" dirty="0">
                <a:latin typeface="Times New Roman" panose="02020603050405020304" pitchFamily="18" charset="0"/>
                <a:cs typeface="Times New Roman" panose="02020603050405020304" pitchFamily="18" charset="0"/>
              </a:rPr>
              <a:t> of your code and allows branching, which supports experimentation and structured workflows.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430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E88B-B7BB-A9EB-A3BE-61D0B73CC8EA}"/>
              </a:ext>
            </a:extLst>
          </p:cNvPr>
          <p:cNvSpPr>
            <a:spLocks noGrp="1"/>
          </p:cNvSpPr>
          <p:nvPr>
            <p:ph type="title"/>
          </p:nvPr>
        </p:nvSpPr>
        <p:spPr>
          <a:xfrm>
            <a:off x="311727" y="415636"/>
            <a:ext cx="11419609" cy="6442364"/>
          </a:xfrm>
        </p:spPr>
        <p:txBody>
          <a:bodyPr>
            <a:normAutofit/>
          </a:bodyPr>
          <a:lstStyle/>
          <a:p>
            <a:pPr>
              <a:lnSpc>
                <a:spcPct val="200000"/>
              </a:lnSpc>
            </a:pPr>
            <a:r>
              <a:rPr lang="en-US" sz="2000" b="1" dirty="0">
                <a:latin typeface="Times New Roman" panose="02020603050405020304" pitchFamily="18" charset="0"/>
                <a:cs typeface="Times New Roman" panose="02020603050405020304" pitchFamily="18" charset="0"/>
              </a:rPr>
              <a:t>How does Heroku exactly work?</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Heroku</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Platform-as-a-Service (PaaS)</a:t>
            </a:r>
            <a:r>
              <a:rPr lang="en-US" sz="2000" dirty="0">
                <a:latin typeface="Times New Roman" panose="02020603050405020304" pitchFamily="18" charset="0"/>
                <a:cs typeface="Times New Roman" panose="02020603050405020304" pitchFamily="18" charset="0"/>
              </a:rPr>
              <a:t> that allows developers to </a:t>
            </a:r>
            <a:r>
              <a:rPr lang="en-US" sz="2000" b="1" dirty="0">
                <a:latin typeface="Times New Roman" panose="02020603050405020304" pitchFamily="18" charset="0"/>
                <a:cs typeface="Times New Roman" panose="02020603050405020304" pitchFamily="18" charset="0"/>
              </a:rPr>
              <a:t>deploy, manage, and scale applications</a:t>
            </a:r>
            <a:r>
              <a:rPr lang="en-US" sz="2000" dirty="0">
                <a:latin typeface="Times New Roman" panose="02020603050405020304" pitchFamily="18" charset="0"/>
                <a:cs typeface="Times New Roman" panose="02020603050405020304" pitchFamily="18" charset="0"/>
              </a:rPr>
              <a:t> without managing infrastructure.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You </a:t>
            </a:r>
            <a:r>
              <a:rPr lang="en-US" sz="2000" b="1" dirty="0">
                <a:latin typeface="Times New Roman" panose="02020603050405020304" pitchFamily="18" charset="0"/>
                <a:cs typeface="Times New Roman" panose="02020603050405020304" pitchFamily="18" charset="0"/>
              </a:rPr>
              <a:t>push your code</a:t>
            </a:r>
            <a:r>
              <a:rPr lang="en-US" sz="2000" dirty="0">
                <a:latin typeface="Times New Roman" panose="02020603050405020304" pitchFamily="18" charset="0"/>
                <a:cs typeface="Times New Roman" panose="02020603050405020304" pitchFamily="18" charset="0"/>
              </a:rPr>
              <a:t> to Heroku using </a:t>
            </a:r>
            <a:r>
              <a:rPr lang="en-US" sz="2000" b="1" dirty="0">
                <a:latin typeface="Times New Roman" panose="02020603050405020304" pitchFamily="18" charset="0"/>
                <a:cs typeface="Times New Roman" panose="02020603050405020304" pitchFamily="18" charset="0"/>
              </a:rPr>
              <a:t>Git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Heroku detects your app type (e.g., Node.js) and </a:t>
            </a:r>
            <a:r>
              <a:rPr lang="en-US" sz="2000" b="1" dirty="0">
                <a:latin typeface="Times New Roman" panose="02020603050405020304" pitchFamily="18" charset="0"/>
                <a:cs typeface="Times New Roman" panose="02020603050405020304" pitchFamily="18" charset="0"/>
              </a:rPr>
              <a:t>builds</a:t>
            </a:r>
            <a:r>
              <a:rPr lang="en-US" sz="2000" dirty="0">
                <a:latin typeface="Times New Roman" panose="02020603050405020304" pitchFamily="18" charset="0"/>
                <a:cs typeface="Times New Roman" panose="02020603050405020304" pitchFamily="18" charset="0"/>
              </a:rPr>
              <a:t> it using appropriate </a:t>
            </a:r>
            <a:r>
              <a:rPr lang="en-US" sz="2000" b="1" dirty="0" err="1">
                <a:latin typeface="Times New Roman" panose="02020603050405020304" pitchFamily="18" charset="0"/>
                <a:cs typeface="Times New Roman" panose="02020603050405020304" pitchFamily="18" charset="0"/>
              </a:rPr>
              <a:t>buildpacks</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creates a </a:t>
            </a:r>
            <a:r>
              <a:rPr lang="en-US" sz="2000" b="1" dirty="0">
                <a:latin typeface="Times New Roman" panose="02020603050405020304" pitchFamily="18" charset="0"/>
                <a:cs typeface="Times New Roman" panose="02020603050405020304" pitchFamily="18" charset="0"/>
              </a:rPr>
              <a:t>Dyno</a:t>
            </a:r>
            <a:r>
              <a:rPr lang="en-US" sz="2000" dirty="0">
                <a:latin typeface="Times New Roman" panose="02020603050405020304" pitchFamily="18" charset="0"/>
                <a:cs typeface="Times New Roman" panose="02020603050405020304" pitchFamily="18" charset="0"/>
              </a:rPr>
              <a:t>, a lightweight container, to run your app.</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sets up a public </a:t>
            </a:r>
            <a:r>
              <a:rPr lang="en-US" sz="2000" b="1" dirty="0">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to access your app online.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You can also attach databases (like </a:t>
            </a:r>
            <a:r>
              <a:rPr lang="en-US" sz="2000" b="1" dirty="0">
                <a:latin typeface="Times New Roman" panose="02020603050405020304" pitchFamily="18" charset="0"/>
                <a:cs typeface="Times New Roman" panose="02020603050405020304" pitchFamily="18" charset="0"/>
              </a:rPr>
              <a:t>PostgreSQL</a:t>
            </a:r>
            <a:r>
              <a:rPr lang="en-US" sz="2000" dirty="0">
                <a:latin typeface="Times New Roman" panose="02020603050405020304" pitchFamily="18" charset="0"/>
                <a:cs typeface="Times New Roman" panose="02020603050405020304" pitchFamily="18" charset="0"/>
              </a:rPr>
              <a:t>) and manage environment variables.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271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2079AFE-0140-7CA6-6C7B-1BDCB146C259}"/>
              </a:ext>
            </a:extLst>
          </p:cNvPr>
          <p:cNvSpPr>
            <a:spLocks noGrp="1" noChangeArrowheads="1"/>
          </p:cNvSpPr>
          <p:nvPr>
            <p:ph type="title"/>
          </p:nvPr>
        </p:nvSpPr>
        <p:spPr bwMode="auto">
          <a:xfrm>
            <a:off x="374072" y="280555"/>
            <a:ext cx="11211792" cy="492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is commit, branch, and remote?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saved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snapshot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your code with a message describing the changes.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separate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 of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create new features without affecting the main code (e.g., main or feature/login).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to a hosted Git repository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GitHub or Heroku, allowing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pull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857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B560-AD93-4AB1-F72D-E04A9728EBBD}"/>
              </a:ext>
            </a:extLst>
          </p:cNvPr>
          <p:cNvSpPr>
            <a:spLocks noGrp="1"/>
          </p:cNvSpPr>
          <p:nvPr>
            <p:ph type="title"/>
          </p:nvPr>
        </p:nvSpPr>
        <p:spPr>
          <a:xfrm>
            <a:off x="838200" y="365125"/>
            <a:ext cx="10515600" cy="5859030"/>
          </a:xfrm>
        </p:spPr>
        <p:txBody>
          <a:bodyPr>
            <a:normAutofit fontScale="90000"/>
          </a:bodyPr>
          <a:lstStyle/>
          <a:p>
            <a:pPr>
              <a:lnSpc>
                <a:spcPct val="200000"/>
              </a:lnSpc>
            </a:pPr>
            <a:r>
              <a:rPr lang="en-US" sz="2400" b="1" dirty="0">
                <a:latin typeface="Times New Roman" panose="02020603050405020304" pitchFamily="18" charset="0"/>
                <a:cs typeface="Times New Roman" panose="02020603050405020304" pitchFamily="18" charset="0"/>
              </a:rPr>
              <a:t>What is SSL and how does it work exactly?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SSL (Secure Sockets Layer) is a protocol that encrypts data between a client and server.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It uses </a:t>
            </a:r>
            <a:r>
              <a:rPr lang="en-US" sz="2400" b="1" dirty="0">
                <a:latin typeface="Times New Roman" panose="02020603050405020304" pitchFamily="18" charset="0"/>
                <a:cs typeface="Times New Roman" panose="02020603050405020304" pitchFamily="18" charset="0"/>
              </a:rPr>
              <a:t>public-private key encryption</a:t>
            </a:r>
            <a:r>
              <a:rPr lang="en-US" sz="2400" dirty="0">
                <a:latin typeface="Times New Roman" panose="02020603050405020304" pitchFamily="18" charset="0"/>
                <a:cs typeface="Times New Roman" panose="02020603050405020304" pitchFamily="18" charset="0"/>
              </a:rPr>
              <a:t> to share a </a:t>
            </a:r>
            <a:r>
              <a:rPr lang="en-US" sz="2400" b="1" dirty="0">
                <a:latin typeface="Times New Roman" panose="02020603050405020304" pitchFamily="18" charset="0"/>
                <a:cs typeface="Times New Roman" panose="02020603050405020304" pitchFamily="18" charset="0"/>
              </a:rPr>
              <a:t>symmetric key</a:t>
            </a:r>
            <a:r>
              <a:rPr lang="en-US" sz="2400" dirty="0">
                <a:latin typeface="Times New Roman" panose="02020603050405020304" pitchFamily="18" charset="0"/>
                <a:cs typeface="Times New Roman" panose="02020603050405020304" pitchFamily="18" charset="0"/>
              </a:rPr>
              <a:t> securely.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Steps involved:</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Client requests connection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Server sends SSL certificate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Client verifies certificate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Secure key is exchanged</a:t>
            </a:r>
            <a:r>
              <a:rPr lang="en-US" sz="2400" dirty="0">
                <a:latin typeface="Times New Roman" panose="02020603050405020304" pitchFamily="18" charset="0"/>
                <a:cs typeface="Times New Roman" panose="02020603050405020304" pitchFamily="18" charset="0"/>
              </a:rPr>
              <a:t>, then encrypted communication begins.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Ensures data privacy and protection from tampering.</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558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3D2A26-6514-889B-E9F3-5214460D1F97}"/>
              </a:ext>
            </a:extLst>
          </p:cNvPr>
          <p:cNvSpPr txBox="1"/>
          <p:nvPr/>
        </p:nvSpPr>
        <p:spPr>
          <a:xfrm>
            <a:off x="467591" y="374074"/>
            <a:ext cx="10702636" cy="6119945"/>
          </a:xfrm>
          <a:prstGeom prst="rect">
            <a:avLst/>
          </a:prstGeom>
          <a:noFill/>
        </p:spPr>
        <p:txBody>
          <a:bodyPr wrap="square">
            <a:spAutoFit/>
          </a:bodyPr>
          <a:lstStyle/>
          <a:p>
            <a:pPr>
              <a:lnSpc>
                <a:spcPct val="150000"/>
              </a:lnSpc>
              <a:buNone/>
            </a:pPr>
            <a:r>
              <a:rPr lang="en-US" sz="2400" b="1" dirty="0">
                <a:latin typeface="Times New Roman" panose="02020603050405020304" pitchFamily="18" charset="0"/>
                <a:cs typeface="Times New Roman" panose="02020603050405020304" pitchFamily="18" charset="0"/>
              </a:rPr>
              <a:t>How does Heroku work?</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Heroku is a cloud platform (PaaS) that runs your code inside </a:t>
            </a:r>
            <a:r>
              <a:rPr lang="en-US" sz="2400" b="1" dirty="0">
                <a:latin typeface="Times New Roman" panose="02020603050405020304" pitchFamily="18" charset="0"/>
                <a:cs typeface="Times New Roman" panose="02020603050405020304" pitchFamily="18" charset="0"/>
              </a:rPr>
              <a:t>Dynos</a:t>
            </a:r>
            <a:r>
              <a:rPr lang="en-US" sz="24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You push your code to Heroku using Git.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auto-builds the app, sets up dependencies, and provides a live URL.</a:t>
            </a:r>
          </a:p>
          <a:p>
            <a:pPr>
              <a:lnSpc>
                <a:spcPct val="150000"/>
              </a:lnSpc>
              <a:buNone/>
            </a:pPr>
            <a:r>
              <a:rPr lang="en-US" sz="2400" b="1" dirty="0">
                <a:latin typeface="Times New Roman" panose="02020603050405020304" pitchFamily="18" charset="0"/>
                <a:cs typeface="Times New Roman" panose="02020603050405020304" pitchFamily="18" charset="0"/>
              </a:rPr>
              <a:t>Q: Why is Git called a version controller?</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Git tracks changes in your code history.</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allows reverting, branching, merging, and collaborative workflows.</a:t>
            </a:r>
          </a:p>
          <a:p>
            <a:pPr>
              <a:lnSpc>
                <a:spcPct val="150000"/>
              </a:lnSpc>
              <a:buNone/>
            </a:pPr>
            <a:r>
              <a:rPr lang="en-US" sz="2400" b="1" dirty="0">
                <a:latin typeface="Times New Roman" panose="02020603050405020304" pitchFamily="18" charset="0"/>
                <a:cs typeface="Times New Roman" panose="02020603050405020304" pitchFamily="18" charset="0"/>
              </a:rPr>
              <a:t>Q: What is commit, branch, and remote?</a:t>
            </a:r>
            <a:endParaRPr lang="en-US" sz="24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Commit</a:t>
            </a:r>
            <a:r>
              <a:rPr lang="en-US" sz="2400" dirty="0">
                <a:latin typeface="Times New Roman" panose="02020603050405020304" pitchFamily="18" charset="0"/>
                <a:cs typeface="Times New Roman" panose="02020603050405020304" pitchFamily="18" charset="0"/>
              </a:rPr>
              <a:t>: Save point with a message describing changes.</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Branch</a:t>
            </a:r>
            <a:r>
              <a:rPr lang="en-US" sz="2400" dirty="0">
                <a:latin typeface="Times New Roman" panose="02020603050405020304" pitchFamily="18" charset="0"/>
                <a:cs typeface="Times New Roman" panose="02020603050405020304" pitchFamily="18" charset="0"/>
              </a:rPr>
              <a:t>: A separate line of code development.</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Remote</a:t>
            </a:r>
            <a:r>
              <a:rPr lang="en-US" sz="2400" dirty="0">
                <a:latin typeface="Times New Roman" panose="02020603050405020304" pitchFamily="18" charset="0"/>
                <a:cs typeface="Times New Roman" panose="02020603050405020304" pitchFamily="18" charset="0"/>
              </a:rPr>
              <a:t>: A link to an external repository (like GitHub or Heroku).</a:t>
            </a:r>
          </a:p>
        </p:txBody>
      </p:sp>
    </p:spTree>
    <p:extLst>
      <p:ext uri="{BB962C8B-B14F-4D97-AF65-F5344CB8AC3E}">
        <p14:creationId xmlns:p14="http://schemas.microsoft.com/office/powerpoint/2010/main" val="108431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73571E-3CC8-F559-B7FF-337F440FF135}"/>
              </a:ext>
            </a:extLst>
          </p:cNvPr>
          <p:cNvSpPr>
            <a:spLocks noChangeArrowheads="1"/>
          </p:cNvSpPr>
          <p:nvPr/>
        </p:nvSpPr>
        <p:spPr bwMode="auto">
          <a:xfrm>
            <a:off x="737754" y="283729"/>
            <a:ext cx="1145424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What does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gitignore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do? Why is it important?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Tells Git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ignore specific files/folders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Prevents pushing sensitive data or large, unnecessary files.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Why don't we push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node_modules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Git?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Very large size, OS-dependent.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reinstalled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package.json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Slows down repo and causes merge issues.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What happens when we restart the server?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Clears all in-memory variables.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Reloads the server file (e.g., index.js).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Good for refreshing config or applying code changes.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961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730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What is SSL and how does it work exactly?  SSL (Secure Sockets Layer) is a security protocol used to establish encrypted links between a web server and a client (browser). It ensures that data passed between the server and the client remains private and secure.  How SSL works:  Handshake – When a client connects to a server, the server sends its SSL certificate. Verification – The browser checks if the certificate is valid and issued by a trusted Certificate Authority (CA). Key Exchange – If valid, the client and server agree on a symmetric key using asymmetric encryption (public-private key pair). Encrypted Communication – After the handshake, both sides use the symmetric key to encrypt and decrypt data, ensuring confidentiality and integrity. SSL is now replaced by TLS (Transport Layer Security), but the term SSL is still commonly used. </vt:lpstr>
      <vt:lpstr>Why is Git called a version controller? Git is a Version Control System (VCS) because it helps you: Track changes in code over time. Collaborate with others while managing conflicts. Revert to previous versions if something breaks. Maintain a history of contributions. It stores snapshots of your code and allows branching, which supports experimentation and structured workflows. </vt:lpstr>
      <vt:lpstr>How does Heroku exactly work?  Heroku is a Platform-as-a-Service (PaaS) that allows developers to deploy, manage, and scale applications without managing infrastructure. You push your code to Heroku using Git. Heroku detects your app type (e.g., Node.js) and builds it using appropriate buildpacks. It creates a Dyno, a lightweight container, to run your app. It sets up a public URL to access your app online. You can also attach databases (like PostgreSQL) and manage environment variables. </vt:lpstr>
      <vt:lpstr>What is commit, branch, and remote? Commit: A saved snapshot of your code with a message describing the changes. Branch: A separate line of development. You can create new features without affecting the main code (e.g., main or feature/login). Remote: A link to a hosted Git repository, like GitHub or Heroku, allowing push or pull of code. </vt:lpstr>
      <vt:lpstr>What is SSL and how does it work exactly? SSL (Secure Sockets Layer) is a protocol that encrypts data between a client and server. It uses public-private key encryption to share a symmetric key securely. Steps involved: Client requests connection. Server sends SSL certificate. Client verifies certificate. Secure key is exchanged, then encrypted communication begins. Ensures data privacy and protection from tampering.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Yashaswini B N</dc:creator>
  <cp:lastModifiedBy>Yashaswini B N</cp:lastModifiedBy>
  <cp:revision>4</cp:revision>
  <dcterms:created xsi:type="dcterms:W3CDTF">2025-07-29T14:27:08Z</dcterms:created>
  <dcterms:modified xsi:type="dcterms:W3CDTF">2025-07-29T14:38:18Z</dcterms:modified>
</cp:coreProperties>
</file>