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52"/>
  </p:notesMasterIdLst>
  <p:sldIdLst>
    <p:sldId id="256" r:id="rId2"/>
    <p:sldId id="257" r:id="rId3"/>
    <p:sldId id="258"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7" r:id="rId49"/>
    <p:sldId id="308" r:id="rId50"/>
    <p:sldId id="309" r:id="rId51"/>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eddington" initials="TR"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4" y="-112"/>
      </p:cViewPr>
      <p:guideLst>
        <p:guide orient="horz" pos="3024"/>
        <p:guide pos="4144"/>
      </p:guideLst>
    </p:cSldViewPr>
  </p:slideViewPr>
  <p:notesTextViewPr>
    <p:cViewPr>
      <p:scale>
        <a:sx n="100" d="100"/>
        <a:sy n="100" d="100"/>
      </p:scale>
      <p:origin x="0" y="0"/>
    </p:cViewPr>
  </p:notesTextViewPr>
  <p:sorterViewPr>
    <p:cViewPr>
      <p:scale>
        <a:sx n="66" d="100"/>
        <a:sy n="66" d="100"/>
      </p:scale>
      <p:origin x="0" y="12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commentAuthors" Target="commentAuthors.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ヒラギノ角ゴ ProN W3" charset="-128"/>
                <a:cs typeface="ヒラギノ角ゴ ProN W3"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96B09AF-3655-FD45-84B6-EDFFA7B7BC53}" type="datetime1">
              <a:rPr lang="en-US"/>
              <a:pPr>
                <a:defRPr/>
              </a:pPr>
              <a:t>12/12/15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ヒラギノ角ゴ ProN W3" charset="-128"/>
                <a:cs typeface="ヒラギノ角ゴ ProN W3"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AB90430-70D9-5849-866C-1080EAA79B23}" type="slidenum">
              <a:rPr lang="en-US"/>
              <a:pPr>
                <a:defRPr/>
              </a:pPr>
              <a:t>‹#›</a:t>
            </a:fld>
            <a:endParaRPr lang="en-US"/>
          </a:p>
        </p:txBody>
      </p:sp>
    </p:spTree>
    <p:extLst>
      <p:ext uri="{BB962C8B-B14F-4D97-AF65-F5344CB8AC3E}">
        <p14:creationId xmlns:p14="http://schemas.microsoft.com/office/powerpoint/2010/main" val="305792351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2BCBB1-6CF3-5C47-9352-6DC855726050}" type="slidenum">
              <a:rPr lang="en-US"/>
              <a:pPr/>
              <a:t>11</a:t>
            </a:fld>
            <a:endParaRPr lang="en-US"/>
          </a:p>
        </p:txBody>
      </p:sp>
      <p:sp>
        <p:nvSpPr>
          <p:cNvPr id="5017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0178"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BF1B811-469B-3D4C-83DB-D884AD105E7D}" type="slidenum">
              <a:rPr lang="en-US"/>
              <a:pPr/>
              <a:t>20</a:t>
            </a:fld>
            <a:endParaRPr lang="en-US"/>
          </a:p>
        </p:txBody>
      </p:sp>
      <p:sp>
        <p:nvSpPr>
          <p:cNvPr id="5939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9394"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6958E1D-4440-3D4C-8290-0055833442FC}" type="slidenum">
              <a:rPr lang="en-US"/>
              <a:pPr/>
              <a:t>21</a:t>
            </a:fld>
            <a:endParaRPr lang="en-US"/>
          </a:p>
        </p:txBody>
      </p:sp>
      <p:sp>
        <p:nvSpPr>
          <p:cNvPr id="6041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0418"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33600E2-E748-7043-9A1A-789C7F1C362F}" type="slidenum">
              <a:rPr lang="en-US"/>
              <a:pPr/>
              <a:t>22</a:t>
            </a:fld>
            <a:endParaRPr lang="en-US"/>
          </a:p>
        </p:txBody>
      </p:sp>
      <p:sp>
        <p:nvSpPr>
          <p:cNvPr id="6144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42"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94C376-E805-C942-8C36-FD075B04C29D}" type="slidenum">
              <a:rPr lang="en-US"/>
              <a:pPr/>
              <a:t>23</a:t>
            </a:fld>
            <a:endParaRPr lang="en-US"/>
          </a:p>
        </p:txBody>
      </p:sp>
      <p:sp>
        <p:nvSpPr>
          <p:cNvPr id="6246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2466"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83F610-447F-6640-9BDB-08E909E38789}" type="slidenum">
              <a:rPr lang="en-US"/>
              <a:pPr/>
              <a:t>24</a:t>
            </a:fld>
            <a:endParaRPr lang="en-US"/>
          </a:p>
        </p:txBody>
      </p:sp>
      <p:sp>
        <p:nvSpPr>
          <p:cNvPr id="6348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3490"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51C8665-A6E3-6441-B92B-93131B9E824C}" type="slidenum">
              <a:rPr lang="en-US"/>
              <a:pPr/>
              <a:t>25</a:t>
            </a:fld>
            <a:endParaRPr lang="en-US"/>
          </a:p>
        </p:txBody>
      </p:sp>
      <p:sp>
        <p:nvSpPr>
          <p:cNvPr id="6451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4514"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7E46DA8-216B-CF44-A77A-440CF0D09465}" type="slidenum">
              <a:rPr lang="en-US"/>
              <a:pPr/>
              <a:t>26</a:t>
            </a:fld>
            <a:endParaRPr lang="en-US"/>
          </a:p>
        </p:txBody>
      </p:sp>
      <p:sp>
        <p:nvSpPr>
          <p:cNvPr id="6553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5538"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78EF5F-D165-854D-A997-03A6F775D9B4}" type="slidenum">
              <a:rPr lang="en-US"/>
              <a:pPr/>
              <a:t>27</a:t>
            </a:fld>
            <a:endParaRPr lang="en-US"/>
          </a:p>
        </p:txBody>
      </p:sp>
      <p:sp>
        <p:nvSpPr>
          <p:cNvPr id="6656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6562"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D60D76-CD36-BB4C-809D-E5A2C72BF26F}" type="slidenum">
              <a:rPr lang="en-US"/>
              <a:pPr/>
              <a:t>28</a:t>
            </a:fld>
            <a:endParaRPr lang="en-US"/>
          </a:p>
        </p:txBody>
      </p:sp>
      <p:sp>
        <p:nvSpPr>
          <p:cNvPr id="6758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7586"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11877FD-0353-9E49-8A53-FBEAA74FFAC4}" type="slidenum">
              <a:rPr lang="en-US"/>
              <a:pPr/>
              <a:t>29</a:t>
            </a:fld>
            <a:endParaRPr lang="en-US"/>
          </a:p>
        </p:txBody>
      </p:sp>
      <p:sp>
        <p:nvSpPr>
          <p:cNvPr id="6860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8610"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A16081D-D01A-9A45-8E51-8273883AFCAE}" type="slidenum">
              <a:rPr lang="en-US"/>
              <a:pPr/>
              <a:t>12</a:t>
            </a:fld>
            <a:endParaRPr lang="en-US"/>
          </a:p>
        </p:txBody>
      </p:sp>
      <p:sp>
        <p:nvSpPr>
          <p:cNvPr id="5120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1202"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2D6D41-3737-404A-BBFC-7023F2A76EBA}" type="slidenum">
              <a:rPr lang="en-US"/>
              <a:pPr/>
              <a:t>30</a:t>
            </a:fld>
            <a:endParaRPr lang="en-US"/>
          </a:p>
        </p:txBody>
      </p:sp>
      <p:sp>
        <p:nvSpPr>
          <p:cNvPr id="6963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9634"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A920C7E-B4EA-8046-BF9D-0B00D8447699}" type="slidenum">
              <a:rPr lang="en-US"/>
              <a:pPr/>
              <a:t>31</a:t>
            </a:fld>
            <a:endParaRPr lang="en-US"/>
          </a:p>
        </p:txBody>
      </p:sp>
      <p:sp>
        <p:nvSpPr>
          <p:cNvPr id="7065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0658"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3661F7-E7CC-1B45-9A17-2772D1D0079A}" type="slidenum">
              <a:rPr lang="en-US"/>
              <a:pPr/>
              <a:t>32</a:t>
            </a:fld>
            <a:endParaRPr lang="en-US"/>
          </a:p>
        </p:txBody>
      </p:sp>
      <p:sp>
        <p:nvSpPr>
          <p:cNvPr id="7270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2706"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0655631-CDBE-E24C-81D7-5BE7B265C215}" type="slidenum">
              <a:rPr lang="en-US"/>
              <a:pPr/>
              <a:t>33</a:t>
            </a:fld>
            <a:endParaRPr lang="en-US"/>
          </a:p>
        </p:txBody>
      </p:sp>
      <p:sp>
        <p:nvSpPr>
          <p:cNvPr id="7372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3730"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36A52B2-EAEA-2C48-945C-C2158CA2ED5E}" type="slidenum">
              <a:rPr lang="en-US"/>
              <a:pPr/>
              <a:t>34</a:t>
            </a:fld>
            <a:endParaRPr lang="en-US"/>
          </a:p>
        </p:txBody>
      </p:sp>
      <p:sp>
        <p:nvSpPr>
          <p:cNvPr id="7475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4754"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DBC5A42-DC10-944B-895A-1034C3823244}" type="slidenum">
              <a:rPr lang="en-US"/>
              <a:pPr/>
              <a:t>35</a:t>
            </a:fld>
            <a:endParaRPr lang="en-US"/>
          </a:p>
        </p:txBody>
      </p:sp>
      <p:sp>
        <p:nvSpPr>
          <p:cNvPr id="7577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5778"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2EDB92-F513-214F-AD1C-1C5F39DBF239}" type="slidenum">
              <a:rPr lang="en-US"/>
              <a:pPr/>
              <a:t>36</a:t>
            </a:fld>
            <a:endParaRPr lang="en-US"/>
          </a:p>
        </p:txBody>
      </p:sp>
      <p:sp>
        <p:nvSpPr>
          <p:cNvPr id="7680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6802"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0A9F995-EB83-0F47-8ECE-0BD432346F79}" type="slidenum">
              <a:rPr lang="en-US"/>
              <a:pPr/>
              <a:t>37</a:t>
            </a:fld>
            <a:endParaRPr lang="en-US"/>
          </a:p>
        </p:txBody>
      </p:sp>
      <p:sp>
        <p:nvSpPr>
          <p:cNvPr id="7782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7826"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B2C848-405A-6240-9588-FCECE8C6C1A6}" type="slidenum">
              <a:rPr lang="en-US"/>
              <a:pPr/>
              <a:t>38</a:t>
            </a:fld>
            <a:endParaRPr lang="en-US"/>
          </a:p>
        </p:txBody>
      </p:sp>
      <p:sp>
        <p:nvSpPr>
          <p:cNvPr id="7884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8850"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642D00-5AA9-9047-9829-9D4F2F491436}" type="slidenum">
              <a:rPr lang="en-US"/>
              <a:pPr/>
              <a:t>39</a:t>
            </a:fld>
            <a:endParaRPr lang="en-US"/>
          </a:p>
        </p:txBody>
      </p:sp>
      <p:sp>
        <p:nvSpPr>
          <p:cNvPr id="7987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9874"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C2FB946-9E26-894D-988E-EDEB5BFD51EF}" type="slidenum">
              <a:rPr lang="en-US"/>
              <a:pPr/>
              <a:t>13</a:t>
            </a:fld>
            <a:endParaRPr lang="en-US"/>
          </a:p>
        </p:txBody>
      </p:sp>
      <p:sp>
        <p:nvSpPr>
          <p:cNvPr id="5222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32CBCE5-B462-944A-9D7F-7DB14D1763D0}" type="slidenum">
              <a:rPr lang="en-US"/>
              <a:pPr/>
              <a:t>40</a:t>
            </a:fld>
            <a:endParaRPr lang="en-US"/>
          </a:p>
        </p:txBody>
      </p:sp>
      <p:sp>
        <p:nvSpPr>
          <p:cNvPr id="8089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0898"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23E23BB-7CF5-764E-B530-81AB7AAB6538}" type="slidenum">
              <a:rPr lang="en-US"/>
              <a:pPr/>
              <a:t>41</a:t>
            </a:fld>
            <a:endParaRPr lang="en-US"/>
          </a:p>
        </p:txBody>
      </p:sp>
      <p:sp>
        <p:nvSpPr>
          <p:cNvPr id="8192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22"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6B1DD70-559B-B745-B02D-C69CCE668DE9}" type="slidenum">
              <a:rPr lang="en-US"/>
              <a:pPr/>
              <a:t>42</a:t>
            </a:fld>
            <a:endParaRPr lang="en-US"/>
          </a:p>
        </p:txBody>
      </p:sp>
      <p:sp>
        <p:nvSpPr>
          <p:cNvPr id="8294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2946"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9B3F38-D077-FD44-9CBD-3BDA62BB2B20}" type="slidenum">
              <a:rPr lang="en-US"/>
              <a:pPr/>
              <a:t>43</a:t>
            </a:fld>
            <a:endParaRPr lang="en-US"/>
          </a:p>
        </p:txBody>
      </p:sp>
      <p:sp>
        <p:nvSpPr>
          <p:cNvPr id="8396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3970"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6D6B938-4802-D64E-A344-59EDEBB6051C}" type="slidenum">
              <a:rPr lang="en-US"/>
              <a:pPr/>
              <a:t>44</a:t>
            </a:fld>
            <a:endParaRPr lang="en-US"/>
          </a:p>
        </p:txBody>
      </p:sp>
      <p:sp>
        <p:nvSpPr>
          <p:cNvPr id="8499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4994"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87B44C9-15DF-7542-8268-9086B79EA8FF}" type="slidenum">
              <a:rPr lang="en-US"/>
              <a:pPr/>
              <a:t>45</a:t>
            </a:fld>
            <a:endParaRPr lang="en-US"/>
          </a:p>
        </p:txBody>
      </p:sp>
      <p:sp>
        <p:nvSpPr>
          <p:cNvPr id="8601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6018"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41258FD-63B7-A64C-BDD2-3BC7A55CA49A}" type="slidenum">
              <a:rPr lang="en-US"/>
              <a:pPr/>
              <a:t>46</a:t>
            </a:fld>
            <a:endParaRPr lang="en-US"/>
          </a:p>
        </p:txBody>
      </p:sp>
      <p:sp>
        <p:nvSpPr>
          <p:cNvPr id="8704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7042"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532E757-EF2A-A54F-ACE6-D342180D9647}" type="slidenum">
              <a:rPr lang="en-US"/>
              <a:pPr/>
              <a:t>47</a:t>
            </a:fld>
            <a:endParaRPr lang="en-US"/>
          </a:p>
        </p:txBody>
      </p:sp>
      <p:sp>
        <p:nvSpPr>
          <p:cNvPr id="8806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53CF2D8-598D-A648-A572-B3E595C2EFCD}" type="slidenum">
              <a:rPr lang="en-US"/>
              <a:pPr/>
              <a:t>48</a:t>
            </a:fld>
            <a:endParaRPr lang="en-US"/>
          </a:p>
        </p:txBody>
      </p:sp>
      <p:sp>
        <p:nvSpPr>
          <p:cNvPr id="9011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0114"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295621-9B22-2946-89C5-56A4DAFDE4ED}" type="slidenum">
              <a:rPr lang="en-US"/>
              <a:pPr/>
              <a:t>49</a:t>
            </a:fld>
            <a:endParaRPr lang="en-US"/>
          </a:p>
        </p:txBody>
      </p:sp>
      <p:sp>
        <p:nvSpPr>
          <p:cNvPr id="9113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1138"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8DC91D5-DA66-CE41-893A-901A23458B4B}" type="slidenum">
              <a:rPr lang="en-US"/>
              <a:pPr/>
              <a:t>14</a:t>
            </a:fld>
            <a:endParaRPr lang="en-US"/>
          </a:p>
        </p:txBody>
      </p:sp>
      <p:sp>
        <p:nvSpPr>
          <p:cNvPr id="5324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3250"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F3F5AD3-2B78-E041-9EA1-CEE908D66DD3}" type="slidenum">
              <a:rPr lang="en-US"/>
              <a:pPr/>
              <a:t>15</a:t>
            </a:fld>
            <a:endParaRPr lang="en-US"/>
          </a:p>
        </p:txBody>
      </p:sp>
      <p:sp>
        <p:nvSpPr>
          <p:cNvPr id="5427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4274"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9B05EF2-1F8E-424C-8D95-FFBB55322A1F}" type="slidenum">
              <a:rPr lang="en-US"/>
              <a:pPr/>
              <a:t>16</a:t>
            </a:fld>
            <a:endParaRPr lang="en-US"/>
          </a:p>
        </p:txBody>
      </p:sp>
      <p:sp>
        <p:nvSpPr>
          <p:cNvPr id="5529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5298"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8C05BE6-CA90-F449-B8D3-AA9027CDD093}" type="slidenum">
              <a:rPr lang="en-US"/>
              <a:pPr/>
              <a:t>17</a:t>
            </a:fld>
            <a:endParaRPr lang="en-US"/>
          </a:p>
        </p:txBody>
      </p:sp>
      <p:sp>
        <p:nvSpPr>
          <p:cNvPr id="5632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6322"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C3B6259-1E8E-6745-97FE-A22FDAB18403}" type="slidenum">
              <a:rPr lang="en-US"/>
              <a:pPr/>
              <a:t>18</a:t>
            </a:fld>
            <a:endParaRPr lang="en-US"/>
          </a:p>
        </p:txBody>
      </p:sp>
      <p:sp>
        <p:nvSpPr>
          <p:cNvPr id="5734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7346"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73F0682-1D94-9D44-9793-440AD2C8E327}" type="slidenum">
              <a:rPr lang="en-US"/>
              <a:pPr/>
              <a:t>19</a:t>
            </a:fld>
            <a:endParaRPr lang="en-US"/>
          </a:p>
        </p:txBody>
      </p:sp>
      <p:sp>
        <p:nvSpPr>
          <p:cNvPr id="5836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8370"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71B8EB2F-6BFC-B649-9C92-978F61A77B69}" type="slidenum">
              <a:rPr lang="en-US"/>
              <a:pPr>
                <a:defRPr/>
              </a:pPr>
              <a:t>‹#›</a:t>
            </a:fld>
            <a:endParaRPr lang="en-US"/>
          </a:p>
        </p:txBody>
      </p:sp>
    </p:spTree>
    <p:extLst>
      <p:ext uri="{BB962C8B-B14F-4D97-AF65-F5344CB8AC3E}">
        <p14:creationId xmlns:p14="http://schemas.microsoft.com/office/powerpoint/2010/main" val="2735932830"/>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0A6F8CC3-34AC-3B4A-AFB7-4B74FA8354D8}" type="slidenum">
              <a:rPr lang="en-US"/>
              <a:pPr>
                <a:defRPr/>
              </a:pPr>
              <a:t>‹#›</a:t>
            </a:fld>
            <a:endParaRPr lang="en-US"/>
          </a:p>
        </p:txBody>
      </p:sp>
    </p:spTree>
    <p:extLst>
      <p:ext uri="{BB962C8B-B14F-4D97-AF65-F5344CB8AC3E}">
        <p14:creationId xmlns:p14="http://schemas.microsoft.com/office/powerpoint/2010/main" val="99202590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0"/>
            <a:ext cx="2616200" cy="859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0"/>
            <a:ext cx="7696200" cy="859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8E8E1CD5-1D22-6C41-AFDB-DCA448FFEC63}" type="slidenum">
              <a:rPr lang="en-US"/>
              <a:pPr>
                <a:defRPr/>
              </a:pPr>
              <a:t>‹#›</a:t>
            </a:fld>
            <a:endParaRPr lang="en-US"/>
          </a:p>
        </p:txBody>
      </p:sp>
    </p:spTree>
    <p:extLst>
      <p:ext uri="{BB962C8B-B14F-4D97-AF65-F5344CB8AC3E}">
        <p14:creationId xmlns:p14="http://schemas.microsoft.com/office/powerpoint/2010/main" val="394084684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CA876A2-D68B-AF41-AC5F-DF96355F07D3}" type="slidenum">
              <a:rPr lang="en-US"/>
              <a:pPr>
                <a:defRPr/>
              </a:pPr>
              <a:t>‹#›</a:t>
            </a:fld>
            <a:endParaRPr lang="en-US"/>
          </a:p>
        </p:txBody>
      </p:sp>
    </p:spTree>
    <p:extLst>
      <p:ext uri="{BB962C8B-B14F-4D97-AF65-F5344CB8AC3E}">
        <p14:creationId xmlns:p14="http://schemas.microsoft.com/office/powerpoint/2010/main" val="359916492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85BA9B9-5FBD-3842-BA27-F1DCCD39C97E}" type="slidenum">
              <a:rPr lang="en-US"/>
              <a:pPr>
                <a:defRPr/>
              </a:pPr>
              <a:t>‹#›</a:t>
            </a:fld>
            <a:endParaRPr lang="en-US"/>
          </a:p>
        </p:txBody>
      </p:sp>
    </p:spTree>
    <p:extLst>
      <p:ext uri="{BB962C8B-B14F-4D97-AF65-F5344CB8AC3E}">
        <p14:creationId xmlns:p14="http://schemas.microsoft.com/office/powerpoint/2010/main" val="1827106329"/>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5029200"/>
            <a:ext cx="51562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5029200"/>
            <a:ext cx="51562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A8B4C24E-CAA6-9246-A938-0E1C4EDD6807}" type="slidenum">
              <a:rPr lang="en-US"/>
              <a:pPr>
                <a:defRPr/>
              </a:pPr>
              <a:t>‹#›</a:t>
            </a:fld>
            <a:endParaRPr lang="en-US"/>
          </a:p>
        </p:txBody>
      </p:sp>
    </p:spTree>
    <p:extLst>
      <p:ext uri="{BB962C8B-B14F-4D97-AF65-F5344CB8AC3E}">
        <p14:creationId xmlns:p14="http://schemas.microsoft.com/office/powerpoint/2010/main" val="1013480750"/>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0B08B31E-BF34-A84C-AB72-BDE844AF9ECF}" type="slidenum">
              <a:rPr lang="en-US"/>
              <a:pPr>
                <a:defRPr/>
              </a:pPr>
              <a:t>‹#›</a:t>
            </a:fld>
            <a:endParaRPr lang="en-US"/>
          </a:p>
        </p:txBody>
      </p:sp>
    </p:spTree>
    <p:extLst>
      <p:ext uri="{BB962C8B-B14F-4D97-AF65-F5344CB8AC3E}">
        <p14:creationId xmlns:p14="http://schemas.microsoft.com/office/powerpoint/2010/main" val="241457485"/>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BA4CE8DB-F9ED-6A4E-801C-E8EE76E78669}" type="slidenum">
              <a:rPr lang="en-US"/>
              <a:pPr>
                <a:defRPr/>
              </a:pPr>
              <a:t>‹#›</a:t>
            </a:fld>
            <a:endParaRPr lang="en-US"/>
          </a:p>
        </p:txBody>
      </p:sp>
    </p:spTree>
    <p:extLst>
      <p:ext uri="{BB962C8B-B14F-4D97-AF65-F5344CB8AC3E}">
        <p14:creationId xmlns:p14="http://schemas.microsoft.com/office/powerpoint/2010/main" val="636926887"/>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AC3B1D6B-89D2-9C43-A037-A03AA350A413}" type="slidenum">
              <a:rPr lang="en-US"/>
              <a:pPr>
                <a:defRPr/>
              </a:pPr>
              <a:t>‹#›</a:t>
            </a:fld>
            <a:endParaRPr lang="en-US"/>
          </a:p>
        </p:txBody>
      </p:sp>
    </p:spTree>
    <p:extLst>
      <p:ext uri="{BB962C8B-B14F-4D97-AF65-F5344CB8AC3E}">
        <p14:creationId xmlns:p14="http://schemas.microsoft.com/office/powerpoint/2010/main" val="151656472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ACAFF077-597B-6C45-BEE7-436ED348F1D6}" type="slidenum">
              <a:rPr lang="en-US"/>
              <a:pPr>
                <a:defRPr/>
              </a:pPr>
              <a:t>‹#›</a:t>
            </a:fld>
            <a:endParaRPr lang="en-US"/>
          </a:p>
        </p:txBody>
      </p:sp>
    </p:spTree>
    <p:extLst>
      <p:ext uri="{BB962C8B-B14F-4D97-AF65-F5344CB8AC3E}">
        <p14:creationId xmlns:p14="http://schemas.microsoft.com/office/powerpoint/2010/main" val="2681789447"/>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sym typeface="Gill Sans" charset="0"/>
              </a:rPr>
              <a:t>Drag picture to placeholder or click icon to add</a:t>
            </a: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2E21679-7E23-AE4B-BD51-74407C3A808E}" type="slidenum">
              <a:rPr lang="en-US"/>
              <a:pPr>
                <a:defRPr/>
              </a:pPr>
              <a:t>‹#›</a:t>
            </a:fld>
            <a:endParaRPr lang="en-US"/>
          </a:p>
        </p:txBody>
      </p:sp>
    </p:spTree>
    <p:extLst>
      <p:ext uri="{BB962C8B-B14F-4D97-AF65-F5344CB8AC3E}">
        <p14:creationId xmlns:p14="http://schemas.microsoft.com/office/powerpoint/2010/main" val="417891341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270000" y="0"/>
            <a:ext cx="10464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dirty="0" smtClean="0">
                <a:sym typeface="Gill Sans" charset="0"/>
              </a:rPr>
              <a:t>Click to edit Master title style</a:t>
            </a:r>
            <a:endParaRPr lang="en-US" dirty="0">
              <a:sym typeface="Gill Sans" charset="0"/>
            </a:endParaRPr>
          </a:p>
        </p:txBody>
      </p:sp>
      <p:sp>
        <p:nvSpPr>
          <p:cNvPr id="1027" name="Rectangle 2"/>
          <p:cNvSpPr>
            <a:spLocks noGrp="1" noChangeArrowheads="1"/>
          </p:cNvSpPr>
          <p:nvPr>
            <p:ph type="body" idx="1"/>
          </p:nvPr>
        </p:nvSpPr>
        <p:spPr bwMode="auto">
          <a:xfrm>
            <a:off x="1270000" y="2514600"/>
            <a:ext cx="10464800" cy="608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endParaRPr lang="en-US">
              <a:sym typeface="Gill Sans" charset="0"/>
            </a:endParaRPr>
          </a:p>
        </p:txBody>
      </p:sp>
      <p:sp>
        <p:nvSpPr>
          <p:cNvPr id="2" name="Text Box 3"/>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defRPr sz="1200">
                <a:solidFill>
                  <a:schemeClr val="tx1"/>
                </a:solidFill>
                <a:cs typeface="Gill Sans" charset="0"/>
              </a:defRPr>
            </a:lvl1pPr>
          </a:lstStyle>
          <a:p>
            <a:pPr>
              <a:defRPr/>
            </a:pPr>
            <a:fld id="{0A89ED6B-813E-9D42-929E-80C9DACFAC07}" type="slidenum">
              <a:rPr lang="en-US"/>
              <a:pPr>
                <a:defRPr/>
              </a:pPr>
              <a:t>‹#›</a:t>
            </a:fld>
            <a:endParaRPr lang="en-US"/>
          </a:p>
        </p:txBody>
      </p:sp>
      <p:pic>
        <p:nvPicPr>
          <p:cNvPr id="1029" name="Picture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1944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7308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xmlns:p14="http://schemas.microsoft.com/office/powerpoint/2010/main"/>
  <p:hf hdr="0" ftr="0" dt="0"/>
  <p:txStyles>
    <p:titleStyle>
      <a:lvl1pPr algn="ctr" rtl="0" eaLnBrk="1" fontAlgn="base" hangingPunct="1">
        <a:spcBef>
          <a:spcPct val="0"/>
        </a:spcBef>
        <a:spcAft>
          <a:spcPct val="0"/>
        </a:spcAft>
        <a:defRPr sz="3600" i="1">
          <a:solidFill>
            <a:schemeClr val="tx1"/>
          </a:solidFill>
          <a:latin typeface="+mj-lt"/>
          <a:ea typeface="+mj-ea"/>
          <a:cs typeface="+mj-cs"/>
          <a:sym typeface="Gill Sans" charset="0"/>
        </a:defRPr>
      </a:lvl1pPr>
      <a:lvl2pPr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2pPr>
      <a:lvl3pPr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3pPr>
      <a:lvl4pPr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4pPr>
      <a:lvl5pPr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5pPr>
      <a:lvl6pPr marL="457200"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14400"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371600"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28800" algn="ctr" rtl="0" eaLnBrk="1" fontAlgn="base" hangingPunct="1">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1" fontAlgn="base" hangingPunct="1">
        <a:spcBef>
          <a:spcPct val="0"/>
        </a:spcBef>
        <a:spcAft>
          <a:spcPct val="0"/>
        </a:spcAft>
        <a:defRPr sz="3600">
          <a:solidFill>
            <a:schemeClr val="tx1"/>
          </a:solidFill>
          <a:latin typeface="+mn-lt"/>
          <a:ea typeface="+mn-ea"/>
          <a:cs typeface="+mn-cs"/>
          <a:sym typeface="Gill Sans" charset="0"/>
        </a:defRPr>
      </a:lvl1pPr>
      <a:lvl2pPr marL="406400" indent="50800" algn="ctr" rtl="0" eaLnBrk="1" fontAlgn="base" hangingPunct="1">
        <a:spcBef>
          <a:spcPct val="0"/>
        </a:spcBef>
        <a:spcAft>
          <a:spcPct val="0"/>
        </a:spcAft>
        <a:defRPr sz="3600">
          <a:solidFill>
            <a:schemeClr val="tx1"/>
          </a:solidFill>
          <a:latin typeface="+mn-lt"/>
          <a:ea typeface="+mn-ea"/>
          <a:cs typeface="+mn-cs"/>
          <a:sym typeface="Gill Sans" charset="0"/>
        </a:defRPr>
      </a:lvl2pPr>
      <a:lvl3pPr marL="863600" indent="50800" algn="ctr" rtl="0" eaLnBrk="1" fontAlgn="base" hangingPunct="1">
        <a:spcBef>
          <a:spcPct val="0"/>
        </a:spcBef>
        <a:spcAft>
          <a:spcPct val="0"/>
        </a:spcAft>
        <a:defRPr sz="3600">
          <a:solidFill>
            <a:schemeClr val="tx1"/>
          </a:solidFill>
          <a:latin typeface="+mn-lt"/>
          <a:ea typeface="+mn-ea"/>
          <a:cs typeface="+mn-cs"/>
          <a:sym typeface="Gill Sans" charset="0"/>
        </a:defRPr>
      </a:lvl3pPr>
      <a:lvl4pPr marL="1320800" indent="50800" algn="ctr" rtl="0" eaLnBrk="1" fontAlgn="base" hangingPunct="1">
        <a:spcBef>
          <a:spcPct val="0"/>
        </a:spcBef>
        <a:spcAft>
          <a:spcPct val="0"/>
        </a:spcAft>
        <a:defRPr sz="3600">
          <a:solidFill>
            <a:schemeClr val="tx1"/>
          </a:solidFill>
          <a:latin typeface="+mn-lt"/>
          <a:ea typeface="+mn-ea"/>
          <a:cs typeface="+mn-cs"/>
          <a:sym typeface="Gill Sans" charset="0"/>
        </a:defRPr>
      </a:lvl4pPr>
      <a:lvl5pPr marL="1778000" indent="50800" algn="ctr" rtl="0" eaLnBrk="1" fontAlgn="base" hangingPunct="1">
        <a:spcBef>
          <a:spcPct val="0"/>
        </a:spcBef>
        <a:spcAft>
          <a:spcPct val="0"/>
        </a:spcAft>
        <a:defRPr sz="3600">
          <a:solidFill>
            <a:schemeClr val="tx1"/>
          </a:solidFill>
          <a:latin typeface="+mn-lt"/>
          <a:ea typeface="+mn-ea"/>
          <a:cs typeface="+mn-cs"/>
          <a:sym typeface="Gill Sans" charset="0"/>
        </a:defRPr>
      </a:lvl5pPr>
      <a:lvl6pPr marL="2235200" algn="ctr" rtl="0" eaLnBrk="1" fontAlgn="base" hangingPunct="1">
        <a:spcBef>
          <a:spcPct val="0"/>
        </a:spcBef>
        <a:spcAft>
          <a:spcPct val="0"/>
        </a:spcAft>
        <a:defRPr sz="3600">
          <a:solidFill>
            <a:schemeClr val="tx1"/>
          </a:solidFill>
          <a:latin typeface="+mn-lt"/>
          <a:ea typeface="+mn-ea"/>
          <a:cs typeface="+mn-cs"/>
          <a:sym typeface="Gill Sans" charset="0"/>
        </a:defRPr>
      </a:lvl6pPr>
      <a:lvl7pPr marL="2692400" algn="ctr" rtl="0" eaLnBrk="1" fontAlgn="base" hangingPunct="1">
        <a:spcBef>
          <a:spcPct val="0"/>
        </a:spcBef>
        <a:spcAft>
          <a:spcPct val="0"/>
        </a:spcAft>
        <a:defRPr sz="3600">
          <a:solidFill>
            <a:schemeClr val="tx1"/>
          </a:solidFill>
          <a:latin typeface="+mn-lt"/>
          <a:ea typeface="+mn-ea"/>
          <a:cs typeface="+mn-cs"/>
          <a:sym typeface="Gill Sans" charset="0"/>
        </a:defRPr>
      </a:lvl7pPr>
      <a:lvl8pPr marL="3149600" algn="ctr" rtl="0" eaLnBrk="1" fontAlgn="base" hangingPunct="1">
        <a:spcBef>
          <a:spcPct val="0"/>
        </a:spcBef>
        <a:spcAft>
          <a:spcPct val="0"/>
        </a:spcAft>
        <a:defRPr sz="3600">
          <a:solidFill>
            <a:schemeClr val="tx1"/>
          </a:solidFill>
          <a:latin typeface="+mn-lt"/>
          <a:ea typeface="+mn-ea"/>
          <a:cs typeface="+mn-cs"/>
          <a:sym typeface="Gill Sans" charset="0"/>
        </a:defRPr>
      </a:lvl8pPr>
      <a:lvl9pPr marL="3606800" algn="ctr" rtl="0" eaLnBrk="1" fontAlgn="base" hangingPunct="1">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Functional_programming" TargetMode="External"/><Relationship Id="rId4" Type="http://schemas.openxmlformats.org/officeDocument/2006/relationships/hyperlink" Target="https://en.wikipedia.org/wiki/Function_(computer_science)" TargetMode="External"/><Relationship Id="rId5" Type="http://schemas.openxmlformats.org/officeDocument/2006/relationships/hyperlink" Target="https://en.wikipedia.org/wiki/Join_point" TargetMode="External"/><Relationship Id="rId1" Type="http://schemas.openxmlformats.org/officeDocument/2006/relationships/slideLayout" Target="../slideLayouts/slideLayout2.xml"/><Relationship Id="rId2" Type="http://schemas.openxmlformats.org/officeDocument/2006/relationships/hyperlink" Target="https://en.wikipedia.org/wiki/Aspect-oriented_programm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image" Target="../media/image37.png"/><Relationship Id="rId11"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image" Target="../media/image52.png"/><Relationship Id="rId8" Type="http://schemas.openxmlformats.org/officeDocument/2006/relationships/image" Target="../media/image53.png"/><Relationship Id="rId9" Type="http://schemas.openxmlformats.org/officeDocument/2006/relationships/image" Target="../media/image54.png"/><Relationship Id="rId10"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p:cNvSpPr>
          <p:nvPr/>
        </p:nvSpPr>
        <p:spPr bwMode="auto">
          <a:xfrm>
            <a:off x="5562600" y="9505950"/>
            <a:ext cx="1917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sz="1200">
                <a:solidFill>
                  <a:schemeClr val="tx1"/>
                </a:solidFill>
                <a:cs typeface="Gill Sans" charset="0"/>
              </a:rPr>
              <a:t>CS 6823 - Network Security</a:t>
            </a:r>
          </a:p>
        </p:txBody>
      </p:sp>
      <p:sp>
        <p:nvSpPr>
          <p:cNvPr id="26626" name="Rectangle 4"/>
          <p:cNvSpPr>
            <a:spLocks/>
          </p:cNvSpPr>
          <p:nvPr/>
        </p:nvSpPr>
        <p:spPr bwMode="auto">
          <a:xfrm>
            <a:off x="12749213" y="9461500"/>
            <a:ext cx="2301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1200">
                <a:solidFill>
                  <a:schemeClr val="tx1"/>
                </a:solidFill>
                <a:cs typeface="Gill Sans" charset="0"/>
              </a:rPr>
              <a:t>1</a:t>
            </a:r>
          </a:p>
        </p:txBody>
      </p:sp>
      <p:sp>
        <p:nvSpPr>
          <p:cNvPr id="26627" name="Rectangle 5"/>
          <p:cNvSpPr>
            <a:spLocks noGrp="1" noChangeArrowheads="1"/>
          </p:cNvSpPr>
          <p:nvPr>
            <p:ph type="title"/>
          </p:nvPr>
        </p:nvSpPr>
        <p:spPr/>
        <p:txBody>
          <a:bodyPr/>
          <a:lstStyle/>
          <a:p>
            <a:pPr eaLnBrk="1" hangingPunct="1"/>
            <a:r>
              <a:rPr lang="en-US" dirty="0" smtClean="0">
                <a:latin typeface="Arial" charset="0"/>
                <a:ea typeface="ヒラギノ角ゴ ProN W3" charset="0"/>
                <a:cs typeface="Arial" charset="0"/>
                <a:sym typeface="Arial" charset="0"/>
              </a:rPr>
              <a:t>Aspect Oriented Programming (AOP)</a:t>
            </a:r>
            <a:endParaRPr lang="en-US" dirty="0">
              <a:latin typeface="Arial" charset="0"/>
              <a:ea typeface="ヒラギノ角ゴ ProN W3" charset="0"/>
              <a:cs typeface="ヒラギノ角ゴ ProN W3" charset="0"/>
              <a:sym typeface="Arial" charset="0"/>
            </a:endParaRPr>
          </a:p>
        </p:txBody>
      </p:sp>
      <p:sp>
        <p:nvSpPr>
          <p:cNvPr id="26628" name="Rectangle 6"/>
          <p:cNvSpPr>
            <a:spLocks noGrp="1" noChangeArrowheads="1"/>
          </p:cNvSpPr>
          <p:nvPr>
            <p:ph idx="1"/>
          </p:nvPr>
        </p:nvSpPr>
        <p:spPr>
          <a:xfrm>
            <a:off x="1320800" y="2743200"/>
            <a:ext cx="10261600" cy="1066800"/>
          </a:xfrm>
        </p:spPr>
        <p:txBody>
          <a:bodyPr/>
          <a:lstStyle/>
          <a:p>
            <a:pPr marL="0" indent="0" eaLnBrk="1" hangingPunct="1"/>
            <a:r>
              <a:rPr lang="en-US" sz="2400" dirty="0" smtClean="0">
                <a:latin typeface="Arial" charset="0"/>
                <a:ea typeface="ヒラギノ角ゴ ProN W3" charset="0"/>
                <a:cs typeface="Arial" charset="0"/>
                <a:sym typeface="Arial" charset="0"/>
              </a:rPr>
              <a:t>Tom Reddington</a:t>
            </a:r>
          </a:p>
          <a:p>
            <a:pPr marL="0" indent="0" eaLnBrk="1" hangingPunct="1"/>
            <a:r>
              <a:rPr lang="en-US" sz="2400" dirty="0" err="1" smtClean="0">
                <a:latin typeface="Arial" charset="0"/>
                <a:ea typeface="ヒラギノ角ゴ ProN W3" charset="0"/>
                <a:cs typeface="Arial" charset="0"/>
                <a:sym typeface="Arial" charset="0"/>
              </a:rPr>
              <a:t>treddington@nyu.edu</a:t>
            </a:r>
            <a:endParaRPr lang="en-US" dirty="0">
              <a:latin typeface="Gill Sans" charset="0"/>
              <a:ea typeface="ヒラギノ角ゴ ProN W3" charset="0"/>
              <a:cs typeface="ヒラギノ角ゴ ProN W3" charset="0"/>
            </a:endParaRPr>
          </a:p>
          <a:p>
            <a:pPr marL="0" indent="0" eaLnBrk="1" hangingPunct="1"/>
            <a:endParaRPr lang="en-US" sz="2400" dirty="0">
              <a:latin typeface="Gill Sans" charset="0"/>
              <a:ea typeface="ヒラギノ角ゴ ProN W3" charset="0"/>
              <a:cs typeface="ヒラギノ角ゴ ProN W3" charset="0"/>
            </a:endParaRPr>
          </a:p>
          <a:p>
            <a:pPr marL="0" indent="0" eaLnBrk="1" hangingPunct="1"/>
            <a:endParaRPr lang="en-US" dirty="0">
              <a:latin typeface="Gill Sans" charset="0"/>
              <a:ea typeface="ヒラギノ角ゴ ProN W3" charset="0"/>
              <a:cs typeface="ヒラギノ角ゴ ProN W3" charset="0"/>
            </a:endParaRPr>
          </a:p>
          <a:p>
            <a:pPr marL="0" indent="0" eaLnBrk="1" hangingPunct="1"/>
            <a:endParaRPr lang="en-US" dirty="0">
              <a:latin typeface="Gill Sans" charset="0"/>
              <a:ea typeface="ヒラギノ角ゴ ProN W3" charset="0"/>
              <a:cs typeface="ヒラギノ角ゴ ProN W3" charset="0"/>
            </a:endParaRPr>
          </a:p>
          <a:p>
            <a:pPr marL="0" indent="0" eaLnBrk="1" hangingPunct="1"/>
            <a:endParaRPr lang="en-US" dirty="0">
              <a:latin typeface="Gill Sans" charset="0"/>
              <a:ea typeface="ヒラギノ角ゴ ProN W3" charset="0"/>
              <a:cs typeface="ヒラギノ角ゴ ProN W3" charset="0"/>
            </a:endParaRPr>
          </a:p>
          <a:p>
            <a:pPr marL="0" indent="0" eaLnBrk="1" hangingPunct="1"/>
            <a:endParaRPr lang="en-US" dirty="0">
              <a:latin typeface="Gill Sans" charset="0"/>
              <a:ea typeface="ヒラギノ角ゴ ProN W3" charset="0"/>
              <a:cs typeface="ヒラギノ角ゴ ProN W3" charset="0"/>
            </a:endParaRPr>
          </a:p>
        </p:txBody>
      </p:sp>
      <p:sp>
        <p:nvSpPr>
          <p:cNvPr id="2" name="TextBox 1"/>
          <p:cNvSpPr txBox="1"/>
          <p:nvPr/>
        </p:nvSpPr>
        <p:spPr>
          <a:xfrm>
            <a:off x="3644900" y="4495800"/>
            <a:ext cx="6019800" cy="1754327"/>
          </a:xfrm>
          <a:prstGeom prst="rect">
            <a:avLst/>
          </a:prstGeom>
          <a:noFill/>
        </p:spPr>
        <p:txBody>
          <a:bodyPr wrap="square" rtlCol="0">
            <a:spAutoFit/>
          </a:bodyPr>
          <a:lstStyle/>
          <a:p>
            <a:pPr marL="571500" indent="-571500" algn="l">
              <a:buFont typeface="Arial"/>
              <a:buChar char="•"/>
            </a:pPr>
            <a:r>
              <a:rPr lang="en-US" sz="3600" dirty="0" smtClean="0"/>
              <a:t>Closures</a:t>
            </a:r>
          </a:p>
          <a:p>
            <a:pPr marL="571500" indent="-571500" algn="l">
              <a:buFont typeface="Arial"/>
              <a:buChar char="•"/>
            </a:pPr>
            <a:r>
              <a:rPr lang="en-US" sz="3600" dirty="0" smtClean="0"/>
              <a:t>Advice (lisp, Haskell)</a:t>
            </a:r>
          </a:p>
          <a:p>
            <a:pPr marL="571500" indent="-571500" algn="l">
              <a:buFont typeface="Arial"/>
              <a:buChar char="•"/>
            </a:pPr>
            <a:r>
              <a:rPr lang="en-US" sz="3600" dirty="0" smtClean="0"/>
              <a:t>Decorators(Python)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0"/>
            <a:ext cx="10464800" cy="1371600"/>
          </a:xfrm>
        </p:spPr>
        <p:txBody>
          <a:bodyPr/>
          <a:lstStyle/>
          <a:p>
            <a:r>
              <a:rPr lang="en-US" dirty="0" err="1" smtClean="0"/>
              <a:t>Memoize</a:t>
            </a:r>
            <a:r>
              <a:rPr lang="en-US" dirty="0" smtClean="0"/>
              <a:t> two parameter </a:t>
            </a:r>
            <a:r>
              <a:rPr lang="en-US" dirty="0" err="1" smtClean="0"/>
              <a:t>functioh</a:t>
            </a:r>
            <a:endParaRPr lang="en-US" dirty="0"/>
          </a:p>
        </p:txBody>
      </p:sp>
      <p:sp>
        <p:nvSpPr>
          <p:cNvPr id="3" name="Content Placeholder 2"/>
          <p:cNvSpPr>
            <a:spLocks noGrp="1"/>
          </p:cNvSpPr>
          <p:nvPr>
            <p:ph idx="1"/>
          </p:nvPr>
        </p:nvSpPr>
        <p:spPr>
          <a:xfrm>
            <a:off x="1270000" y="1752600"/>
            <a:ext cx="10464800" cy="6845300"/>
          </a:xfrm>
        </p:spPr>
        <p:txBody>
          <a:bodyPr/>
          <a:lstStyle/>
          <a:p>
            <a:pPr algn="l"/>
            <a:r>
              <a:rPr lang="en-US" sz="3200" dirty="0"/>
              <a:t>@</a:t>
            </a:r>
            <a:r>
              <a:rPr lang="en-US" sz="3200" dirty="0" err="1"/>
              <a:t>memoize</a:t>
            </a:r>
            <a:endParaRPr lang="en-US" sz="3200" dirty="0"/>
          </a:p>
          <a:p>
            <a:pPr algn="l"/>
            <a:r>
              <a:rPr lang="en-US" sz="3200" dirty="0" err="1"/>
              <a:t>def</a:t>
            </a:r>
            <a:r>
              <a:rPr lang="en-US" sz="3200" dirty="0"/>
              <a:t> foo(a, b):</a:t>
            </a:r>
          </a:p>
          <a:p>
            <a:pPr algn="l"/>
            <a:r>
              <a:rPr lang="en-US" sz="3200" dirty="0"/>
              <a:t>    return a * </a:t>
            </a:r>
            <a:r>
              <a:rPr lang="en-US" sz="3200" dirty="0" smtClean="0"/>
              <a:t>b</a:t>
            </a:r>
          </a:p>
          <a:p>
            <a:pPr algn="l"/>
            <a:endParaRPr lang="en-US" sz="3200" dirty="0"/>
          </a:p>
          <a:p>
            <a:pPr algn="l"/>
            <a:r>
              <a:rPr lang="en-US" sz="3200" dirty="0"/>
              <a:t>f</a:t>
            </a:r>
            <a:r>
              <a:rPr lang="en-US" sz="3200" dirty="0" smtClean="0"/>
              <a:t>oo(2,3)</a:t>
            </a:r>
          </a:p>
          <a:p>
            <a:pPr algn="l"/>
            <a:r>
              <a:rPr lang="en-US" sz="3200" dirty="0" smtClean="0"/>
              <a:t>6</a:t>
            </a:r>
          </a:p>
          <a:p>
            <a:pPr algn="l"/>
            <a:r>
              <a:rPr lang="en-US" sz="3200" dirty="0"/>
              <a:t>f</a:t>
            </a:r>
            <a:r>
              <a:rPr lang="en-US" sz="3200" dirty="0" smtClean="0"/>
              <a:t>oo</a:t>
            </a:r>
          </a:p>
          <a:p>
            <a:pPr algn="l"/>
            <a:r>
              <a:rPr lang="is-IS" sz="3200" dirty="0"/>
              <a:t>{(2, 3): 6</a:t>
            </a:r>
            <a:r>
              <a:rPr lang="is-IS" sz="3200" dirty="0" smtClean="0"/>
              <a:t>}</a:t>
            </a:r>
          </a:p>
          <a:p>
            <a:pPr algn="l"/>
            <a:endParaRPr lang="is-IS" sz="3200" dirty="0"/>
          </a:p>
          <a:p>
            <a:pPr algn="l"/>
            <a:r>
              <a:rPr lang="en-US" sz="3200" dirty="0"/>
              <a:t>f</a:t>
            </a:r>
            <a:r>
              <a:rPr lang="is-IS" sz="3200" dirty="0" smtClean="0"/>
              <a:t>oo(3,4)</a:t>
            </a:r>
          </a:p>
          <a:p>
            <a:pPr algn="l"/>
            <a:r>
              <a:rPr lang="en-US" sz="3200" dirty="0" smtClean="0"/>
              <a:t>12</a:t>
            </a:r>
          </a:p>
          <a:p>
            <a:pPr algn="l"/>
            <a:r>
              <a:rPr lang="en-US" sz="3200" dirty="0"/>
              <a:t>f</a:t>
            </a:r>
            <a:r>
              <a:rPr lang="en-US" sz="3200" dirty="0" smtClean="0"/>
              <a:t>oo</a:t>
            </a:r>
          </a:p>
          <a:p>
            <a:pPr algn="l"/>
            <a:r>
              <a:rPr lang="is-IS" sz="3200" dirty="0"/>
              <a:t>{(3, 4): 12, (2, 3): 6}</a:t>
            </a:r>
            <a:endParaRPr lang="en-US" sz="3200" dirty="0"/>
          </a:p>
        </p:txBody>
      </p:sp>
      <p:sp>
        <p:nvSpPr>
          <p:cNvPr id="4" name="Slide Number Placeholder 3"/>
          <p:cNvSpPr>
            <a:spLocks noGrp="1"/>
          </p:cNvSpPr>
          <p:nvPr>
            <p:ph type="sldNum" sz="quarter" idx="10"/>
          </p:nvPr>
        </p:nvSpPr>
        <p:spPr/>
        <p:txBody>
          <a:bodyPr/>
          <a:lstStyle/>
          <a:p>
            <a:pPr>
              <a:defRPr/>
            </a:pPr>
            <a:fld id="{3CA876A2-D68B-AF41-AC5F-DF96355F07D3}" type="slidenum">
              <a:rPr lang="en-US" smtClean="0"/>
              <a:pPr>
                <a:defRPr/>
              </a:pPr>
              <a:t>10</a:t>
            </a:fld>
            <a:endParaRPr lang="en-US"/>
          </a:p>
        </p:txBody>
      </p:sp>
    </p:spTree>
    <p:extLst>
      <p:ext uri="{BB962C8B-B14F-4D97-AF65-F5344CB8AC3E}">
        <p14:creationId xmlns:p14="http://schemas.microsoft.com/office/powerpoint/2010/main" val="4288745531"/>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598704" y="647984"/>
            <a:ext cx="8455377" cy="1257016"/>
          </a:xfrm>
          <a:ln/>
        </p:spPr>
        <p:txBody>
          <a:bodyPr/>
          <a:lstStyle/>
          <a:p>
            <a:pPr>
              <a:tabLst>
                <a:tab pos="1029531" algn="l"/>
                <a:tab pos="2059061" algn="l"/>
                <a:tab pos="3088592" algn="l"/>
                <a:tab pos="4118122" algn="l"/>
                <a:tab pos="5147653" algn="l"/>
                <a:tab pos="6177183" algn="l"/>
                <a:tab pos="7206714" algn="l"/>
                <a:tab pos="8236245" algn="l"/>
              </a:tabLst>
            </a:pPr>
            <a:r>
              <a:rPr lang="en-US" dirty="0" smtClean="0">
                <a:solidFill>
                  <a:srgbClr val="FF0000"/>
                </a:solidFill>
                <a:latin typeface="Arial" charset="0"/>
              </a:rPr>
              <a:t>Calling </a:t>
            </a:r>
            <a:r>
              <a:rPr lang="en-US" dirty="0">
                <a:solidFill>
                  <a:srgbClr val="FF0000"/>
                </a:solidFill>
                <a:latin typeface="Arial" charset="0"/>
              </a:rPr>
              <a:t>Functions And Variable Storage</a:t>
            </a:r>
          </a:p>
        </p:txBody>
      </p:sp>
      <p:sp>
        <p:nvSpPr>
          <p:cNvPr id="6146" name="Text Box 2"/>
          <p:cNvSpPr txBox="1">
            <a:spLocks noChangeArrowheads="1"/>
          </p:cNvSpPr>
          <p:nvPr/>
        </p:nvSpPr>
        <p:spPr bwMode="auto">
          <a:xfrm>
            <a:off x="975360" y="2817707"/>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marL="1371600" indent="-4556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marL="2208213" indent="-3794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665413" indent="-37941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3122613" indent="-37941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579813" indent="-37941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4037013" indent="-37941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spcBef>
                <a:spcPts val="694"/>
              </a:spcBef>
              <a:buClr>
                <a:srgbClr val="0066FF"/>
              </a:buClr>
              <a:buSzPct val="45000"/>
              <a:buFont typeface="Wingdings" charset="0"/>
              <a:buChar char="Ø"/>
            </a:pPr>
            <a:r>
              <a:rPr lang="en-US" sz="3400">
                <a:latin typeface="Times New Roman" charset="0"/>
              </a:rPr>
              <a:t>What happens when main calls function f1? The run time system must:</a:t>
            </a:r>
          </a:p>
          <a:p>
            <a:pPr lvl="2">
              <a:spcBef>
                <a:spcPts val="516"/>
              </a:spcBef>
              <a:buClr>
                <a:srgbClr val="0066FF"/>
              </a:buClr>
              <a:buSzPct val="45000"/>
              <a:buFont typeface="StarSymbol" charset="0"/>
              <a:buAutoNum type="arabicPeriod"/>
            </a:pPr>
            <a:r>
              <a:rPr lang="en-US">
                <a:latin typeface="Times New Roman" charset="0"/>
              </a:rPr>
              <a:t>Store where to return in main when f1 finishes executing</a:t>
            </a:r>
          </a:p>
          <a:p>
            <a:pPr lvl="2">
              <a:spcBef>
                <a:spcPts val="516"/>
              </a:spcBef>
              <a:buClr>
                <a:srgbClr val="0066FF"/>
              </a:buClr>
              <a:buSzPct val="45000"/>
              <a:buFont typeface="StarSymbol" charset="0"/>
              <a:buAutoNum type="arabicPeriod"/>
            </a:pPr>
            <a:r>
              <a:rPr lang="en-US">
                <a:latin typeface="Times New Roman" charset="0"/>
              </a:rPr>
              <a:t>New memory needs to be allocated for </a:t>
            </a:r>
          </a:p>
          <a:p>
            <a:pPr lvl="4">
              <a:spcBef>
                <a:spcPts val="391"/>
              </a:spcBef>
              <a:buClr>
                <a:srgbClr val="0066FF"/>
              </a:buClr>
              <a:buSzPct val="45000"/>
              <a:buFont typeface="StarSymbol" charset="0"/>
              <a:buAutoNum type="arabicPeriod"/>
            </a:pPr>
            <a:r>
              <a:rPr lang="en-US" sz="2000">
                <a:latin typeface="Times New Roman" charset="0"/>
              </a:rPr>
              <a:t>Variables declared locally in f1 </a:t>
            </a:r>
          </a:p>
          <a:p>
            <a:pPr lvl="4">
              <a:spcBef>
                <a:spcPts val="391"/>
              </a:spcBef>
              <a:buClr>
                <a:srgbClr val="0066FF"/>
              </a:buClr>
              <a:buSzPct val="45000"/>
              <a:buFont typeface="StarSymbol" charset="0"/>
              <a:buAutoNum type="arabicPeriod"/>
            </a:pPr>
            <a:r>
              <a:rPr lang="en-US" sz="2000">
                <a:latin typeface="Times New Roman" charset="0"/>
              </a:rPr>
              <a:t>Any parameters passed into f1</a:t>
            </a:r>
          </a:p>
          <a:p>
            <a:pPr>
              <a:spcBef>
                <a:spcPts val="694"/>
              </a:spcBef>
              <a:buClr>
                <a:srgbClr val="0066FF"/>
              </a:buClr>
              <a:buSzPct val="45000"/>
              <a:buFont typeface="Wingdings" charset="0"/>
              <a:buChar char="Ø"/>
            </a:pPr>
            <a:r>
              <a:rPr lang="en-US" sz="3400">
                <a:latin typeface="Times New Roman" charset="0"/>
              </a:rPr>
              <a:t>Activation Record stores this information</a:t>
            </a:r>
          </a:p>
        </p:txBody>
      </p:sp>
    </p:spTree>
    <p:extLst>
      <p:ext uri="{BB962C8B-B14F-4D97-AF65-F5344CB8AC3E}">
        <p14:creationId xmlns:p14="http://schemas.microsoft.com/office/powerpoint/2010/main" val="6707844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598703" y="647984"/>
            <a:ext cx="7936088" cy="1627857"/>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Storing Activation Records</a:t>
            </a:r>
          </a:p>
        </p:txBody>
      </p:sp>
      <p:sp>
        <p:nvSpPr>
          <p:cNvPr id="7170" name="Rectangle 2"/>
          <p:cNvSpPr>
            <a:spLocks noGrp="1" noChangeArrowheads="1"/>
          </p:cNvSpPr>
          <p:nvPr>
            <p:ph type="body" idx="1"/>
          </p:nvPr>
        </p:nvSpPr>
        <p:spPr>
          <a:xfrm>
            <a:off x="975360" y="2817707"/>
            <a:ext cx="11054080" cy="5852160"/>
          </a:xfrm>
          <a:ln/>
        </p:spPr>
        <p:txBody>
          <a:bodyPr/>
          <a:lstStyle/>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//function prototypes not shown</a:t>
            </a:r>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err="1"/>
              <a:t>int</a:t>
            </a:r>
            <a:r>
              <a:rPr lang="en-US" sz="2300" dirty="0"/>
              <a:t> main ( ) {</a:t>
            </a:r>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endParaRPr lang="en-US" sz="2300" dirty="0"/>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    f1 ( );	//call to function f1</a:t>
            </a:r>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    //more code to execute …</a:t>
            </a:r>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a:t>
            </a:r>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endParaRPr lang="en-US" sz="2300" dirty="0"/>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void f1 ( ) {</a:t>
            </a:r>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endParaRPr lang="en-US" sz="2300" dirty="0"/>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    f2 ( );	//call to function f2</a:t>
            </a:r>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    //more code to execute</a:t>
            </a:r>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a:t>
            </a:r>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void f2 ( )</a:t>
            </a:r>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endParaRPr lang="en-US" sz="2300" dirty="0"/>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    //some code to execute</a:t>
            </a:r>
          </a:p>
          <a:p>
            <a:pPr algn="l">
              <a:lnSpc>
                <a:spcPct val="90000"/>
              </a:lnSpc>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a:t>
            </a:r>
          </a:p>
        </p:txBody>
      </p:sp>
      <p:pic>
        <p:nvPicPr>
          <p:cNvPr id="71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280" y="2600960"/>
            <a:ext cx="6827520" cy="7152640"/>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11"/>
          <p:cNvSpPr>
            <a:spLocks noGrp="1" noChangeArrowheads="1"/>
          </p:cNvSpPr>
          <p:nvPr>
            <p:ph type="body" sz="half" idx="2"/>
          </p:nvPr>
        </p:nvSpPr>
        <p:spPr>
          <a:xfrm>
            <a:off x="7044267" y="2709334"/>
            <a:ext cx="5527040" cy="6283396"/>
          </a:xfrm>
          <a:ln/>
        </p:spPr>
        <p:txBody>
          <a:bodyPr/>
          <a:lstStyle/>
          <a:p>
            <a:pPr indent="-485415">
              <a:lnSpc>
                <a:spcPct val="90000"/>
              </a:lnSpc>
              <a:spcBef>
                <a:spcPct val="20000"/>
              </a:spcBef>
              <a:buFont typeface="Times New Roman" charset="0"/>
              <a:buChar char="•"/>
              <a:tabLst>
                <a:tab pos="1029531" algn="l"/>
                <a:tab pos="2059061" algn="l"/>
                <a:tab pos="3088592" algn="l"/>
                <a:tab pos="4118122" algn="l"/>
                <a:tab pos="5147653" algn="l"/>
                <a:tab pos="6177183" algn="l"/>
              </a:tabLst>
            </a:pPr>
            <a:r>
              <a:rPr lang="en-US" sz="3200" dirty="0"/>
              <a:t>Call sequence – main calls f1, f1 calls f2</a:t>
            </a:r>
          </a:p>
          <a:p>
            <a:pPr indent="-485415">
              <a:lnSpc>
                <a:spcPct val="90000"/>
              </a:lnSpc>
              <a:spcBef>
                <a:spcPct val="20000"/>
              </a:spcBef>
              <a:buFont typeface="Times New Roman" charset="0"/>
              <a:buChar char="•"/>
              <a:tabLst>
                <a:tab pos="1029531" algn="l"/>
                <a:tab pos="2059061" algn="l"/>
                <a:tab pos="3088592" algn="l"/>
                <a:tab pos="4118122" algn="l"/>
                <a:tab pos="5147653" algn="l"/>
                <a:tab pos="6177183" algn="l"/>
              </a:tabLst>
            </a:pPr>
            <a:r>
              <a:rPr lang="en-US" sz="3200" dirty="0"/>
              <a:t>Return sequence – f2 returns to f1, f1 returns to main</a:t>
            </a:r>
          </a:p>
          <a:p>
            <a:pPr indent="-485415">
              <a:lnSpc>
                <a:spcPct val="90000"/>
              </a:lnSpc>
              <a:spcBef>
                <a:spcPct val="20000"/>
              </a:spcBef>
              <a:buFont typeface="Times New Roman" charset="0"/>
              <a:buChar char="•"/>
              <a:tabLst>
                <a:tab pos="1029531" algn="l"/>
                <a:tab pos="2059061" algn="l"/>
                <a:tab pos="3088592" algn="l"/>
                <a:tab pos="4118122" algn="l"/>
                <a:tab pos="5147653" algn="l"/>
                <a:tab pos="6177183" algn="l"/>
              </a:tabLst>
            </a:pPr>
            <a:r>
              <a:rPr lang="en-US" sz="3200" dirty="0"/>
              <a:t>When executing in f2, only have access to the Activation Record of f2</a:t>
            </a:r>
          </a:p>
          <a:p>
            <a:pPr indent="-485415">
              <a:lnSpc>
                <a:spcPct val="90000"/>
              </a:lnSpc>
              <a:spcBef>
                <a:spcPct val="20000"/>
              </a:spcBef>
              <a:buFont typeface="Times New Roman" charset="0"/>
              <a:buChar char="•"/>
              <a:tabLst>
                <a:tab pos="1029531" algn="l"/>
                <a:tab pos="2059061" algn="l"/>
                <a:tab pos="3088592" algn="l"/>
                <a:tab pos="4118122" algn="l"/>
                <a:tab pos="5147653" algn="l"/>
                <a:tab pos="6177183" algn="l"/>
              </a:tabLst>
            </a:pPr>
            <a:r>
              <a:rPr lang="en-US" sz="3200" dirty="0"/>
              <a:t>When return from f2</a:t>
            </a:r>
          </a:p>
          <a:p>
            <a:pPr lvl="2" indent="-322858">
              <a:lnSpc>
                <a:spcPct val="90000"/>
              </a:lnSpc>
              <a:spcBef>
                <a:spcPct val="20000"/>
              </a:spcBef>
              <a:buFont typeface="Times New Roman" charset="0"/>
              <a:buChar char="•"/>
              <a:tabLst>
                <a:tab pos="1029531" algn="l"/>
                <a:tab pos="2059061" algn="l"/>
                <a:tab pos="3088592" algn="l"/>
                <a:tab pos="4118122" algn="l"/>
                <a:tab pos="5147653" algn="l"/>
                <a:tab pos="6177183" algn="l"/>
              </a:tabLst>
            </a:pPr>
            <a:r>
              <a:rPr lang="en-US" sz="2400" dirty="0"/>
              <a:t>Activation Record of f2 is not needed any more</a:t>
            </a:r>
          </a:p>
          <a:p>
            <a:pPr lvl="2" indent="-322858">
              <a:lnSpc>
                <a:spcPct val="90000"/>
              </a:lnSpc>
              <a:spcBef>
                <a:spcPct val="20000"/>
              </a:spcBef>
              <a:buFont typeface="Times New Roman" charset="0"/>
              <a:buChar char="•"/>
              <a:tabLst>
                <a:tab pos="1029531" algn="l"/>
                <a:tab pos="2059061" algn="l"/>
                <a:tab pos="3088592" algn="l"/>
                <a:tab pos="4118122" algn="l"/>
                <a:tab pos="5147653" algn="l"/>
                <a:tab pos="6177183" algn="l"/>
              </a:tabLst>
            </a:pPr>
            <a:r>
              <a:rPr lang="en-US" sz="2400" dirty="0"/>
              <a:t>Need the Activation Record of f1</a:t>
            </a:r>
          </a:p>
        </p:txBody>
      </p:sp>
    </p:spTree>
    <p:extLst>
      <p:ext uri="{BB962C8B-B14F-4D97-AF65-F5344CB8AC3E}">
        <p14:creationId xmlns:p14="http://schemas.microsoft.com/office/powerpoint/2010/main" val="2752439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Run Time Stack</a:t>
            </a:r>
          </a:p>
        </p:txBody>
      </p:sp>
      <p:sp>
        <p:nvSpPr>
          <p:cNvPr id="8194" name="Text Box 2"/>
          <p:cNvSpPr txBox="1">
            <a:spLocks noChangeArrowheads="1"/>
          </p:cNvSpPr>
          <p:nvPr/>
        </p:nvSpPr>
        <p:spPr bwMode="auto">
          <a:xfrm>
            <a:off x="975360" y="2817707"/>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342900" indent="-3413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indent="-227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buClr>
                <a:srgbClr val="0066FF"/>
              </a:buClr>
              <a:buSzPct val="45000"/>
              <a:buFont typeface="Wingdings" charset="0"/>
              <a:buChar char="Ø"/>
            </a:pPr>
            <a:r>
              <a:rPr lang="en-US" sz="3400" dirty="0">
                <a:latin typeface="Times New Roman" charset="0"/>
              </a:rPr>
              <a:t>Activation Records are stored on a Stack (called the Run Time Stack)</a:t>
            </a:r>
          </a:p>
          <a:p>
            <a:pPr algn="l">
              <a:spcBef>
                <a:spcPts val="694"/>
              </a:spcBef>
              <a:buClr>
                <a:srgbClr val="0066FF"/>
              </a:buClr>
              <a:buSzPct val="45000"/>
              <a:buFont typeface="Wingdings" charset="0"/>
              <a:buChar char="Ø"/>
            </a:pPr>
            <a:r>
              <a:rPr lang="en-US" sz="3400" dirty="0">
                <a:latin typeface="Times New Roman" charset="0"/>
              </a:rPr>
              <a:t>When a function is called </a:t>
            </a:r>
          </a:p>
          <a:p>
            <a:pPr lvl="2" algn="l">
              <a:spcBef>
                <a:spcPts val="516"/>
              </a:spcBef>
              <a:buClr>
                <a:srgbClr val="0066FF"/>
              </a:buClr>
              <a:buSzPct val="45000"/>
              <a:buFont typeface="Wingdings 2" charset="0"/>
              <a:buChar char=""/>
            </a:pPr>
            <a:r>
              <a:rPr lang="en-US" sz="2800" dirty="0">
                <a:latin typeface="Times New Roman" charset="0"/>
              </a:rPr>
              <a:t>Push an Activation Record on the Run Time Stack</a:t>
            </a:r>
          </a:p>
          <a:p>
            <a:pPr algn="l">
              <a:spcBef>
                <a:spcPts val="694"/>
              </a:spcBef>
              <a:buClr>
                <a:srgbClr val="0066FF"/>
              </a:buClr>
              <a:buSzPct val="45000"/>
              <a:buFont typeface="Wingdings" charset="0"/>
              <a:buChar char="Ø"/>
            </a:pPr>
            <a:r>
              <a:rPr lang="en-US" sz="3400" dirty="0">
                <a:latin typeface="Times New Roman" charset="0"/>
              </a:rPr>
              <a:t>When return from a function</a:t>
            </a:r>
          </a:p>
          <a:p>
            <a:pPr lvl="2" algn="l">
              <a:spcBef>
                <a:spcPts val="516"/>
              </a:spcBef>
              <a:buClr>
                <a:srgbClr val="0066FF"/>
              </a:buClr>
              <a:buSzPct val="45000"/>
              <a:buFont typeface="Wingdings 2" charset="0"/>
              <a:buChar char=""/>
            </a:pPr>
            <a:r>
              <a:rPr lang="en-US" sz="2800" dirty="0">
                <a:latin typeface="Times New Roman" charset="0"/>
              </a:rPr>
              <a:t>Pop off the top Activation Record</a:t>
            </a:r>
          </a:p>
          <a:p>
            <a:pPr lvl="2" algn="l">
              <a:spcBef>
                <a:spcPts val="516"/>
              </a:spcBef>
              <a:buClr>
                <a:srgbClr val="0066FF"/>
              </a:buClr>
              <a:buSzPct val="45000"/>
              <a:buFont typeface="Wingdings 2" charset="0"/>
              <a:buChar char=""/>
            </a:pPr>
            <a:r>
              <a:rPr lang="en-US" sz="2800" dirty="0">
                <a:latin typeface="Times New Roman" charset="0"/>
              </a:rPr>
              <a:t>Go back to the calling function to the line of code that was stored within the Activation Record that was just popped off the Run Time Stack</a:t>
            </a:r>
          </a:p>
        </p:txBody>
      </p:sp>
    </p:spTree>
    <p:extLst>
      <p:ext uri="{BB962C8B-B14F-4D97-AF65-F5344CB8AC3E}">
        <p14:creationId xmlns:p14="http://schemas.microsoft.com/office/powerpoint/2010/main" val="414004442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a:solidFill>
                  <a:srgbClr val="FF0000"/>
                </a:solidFill>
                <a:latin typeface="Arial" charset="0"/>
              </a:rPr>
              <a:t>Example</a:t>
            </a:r>
          </a:p>
        </p:txBody>
      </p:sp>
      <p:sp>
        <p:nvSpPr>
          <p:cNvPr id="9218" name="Text Box 2"/>
          <p:cNvSpPr txBox="1">
            <a:spLocks noChangeArrowheads="1"/>
          </p:cNvSpPr>
          <p:nvPr/>
        </p:nvSpPr>
        <p:spPr bwMode="auto">
          <a:xfrm>
            <a:off x="975360" y="2059093"/>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lnSpc>
                <a:spcPct val="90000"/>
              </a:lnSpc>
              <a:spcBef>
                <a:spcPts val="694"/>
              </a:spcBef>
            </a:pPr>
            <a:r>
              <a:rPr lang="en-US" sz="2000" dirty="0">
                <a:latin typeface="Times New Roman" charset="0"/>
              </a:rPr>
              <a:t>//note: This code doesn’t do any meaningful work</a:t>
            </a:r>
          </a:p>
          <a:p>
            <a:pPr algn="l">
              <a:lnSpc>
                <a:spcPct val="90000"/>
              </a:lnSpc>
              <a:spcBef>
                <a:spcPts val="694"/>
              </a:spcBef>
              <a:buClr>
                <a:srgbClr val="0066FF"/>
              </a:buClr>
              <a:buSzPct val="45000"/>
              <a:buFont typeface="Times New Roman" charset="0"/>
              <a:buAutoNum type="arabicPeriod"/>
            </a:pPr>
            <a:r>
              <a:rPr lang="en-US" sz="2000" dirty="0" err="1">
                <a:latin typeface="Times New Roman" charset="0"/>
              </a:rPr>
              <a:t>int</a:t>
            </a:r>
            <a:r>
              <a:rPr lang="en-US" sz="2000" dirty="0">
                <a:latin typeface="Times New Roman" charset="0"/>
              </a:rPr>
              <a:t> main( ) {</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    </a:t>
            </a:r>
            <a:r>
              <a:rPr lang="en-US" sz="2000" dirty="0" err="1">
                <a:latin typeface="Times New Roman" charset="0"/>
              </a:rPr>
              <a:t>int</a:t>
            </a:r>
            <a:r>
              <a:rPr lang="en-US" sz="2000" dirty="0">
                <a:latin typeface="Times New Roman" charset="0"/>
              </a:rPr>
              <a:t> a = 5;</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    f1 ( a );</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    return 0;</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void f1 (</a:t>
            </a:r>
            <a:r>
              <a:rPr lang="en-US" sz="2000" dirty="0" err="1">
                <a:latin typeface="Times New Roman" charset="0"/>
              </a:rPr>
              <a:t>int</a:t>
            </a:r>
            <a:r>
              <a:rPr lang="en-US" sz="2000" dirty="0">
                <a:latin typeface="Times New Roman" charset="0"/>
              </a:rPr>
              <a:t> n) {</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    </a:t>
            </a:r>
            <a:r>
              <a:rPr lang="en-US" sz="2000" dirty="0" err="1">
                <a:latin typeface="Times New Roman" charset="0"/>
              </a:rPr>
              <a:t>int</a:t>
            </a:r>
            <a:r>
              <a:rPr lang="en-US" sz="2000" dirty="0">
                <a:latin typeface="Times New Roman" charset="0"/>
              </a:rPr>
              <a:t> temp;</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    temp = n + 1;</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    f2 (temp);</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    return;</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void f2 (</a:t>
            </a:r>
            <a:r>
              <a:rPr lang="en-US" sz="2000" dirty="0" err="1">
                <a:latin typeface="Times New Roman" charset="0"/>
              </a:rPr>
              <a:t>int</a:t>
            </a:r>
            <a:r>
              <a:rPr lang="en-US" sz="2000" dirty="0">
                <a:latin typeface="Times New Roman" charset="0"/>
              </a:rPr>
              <a:t> n) {</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    </a:t>
            </a:r>
            <a:r>
              <a:rPr lang="en-US" sz="2000" dirty="0" err="1">
                <a:latin typeface="Times New Roman" charset="0"/>
              </a:rPr>
              <a:t>int</a:t>
            </a:r>
            <a:r>
              <a:rPr lang="en-US" sz="2000" dirty="0">
                <a:latin typeface="Times New Roman" charset="0"/>
              </a:rPr>
              <a:t> temp;</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    temp = n * 5;</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    return; </a:t>
            </a:r>
          </a:p>
          <a:p>
            <a:pPr algn="l">
              <a:lnSpc>
                <a:spcPct val="90000"/>
              </a:lnSpc>
              <a:spcBef>
                <a:spcPts val="694"/>
              </a:spcBef>
              <a:buClr>
                <a:srgbClr val="0066FF"/>
              </a:buClr>
              <a:buSzPct val="45000"/>
              <a:buFont typeface="Times New Roman" charset="0"/>
              <a:buAutoNum type="arabicPeriod"/>
            </a:pPr>
            <a:r>
              <a:rPr lang="en-US" sz="2000" dirty="0">
                <a:latin typeface="Times New Roman" charset="0"/>
              </a:rPr>
              <a:t>}</a:t>
            </a:r>
          </a:p>
        </p:txBody>
      </p:sp>
      <p:sp>
        <p:nvSpPr>
          <p:cNvPr id="9219" name="Freeform 3"/>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9220" name="Rectangle 4"/>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Tree>
    <p:extLst>
      <p:ext uri="{BB962C8B-B14F-4D97-AF65-F5344CB8AC3E}">
        <p14:creationId xmlns:p14="http://schemas.microsoft.com/office/powerpoint/2010/main" val="32756767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Example</a:t>
            </a:r>
          </a:p>
        </p:txBody>
      </p:sp>
      <p:sp>
        <p:nvSpPr>
          <p:cNvPr id="10242" name="Text Box 2"/>
          <p:cNvSpPr txBox="1">
            <a:spLocks noChangeArrowheads="1"/>
          </p:cNvSpPr>
          <p:nvPr/>
        </p:nvSpPr>
        <p:spPr bwMode="auto">
          <a:xfrm>
            <a:off x="975360" y="2059093"/>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lnSpc>
                <a:spcPct val="90000"/>
              </a:lnSpc>
              <a:spcBef>
                <a:spcPts val="694"/>
              </a:spcBef>
              <a:buClr>
                <a:srgbClr val="0066FF"/>
              </a:buClr>
              <a:buSzPct val="45000"/>
              <a:buFont typeface="Times New Roman" charset="0"/>
              <a:buAutoNum type="arabicPeriod"/>
            </a:pPr>
            <a:r>
              <a:rPr lang="en-US" sz="2300">
                <a:latin typeface="Times New Roman" charset="0"/>
              </a:rPr>
              <a:t>int main( )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a = 5;</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f1 ( a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 0;</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void f1 (int 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temp = n + 1;</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f2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void f2 (int 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temp = n * 5;</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pPr>
            <a:r>
              <a:rPr lang="en-US" sz="2300">
                <a:latin typeface="Times New Roman" charset="0"/>
              </a:rPr>
              <a:t>    </a:t>
            </a:r>
          </a:p>
        </p:txBody>
      </p:sp>
      <p:sp>
        <p:nvSpPr>
          <p:cNvPr id="10243"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10244" name="Line 4"/>
          <p:cNvSpPr>
            <a:spLocks noChangeShapeType="1"/>
          </p:cNvSpPr>
          <p:nvPr/>
        </p:nvSpPr>
        <p:spPr bwMode="auto">
          <a:xfrm>
            <a:off x="1625600" y="3034454"/>
            <a:ext cx="541867"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
        <p:nvSpPr>
          <p:cNvPr id="10245" name="Rectangle 5"/>
          <p:cNvSpPr>
            <a:spLocks noChangeArrowheads="1"/>
          </p:cNvSpPr>
          <p:nvPr/>
        </p:nvSpPr>
        <p:spPr bwMode="auto">
          <a:xfrm>
            <a:off x="6177280" y="6263076"/>
            <a:ext cx="4660053"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5	return to exit routine</a:t>
            </a:r>
          </a:p>
        </p:txBody>
      </p:sp>
      <p:sp>
        <p:nvSpPr>
          <p:cNvPr id="10246" name="Freeform 6"/>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10247" name="Freeform 7"/>
          <p:cNvSpPr>
            <a:spLocks noChangeArrowheads="1"/>
          </p:cNvSpPr>
          <p:nvPr/>
        </p:nvSpPr>
        <p:spPr bwMode="auto">
          <a:xfrm>
            <a:off x="11054080" y="6935893"/>
            <a:ext cx="216747" cy="325120"/>
          </a:xfrm>
          <a:custGeom>
            <a:avLst/>
            <a:gdLst>
              <a:gd name="G0" fmla="*/ 21328 96 1"/>
              <a:gd name="G1" fmla="*/ G0 1 96"/>
              <a:gd name="G2" fmla="*/ 1 0 0"/>
              <a:gd name="G3" fmla="*/ G2 144 1"/>
              <a:gd name="G4" fmla="*/ G3 1 144"/>
              <a:gd name="G5" fmla="*/ 10664 96 1"/>
              <a:gd name="G6" fmla="*/ G5 1 96"/>
              <a:gd name="G7" fmla="*/ 10664 144 1"/>
              <a:gd name="G8" fmla="*/ G7 1 144"/>
              <a:gd name="G9" fmla="*/ 10664 96 1"/>
              <a:gd name="G10" fmla="*/ G9 1 96"/>
              <a:gd name="G11" fmla="*/ 21328 144 1"/>
              <a:gd name="G12" fmla="*/ G11 1 144"/>
              <a:gd name="G13" fmla="*/ 1 0 0"/>
              <a:gd name="G14" fmla="*/ G13 96 1"/>
              <a:gd name="G15" fmla="*/ G14 1 96"/>
              <a:gd name="G16" fmla="*/ 31992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10248" name="Freeform 8"/>
          <p:cNvSpPr>
            <a:spLocks noChangeArrowheads="1"/>
          </p:cNvSpPr>
          <p:nvPr/>
        </p:nvSpPr>
        <p:spPr bwMode="auto">
          <a:xfrm>
            <a:off x="11054080" y="6610774"/>
            <a:ext cx="216747" cy="361244"/>
          </a:xfrm>
          <a:custGeom>
            <a:avLst/>
            <a:gdLst>
              <a:gd name="G0" fmla="*/ 21328 96 1"/>
              <a:gd name="G1" fmla="*/ G0 1 96"/>
              <a:gd name="G2" fmla="*/ 57392 160 1"/>
              <a:gd name="G3" fmla="*/ G2 1 160"/>
              <a:gd name="G4" fmla="*/ 10664 96 1"/>
              <a:gd name="G5" fmla="*/ G4 1 96"/>
              <a:gd name="G6" fmla="*/ 46728 160 1"/>
              <a:gd name="G7" fmla="*/ G6 1 160"/>
              <a:gd name="G8" fmla="*/ 10664 96 1"/>
              <a:gd name="G9" fmla="*/ G8 1 96"/>
              <a:gd name="G10" fmla="*/ 25400 160 1"/>
              <a:gd name="G11" fmla="*/ G10 1 160"/>
              <a:gd name="G12" fmla="*/ 1 0 0"/>
              <a:gd name="G13" fmla="*/ G12 96 1"/>
              <a:gd name="G14" fmla="*/ G13 1 96"/>
              <a:gd name="G15" fmla="*/ 25400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10249" name="Rectangle 9"/>
          <p:cNvSpPr>
            <a:spLocks noChangeArrowheads="1"/>
          </p:cNvSpPr>
          <p:nvPr/>
        </p:nvSpPr>
        <p:spPr bwMode="auto">
          <a:xfrm>
            <a:off x="11255469" y="6719148"/>
            <a:ext cx="1656315" cy="483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Lst>
            </a:pPr>
            <a:r>
              <a:rPr lang="en-US" sz="2300">
                <a:latin typeface="Times New Roman" charset="0"/>
              </a:rPr>
              <a:t>AR of main</a:t>
            </a:r>
          </a:p>
        </p:txBody>
      </p:sp>
    </p:spTree>
    <p:extLst>
      <p:ext uri="{BB962C8B-B14F-4D97-AF65-F5344CB8AC3E}">
        <p14:creationId xmlns:p14="http://schemas.microsoft.com/office/powerpoint/2010/main" val="27271124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Example</a:t>
            </a:r>
          </a:p>
        </p:txBody>
      </p:sp>
      <p:sp>
        <p:nvSpPr>
          <p:cNvPr id="11266" name="Text Box 2"/>
          <p:cNvSpPr txBox="1">
            <a:spLocks noChangeArrowheads="1"/>
          </p:cNvSpPr>
          <p:nvPr/>
        </p:nvSpPr>
        <p:spPr bwMode="auto">
          <a:xfrm>
            <a:off x="975360" y="2059093"/>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lnSpc>
                <a:spcPct val="90000"/>
              </a:lnSpc>
              <a:spcBef>
                <a:spcPts val="694"/>
              </a:spcBef>
              <a:buClr>
                <a:srgbClr val="0066FF"/>
              </a:buClr>
              <a:buSzPct val="45000"/>
              <a:buFont typeface="Times New Roman" charset="0"/>
              <a:buAutoNum type="arabicPeriod"/>
            </a:pPr>
            <a:r>
              <a:rPr lang="en-US" sz="2300">
                <a:latin typeface="Times New Roman" charset="0"/>
              </a:rPr>
              <a:t>int main( )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a = 5;</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f1 ( a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 0;</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void f1 (int 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temp = n + 1;</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f2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void f2 (int 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temp = n * 5;</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pPr>
            <a:r>
              <a:rPr lang="en-US" sz="2300">
                <a:latin typeface="Times New Roman" charset="0"/>
              </a:rPr>
              <a:t>    </a:t>
            </a:r>
          </a:p>
        </p:txBody>
      </p:sp>
      <p:sp>
        <p:nvSpPr>
          <p:cNvPr id="11267"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11268" name="Line 4"/>
          <p:cNvSpPr>
            <a:spLocks noChangeShapeType="1"/>
          </p:cNvSpPr>
          <p:nvPr/>
        </p:nvSpPr>
        <p:spPr bwMode="auto">
          <a:xfrm>
            <a:off x="1625600" y="5310294"/>
            <a:ext cx="541867"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
        <p:nvSpPr>
          <p:cNvPr id="11269" name="Rectangle 5"/>
          <p:cNvSpPr>
            <a:spLocks noChangeArrowheads="1"/>
          </p:cNvSpPr>
          <p:nvPr/>
        </p:nvSpPr>
        <p:spPr bwMode="auto">
          <a:xfrm>
            <a:off x="6177280" y="6263076"/>
            <a:ext cx="4876800"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5	return to exit routine</a:t>
            </a:r>
          </a:p>
        </p:txBody>
      </p:sp>
      <p:sp>
        <p:nvSpPr>
          <p:cNvPr id="11270" name="Freeform 6"/>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11271" name="Rectangle 7"/>
          <p:cNvSpPr>
            <a:spLocks noChangeArrowheads="1"/>
          </p:cNvSpPr>
          <p:nvPr/>
        </p:nvSpPr>
        <p:spPr bwMode="auto">
          <a:xfrm>
            <a:off x="6177280" y="4985173"/>
            <a:ext cx="4768427" cy="995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5	return to line 3</a:t>
            </a:r>
          </a:p>
          <a:p>
            <a:pPr algn="l">
              <a:tabLst>
                <a:tab pos="1029531" algn="l"/>
                <a:tab pos="2059061" algn="l"/>
                <a:tab pos="3088592" algn="l"/>
                <a:tab pos="4118122" algn="l"/>
              </a:tabLst>
            </a:pPr>
            <a:r>
              <a:rPr lang="en-US" sz="2800" dirty="0">
                <a:latin typeface="Times New Roman" charset="0"/>
              </a:rPr>
              <a:t>	temp = 6</a:t>
            </a:r>
          </a:p>
        </p:txBody>
      </p:sp>
      <p:sp>
        <p:nvSpPr>
          <p:cNvPr id="11272" name="Line 8"/>
          <p:cNvSpPr>
            <a:spLocks noChangeShapeType="1"/>
          </p:cNvSpPr>
          <p:nvPr/>
        </p:nvSpPr>
        <p:spPr bwMode="auto">
          <a:xfrm>
            <a:off x="6177280" y="6068907"/>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
        <p:nvSpPr>
          <p:cNvPr id="11273" name="Freeform 9"/>
          <p:cNvSpPr>
            <a:spLocks noChangeArrowheads="1"/>
          </p:cNvSpPr>
          <p:nvPr/>
        </p:nvSpPr>
        <p:spPr bwMode="auto">
          <a:xfrm>
            <a:off x="11054080" y="6935893"/>
            <a:ext cx="216747" cy="325120"/>
          </a:xfrm>
          <a:custGeom>
            <a:avLst/>
            <a:gdLst>
              <a:gd name="G0" fmla="*/ 21328 96 1"/>
              <a:gd name="G1" fmla="*/ G0 1 96"/>
              <a:gd name="G2" fmla="*/ 1 0 0"/>
              <a:gd name="G3" fmla="*/ G2 144 1"/>
              <a:gd name="G4" fmla="*/ G3 1 144"/>
              <a:gd name="G5" fmla="*/ 10664 96 1"/>
              <a:gd name="G6" fmla="*/ G5 1 96"/>
              <a:gd name="G7" fmla="*/ 10664 144 1"/>
              <a:gd name="G8" fmla="*/ G7 1 144"/>
              <a:gd name="G9" fmla="*/ 10664 96 1"/>
              <a:gd name="G10" fmla="*/ G9 1 96"/>
              <a:gd name="G11" fmla="*/ 21328 144 1"/>
              <a:gd name="G12" fmla="*/ G11 1 144"/>
              <a:gd name="G13" fmla="*/ 1 0 0"/>
              <a:gd name="G14" fmla="*/ G13 96 1"/>
              <a:gd name="G15" fmla="*/ G14 1 96"/>
              <a:gd name="G16" fmla="*/ 31992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11274" name="Freeform 10"/>
          <p:cNvSpPr>
            <a:spLocks noChangeArrowheads="1"/>
          </p:cNvSpPr>
          <p:nvPr/>
        </p:nvSpPr>
        <p:spPr bwMode="auto">
          <a:xfrm>
            <a:off x="11054080" y="6610774"/>
            <a:ext cx="216747" cy="361244"/>
          </a:xfrm>
          <a:custGeom>
            <a:avLst/>
            <a:gdLst>
              <a:gd name="G0" fmla="*/ 21328 96 1"/>
              <a:gd name="G1" fmla="*/ G0 1 96"/>
              <a:gd name="G2" fmla="*/ 57392 160 1"/>
              <a:gd name="G3" fmla="*/ G2 1 160"/>
              <a:gd name="G4" fmla="*/ 10664 96 1"/>
              <a:gd name="G5" fmla="*/ G4 1 96"/>
              <a:gd name="G6" fmla="*/ 46728 160 1"/>
              <a:gd name="G7" fmla="*/ G6 1 160"/>
              <a:gd name="G8" fmla="*/ 10664 96 1"/>
              <a:gd name="G9" fmla="*/ G8 1 96"/>
              <a:gd name="G10" fmla="*/ 25400 160 1"/>
              <a:gd name="G11" fmla="*/ G10 1 160"/>
              <a:gd name="G12" fmla="*/ 1 0 0"/>
              <a:gd name="G13" fmla="*/ G12 96 1"/>
              <a:gd name="G14" fmla="*/ G13 1 96"/>
              <a:gd name="G15" fmla="*/ 25400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11275" name="Rectangle 11"/>
          <p:cNvSpPr>
            <a:spLocks noChangeArrowheads="1"/>
          </p:cNvSpPr>
          <p:nvPr/>
        </p:nvSpPr>
        <p:spPr bwMode="auto">
          <a:xfrm>
            <a:off x="11255469" y="6719148"/>
            <a:ext cx="1656315" cy="483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Lst>
            </a:pPr>
            <a:r>
              <a:rPr lang="en-US" sz="2300">
                <a:latin typeface="Times New Roman" charset="0"/>
              </a:rPr>
              <a:t>AR of main</a:t>
            </a:r>
          </a:p>
        </p:txBody>
      </p:sp>
      <p:grpSp>
        <p:nvGrpSpPr>
          <p:cNvPr id="11276" name="Group 12"/>
          <p:cNvGrpSpPr>
            <a:grpSpLocks/>
          </p:cNvGrpSpPr>
          <p:nvPr/>
        </p:nvGrpSpPr>
        <p:grpSpPr bwMode="auto">
          <a:xfrm>
            <a:off x="10945708" y="5201921"/>
            <a:ext cx="1691077" cy="647983"/>
            <a:chOff x="4848" y="2304"/>
            <a:chExt cx="749" cy="287"/>
          </a:xfrm>
        </p:grpSpPr>
        <p:sp>
          <p:nvSpPr>
            <p:cNvPr id="11277" name="Freeform 13"/>
            <p:cNvSpPr>
              <a:spLocks noChangeArrowheads="1"/>
            </p:cNvSpPr>
            <p:nvPr/>
          </p:nvSpPr>
          <p:spPr bwMode="auto">
            <a:xfrm>
              <a:off x="4848" y="2448"/>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78" name="Freeform 14"/>
            <p:cNvSpPr>
              <a:spLocks noChangeArrowheads="1"/>
            </p:cNvSpPr>
            <p:nvPr/>
          </p:nvSpPr>
          <p:spPr bwMode="auto">
            <a:xfrm>
              <a:off x="4848" y="2304"/>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79" name="Rectangle 15"/>
            <p:cNvSpPr>
              <a:spLocks noChangeArrowheads="1"/>
            </p:cNvSpPr>
            <p:nvPr/>
          </p:nvSpPr>
          <p:spPr bwMode="auto">
            <a:xfrm>
              <a:off x="5052" y="2352"/>
              <a:ext cx="54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p>
          </p:txBody>
        </p:sp>
      </p:grpSp>
    </p:spTree>
    <p:extLst>
      <p:ext uri="{BB962C8B-B14F-4D97-AF65-F5344CB8AC3E}">
        <p14:creationId xmlns:p14="http://schemas.microsoft.com/office/powerpoint/2010/main" val="5267995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Example</a:t>
            </a:r>
          </a:p>
        </p:txBody>
      </p:sp>
      <p:sp>
        <p:nvSpPr>
          <p:cNvPr id="12290" name="Text Box 2"/>
          <p:cNvSpPr txBox="1">
            <a:spLocks noChangeArrowheads="1"/>
          </p:cNvSpPr>
          <p:nvPr/>
        </p:nvSpPr>
        <p:spPr bwMode="auto">
          <a:xfrm>
            <a:off x="975360" y="2059093"/>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lnSpc>
                <a:spcPct val="90000"/>
              </a:lnSpc>
              <a:spcBef>
                <a:spcPts val="694"/>
              </a:spcBef>
              <a:buClr>
                <a:srgbClr val="0066FF"/>
              </a:buClr>
              <a:buSzPct val="45000"/>
              <a:buFont typeface="Times New Roman" charset="0"/>
              <a:buAutoNum type="arabicPeriod"/>
            </a:pPr>
            <a:r>
              <a:rPr lang="en-US" sz="2300">
                <a:latin typeface="Times New Roman" charset="0"/>
              </a:rPr>
              <a:t>int main( )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a = 5;</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f1 ( a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 0;</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void f1 (int 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temp = n + 1;</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f2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void f2 (int 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temp = n * 5;</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pPr>
            <a:r>
              <a:rPr lang="en-US" sz="2300">
                <a:latin typeface="Times New Roman" charset="0"/>
              </a:rPr>
              <a:t>    </a:t>
            </a:r>
          </a:p>
        </p:txBody>
      </p:sp>
      <p:sp>
        <p:nvSpPr>
          <p:cNvPr id="12291"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12292" name="Line 4"/>
          <p:cNvSpPr>
            <a:spLocks noChangeShapeType="1"/>
          </p:cNvSpPr>
          <p:nvPr/>
        </p:nvSpPr>
        <p:spPr bwMode="auto">
          <a:xfrm>
            <a:off x="1625600" y="7586134"/>
            <a:ext cx="541867"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
        <p:nvSpPr>
          <p:cNvPr id="12293" name="Rectangle 5"/>
          <p:cNvSpPr>
            <a:spLocks noChangeArrowheads="1"/>
          </p:cNvSpPr>
          <p:nvPr/>
        </p:nvSpPr>
        <p:spPr bwMode="auto">
          <a:xfrm>
            <a:off x="6177280" y="6263076"/>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5	return to exit routine</a:t>
            </a:r>
          </a:p>
        </p:txBody>
      </p:sp>
      <p:sp>
        <p:nvSpPr>
          <p:cNvPr id="12294" name="Freeform 6"/>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12295" name="Rectangle 7"/>
          <p:cNvSpPr>
            <a:spLocks noChangeArrowheads="1"/>
          </p:cNvSpPr>
          <p:nvPr/>
        </p:nvSpPr>
        <p:spPr bwMode="auto">
          <a:xfrm>
            <a:off x="6177280" y="4985173"/>
            <a:ext cx="4768427" cy="995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5	return to line 3</a:t>
            </a:r>
          </a:p>
          <a:p>
            <a:pPr algn="l">
              <a:tabLst>
                <a:tab pos="1029531" algn="l"/>
                <a:tab pos="2059061" algn="l"/>
                <a:tab pos="3088592" algn="l"/>
                <a:tab pos="4118122" algn="l"/>
              </a:tabLst>
            </a:pPr>
            <a:r>
              <a:rPr lang="en-US" sz="2800" dirty="0">
                <a:latin typeface="Times New Roman" charset="0"/>
              </a:rPr>
              <a:t>	temp = 6</a:t>
            </a:r>
          </a:p>
        </p:txBody>
      </p:sp>
      <p:sp>
        <p:nvSpPr>
          <p:cNvPr id="12296" name="Line 8"/>
          <p:cNvSpPr>
            <a:spLocks noChangeShapeType="1"/>
          </p:cNvSpPr>
          <p:nvPr/>
        </p:nvSpPr>
        <p:spPr bwMode="auto">
          <a:xfrm>
            <a:off x="6177280" y="6068907"/>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
        <p:nvSpPr>
          <p:cNvPr id="12297" name="Rectangle 9"/>
          <p:cNvSpPr>
            <a:spLocks noChangeArrowheads="1"/>
          </p:cNvSpPr>
          <p:nvPr/>
        </p:nvSpPr>
        <p:spPr bwMode="auto">
          <a:xfrm>
            <a:off x="6177280" y="3901440"/>
            <a:ext cx="4768427" cy="995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6	return to line 9</a:t>
            </a:r>
          </a:p>
          <a:p>
            <a:pPr algn="l">
              <a:tabLst>
                <a:tab pos="1029531" algn="l"/>
                <a:tab pos="2059061" algn="l"/>
                <a:tab pos="3088592" algn="l"/>
                <a:tab pos="4118122" algn="l"/>
              </a:tabLst>
            </a:pPr>
            <a:r>
              <a:rPr lang="en-US" sz="2800" dirty="0">
                <a:latin typeface="Times New Roman" charset="0"/>
              </a:rPr>
              <a:t>	temp = 30</a:t>
            </a:r>
          </a:p>
        </p:txBody>
      </p:sp>
      <p:sp>
        <p:nvSpPr>
          <p:cNvPr id="12298" name="Line 10"/>
          <p:cNvSpPr>
            <a:spLocks noChangeShapeType="1"/>
          </p:cNvSpPr>
          <p:nvPr/>
        </p:nvSpPr>
        <p:spPr bwMode="auto">
          <a:xfrm>
            <a:off x="6177280" y="4985174"/>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pPr algn="l"/>
            <a:endParaRPr lang="en-US" dirty="0"/>
          </a:p>
        </p:txBody>
      </p:sp>
      <p:grpSp>
        <p:nvGrpSpPr>
          <p:cNvPr id="12299" name="Group 11"/>
          <p:cNvGrpSpPr>
            <a:grpSpLocks/>
          </p:cNvGrpSpPr>
          <p:nvPr/>
        </p:nvGrpSpPr>
        <p:grpSpPr bwMode="auto">
          <a:xfrm>
            <a:off x="10945708" y="5201921"/>
            <a:ext cx="1691077" cy="647983"/>
            <a:chOff x="4848" y="2304"/>
            <a:chExt cx="749" cy="287"/>
          </a:xfrm>
        </p:grpSpPr>
        <p:sp>
          <p:nvSpPr>
            <p:cNvPr id="12300" name="Freeform 12"/>
            <p:cNvSpPr>
              <a:spLocks noChangeArrowheads="1"/>
            </p:cNvSpPr>
            <p:nvPr/>
          </p:nvSpPr>
          <p:spPr bwMode="auto">
            <a:xfrm>
              <a:off x="4848" y="2448"/>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01" name="Freeform 13"/>
            <p:cNvSpPr>
              <a:spLocks noChangeArrowheads="1"/>
            </p:cNvSpPr>
            <p:nvPr/>
          </p:nvSpPr>
          <p:spPr bwMode="auto">
            <a:xfrm>
              <a:off x="4848" y="2304"/>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02" name="Rectangle 14"/>
            <p:cNvSpPr>
              <a:spLocks noChangeArrowheads="1"/>
            </p:cNvSpPr>
            <p:nvPr/>
          </p:nvSpPr>
          <p:spPr bwMode="auto">
            <a:xfrm>
              <a:off x="5052" y="2352"/>
              <a:ext cx="54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p>
          </p:txBody>
        </p:sp>
      </p:grpSp>
      <p:grpSp>
        <p:nvGrpSpPr>
          <p:cNvPr id="12303" name="Group 15"/>
          <p:cNvGrpSpPr>
            <a:grpSpLocks/>
          </p:cNvGrpSpPr>
          <p:nvPr/>
        </p:nvGrpSpPr>
        <p:grpSpPr bwMode="auto">
          <a:xfrm>
            <a:off x="10945709" y="6394027"/>
            <a:ext cx="2036517" cy="647983"/>
            <a:chOff x="4848" y="2832"/>
            <a:chExt cx="902" cy="287"/>
          </a:xfrm>
        </p:grpSpPr>
        <p:sp>
          <p:nvSpPr>
            <p:cNvPr id="12304" name="Freeform 16"/>
            <p:cNvSpPr>
              <a:spLocks noChangeArrowheads="1"/>
            </p:cNvSpPr>
            <p:nvPr/>
          </p:nvSpPr>
          <p:spPr bwMode="auto">
            <a:xfrm>
              <a:off x="4848"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05" name="Freeform 17"/>
            <p:cNvSpPr>
              <a:spLocks noChangeArrowheads="1"/>
            </p:cNvSpPr>
            <p:nvPr/>
          </p:nvSpPr>
          <p:spPr bwMode="auto">
            <a:xfrm>
              <a:off x="4848"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06" name="Rectangle 18"/>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grpSp>
        <p:nvGrpSpPr>
          <p:cNvPr id="12307" name="Group 19"/>
          <p:cNvGrpSpPr>
            <a:grpSpLocks/>
          </p:cNvGrpSpPr>
          <p:nvPr/>
        </p:nvGrpSpPr>
        <p:grpSpPr bwMode="auto">
          <a:xfrm>
            <a:off x="10945708" y="4118187"/>
            <a:ext cx="1691077" cy="647983"/>
            <a:chOff x="4848" y="1824"/>
            <a:chExt cx="749" cy="287"/>
          </a:xfrm>
        </p:grpSpPr>
        <p:sp>
          <p:nvSpPr>
            <p:cNvPr id="12308" name="Freeform 20"/>
            <p:cNvSpPr>
              <a:spLocks noChangeArrowheads="1"/>
            </p:cNvSpPr>
            <p:nvPr/>
          </p:nvSpPr>
          <p:spPr bwMode="auto">
            <a:xfrm>
              <a:off x="4848" y="1968"/>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09" name="Freeform 21"/>
            <p:cNvSpPr>
              <a:spLocks noChangeArrowheads="1"/>
            </p:cNvSpPr>
            <p:nvPr/>
          </p:nvSpPr>
          <p:spPr bwMode="auto">
            <a:xfrm>
              <a:off x="4848" y="1824"/>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10" name="Rectangle 22"/>
            <p:cNvSpPr>
              <a:spLocks noChangeArrowheads="1"/>
            </p:cNvSpPr>
            <p:nvPr/>
          </p:nvSpPr>
          <p:spPr bwMode="auto">
            <a:xfrm>
              <a:off x="5052" y="1872"/>
              <a:ext cx="54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f2</a:t>
              </a:r>
            </a:p>
          </p:txBody>
        </p:sp>
      </p:grpSp>
    </p:spTree>
    <p:extLst>
      <p:ext uri="{BB962C8B-B14F-4D97-AF65-F5344CB8AC3E}">
        <p14:creationId xmlns:p14="http://schemas.microsoft.com/office/powerpoint/2010/main" val="6026813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a:solidFill>
                  <a:srgbClr val="FF0000"/>
                </a:solidFill>
                <a:latin typeface="Arial" charset="0"/>
              </a:rPr>
              <a:t>Example</a:t>
            </a:r>
          </a:p>
        </p:txBody>
      </p:sp>
      <p:sp>
        <p:nvSpPr>
          <p:cNvPr id="13314" name="Text Box 2"/>
          <p:cNvSpPr txBox="1">
            <a:spLocks noChangeArrowheads="1"/>
          </p:cNvSpPr>
          <p:nvPr/>
        </p:nvSpPr>
        <p:spPr bwMode="auto">
          <a:xfrm>
            <a:off x="975360" y="2059093"/>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lnSpc>
                <a:spcPct val="90000"/>
              </a:lnSpc>
              <a:spcBef>
                <a:spcPts val="694"/>
              </a:spcBef>
              <a:buClr>
                <a:srgbClr val="0066FF"/>
              </a:buClr>
              <a:buSzPct val="45000"/>
              <a:buFont typeface="Times New Roman" charset="0"/>
              <a:buAutoNum type="arabicPeriod"/>
            </a:pPr>
            <a:r>
              <a:rPr lang="en-US" sz="2300">
                <a:latin typeface="Times New Roman" charset="0"/>
              </a:rPr>
              <a:t>int main( )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a = 5;</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f1 ( a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 0;</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void f1 (int 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temp = n + 1;</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f2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void f2 (int 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int temp;</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temp = n * 5;</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    return; </a:t>
            </a:r>
          </a:p>
          <a:p>
            <a:pPr algn="l">
              <a:lnSpc>
                <a:spcPct val="90000"/>
              </a:lnSpc>
              <a:spcBef>
                <a:spcPts val="694"/>
              </a:spcBef>
              <a:buClr>
                <a:srgbClr val="0066FF"/>
              </a:buClr>
              <a:buSzPct val="45000"/>
              <a:buFont typeface="Times New Roman" charset="0"/>
              <a:buAutoNum type="arabicPeriod"/>
            </a:pPr>
            <a:r>
              <a:rPr lang="en-US" sz="2300">
                <a:latin typeface="Times New Roman" charset="0"/>
              </a:rPr>
              <a:t>}</a:t>
            </a:r>
          </a:p>
          <a:p>
            <a:pPr algn="l">
              <a:lnSpc>
                <a:spcPct val="90000"/>
              </a:lnSpc>
              <a:spcBef>
                <a:spcPts val="694"/>
              </a:spcBef>
            </a:pPr>
            <a:r>
              <a:rPr lang="en-US" sz="2300">
                <a:latin typeface="Times New Roman" charset="0"/>
              </a:rPr>
              <a:t>    </a:t>
            </a:r>
          </a:p>
        </p:txBody>
      </p:sp>
      <p:sp>
        <p:nvSpPr>
          <p:cNvPr id="13315"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13316" name="Line 4"/>
          <p:cNvSpPr>
            <a:spLocks noChangeShapeType="1"/>
          </p:cNvSpPr>
          <p:nvPr/>
        </p:nvSpPr>
        <p:spPr bwMode="auto">
          <a:xfrm flipH="1">
            <a:off x="3682437" y="5310294"/>
            <a:ext cx="654756"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
        <p:nvSpPr>
          <p:cNvPr id="13317" name="Rectangle 5"/>
          <p:cNvSpPr>
            <a:spLocks noChangeArrowheads="1"/>
          </p:cNvSpPr>
          <p:nvPr/>
        </p:nvSpPr>
        <p:spPr bwMode="auto">
          <a:xfrm>
            <a:off x="6177280" y="6263076"/>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5	return to exit routine</a:t>
            </a:r>
          </a:p>
        </p:txBody>
      </p:sp>
      <p:sp>
        <p:nvSpPr>
          <p:cNvPr id="13318" name="Freeform 6"/>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13319" name="Rectangle 7"/>
          <p:cNvSpPr>
            <a:spLocks noChangeArrowheads="1"/>
          </p:cNvSpPr>
          <p:nvPr/>
        </p:nvSpPr>
        <p:spPr bwMode="auto">
          <a:xfrm>
            <a:off x="6177280" y="4985173"/>
            <a:ext cx="4768427" cy="995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5	return to line 3</a:t>
            </a:r>
          </a:p>
          <a:p>
            <a:pPr algn="l">
              <a:tabLst>
                <a:tab pos="1029531" algn="l"/>
                <a:tab pos="2059061" algn="l"/>
                <a:tab pos="3088592" algn="l"/>
                <a:tab pos="4118122" algn="l"/>
              </a:tabLst>
            </a:pPr>
            <a:r>
              <a:rPr lang="en-US" sz="2800" dirty="0">
                <a:latin typeface="Times New Roman" charset="0"/>
              </a:rPr>
              <a:t>	temp = 6</a:t>
            </a:r>
          </a:p>
        </p:txBody>
      </p:sp>
      <p:sp>
        <p:nvSpPr>
          <p:cNvPr id="13320" name="Line 8"/>
          <p:cNvSpPr>
            <a:spLocks noChangeShapeType="1"/>
          </p:cNvSpPr>
          <p:nvPr/>
        </p:nvSpPr>
        <p:spPr bwMode="auto">
          <a:xfrm>
            <a:off x="6177280" y="6068907"/>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13321" name="Group 9"/>
          <p:cNvGrpSpPr>
            <a:grpSpLocks/>
          </p:cNvGrpSpPr>
          <p:nvPr/>
        </p:nvGrpSpPr>
        <p:grpSpPr bwMode="auto">
          <a:xfrm>
            <a:off x="10943447" y="5201921"/>
            <a:ext cx="1693332" cy="647983"/>
            <a:chOff x="4847" y="2304"/>
            <a:chExt cx="750" cy="287"/>
          </a:xfrm>
        </p:grpSpPr>
        <p:sp>
          <p:nvSpPr>
            <p:cNvPr id="13322" name="Freeform 10"/>
            <p:cNvSpPr>
              <a:spLocks noChangeArrowheads="1"/>
            </p:cNvSpPr>
            <p:nvPr/>
          </p:nvSpPr>
          <p:spPr bwMode="auto">
            <a:xfrm>
              <a:off x="4847" y="2448"/>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23" name="Freeform 11"/>
            <p:cNvSpPr>
              <a:spLocks noChangeArrowheads="1"/>
            </p:cNvSpPr>
            <p:nvPr/>
          </p:nvSpPr>
          <p:spPr bwMode="auto">
            <a:xfrm>
              <a:off x="4847" y="2304"/>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24" name="Rectangle 12"/>
            <p:cNvSpPr>
              <a:spLocks noChangeArrowheads="1"/>
            </p:cNvSpPr>
            <p:nvPr/>
          </p:nvSpPr>
          <p:spPr bwMode="auto">
            <a:xfrm>
              <a:off x="5052" y="2352"/>
              <a:ext cx="54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p>
          </p:txBody>
        </p:sp>
      </p:grpSp>
      <p:grpSp>
        <p:nvGrpSpPr>
          <p:cNvPr id="13325" name="Group 13"/>
          <p:cNvGrpSpPr>
            <a:grpSpLocks/>
          </p:cNvGrpSpPr>
          <p:nvPr/>
        </p:nvGrpSpPr>
        <p:grpSpPr bwMode="auto">
          <a:xfrm>
            <a:off x="10943448" y="6394027"/>
            <a:ext cx="2038772" cy="647983"/>
            <a:chOff x="4847" y="2832"/>
            <a:chExt cx="903" cy="287"/>
          </a:xfrm>
        </p:grpSpPr>
        <p:sp>
          <p:nvSpPr>
            <p:cNvPr id="13326" name="Freeform 14"/>
            <p:cNvSpPr>
              <a:spLocks noChangeArrowheads="1"/>
            </p:cNvSpPr>
            <p:nvPr/>
          </p:nvSpPr>
          <p:spPr bwMode="auto">
            <a:xfrm>
              <a:off x="4847"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27" name="Freeform 15"/>
            <p:cNvSpPr>
              <a:spLocks noChangeArrowheads="1"/>
            </p:cNvSpPr>
            <p:nvPr/>
          </p:nvSpPr>
          <p:spPr bwMode="auto">
            <a:xfrm>
              <a:off x="4847"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28" name="Rectangle 16"/>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spTree>
    <p:extLst>
      <p:ext uri="{BB962C8B-B14F-4D97-AF65-F5344CB8AC3E}">
        <p14:creationId xmlns:p14="http://schemas.microsoft.com/office/powerpoint/2010/main" val="220357270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Example</a:t>
            </a:r>
          </a:p>
        </p:txBody>
      </p:sp>
      <p:sp>
        <p:nvSpPr>
          <p:cNvPr id="14338" name="Text Box 2"/>
          <p:cNvSpPr txBox="1">
            <a:spLocks noChangeArrowheads="1"/>
          </p:cNvSpPr>
          <p:nvPr/>
        </p:nvSpPr>
        <p:spPr bwMode="auto">
          <a:xfrm>
            <a:off x="975360" y="2059093"/>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lnSpc>
                <a:spcPct val="90000"/>
              </a:lnSpc>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5;</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f1 ( a );</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return 0;</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temp;</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temp = n + 1;</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f2 (temp);</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return;</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void f2 (</a:t>
            </a:r>
            <a:r>
              <a:rPr lang="en-US" sz="2300" dirty="0" err="1">
                <a:latin typeface="Times New Roman" charset="0"/>
              </a:rPr>
              <a:t>int</a:t>
            </a:r>
            <a:r>
              <a:rPr lang="en-US" sz="2300" dirty="0">
                <a:latin typeface="Times New Roman" charset="0"/>
              </a:rPr>
              <a:t> n) {</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temp;</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temp = n * 5;</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return; </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a:t>
            </a:r>
          </a:p>
          <a:p>
            <a:pPr algn="l">
              <a:lnSpc>
                <a:spcPct val="90000"/>
              </a:lnSpc>
              <a:spcBef>
                <a:spcPts val="694"/>
              </a:spcBef>
            </a:pPr>
            <a:r>
              <a:rPr lang="en-US" sz="2300" dirty="0">
                <a:latin typeface="Times New Roman" charset="0"/>
              </a:rPr>
              <a:t>    </a:t>
            </a:r>
          </a:p>
        </p:txBody>
      </p:sp>
      <p:sp>
        <p:nvSpPr>
          <p:cNvPr id="14339"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14340" name="Line 4"/>
          <p:cNvSpPr>
            <a:spLocks noChangeShapeType="1"/>
          </p:cNvSpPr>
          <p:nvPr/>
        </p:nvSpPr>
        <p:spPr bwMode="auto">
          <a:xfrm flipH="1">
            <a:off x="3574063" y="3034454"/>
            <a:ext cx="654756"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
        <p:nvSpPr>
          <p:cNvPr id="14341" name="Rectangle 5"/>
          <p:cNvSpPr>
            <a:spLocks noChangeArrowheads="1"/>
          </p:cNvSpPr>
          <p:nvPr/>
        </p:nvSpPr>
        <p:spPr bwMode="auto">
          <a:xfrm>
            <a:off x="6177280" y="6263076"/>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5	return to exit routine</a:t>
            </a:r>
          </a:p>
        </p:txBody>
      </p:sp>
      <p:sp>
        <p:nvSpPr>
          <p:cNvPr id="14342" name="Freeform 6"/>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grpSp>
        <p:nvGrpSpPr>
          <p:cNvPr id="14343" name="Group 7"/>
          <p:cNvGrpSpPr>
            <a:grpSpLocks/>
          </p:cNvGrpSpPr>
          <p:nvPr/>
        </p:nvGrpSpPr>
        <p:grpSpPr bwMode="auto">
          <a:xfrm>
            <a:off x="10943448" y="6394027"/>
            <a:ext cx="2038772" cy="647983"/>
            <a:chOff x="4847" y="2832"/>
            <a:chExt cx="903" cy="287"/>
          </a:xfrm>
        </p:grpSpPr>
        <p:sp>
          <p:nvSpPr>
            <p:cNvPr id="14344" name="Freeform 8"/>
            <p:cNvSpPr>
              <a:spLocks noChangeArrowheads="1"/>
            </p:cNvSpPr>
            <p:nvPr/>
          </p:nvSpPr>
          <p:spPr bwMode="auto">
            <a:xfrm>
              <a:off x="4847"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45" name="Freeform 9"/>
            <p:cNvSpPr>
              <a:spLocks noChangeArrowheads="1"/>
            </p:cNvSpPr>
            <p:nvPr/>
          </p:nvSpPr>
          <p:spPr bwMode="auto">
            <a:xfrm>
              <a:off x="4847"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46" name="Rectangle 10"/>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spTree>
    <p:extLst>
      <p:ext uri="{BB962C8B-B14F-4D97-AF65-F5344CB8AC3E}">
        <p14:creationId xmlns:p14="http://schemas.microsoft.com/office/powerpoint/2010/main" val="165522654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2819400"/>
            <a:ext cx="10464800" cy="4940300"/>
          </a:xfrm>
        </p:spPr>
        <p:txBody>
          <a:bodyPr/>
          <a:lstStyle/>
          <a:p>
            <a:r>
              <a:rPr lang="en-US" dirty="0" smtClean="0"/>
              <a:t>Advice</a:t>
            </a:r>
            <a:endParaRPr lang="en-US" dirty="0"/>
          </a:p>
        </p:txBody>
      </p:sp>
      <p:sp>
        <p:nvSpPr>
          <p:cNvPr id="3" name="Content Placeholder 2"/>
          <p:cNvSpPr>
            <a:spLocks noGrp="1"/>
          </p:cNvSpPr>
          <p:nvPr>
            <p:ph idx="1"/>
          </p:nvPr>
        </p:nvSpPr>
        <p:spPr>
          <a:xfrm>
            <a:off x="1016000" y="2438400"/>
            <a:ext cx="10718800" cy="6159500"/>
          </a:xfrm>
        </p:spPr>
        <p:txBody>
          <a:bodyPr/>
          <a:lstStyle/>
          <a:p>
            <a:pPr algn="l">
              <a:buFont typeface="Arial"/>
              <a:buChar char="•"/>
            </a:pPr>
            <a:r>
              <a:rPr lang="en-US" sz="2400" dirty="0"/>
              <a:t>In </a:t>
            </a:r>
            <a:r>
              <a:rPr lang="en-US" sz="2400" dirty="0">
                <a:hlinkClick r:id="rId2" tooltip="Aspect-oriented programming"/>
              </a:rPr>
              <a:t>aspect</a:t>
            </a:r>
            <a:r>
              <a:rPr lang="en-US" sz="2400" dirty="0"/>
              <a:t> and </a:t>
            </a:r>
            <a:r>
              <a:rPr lang="en-US" sz="2400" dirty="0">
                <a:hlinkClick r:id="rId3" tooltip="Functional programming"/>
              </a:rPr>
              <a:t>functional programming</a:t>
            </a:r>
            <a:r>
              <a:rPr lang="en-US" sz="2400" dirty="0"/>
              <a:t>, </a:t>
            </a:r>
            <a:r>
              <a:rPr lang="en-US" sz="2400" b="1" dirty="0"/>
              <a:t>advice</a:t>
            </a:r>
            <a:r>
              <a:rPr lang="en-US" sz="2400" dirty="0"/>
              <a:t> describes a class of </a:t>
            </a:r>
            <a:r>
              <a:rPr lang="en-US" sz="2400" dirty="0">
                <a:hlinkClick r:id="rId4" tooltip="Function (computer science)"/>
              </a:rPr>
              <a:t>functions</a:t>
            </a:r>
            <a:r>
              <a:rPr lang="en-US" sz="2400" dirty="0"/>
              <a:t> which modify other functions when the latter are run; it is a certain function, method or procedure that is to be applied at a given </a:t>
            </a:r>
            <a:r>
              <a:rPr lang="en-US" sz="2400" dirty="0">
                <a:hlinkClick r:id="rId5" tooltip="Join point"/>
              </a:rPr>
              <a:t>join point</a:t>
            </a:r>
            <a:r>
              <a:rPr lang="en-US" sz="2400" dirty="0"/>
              <a:t> of a program</a:t>
            </a:r>
            <a:r>
              <a:rPr lang="en-US" sz="2400" dirty="0" smtClean="0"/>
              <a:t>.</a:t>
            </a:r>
            <a:endParaRPr lang="en-US" sz="2400" dirty="0"/>
          </a:p>
          <a:p>
            <a:pPr algn="l">
              <a:buFont typeface="Arial"/>
              <a:buChar char="•"/>
            </a:pPr>
            <a:r>
              <a:rPr lang="en-US" sz="2400" i="1" dirty="0"/>
              <a:t>Advising consists of inserting new procedures at any or all of the entry or exit points to a particular procedure (or class of procedures). The procedures inserted are called "advice procedures" or simply "advice"</a:t>
            </a:r>
            <a:r>
              <a:rPr lang="en-US" sz="2400" i="1" dirty="0" smtClean="0"/>
              <a:t>.</a:t>
            </a:r>
          </a:p>
          <a:p>
            <a:pPr algn="l">
              <a:buFont typeface="Arial"/>
              <a:buChar char="•"/>
            </a:pPr>
            <a:r>
              <a:rPr lang="en-US" sz="2400" i="1" dirty="0"/>
              <a:t>Since each piece of advice is itself a procedure, it has its own entries and exits. In particular, this means that the execution of advice can cause the procedure that it modifies to be bypassed completely, e.g., by specifying as an exit from the advice one of the exits from the original procedure; or the advice may change essential variables and continue with the computation so that the original procedure is executed, but with modified variables. </a:t>
            </a:r>
            <a:endParaRPr lang="en-US" sz="2400" i="1" dirty="0" smtClean="0"/>
          </a:p>
          <a:p>
            <a:pPr algn="l">
              <a:buFont typeface="Arial"/>
              <a:buChar char="•"/>
            </a:pPr>
            <a:r>
              <a:rPr lang="en-US" sz="2400" i="1" dirty="0" smtClean="0"/>
              <a:t>Advice Types – Before, After, Throws, Around</a:t>
            </a:r>
          </a:p>
        </p:txBody>
      </p:sp>
      <p:sp>
        <p:nvSpPr>
          <p:cNvPr id="4" name="Slide Number Placeholder 3"/>
          <p:cNvSpPr>
            <a:spLocks noGrp="1"/>
          </p:cNvSpPr>
          <p:nvPr>
            <p:ph type="sldNum" sz="quarter" idx="10"/>
          </p:nvPr>
        </p:nvSpPr>
        <p:spPr/>
        <p:txBody>
          <a:bodyPr/>
          <a:lstStyle/>
          <a:p>
            <a:pPr>
              <a:defRPr/>
            </a:pPr>
            <a:fld id="{3CA876A2-D68B-AF41-AC5F-DF96355F07D3}" type="slidenum">
              <a:rPr lang="en-US" smtClean="0"/>
              <a:pPr>
                <a:defRPr/>
              </a:pPr>
              <a:t>2</a:t>
            </a:fld>
            <a:endParaRPr lang="en-US"/>
          </a:p>
        </p:txBody>
      </p:sp>
    </p:spTree>
    <p:extLst>
      <p:ext uri="{BB962C8B-B14F-4D97-AF65-F5344CB8AC3E}">
        <p14:creationId xmlns:p14="http://schemas.microsoft.com/office/powerpoint/2010/main" val="41046456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678289" y="685800"/>
            <a:ext cx="7800622" cy="1300480"/>
          </a:xfrm>
          <a:ln/>
        </p:spPr>
        <p:txBody>
          <a:bodyPr/>
          <a:lstStyle/>
          <a:p>
            <a:pPr>
              <a:tabLst>
                <a:tab pos="1029531" algn="l"/>
                <a:tab pos="2059061" algn="l"/>
                <a:tab pos="3088592" algn="l"/>
                <a:tab pos="4118122" algn="l"/>
                <a:tab pos="5147653" algn="l"/>
                <a:tab pos="6177183" algn="l"/>
                <a:tab pos="7206714" algn="l"/>
              </a:tabLst>
            </a:pPr>
            <a:r>
              <a:rPr lang="en-US" sz="5100">
                <a:solidFill>
                  <a:srgbClr val="FF0000"/>
                </a:solidFill>
                <a:latin typeface="Arial" charset="0"/>
              </a:rPr>
              <a:t>Example</a:t>
            </a:r>
          </a:p>
        </p:txBody>
      </p:sp>
      <p:sp>
        <p:nvSpPr>
          <p:cNvPr id="15362" name="Text Box 2"/>
          <p:cNvSpPr txBox="1">
            <a:spLocks noChangeArrowheads="1"/>
          </p:cNvSpPr>
          <p:nvPr/>
        </p:nvSpPr>
        <p:spPr bwMode="auto">
          <a:xfrm>
            <a:off x="975360" y="2059093"/>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lnSpc>
                <a:spcPct val="90000"/>
              </a:lnSpc>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5;</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f1 ( a );</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return 0;</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temp;</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temp = n + 1;</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f2 (temp);</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return;</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void f2 (</a:t>
            </a:r>
            <a:r>
              <a:rPr lang="en-US" sz="2300" dirty="0" err="1">
                <a:latin typeface="Times New Roman" charset="0"/>
              </a:rPr>
              <a:t>int</a:t>
            </a:r>
            <a:r>
              <a:rPr lang="en-US" sz="2300" dirty="0">
                <a:latin typeface="Times New Roman" charset="0"/>
              </a:rPr>
              <a:t> n) {</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temp;</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temp = n * 5;</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    return; </a:t>
            </a:r>
          </a:p>
          <a:p>
            <a:pPr algn="l">
              <a:lnSpc>
                <a:spcPct val="90000"/>
              </a:lnSpc>
              <a:spcBef>
                <a:spcPts val="694"/>
              </a:spcBef>
              <a:buClr>
                <a:srgbClr val="0066FF"/>
              </a:buClr>
              <a:buSzPct val="45000"/>
              <a:buFont typeface="Times New Roman" charset="0"/>
              <a:buAutoNum type="arabicPeriod"/>
            </a:pPr>
            <a:r>
              <a:rPr lang="en-US" sz="2300" dirty="0">
                <a:latin typeface="Times New Roman" charset="0"/>
              </a:rPr>
              <a:t>}</a:t>
            </a:r>
          </a:p>
          <a:p>
            <a:pPr algn="l">
              <a:lnSpc>
                <a:spcPct val="90000"/>
              </a:lnSpc>
              <a:spcBef>
                <a:spcPts val="694"/>
              </a:spcBef>
            </a:pPr>
            <a:r>
              <a:rPr lang="en-US" sz="2300" dirty="0">
                <a:latin typeface="Times New Roman" charset="0"/>
              </a:rPr>
              <a:t>    </a:t>
            </a:r>
          </a:p>
        </p:txBody>
      </p:sp>
      <p:sp>
        <p:nvSpPr>
          <p:cNvPr id="15363"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15364" name="Freeform 4"/>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Tree>
    <p:extLst>
      <p:ext uri="{BB962C8B-B14F-4D97-AF65-F5344CB8AC3E}">
        <p14:creationId xmlns:p14="http://schemas.microsoft.com/office/powerpoint/2010/main" val="74467640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FFFF"/>
                </a:solidFill>
                <a:latin typeface="Arial" charset="0"/>
              </a:rPr>
              <a:t>A Recursive </a:t>
            </a:r>
            <a:r>
              <a:rPr lang="en-US" sz="5100" dirty="0">
                <a:solidFill>
                  <a:srgbClr val="FF0000"/>
                </a:solidFill>
                <a:latin typeface="Arial" charset="0"/>
              </a:rPr>
              <a:t>Function</a:t>
            </a:r>
          </a:p>
        </p:txBody>
      </p:sp>
      <p:sp>
        <p:nvSpPr>
          <p:cNvPr id="16386" name="Rectangle 2"/>
          <p:cNvSpPr>
            <a:spLocks noGrp="1" noChangeArrowheads="1"/>
          </p:cNvSpPr>
          <p:nvPr>
            <p:ph type="body" idx="1"/>
          </p:nvPr>
        </p:nvSpPr>
        <p:spPr>
          <a:xfrm>
            <a:off x="975360" y="2817707"/>
            <a:ext cx="11054080" cy="5852160"/>
          </a:xfrm>
          <a:ln/>
        </p:spPr>
        <p:txBody>
          <a:bodyPr/>
          <a:lstStyle/>
          <a:p>
            <a:pPr marL="864716" indent="-864716" algn="l">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//note: This code doesn’t do any meaningful</a:t>
            </a:r>
          </a:p>
          <a:p>
            <a:pPr marL="864716" indent="-864716" algn="l">
              <a:spcBef>
                <a:spcPts val="694"/>
              </a:spcBef>
              <a:tabLst>
                <a:tab pos="1029531" algn="l"/>
                <a:tab pos="2059061" algn="l"/>
                <a:tab pos="3088592" algn="l"/>
                <a:tab pos="4118122" algn="l"/>
                <a:tab pos="5147653" algn="l"/>
                <a:tab pos="6177183" algn="l"/>
                <a:tab pos="7206714" algn="l"/>
                <a:tab pos="8236245" algn="l"/>
                <a:tab pos="9265775" algn="l"/>
                <a:tab pos="10295306" algn="l"/>
              </a:tabLst>
            </a:pPr>
            <a:r>
              <a:rPr lang="en-US" sz="2300" dirty="0"/>
              <a:t>//work</a:t>
            </a:r>
            <a:br>
              <a:rPr lang="en-US" sz="2300" dirty="0"/>
            </a:br>
            <a:endParaRPr lang="en-US" sz="2300" dirty="0"/>
          </a:p>
          <a:p>
            <a:pPr marL="864716" indent="-864716" algn="l">
              <a:spcBef>
                <a:spcPts val="694"/>
              </a:spcBef>
              <a:buClr>
                <a:srgbClr val="0066FF"/>
              </a:buClr>
              <a:buSzPct val="45000"/>
              <a:buFont typeface="Times New Roman" charset="0"/>
              <a:buAutoNum type="arabicPeriod"/>
              <a:tabLst>
                <a:tab pos="1029531" algn="l"/>
                <a:tab pos="2059061" algn="l"/>
                <a:tab pos="3088592" algn="l"/>
                <a:tab pos="4118122" algn="l"/>
                <a:tab pos="5147653" algn="l"/>
                <a:tab pos="6177183" algn="l"/>
                <a:tab pos="7206714" algn="l"/>
                <a:tab pos="8236245" algn="l"/>
                <a:tab pos="9265775" algn="l"/>
                <a:tab pos="10295306" algn="l"/>
              </a:tabLst>
            </a:pPr>
            <a:r>
              <a:rPr lang="en-US" sz="2300" dirty="0" err="1"/>
              <a:t>int</a:t>
            </a:r>
            <a:r>
              <a:rPr lang="en-US" sz="2300" dirty="0"/>
              <a:t> main ( ) {</a:t>
            </a:r>
          </a:p>
          <a:p>
            <a:pPr marL="864716" indent="-864716" algn="l">
              <a:spcBef>
                <a:spcPts val="694"/>
              </a:spcBef>
              <a:buClr>
                <a:srgbClr val="0066FF"/>
              </a:buClr>
              <a:buSzPct val="45000"/>
              <a:buFont typeface="Times New Roman" charset="0"/>
              <a:buAutoNum type="arabicPeriod"/>
              <a:tabLst>
                <a:tab pos="1029531" algn="l"/>
                <a:tab pos="2059061" algn="l"/>
                <a:tab pos="3088592" algn="l"/>
                <a:tab pos="4118122" algn="l"/>
                <a:tab pos="5147653" algn="l"/>
                <a:tab pos="6177183" algn="l"/>
                <a:tab pos="7206714" algn="l"/>
                <a:tab pos="8236245" algn="l"/>
                <a:tab pos="9265775" algn="l"/>
                <a:tab pos="10295306" algn="l"/>
              </a:tabLst>
            </a:pPr>
            <a:r>
              <a:rPr lang="en-US" sz="2300" dirty="0"/>
              <a:t>    </a:t>
            </a:r>
            <a:r>
              <a:rPr lang="en-US" sz="2300" dirty="0" err="1"/>
              <a:t>int</a:t>
            </a:r>
            <a:r>
              <a:rPr lang="en-US" sz="2300" dirty="0"/>
              <a:t> a = 2;</a:t>
            </a:r>
          </a:p>
          <a:p>
            <a:pPr marL="864716" indent="-864716" algn="l">
              <a:spcBef>
                <a:spcPts val="694"/>
              </a:spcBef>
              <a:buClr>
                <a:srgbClr val="0066FF"/>
              </a:buClr>
              <a:buSzPct val="45000"/>
              <a:buFont typeface="Times New Roman" charset="0"/>
              <a:buAutoNum type="arabicPeriod"/>
              <a:tabLst>
                <a:tab pos="1029531" algn="l"/>
                <a:tab pos="2059061" algn="l"/>
                <a:tab pos="3088592" algn="l"/>
                <a:tab pos="4118122" algn="l"/>
                <a:tab pos="5147653" algn="l"/>
                <a:tab pos="6177183" algn="l"/>
                <a:tab pos="7206714" algn="l"/>
                <a:tab pos="8236245" algn="l"/>
                <a:tab pos="9265775" algn="l"/>
                <a:tab pos="10295306" algn="l"/>
              </a:tabLst>
            </a:pPr>
            <a:r>
              <a:rPr lang="en-US" sz="2300" dirty="0"/>
              <a:t>    f1 ( a );</a:t>
            </a:r>
          </a:p>
          <a:p>
            <a:pPr marL="864716" indent="-864716" algn="l">
              <a:spcBef>
                <a:spcPts val="694"/>
              </a:spcBef>
              <a:buClr>
                <a:srgbClr val="0066FF"/>
              </a:buClr>
              <a:buSzPct val="45000"/>
              <a:buFont typeface="Times New Roman" charset="0"/>
              <a:buAutoNum type="arabicPeriod"/>
              <a:tabLst>
                <a:tab pos="1029531" algn="l"/>
                <a:tab pos="2059061" algn="l"/>
                <a:tab pos="3088592" algn="l"/>
                <a:tab pos="4118122" algn="l"/>
                <a:tab pos="5147653" algn="l"/>
                <a:tab pos="6177183" algn="l"/>
                <a:tab pos="7206714" algn="l"/>
                <a:tab pos="8236245" algn="l"/>
                <a:tab pos="9265775" algn="l"/>
                <a:tab pos="10295306" algn="l"/>
              </a:tabLst>
            </a:pPr>
            <a:r>
              <a:rPr lang="en-US" sz="2300" dirty="0"/>
              <a:t>}</a:t>
            </a:r>
          </a:p>
          <a:p>
            <a:pPr marL="864716" indent="-864716" algn="l">
              <a:spcBef>
                <a:spcPts val="694"/>
              </a:spcBef>
              <a:tabLst>
                <a:tab pos="1029531" algn="l"/>
                <a:tab pos="2059061" algn="l"/>
                <a:tab pos="3088592" algn="l"/>
                <a:tab pos="4118122" algn="l"/>
                <a:tab pos="5147653" algn="l"/>
                <a:tab pos="6177183" algn="l"/>
                <a:tab pos="7206714" algn="l"/>
                <a:tab pos="8236245" algn="l"/>
                <a:tab pos="9265775" algn="l"/>
                <a:tab pos="10295306" algn="l"/>
              </a:tabLst>
            </a:pPr>
            <a:endParaRPr lang="en-US" sz="2300" dirty="0"/>
          </a:p>
          <a:p>
            <a:pPr marL="864716" indent="-864716" algn="l">
              <a:spcBef>
                <a:spcPts val="694"/>
              </a:spcBef>
              <a:buClr>
                <a:srgbClr val="0066FF"/>
              </a:buClr>
              <a:buSzPct val="45000"/>
              <a:buFont typeface="Times New Roman" charset="0"/>
              <a:buAutoNum type="arabicPeriod"/>
              <a:tabLst>
                <a:tab pos="1029531" algn="l"/>
                <a:tab pos="2059061" algn="l"/>
                <a:tab pos="3088592" algn="l"/>
                <a:tab pos="4118122" algn="l"/>
                <a:tab pos="5147653" algn="l"/>
                <a:tab pos="6177183" algn="l"/>
                <a:tab pos="7206714" algn="l"/>
                <a:tab pos="8236245" algn="l"/>
                <a:tab pos="9265775" algn="l"/>
                <a:tab pos="10295306" algn="l"/>
              </a:tabLst>
            </a:pPr>
            <a:r>
              <a:rPr lang="en-US" sz="2300" dirty="0"/>
              <a:t>void f1 (</a:t>
            </a:r>
            <a:r>
              <a:rPr lang="en-US" sz="2300" dirty="0" err="1"/>
              <a:t>int</a:t>
            </a:r>
            <a:r>
              <a:rPr lang="en-US" sz="2300" dirty="0"/>
              <a:t> n) {</a:t>
            </a:r>
          </a:p>
          <a:p>
            <a:pPr marL="864716" indent="-864716" algn="l">
              <a:spcBef>
                <a:spcPts val="694"/>
              </a:spcBef>
              <a:buClr>
                <a:srgbClr val="0066FF"/>
              </a:buClr>
              <a:buSzPct val="45000"/>
              <a:buFont typeface="Times New Roman" charset="0"/>
              <a:buAutoNum type="arabicPeriod"/>
              <a:tabLst>
                <a:tab pos="1029531" algn="l"/>
                <a:tab pos="2059061" algn="l"/>
                <a:tab pos="3088592" algn="l"/>
                <a:tab pos="4118122" algn="l"/>
                <a:tab pos="5147653" algn="l"/>
                <a:tab pos="6177183" algn="l"/>
                <a:tab pos="7206714" algn="l"/>
                <a:tab pos="8236245" algn="l"/>
                <a:tab pos="9265775" algn="l"/>
                <a:tab pos="10295306" algn="l"/>
              </a:tabLst>
            </a:pPr>
            <a:r>
              <a:rPr lang="en-US" sz="2300" dirty="0"/>
              <a:t>    if ( n == 0 )	//base case</a:t>
            </a:r>
          </a:p>
          <a:p>
            <a:pPr marL="864716" indent="-864716" algn="l">
              <a:spcBef>
                <a:spcPts val="694"/>
              </a:spcBef>
              <a:buClr>
                <a:srgbClr val="0066FF"/>
              </a:buClr>
              <a:buSzPct val="45000"/>
              <a:buFont typeface="Times New Roman" charset="0"/>
              <a:buAutoNum type="arabicPeriod"/>
              <a:tabLst>
                <a:tab pos="1029531" algn="l"/>
                <a:tab pos="2059061" algn="l"/>
                <a:tab pos="3088592" algn="l"/>
                <a:tab pos="4118122" algn="l"/>
                <a:tab pos="5147653" algn="l"/>
                <a:tab pos="6177183" algn="l"/>
                <a:tab pos="7206714" algn="l"/>
                <a:tab pos="8236245" algn="l"/>
                <a:tab pos="9265775" algn="l"/>
                <a:tab pos="10295306" algn="l"/>
              </a:tabLst>
            </a:pPr>
            <a:r>
              <a:rPr lang="en-US" sz="2300" dirty="0"/>
              <a:t>        return;</a:t>
            </a:r>
          </a:p>
          <a:p>
            <a:pPr marL="864716" indent="-864716" algn="l">
              <a:spcBef>
                <a:spcPts val="694"/>
              </a:spcBef>
              <a:tabLst>
                <a:tab pos="1029531" algn="l"/>
                <a:tab pos="2059061" algn="l"/>
                <a:tab pos="3088592" algn="l"/>
                <a:tab pos="4118122" algn="l"/>
                <a:tab pos="5147653" algn="l"/>
                <a:tab pos="6177183" algn="l"/>
                <a:tab pos="7206714" algn="l"/>
                <a:tab pos="8236245" algn="l"/>
                <a:tab pos="9265775" algn="l"/>
                <a:tab pos="10295306" algn="l"/>
              </a:tabLst>
            </a:pPr>
            <a:endParaRPr lang="en-US" sz="2300" dirty="0"/>
          </a:p>
          <a:p>
            <a:pPr marL="864716" indent="-864716" algn="l">
              <a:spcBef>
                <a:spcPts val="694"/>
              </a:spcBef>
              <a:buClr>
                <a:srgbClr val="0066FF"/>
              </a:buClr>
              <a:buSzPct val="45000"/>
              <a:buFont typeface="Times New Roman" charset="0"/>
              <a:buAutoNum type="arabicPeriod"/>
              <a:tabLst>
                <a:tab pos="1029531" algn="l"/>
                <a:tab pos="2059061" algn="l"/>
                <a:tab pos="3088592" algn="l"/>
                <a:tab pos="4118122" algn="l"/>
                <a:tab pos="5147653" algn="l"/>
                <a:tab pos="6177183" algn="l"/>
                <a:tab pos="7206714" algn="l"/>
                <a:tab pos="8236245" algn="l"/>
                <a:tab pos="9265775" algn="l"/>
                <a:tab pos="10295306" algn="l"/>
              </a:tabLst>
            </a:pPr>
            <a:r>
              <a:rPr lang="en-US" sz="2300" dirty="0"/>
              <a:t>    f1 ( n-1 );	//recursive call </a:t>
            </a:r>
          </a:p>
          <a:p>
            <a:pPr marL="864716" indent="-864716" algn="l">
              <a:spcBef>
                <a:spcPts val="694"/>
              </a:spcBef>
              <a:buClr>
                <a:srgbClr val="0066FF"/>
              </a:buClr>
              <a:buSzPct val="45000"/>
              <a:buFont typeface="Times New Roman" charset="0"/>
              <a:buAutoNum type="arabicPeriod"/>
              <a:tabLst>
                <a:tab pos="1029531" algn="l"/>
                <a:tab pos="2059061" algn="l"/>
                <a:tab pos="3088592" algn="l"/>
                <a:tab pos="4118122" algn="l"/>
                <a:tab pos="5147653" algn="l"/>
                <a:tab pos="6177183" algn="l"/>
                <a:tab pos="7206714" algn="l"/>
                <a:tab pos="8236245" algn="l"/>
                <a:tab pos="9265775" algn="l"/>
                <a:tab pos="10295306" algn="l"/>
              </a:tabLst>
            </a:pPr>
            <a:r>
              <a:rPr lang="en-US" sz="2300" dirty="0"/>
              <a:t>}</a:t>
            </a:r>
          </a:p>
        </p:txBody>
      </p:sp>
      <p:pic>
        <p:nvPicPr>
          <p:cNvPr id="1639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774" y="2248747"/>
            <a:ext cx="6082453" cy="7504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35390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A Recursive Function</a:t>
            </a:r>
          </a:p>
        </p:txBody>
      </p:sp>
      <p:sp>
        <p:nvSpPr>
          <p:cNvPr id="17410" name="Text Box 2"/>
          <p:cNvSpPr txBox="1">
            <a:spLocks noChangeArrowheads="1"/>
          </p:cNvSpPr>
          <p:nvPr/>
        </p:nvSpPr>
        <p:spPr bwMode="auto">
          <a:xfrm>
            <a:off x="975360" y="2275840"/>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 {</a:t>
            </a:r>
          </a:p>
          <a:p>
            <a:pPr algn="l">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2;</a:t>
            </a:r>
          </a:p>
          <a:p>
            <a:pPr algn="l">
              <a:spcBef>
                <a:spcPts val="694"/>
              </a:spcBef>
              <a:buClr>
                <a:srgbClr val="0066FF"/>
              </a:buClr>
              <a:buSzPct val="45000"/>
              <a:buFont typeface="Times New Roman" charset="0"/>
              <a:buAutoNum type="arabicPeriod"/>
            </a:pPr>
            <a:r>
              <a:rPr lang="en-US" sz="2300" dirty="0">
                <a:latin typeface="Times New Roman" charset="0"/>
              </a:rPr>
              <a:t>    f1 ( a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spcBef>
                <a:spcPts val="694"/>
              </a:spcBef>
              <a:buClr>
                <a:srgbClr val="0066FF"/>
              </a:buClr>
              <a:buSzPct val="45000"/>
              <a:buFont typeface="Times New Roman" charset="0"/>
              <a:buAutoNum type="arabicPeriod"/>
            </a:pPr>
            <a:r>
              <a:rPr lang="en-US" sz="2300" dirty="0">
                <a:latin typeface="Times New Roman" charset="0"/>
              </a:rPr>
              <a:t>    if ( n == 0 )	//base case</a:t>
            </a:r>
          </a:p>
          <a:p>
            <a:pPr algn="l">
              <a:spcBef>
                <a:spcPts val="694"/>
              </a:spcBef>
              <a:buClr>
                <a:srgbClr val="0066FF"/>
              </a:buClr>
              <a:buSzPct val="45000"/>
              <a:buFont typeface="Times New Roman" charset="0"/>
              <a:buAutoNum type="arabicPeriod"/>
            </a:pPr>
            <a:r>
              <a:rPr lang="en-US" sz="2300" dirty="0">
                <a:latin typeface="Times New Roman" charset="0"/>
              </a:rPr>
              <a:t>        return;</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    f1 ( n-1 );	//recursive call </a:t>
            </a:r>
          </a:p>
          <a:p>
            <a:pPr algn="l">
              <a:spcBef>
                <a:spcPts val="694"/>
              </a:spcBef>
              <a:buClr>
                <a:srgbClr val="0066FF"/>
              </a:buClr>
              <a:buSzPct val="45000"/>
              <a:buFont typeface="Times New Roman" charset="0"/>
              <a:buAutoNum type="arabicPeriod"/>
            </a:pPr>
            <a:r>
              <a:rPr lang="en-US" sz="2300" dirty="0">
                <a:latin typeface="Times New Roman" charset="0"/>
              </a:rPr>
              <a:t>}</a:t>
            </a:r>
          </a:p>
        </p:txBody>
      </p:sp>
      <p:sp>
        <p:nvSpPr>
          <p:cNvPr id="17411"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17412" name="Freeform 4"/>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17413" name="Rectangle 5"/>
          <p:cNvSpPr>
            <a:spLocks noChangeArrowheads="1"/>
          </p:cNvSpPr>
          <p:nvPr/>
        </p:nvSpPr>
        <p:spPr bwMode="auto">
          <a:xfrm>
            <a:off x="6177280" y="6263076"/>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2	return to exit routine</a:t>
            </a:r>
          </a:p>
        </p:txBody>
      </p:sp>
      <p:sp>
        <p:nvSpPr>
          <p:cNvPr id="17414" name="Line 6"/>
          <p:cNvSpPr>
            <a:spLocks noChangeShapeType="1"/>
          </p:cNvSpPr>
          <p:nvPr/>
        </p:nvSpPr>
        <p:spPr bwMode="auto">
          <a:xfrm>
            <a:off x="1517227" y="3793067"/>
            <a:ext cx="541867"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17415" name="Group 7"/>
          <p:cNvGrpSpPr>
            <a:grpSpLocks/>
          </p:cNvGrpSpPr>
          <p:nvPr/>
        </p:nvGrpSpPr>
        <p:grpSpPr bwMode="auto">
          <a:xfrm>
            <a:off x="10943448" y="6394027"/>
            <a:ext cx="2038772" cy="647983"/>
            <a:chOff x="4847" y="2832"/>
            <a:chExt cx="903" cy="287"/>
          </a:xfrm>
        </p:grpSpPr>
        <p:sp>
          <p:nvSpPr>
            <p:cNvPr id="17416" name="Freeform 8"/>
            <p:cNvSpPr>
              <a:spLocks noChangeArrowheads="1"/>
            </p:cNvSpPr>
            <p:nvPr/>
          </p:nvSpPr>
          <p:spPr bwMode="auto">
            <a:xfrm>
              <a:off x="4847"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17" name="Freeform 9"/>
            <p:cNvSpPr>
              <a:spLocks noChangeArrowheads="1"/>
            </p:cNvSpPr>
            <p:nvPr/>
          </p:nvSpPr>
          <p:spPr bwMode="auto">
            <a:xfrm>
              <a:off x="4847"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18" name="Rectangle 10"/>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spTree>
    <p:extLst>
      <p:ext uri="{BB962C8B-B14F-4D97-AF65-F5344CB8AC3E}">
        <p14:creationId xmlns:p14="http://schemas.microsoft.com/office/powerpoint/2010/main" val="403843663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A Recursive Function</a:t>
            </a:r>
          </a:p>
        </p:txBody>
      </p:sp>
      <p:sp>
        <p:nvSpPr>
          <p:cNvPr id="18434" name="Text Box 2"/>
          <p:cNvSpPr txBox="1">
            <a:spLocks noChangeArrowheads="1"/>
          </p:cNvSpPr>
          <p:nvPr/>
        </p:nvSpPr>
        <p:spPr bwMode="auto">
          <a:xfrm>
            <a:off x="975360" y="2275840"/>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 {</a:t>
            </a:r>
          </a:p>
          <a:p>
            <a:pPr algn="l">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2;</a:t>
            </a:r>
          </a:p>
          <a:p>
            <a:pPr algn="l">
              <a:spcBef>
                <a:spcPts val="694"/>
              </a:spcBef>
              <a:buClr>
                <a:srgbClr val="0066FF"/>
              </a:buClr>
              <a:buSzPct val="45000"/>
              <a:buFont typeface="Times New Roman" charset="0"/>
              <a:buAutoNum type="arabicPeriod"/>
            </a:pPr>
            <a:r>
              <a:rPr lang="en-US" sz="2300" dirty="0">
                <a:latin typeface="Times New Roman" charset="0"/>
              </a:rPr>
              <a:t>    f1 ( a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spcBef>
                <a:spcPts val="694"/>
              </a:spcBef>
              <a:buClr>
                <a:srgbClr val="0066FF"/>
              </a:buClr>
              <a:buSzPct val="45000"/>
              <a:buFont typeface="Times New Roman" charset="0"/>
              <a:buAutoNum type="arabicPeriod"/>
            </a:pPr>
            <a:r>
              <a:rPr lang="en-US" sz="2300" dirty="0">
                <a:latin typeface="Times New Roman" charset="0"/>
              </a:rPr>
              <a:t>    if ( n == 0 )	//base case</a:t>
            </a:r>
          </a:p>
          <a:p>
            <a:pPr algn="l">
              <a:spcBef>
                <a:spcPts val="694"/>
              </a:spcBef>
              <a:buClr>
                <a:srgbClr val="0066FF"/>
              </a:buClr>
              <a:buSzPct val="45000"/>
              <a:buFont typeface="Times New Roman" charset="0"/>
              <a:buAutoNum type="arabicPeriod"/>
            </a:pPr>
            <a:r>
              <a:rPr lang="en-US" sz="2300" dirty="0">
                <a:latin typeface="Times New Roman" charset="0"/>
              </a:rPr>
              <a:t>        return;</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    f1 ( n-1 );	//recursive call </a:t>
            </a:r>
          </a:p>
          <a:p>
            <a:pPr algn="l">
              <a:spcBef>
                <a:spcPts val="694"/>
              </a:spcBef>
              <a:buClr>
                <a:srgbClr val="0066FF"/>
              </a:buClr>
              <a:buSzPct val="45000"/>
              <a:buFont typeface="Times New Roman" charset="0"/>
              <a:buAutoNum type="arabicPeriod"/>
            </a:pPr>
            <a:r>
              <a:rPr lang="en-US" sz="2300" dirty="0">
                <a:latin typeface="Times New Roman" charset="0"/>
              </a:rPr>
              <a:t>}</a:t>
            </a:r>
          </a:p>
        </p:txBody>
      </p:sp>
      <p:sp>
        <p:nvSpPr>
          <p:cNvPr id="18435"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18436" name="Freeform 4"/>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18437" name="Rectangle 5"/>
          <p:cNvSpPr>
            <a:spLocks noChangeArrowheads="1"/>
          </p:cNvSpPr>
          <p:nvPr/>
        </p:nvSpPr>
        <p:spPr bwMode="auto">
          <a:xfrm>
            <a:off x="6177280" y="6263076"/>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2	return to exit routine</a:t>
            </a:r>
          </a:p>
        </p:txBody>
      </p:sp>
      <p:sp>
        <p:nvSpPr>
          <p:cNvPr id="18438" name="Line 6"/>
          <p:cNvSpPr>
            <a:spLocks noChangeShapeType="1"/>
          </p:cNvSpPr>
          <p:nvPr/>
        </p:nvSpPr>
        <p:spPr bwMode="auto">
          <a:xfrm>
            <a:off x="1625600" y="5418667"/>
            <a:ext cx="541867"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18439" name="Group 7"/>
          <p:cNvGrpSpPr>
            <a:grpSpLocks/>
          </p:cNvGrpSpPr>
          <p:nvPr/>
        </p:nvGrpSpPr>
        <p:grpSpPr bwMode="auto">
          <a:xfrm>
            <a:off x="10943448" y="6394027"/>
            <a:ext cx="2038772" cy="647983"/>
            <a:chOff x="4847" y="2832"/>
            <a:chExt cx="903" cy="287"/>
          </a:xfrm>
        </p:grpSpPr>
        <p:sp>
          <p:nvSpPr>
            <p:cNvPr id="18440" name="Freeform 8"/>
            <p:cNvSpPr>
              <a:spLocks noChangeArrowheads="1"/>
            </p:cNvSpPr>
            <p:nvPr/>
          </p:nvSpPr>
          <p:spPr bwMode="auto">
            <a:xfrm>
              <a:off x="4847"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41" name="Freeform 9"/>
            <p:cNvSpPr>
              <a:spLocks noChangeArrowheads="1"/>
            </p:cNvSpPr>
            <p:nvPr/>
          </p:nvSpPr>
          <p:spPr bwMode="auto">
            <a:xfrm>
              <a:off x="4847"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42" name="Rectangle 10"/>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sp>
        <p:nvSpPr>
          <p:cNvPr id="18443" name="Rectangle 11"/>
          <p:cNvSpPr>
            <a:spLocks noChangeArrowheads="1"/>
          </p:cNvSpPr>
          <p:nvPr/>
        </p:nvSpPr>
        <p:spPr bwMode="auto">
          <a:xfrm>
            <a:off x="6177280" y="4985174"/>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2	return to line 3</a:t>
            </a:r>
          </a:p>
        </p:txBody>
      </p:sp>
      <p:sp>
        <p:nvSpPr>
          <p:cNvPr id="18444" name="Line 12"/>
          <p:cNvSpPr>
            <a:spLocks noChangeShapeType="1"/>
          </p:cNvSpPr>
          <p:nvPr/>
        </p:nvSpPr>
        <p:spPr bwMode="auto">
          <a:xfrm>
            <a:off x="6177280" y="6068907"/>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18445" name="Group 13"/>
          <p:cNvGrpSpPr>
            <a:grpSpLocks/>
          </p:cNvGrpSpPr>
          <p:nvPr/>
        </p:nvGrpSpPr>
        <p:grpSpPr bwMode="auto">
          <a:xfrm>
            <a:off x="10943447" y="5201921"/>
            <a:ext cx="1693332" cy="647983"/>
            <a:chOff x="4847" y="2304"/>
            <a:chExt cx="750" cy="287"/>
          </a:xfrm>
        </p:grpSpPr>
        <p:sp>
          <p:nvSpPr>
            <p:cNvPr id="18446" name="Freeform 14"/>
            <p:cNvSpPr>
              <a:spLocks noChangeArrowheads="1"/>
            </p:cNvSpPr>
            <p:nvPr/>
          </p:nvSpPr>
          <p:spPr bwMode="auto">
            <a:xfrm>
              <a:off x="4847" y="2448"/>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47" name="Freeform 15"/>
            <p:cNvSpPr>
              <a:spLocks noChangeArrowheads="1"/>
            </p:cNvSpPr>
            <p:nvPr/>
          </p:nvSpPr>
          <p:spPr bwMode="auto">
            <a:xfrm>
              <a:off x="4847" y="2304"/>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48" name="Rectangle 16"/>
            <p:cNvSpPr>
              <a:spLocks noChangeArrowheads="1"/>
            </p:cNvSpPr>
            <p:nvPr/>
          </p:nvSpPr>
          <p:spPr bwMode="auto">
            <a:xfrm>
              <a:off x="5052" y="2352"/>
              <a:ext cx="54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p>
          </p:txBody>
        </p:sp>
      </p:grpSp>
    </p:spTree>
    <p:extLst>
      <p:ext uri="{BB962C8B-B14F-4D97-AF65-F5344CB8AC3E}">
        <p14:creationId xmlns:p14="http://schemas.microsoft.com/office/powerpoint/2010/main" val="76862025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A Recursive Function</a:t>
            </a:r>
          </a:p>
        </p:txBody>
      </p:sp>
      <p:sp>
        <p:nvSpPr>
          <p:cNvPr id="19458" name="Text Box 2"/>
          <p:cNvSpPr txBox="1">
            <a:spLocks noChangeArrowheads="1"/>
          </p:cNvSpPr>
          <p:nvPr/>
        </p:nvSpPr>
        <p:spPr bwMode="auto">
          <a:xfrm>
            <a:off x="975360" y="2275840"/>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 {</a:t>
            </a:r>
          </a:p>
          <a:p>
            <a:pPr algn="l">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2;</a:t>
            </a:r>
          </a:p>
          <a:p>
            <a:pPr algn="l">
              <a:spcBef>
                <a:spcPts val="694"/>
              </a:spcBef>
              <a:buClr>
                <a:srgbClr val="0066FF"/>
              </a:buClr>
              <a:buSzPct val="45000"/>
              <a:buFont typeface="Times New Roman" charset="0"/>
              <a:buAutoNum type="arabicPeriod"/>
            </a:pPr>
            <a:r>
              <a:rPr lang="en-US" sz="2300" dirty="0">
                <a:latin typeface="Times New Roman" charset="0"/>
              </a:rPr>
              <a:t>    f1 ( a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spcBef>
                <a:spcPts val="694"/>
              </a:spcBef>
              <a:buClr>
                <a:srgbClr val="0066FF"/>
              </a:buClr>
              <a:buSzPct val="45000"/>
              <a:buFont typeface="Times New Roman" charset="0"/>
              <a:buAutoNum type="arabicPeriod"/>
            </a:pPr>
            <a:r>
              <a:rPr lang="en-US" sz="2300" dirty="0">
                <a:latin typeface="Times New Roman" charset="0"/>
              </a:rPr>
              <a:t>    if ( n == 0 )	//base case</a:t>
            </a:r>
          </a:p>
          <a:p>
            <a:pPr algn="l">
              <a:spcBef>
                <a:spcPts val="694"/>
              </a:spcBef>
              <a:buClr>
                <a:srgbClr val="0066FF"/>
              </a:buClr>
              <a:buSzPct val="45000"/>
              <a:buFont typeface="Times New Roman" charset="0"/>
              <a:buAutoNum type="arabicPeriod"/>
            </a:pPr>
            <a:r>
              <a:rPr lang="en-US" sz="2300" dirty="0">
                <a:latin typeface="Times New Roman" charset="0"/>
              </a:rPr>
              <a:t>        return;</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    f1 ( n-1 );	//recursive call </a:t>
            </a:r>
          </a:p>
          <a:p>
            <a:pPr algn="l">
              <a:spcBef>
                <a:spcPts val="694"/>
              </a:spcBef>
              <a:buClr>
                <a:srgbClr val="0066FF"/>
              </a:buClr>
              <a:buSzPct val="45000"/>
              <a:buFont typeface="Times New Roman" charset="0"/>
              <a:buAutoNum type="arabicPeriod"/>
            </a:pPr>
            <a:r>
              <a:rPr lang="en-US" sz="2300" dirty="0">
                <a:latin typeface="Times New Roman" charset="0"/>
              </a:rPr>
              <a:t>}</a:t>
            </a:r>
          </a:p>
        </p:txBody>
      </p:sp>
      <p:sp>
        <p:nvSpPr>
          <p:cNvPr id="19459"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19460" name="Freeform 4"/>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19461" name="Rectangle 5"/>
          <p:cNvSpPr>
            <a:spLocks noChangeArrowheads="1"/>
          </p:cNvSpPr>
          <p:nvPr/>
        </p:nvSpPr>
        <p:spPr bwMode="auto">
          <a:xfrm>
            <a:off x="6177280" y="6263076"/>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2	return to exit routine</a:t>
            </a:r>
          </a:p>
        </p:txBody>
      </p:sp>
      <p:sp>
        <p:nvSpPr>
          <p:cNvPr id="19462" name="Line 6"/>
          <p:cNvSpPr>
            <a:spLocks noChangeShapeType="1"/>
          </p:cNvSpPr>
          <p:nvPr/>
        </p:nvSpPr>
        <p:spPr bwMode="auto">
          <a:xfrm>
            <a:off x="1625600" y="6719147"/>
            <a:ext cx="541867"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19463" name="Group 7"/>
          <p:cNvGrpSpPr>
            <a:grpSpLocks/>
          </p:cNvGrpSpPr>
          <p:nvPr/>
        </p:nvGrpSpPr>
        <p:grpSpPr bwMode="auto">
          <a:xfrm>
            <a:off x="10943448" y="6394027"/>
            <a:ext cx="2038772" cy="647983"/>
            <a:chOff x="4847" y="2832"/>
            <a:chExt cx="903" cy="287"/>
          </a:xfrm>
        </p:grpSpPr>
        <p:sp>
          <p:nvSpPr>
            <p:cNvPr id="19464" name="Freeform 8"/>
            <p:cNvSpPr>
              <a:spLocks noChangeArrowheads="1"/>
            </p:cNvSpPr>
            <p:nvPr/>
          </p:nvSpPr>
          <p:spPr bwMode="auto">
            <a:xfrm>
              <a:off x="4847"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65" name="Freeform 9"/>
            <p:cNvSpPr>
              <a:spLocks noChangeArrowheads="1"/>
            </p:cNvSpPr>
            <p:nvPr/>
          </p:nvSpPr>
          <p:spPr bwMode="auto">
            <a:xfrm>
              <a:off x="4847"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66" name="Rectangle 10"/>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sp>
        <p:nvSpPr>
          <p:cNvPr id="19467" name="Rectangle 11"/>
          <p:cNvSpPr>
            <a:spLocks noChangeArrowheads="1"/>
          </p:cNvSpPr>
          <p:nvPr/>
        </p:nvSpPr>
        <p:spPr bwMode="auto">
          <a:xfrm>
            <a:off x="6177280" y="4985174"/>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2	return to line 3</a:t>
            </a:r>
          </a:p>
        </p:txBody>
      </p:sp>
      <p:sp>
        <p:nvSpPr>
          <p:cNvPr id="19468" name="Line 12"/>
          <p:cNvSpPr>
            <a:spLocks noChangeShapeType="1"/>
          </p:cNvSpPr>
          <p:nvPr/>
        </p:nvSpPr>
        <p:spPr bwMode="auto">
          <a:xfrm>
            <a:off x="6177280" y="6068907"/>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19469" name="Group 13"/>
          <p:cNvGrpSpPr>
            <a:grpSpLocks/>
          </p:cNvGrpSpPr>
          <p:nvPr/>
        </p:nvGrpSpPr>
        <p:grpSpPr bwMode="auto">
          <a:xfrm>
            <a:off x="10943447" y="5201921"/>
            <a:ext cx="1693332" cy="647983"/>
            <a:chOff x="4847" y="2304"/>
            <a:chExt cx="750" cy="287"/>
          </a:xfrm>
        </p:grpSpPr>
        <p:sp>
          <p:nvSpPr>
            <p:cNvPr id="19470" name="Freeform 14"/>
            <p:cNvSpPr>
              <a:spLocks noChangeArrowheads="1"/>
            </p:cNvSpPr>
            <p:nvPr/>
          </p:nvSpPr>
          <p:spPr bwMode="auto">
            <a:xfrm>
              <a:off x="4847" y="2448"/>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71" name="Freeform 15"/>
            <p:cNvSpPr>
              <a:spLocks noChangeArrowheads="1"/>
            </p:cNvSpPr>
            <p:nvPr/>
          </p:nvSpPr>
          <p:spPr bwMode="auto">
            <a:xfrm>
              <a:off x="4847" y="2304"/>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72" name="Rectangle 16"/>
            <p:cNvSpPr>
              <a:spLocks noChangeArrowheads="1"/>
            </p:cNvSpPr>
            <p:nvPr/>
          </p:nvSpPr>
          <p:spPr bwMode="auto">
            <a:xfrm>
              <a:off x="5052" y="2352"/>
              <a:ext cx="54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p>
          </p:txBody>
        </p:sp>
      </p:grpSp>
    </p:spTree>
    <p:extLst>
      <p:ext uri="{BB962C8B-B14F-4D97-AF65-F5344CB8AC3E}">
        <p14:creationId xmlns:p14="http://schemas.microsoft.com/office/powerpoint/2010/main" val="207820294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a:solidFill>
                  <a:srgbClr val="FF0000"/>
                </a:solidFill>
                <a:latin typeface="Arial" charset="0"/>
              </a:rPr>
              <a:t>A Recursive Function</a:t>
            </a:r>
          </a:p>
        </p:txBody>
      </p:sp>
      <p:sp>
        <p:nvSpPr>
          <p:cNvPr id="20482" name="Text Box 2"/>
          <p:cNvSpPr txBox="1">
            <a:spLocks noChangeArrowheads="1"/>
          </p:cNvSpPr>
          <p:nvPr/>
        </p:nvSpPr>
        <p:spPr bwMode="auto">
          <a:xfrm>
            <a:off x="975360" y="2275840"/>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 {</a:t>
            </a:r>
          </a:p>
          <a:p>
            <a:pPr algn="l">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2;</a:t>
            </a:r>
          </a:p>
          <a:p>
            <a:pPr algn="l">
              <a:spcBef>
                <a:spcPts val="694"/>
              </a:spcBef>
              <a:buClr>
                <a:srgbClr val="0066FF"/>
              </a:buClr>
              <a:buSzPct val="45000"/>
              <a:buFont typeface="Times New Roman" charset="0"/>
              <a:buAutoNum type="arabicPeriod"/>
            </a:pPr>
            <a:r>
              <a:rPr lang="en-US" sz="2300" dirty="0">
                <a:latin typeface="Times New Roman" charset="0"/>
              </a:rPr>
              <a:t>    f1 ( a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spcBef>
                <a:spcPts val="694"/>
              </a:spcBef>
              <a:buClr>
                <a:srgbClr val="0066FF"/>
              </a:buClr>
              <a:buSzPct val="45000"/>
              <a:buFont typeface="Times New Roman" charset="0"/>
              <a:buAutoNum type="arabicPeriod"/>
            </a:pPr>
            <a:r>
              <a:rPr lang="en-US" sz="2300" dirty="0">
                <a:latin typeface="Times New Roman" charset="0"/>
              </a:rPr>
              <a:t>    if ( n == 0 )	//base case</a:t>
            </a:r>
          </a:p>
          <a:p>
            <a:pPr algn="l">
              <a:spcBef>
                <a:spcPts val="694"/>
              </a:spcBef>
              <a:buClr>
                <a:srgbClr val="0066FF"/>
              </a:buClr>
              <a:buSzPct val="45000"/>
              <a:buFont typeface="Times New Roman" charset="0"/>
              <a:buAutoNum type="arabicPeriod"/>
            </a:pPr>
            <a:r>
              <a:rPr lang="en-US" sz="2300" dirty="0">
                <a:latin typeface="Times New Roman" charset="0"/>
              </a:rPr>
              <a:t>        return;</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    f1 ( n-1 );	//recursive call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3400" dirty="0">
              <a:latin typeface="Times New Roman" charset="0"/>
            </a:endParaRPr>
          </a:p>
        </p:txBody>
      </p:sp>
      <p:sp>
        <p:nvSpPr>
          <p:cNvPr id="20483"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20484" name="Freeform 4"/>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20485" name="Rectangle 5"/>
          <p:cNvSpPr>
            <a:spLocks noChangeArrowheads="1"/>
          </p:cNvSpPr>
          <p:nvPr/>
        </p:nvSpPr>
        <p:spPr bwMode="auto">
          <a:xfrm>
            <a:off x="6177280" y="6263076"/>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2	return to exit routine</a:t>
            </a:r>
          </a:p>
        </p:txBody>
      </p:sp>
      <p:grpSp>
        <p:nvGrpSpPr>
          <p:cNvPr id="20486" name="Group 6"/>
          <p:cNvGrpSpPr>
            <a:grpSpLocks/>
          </p:cNvGrpSpPr>
          <p:nvPr/>
        </p:nvGrpSpPr>
        <p:grpSpPr bwMode="auto">
          <a:xfrm>
            <a:off x="10943448" y="6394027"/>
            <a:ext cx="2038772" cy="647983"/>
            <a:chOff x="4847" y="2832"/>
            <a:chExt cx="903" cy="287"/>
          </a:xfrm>
        </p:grpSpPr>
        <p:sp>
          <p:nvSpPr>
            <p:cNvPr id="20487" name="Freeform 7"/>
            <p:cNvSpPr>
              <a:spLocks noChangeArrowheads="1"/>
            </p:cNvSpPr>
            <p:nvPr/>
          </p:nvSpPr>
          <p:spPr bwMode="auto">
            <a:xfrm>
              <a:off x="4847"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488" name="Freeform 8"/>
            <p:cNvSpPr>
              <a:spLocks noChangeArrowheads="1"/>
            </p:cNvSpPr>
            <p:nvPr/>
          </p:nvSpPr>
          <p:spPr bwMode="auto">
            <a:xfrm>
              <a:off x="4847"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489" name="Rectangle 9"/>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sp>
        <p:nvSpPr>
          <p:cNvPr id="20490" name="Rectangle 10"/>
          <p:cNvSpPr>
            <a:spLocks noChangeArrowheads="1"/>
          </p:cNvSpPr>
          <p:nvPr/>
        </p:nvSpPr>
        <p:spPr bwMode="auto">
          <a:xfrm>
            <a:off x="6177280" y="4985174"/>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2	return to line 3</a:t>
            </a:r>
          </a:p>
        </p:txBody>
      </p:sp>
      <p:sp>
        <p:nvSpPr>
          <p:cNvPr id="20491" name="Line 11"/>
          <p:cNvSpPr>
            <a:spLocks noChangeShapeType="1"/>
          </p:cNvSpPr>
          <p:nvPr/>
        </p:nvSpPr>
        <p:spPr bwMode="auto">
          <a:xfrm>
            <a:off x="6177280" y="6068907"/>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20492" name="Group 12"/>
          <p:cNvGrpSpPr>
            <a:grpSpLocks/>
          </p:cNvGrpSpPr>
          <p:nvPr/>
        </p:nvGrpSpPr>
        <p:grpSpPr bwMode="auto">
          <a:xfrm>
            <a:off x="10943447" y="5201921"/>
            <a:ext cx="1693332" cy="647983"/>
            <a:chOff x="4847" y="2304"/>
            <a:chExt cx="750" cy="287"/>
          </a:xfrm>
        </p:grpSpPr>
        <p:sp>
          <p:nvSpPr>
            <p:cNvPr id="20493" name="Freeform 13"/>
            <p:cNvSpPr>
              <a:spLocks noChangeArrowheads="1"/>
            </p:cNvSpPr>
            <p:nvPr/>
          </p:nvSpPr>
          <p:spPr bwMode="auto">
            <a:xfrm>
              <a:off x="4847" y="2448"/>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494" name="Freeform 14"/>
            <p:cNvSpPr>
              <a:spLocks noChangeArrowheads="1"/>
            </p:cNvSpPr>
            <p:nvPr/>
          </p:nvSpPr>
          <p:spPr bwMode="auto">
            <a:xfrm>
              <a:off x="4847" y="2304"/>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495" name="Rectangle 15"/>
            <p:cNvSpPr>
              <a:spLocks noChangeArrowheads="1"/>
            </p:cNvSpPr>
            <p:nvPr/>
          </p:nvSpPr>
          <p:spPr bwMode="auto">
            <a:xfrm>
              <a:off x="5052" y="2352"/>
              <a:ext cx="54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p>
          </p:txBody>
        </p:sp>
      </p:grpSp>
      <p:sp>
        <p:nvSpPr>
          <p:cNvPr id="20496" name="Rectangle 16"/>
          <p:cNvSpPr>
            <a:spLocks noChangeArrowheads="1"/>
          </p:cNvSpPr>
          <p:nvPr/>
        </p:nvSpPr>
        <p:spPr bwMode="auto">
          <a:xfrm>
            <a:off x="6177280" y="4203982"/>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1	return to line 8</a:t>
            </a:r>
          </a:p>
        </p:txBody>
      </p:sp>
      <p:grpSp>
        <p:nvGrpSpPr>
          <p:cNvPr id="20497" name="Group 17"/>
          <p:cNvGrpSpPr>
            <a:grpSpLocks/>
          </p:cNvGrpSpPr>
          <p:nvPr/>
        </p:nvGrpSpPr>
        <p:grpSpPr bwMode="auto">
          <a:xfrm>
            <a:off x="10945708" y="4226561"/>
            <a:ext cx="1817511" cy="647983"/>
            <a:chOff x="4848" y="1872"/>
            <a:chExt cx="805" cy="287"/>
          </a:xfrm>
        </p:grpSpPr>
        <p:sp>
          <p:nvSpPr>
            <p:cNvPr id="20498" name="Freeform 18"/>
            <p:cNvSpPr>
              <a:spLocks noChangeArrowheads="1"/>
            </p:cNvSpPr>
            <p:nvPr/>
          </p:nvSpPr>
          <p:spPr bwMode="auto">
            <a:xfrm>
              <a:off x="4848" y="201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499" name="Freeform 19"/>
            <p:cNvSpPr>
              <a:spLocks noChangeArrowheads="1"/>
            </p:cNvSpPr>
            <p:nvPr/>
          </p:nvSpPr>
          <p:spPr bwMode="auto">
            <a:xfrm>
              <a:off x="4848" y="187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00" name="Rectangle 20"/>
            <p:cNvSpPr>
              <a:spLocks noChangeArrowheads="1"/>
            </p:cNvSpPr>
            <p:nvPr/>
          </p:nvSpPr>
          <p:spPr bwMode="auto">
            <a:xfrm>
              <a:off x="5040" y="1920"/>
              <a:ext cx="613"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r>
                <a:rPr lang="en-US" sz="2400">
                  <a:latin typeface="Times New Roman" charset="0"/>
                </a:rPr>
                <a:t>1</a:t>
              </a:r>
            </a:p>
          </p:txBody>
        </p:sp>
      </p:grpSp>
      <p:sp>
        <p:nvSpPr>
          <p:cNvPr id="20501" name="Line 21"/>
          <p:cNvSpPr>
            <a:spLocks noChangeShapeType="1"/>
          </p:cNvSpPr>
          <p:nvPr/>
        </p:nvSpPr>
        <p:spPr bwMode="auto">
          <a:xfrm>
            <a:off x="6177280" y="4876800"/>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
        <p:nvSpPr>
          <p:cNvPr id="20502" name="Line 22"/>
          <p:cNvSpPr>
            <a:spLocks noChangeShapeType="1"/>
          </p:cNvSpPr>
          <p:nvPr/>
        </p:nvSpPr>
        <p:spPr bwMode="auto">
          <a:xfrm>
            <a:off x="1625600" y="5418667"/>
            <a:ext cx="541867"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Tree>
    <p:extLst>
      <p:ext uri="{BB962C8B-B14F-4D97-AF65-F5344CB8AC3E}">
        <p14:creationId xmlns:p14="http://schemas.microsoft.com/office/powerpoint/2010/main" val="385915647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A Recursive Function</a:t>
            </a:r>
          </a:p>
        </p:txBody>
      </p:sp>
      <p:sp>
        <p:nvSpPr>
          <p:cNvPr id="21506" name="Text Box 2"/>
          <p:cNvSpPr txBox="1">
            <a:spLocks noChangeArrowheads="1"/>
          </p:cNvSpPr>
          <p:nvPr/>
        </p:nvSpPr>
        <p:spPr bwMode="auto">
          <a:xfrm>
            <a:off x="975360" y="2275840"/>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 {</a:t>
            </a:r>
          </a:p>
          <a:p>
            <a:pPr algn="l">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2;</a:t>
            </a:r>
          </a:p>
          <a:p>
            <a:pPr algn="l">
              <a:spcBef>
                <a:spcPts val="694"/>
              </a:spcBef>
              <a:buClr>
                <a:srgbClr val="0066FF"/>
              </a:buClr>
              <a:buSzPct val="45000"/>
              <a:buFont typeface="Times New Roman" charset="0"/>
              <a:buAutoNum type="arabicPeriod"/>
            </a:pPr>
            <a:r>
              <a:rPr lang="en-US" sz="2300" dirty="0">
                <a:latin typeface="Times New Roman" charset="0"/>
              </a:rPr>
              <a:t>    f1 ( a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spcBef>
                <a:spcPts val="694"/>
              </a:spcBef>
              <a:buClr>
                <a:srgbClr val="0066FF"/>
              </a:buClr>
              <a:buSzPct val="45000"/>
              <a:buFont typeface="Times New Roman" charset="0"/>
              <a:buAutoNum type="arabicPeriod"/>
            </a:pPr>
            <a:r>
              <a:rPr lang="en-US" sz="2300" dirty="0">
                <a:latin typeface="Times New Roman" charset="0"/>
              </a:rPr>
              <a:t>    if ( n == 0 )	//base case</a:t>
            </a:r>
          </a:p>
          <a:p>
            <a:pPr algn="l">
              <a:spcBef>
                <a:spcPts val="694"/>
              </a:spcBef>
              <a:buClr>
                <a:srgbClr val="0066FF"/>
              </a:buClr>
              <a:buSzPct val="45000"/>
              <a:buFont typeface="Times New Roman" charset="0"/>
              <a:buAutoNum type="arabicPeriod"/>
            </a:pPr>
            <a:r>
              <a:rPr lang="en-US" sz="2300" dirty="0">
                <a:latin typeface="Times New Roman" charset="0"/>
              </a:rPr>
              <a:t>        return;</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    f1 ( n-1 );	//recursive call </a:t>
            </a:r>
          </a:p>
          <a:p>
            <a:pPr algn="l">
              <a:spcBef>
                <a:spcPts val="694"/>
              </a:spcBef>
              <a:buClr>
                <a:srgbClr val="0066FF"/>
              </a:buClr>
              <a:buSzPct val="45000"/>
              <a:buFont typeface="Times New Roman" charset="0"/>
              <a:buAutoNum type="arabicPeriod"/>
            </a:pPr>
            <a:r>
              <a:rPr lang="en-US" sz="2300" dirty="0">
                <a:latin typeface="Times New Roman" charset="0"/>
              </a:rPr>
              <a:t>}</a:t>
            </a:r>
          </a:p>
        </p:txBody>
      </p:sp>
      <p:sp>
        <p:nvSpPr>
          <p:cNvPr id="21507"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21508" name="Freeform 4"/>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21509" name="Rectangle 5"/>
          <p:cNvSpPr>
            <a:spLocks noChangeArrowheads="1"/>
          </p:cNvSpPr>
          <p:nvPr/>
        </p:nvSpPr>
        <p:spPr bwMode="auto">
          <a:xfrm>
            <a:off x="6177280" y="6263076"/>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2	return to exit routine</a:t>
            </a:r>
          </a:p>
        </p:txBody>
      </p:sp>
      <p:sp>
        <p:nvSpPr>
          <p:cNvPr id="21510" name="Line 6"/>
          <p:cNvSpPr>
            <a:spLocks noChangeShapeType="1"/>
          </p:cNvSpPr>
          <p:nvPr/>
        </p:nvSpPr>
        <p:spPr bwMode="auto">
          <a:xfrm>
            <a:off x="1517227" y="6719147"/>
            <a:ext cx="541867"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21511" name="Group 7"/>
          <p:cNvGrpSpPr>
            <a:grpSpLocks/>
          </p:cNvGrpSpPr>
          <p:nvPr/>
        </p:nvGrpSpPr>
        <p:grpSpPr bwMode="auto">
          <a:xfrm>
            <a:off x="10943448" y="6394027"/>
            <a:ext cx="2038772" cy="647983"/>
            <a:chOff x="4847" y="2832"/>
            <a:chExt cx="903" cy="287"/>
          </a:xfrm>
        </p:grpSpPr>
        <p:sp>
          <p:nvSpPr>
            <p:cNvPr id="21512" name="Freeform 8"/>
            <p:cNvSpPr>
              <a:spLocks noChangeArrowheads="1"/>
            </p:cNvSpPr>
            <p:nvPr/>
          </p:nvSpPr>
          <p:spPr bwMode="auto">
            <a:xfrm>
              <a:off x="4847"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513" name="Freeform 9"/>
            <p:cNvSpPr>
              <a:spLocks noChangeArrowheads="1"/>
            </p:cNvSpPr>
            <p:nvPr/>
          </p:nvSpPr>
          <p:spPr bwMode="auto">
            <a:xfrm>
              <a:off x="4847"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514" name="Rectangle 10"/>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sp>
        <p:nvSpPr>
          <p:cNvPr id="21515" name="Rectangle 11"/>
          <p:cNvSpPr>
            <a:spLocks noChangeArrowheads="1"/>
          </p:cNvSpPr>
          <p:nvPr/>
        </p:nvSpPr>
        <p:spPr bwMode="auto">
          <a:xfrm>
            <a:off x="6177280" y="4985174"/>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2	return to line 3</a:t>
            </a:r>
          </a:p>
        </p:txBody>
      </p:sp>
      <p:sp>
        <p:nvSpPr>
          <p:cNvPr id="21516" name="Line 12"/>
          <p:cNvSpPr>
            <a:spLocks noChangeShapeType="1"/>
          </p:cNvSpPr>
          <p:nvPr/>
        </p:nvSpPr>
        <p:spPr bwMode="auto">
          <a:xfrm>
            <a:off x="6177280" y="6068907"/>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21517" name="Group 13"/>
          <p:cNvGrpSpPr>
            <a:grpSpLocks/>
          </p:cNvGrpSpPr>
          <p:nvPr/>
        </p:nvGrpSpPr>
        <p:grpSpPr bwMode="auto">
          <a:xfrm>
            <a:off x="10943447" y="5201921"/>
            <a:ext cx="1693332" cy="647983"/>
            <a:chOff x="4847" y="2304"/>
            <a:chExt cx="750" cy="287"/>
          </a:xfrm>
        </p:grpSpPr>
        <p:sp>
          <p:nvSpPr>
            <p:cNvPr id="21518" name="Freeform 14"/>
            <p:cNvSpPr>
              <a:spLocks noChangeArrowheads="1"/>
            </p:cNvSpPr>
            <p:nvPr/>
          </p:nvSpPr>
          <p:spPr bwMode="auto">
            <a:xfrm>
              <a:off x="4847" y="2448"/>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519" name="Freeform 15"/>
            <p:cNvSpPr>
              <a:spLocks noChangeArrowheads="1"/>
            </p:cNvSpPr>
            <p:nvPr/>
          </p:nvSpPr>
          <p:spPr bwMode="auto">
            <a:xfrm>
              <a:off x="4847" y="2304"/>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520" name="Rectangle 16"/>
            <p:cNvSpPr>
              <a:spLocks noChangeArrowheads="1"/>
            </p:cNvSpPr>
            <p:nvPr/>
          </p:nvSpPr>
          <p:spPr bwMode="auto">
            <a:xfrm>
              <a:off x="5052" y="2352"/>
              <a:ext cx="54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p>
          </p:txBody>
        </p:sp>
      </p:grpSp>
      <p:sp>
        <p:nvSpPr>
          <p:cNvPr id="21521" name="Rectangle 17"/>
          <p:cNvSpPr>
            <a:spLocks noChangeArrowheads="1"/>
          </p:cNvSpPr>
          <p:nvPr/>
        </p:nvSpPr>
        <p:spPr bwMode="auto">
          <a:xfrm>
            <a:off x="6177280" y="4203982"/>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1	return to line 8</a:t>
            </a:r>
          </a:p>
        </p:txBody>
      </p:sp>
      <p:grpSp>
        <p:nvGrpSpPr>
          <p:cNvPr id="21522" name="Group 18"/>
          <p:cNvGrpSpPr>
            <a:grpSpLocks/>
          </p:cNvGrpSpPr>
          <p:nvPr/>
        </p:nvGrpSpPr>
        <p:grpSpPr bwMode="auto">
          <a:xfrm>
            <a:off x="10945708" y="4226561"/>
            <a:ext cx="1817511" cy="647983"/>
            <a:chOff x="4848" y="1872"/>
            <a:chExt cx="805" cy="287"/>
          </a:xfrm>
        </p:grpSpPr>
        <p:sp>
          <p:nvSpPr>
            <p:cNvPr id="21523" name="Freeform 19"/>
            <p:cNvSpPr>
              <a:spLocks noChangeArrowheads="1"/>
            </p:cNvSpPr>
            <p:nvPr/>
          </p:nvSpPr>
          <p:spPr bwMode="auto">
            <a:xfrm>
              <a:off x="4848" y="201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524" name="Freeform 20"/>
            <p:cNvSpPr>
              <a:spLocks noChangeArrowheads="1"/>
            </p:cNvSpPr>
            <p:nvPr/>
          </p:nvSpPr>
          <p:spPr bwMode="auto">
            <a:xfrm>
              <a:off x="4848" y="187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525" name="Rectangle 21"/>
            <p:cNvSpPr>
              <a:spLocks noChangeArrowheads="1"/>
            </p:cNvSpPr>
            <p:nvPr/>
          </p:nvSpPr>
          <p:spPr bwMode="auto">
            <a:xfrm>
              <a:off x="5040" y="1920"/>
              <a:ext cx="613"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r>
                <a:rPr lang="en-US" sz="2400">
                  <a:latin typeface="Times New Roman" charset="0"/>
                </a:rPr>
                <a:t>1</a:t>
              </a:r>
            </a:p>
          </p:txBody>
        </p:sp>
      </p:grpSp>
      <p:sp>
        <p:nvSpPr>
          <p:cNvPr id="21526" name="Line 22"/>
          <p:cNvSpPr>
            <a:spLocks noChangeShapeType="1"/>
          </p:cNvSpPr>
          <p:nvPr/>
        </p:nvSpPr>
        <p:spPr bwMode="auto">
          <a:xfrm>
            <a:off x="6177280" y="4876800"/>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Tree>
    <p:extLst>
      <p:ext uri="{BB962C8B-B14F-4D97-AF65-F5344CB8AC3E}">
        <p14:creationId xmlns:p14="http://schemas.microsoft.com/office/powerpoint/2010/main" val="14804210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A Recursive Function</a:t>
            </a:r>
          </a:p>
        </p:txBody>
      </p:sp>
      <p:sp>
        <p:nvSpPr>
          <p:cNvPr id="22530" name="Text Box 2"/>
          <p:cNvSpPr txBox="1">
            <a:spLocks noChangeArrowheads="1"/>
          </p:cNvSpPr>
          <p:nvPr/>
        </p:nvSpPr>
        <p:spPr bwMode="auto">
          <a:xfrm>
            <a:off x="975360" y="2275840"/>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 {</a:t>
            </a:r>
          </a:p>
          <a:p>
            <a:pPr algn="l">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2;</a:t>
            </a:r>
          </a:p>
          <a:p>
            <a:pPr algn="l">
              <a:spcBef>
                <a:spcPts val="694"/>
              </a:spcBef>
              <a:buClr>
                <a:srgbClr val="0066FF"/>
              </a:buClr>
              <a:buSzPct val="45000"/>
              <a:buFont typeface="Times New Roman" charset="0"/>
              <a:buAutoNum type="arabicPeriod"/>
            </a:pPr>
            <a:r>
              <a:rPr lang="en-US" sz="2300" dirty="0">
                <a:latin typeface="Times New Roman" charset="0"/>
              </a:rPr>
              <a:t>    f1 ( a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spcBef>
                <a:spcPts val="694"/>
              </a:spcBef>
              <a:buClr>
                <a:srgbClr val="0066FF"/>
              </a:buClr>
              <a:buSzPct val="45000"/>
              <a:buFont typeface="Times New Roman" charset="0"/>
              <a:buAutoNum type="arabicPeriod"/>
            </a:pPr>
            <a:r>
              <a:rPr lang="en-US" sz="2300" dirty="0">
                <a:latin typeface="Times New Roman" charset="0"/>
              </a:rPr>
              <a:t>    if ( n == 0 )	//base case</a:t>
            </a:r>
          </a:p>
          <a:p>
            <a:pPr algn="l">
              <a:spcBef>
                <a:spcPts val="694"/>
              </a:spcBef>
              <a:buClr>
                <a:srgbClr val="0066FF"/>
              </a:buClr>
              <a:buSzPct val="45000"/>
              <a:buFont typeface="Times New Roman" charset="0"/>
              <a:buAutoNum type="arabicPeriod"/>
            </a:pPr>
            <a:r>
              <a:rPr lang="en-US" sz="2300" dirty="0">
                <a:latin typeface="Times New Roman" charset="0"/>
              </a:rPr>
              <a:t>        return;</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    f1 ( n-1 );	//recursive call </a:t>
            </a:r>
          </a:p>
          <a:p>
            <a:pPr algn="l">
              <a:spcBef>
                <a:spcPts val="694"/>
              </a:spcBef>
              <a:buClr>
                <a:srgbClr val="0066FF"/>
              </a:buClr>
              <a:buSzPct val="45000"/>
              <a:buFont typeface="Times New Roman" charset="0"/>
              <a:buAutoNum type="arabicPeriod"/>
            </a:pPr>
            <a:r>
              <a:rPr lang="en-US" sz="2300" dirty="0">
                <a:latin typeface="Times New Roman" charset="0"/>
              </a:rPr>
              <a:t>}</a:t>
            </a:r>
          </a:p>
        </p:txBody>
      </p:sp>
      <p:sp>
        <p:nvSpPr>
          <p:cNvPr id="22531"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22532" name="Freeform 4"/>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22533" name="Rectangle 5"/>
          <p:cNvSpPr>
            <a:spLocks noChangeArrowheads="1"/>
          </p:cNvSpPr>
          <p:nvPr/>
        </p:nvSpPr>
        <p:spPr bwMode="auto">
          <a:xfrm>
            <a:off x="6177280" y="6263075"/>
            <a:ext cx="4768427" cy="995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2	   return to = </a:t>
            </a:r>
          </a:p>
          <a:p>
            <a:pPr algn="l">
              <a:tabLst>
                <a:tab pos="1029531" algn="l"/>
                <a:tab pos="2059061" algn="l"/>
                <a:tab pos="3088592" algn="l"/>
                <a:tab pos="4118122" algn="l"/>
              </a:tabLst>
            </a:pPr>
            <a:r>
              <a:rPr lang="en-US" sz="2800" dirty="0">
                <a:latin typeface="Times New Roman" charset="0"/>
              </a:rPr>
              <a:t>	   exit routine</a:t>
            </a:r>
          </a:p>
        </p:txBody>
      </p:sp>
      <p:sp>
        <p:nvSpPr>
          <p:cNvPr id="22534" name="Line 6"/>
          <p:cNvSpPr>
            <a:spLocks noChangeShapeType="1"/>
          </p:cNvSpPr>
          <p:nvPr/>
        </p:nvSpPr>
        <p:spPr bwMode="auto">
          <a:xfrm>
            <a:off x="1625600" y="5852160"/>
            <a:ext cx="541867"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22535" name="Group 7"/>
          <p:cNvGrpSpPr>
            <a:grpSpLocks/>
          </p:cNvGrpSpPr>
          <p:nvPr/>
        </p:nvGrpSpPr>
        <p:grpSpPr bwMode="auto">
          <a:xfrm>
            <a:off x="10943448" y="6394027"/>
            <a:ext cx="2038772" cy="647983"/>
            <a:chOff x="4847" y="2832"/>
            <a:chExt cx="903" cy="287"/>
          </a:xfrm>
        </p:grpSpPr>
        <p:sp>
          <p:nvSpPr>
            <p:cNvPr id="22536" name="Freeform 8"/>
            <p:cNvSpPr>
              <a:spLocks noChangeArrowheads="1"/>
            </p:cNvSpPr>
            <p:nvPr/>
          </p:nvSpPr>
          <p:spPr bwMode="auto">
            <a:xfrm>
              <a:off x="4847"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37" name="Freeform 9"/>
            <p:cNvSpPr>
              <a:spLocks noChangeArrowheads="1"/>
            </p:cNvSpPr>
            <p:nvPr/>
          </p:nvSpPr>
          <p:spPr bwMode="auto">
            <a:xfrm>
              <a:off x="4847"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38" name="Rectangle 10"/>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sp>
        <p:nvSpPr>
          <p:cNvPr id="22539" name="Rectangle 11"/>
          <p:cNvSpPr>
            <a:spLocks noChangeArrowheads="1"/>
          </p:cNvSpPr>
          <p:nvPr/>
        </p:nvSpPr>
        <p:spPr bwMode="auto">
          <a:xfrm>
            <a:off x="6177280" y="4985174"/>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2	   return to = line 3</a:t>
            </a:r>
          </a:p>
        </p:txBody>
      </p:sp>
      <p:sp>
        <p:nvSpPr>
          <p:cNvPr id="22540" name="Line 12"/>
          <p:cNvSpPr>
            <a:spLocks noChangeShapeType="1"/>
          </p:cNvSpPr>
          <p:nvPr/>
        </p:nvSpPr>
        <p:spPr bwMode="auto">
          <a:xfrm>
            <a:off x="6177280" y="6068907"/>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22541" name="Group 13"/>
          <p:cNvGrpSpPr>
            <a:grpSpLocks/>
          </p:cNvGrpSpPr>
          <p:nvPr/>
        </p:nvGrpSpPr>
        <p:grpSpPr bwMode="auto">
          <a:xfrm>
            <a:off x="10943447" y="5201921"/>
            <a:ext cx="1693332" cy="647983"/>
            <a:chOff x="4847" y="2304"/>
            <a:chExt cx="750" cy="287"/>
          </a:xfrm>
        </p:grpSpPr>
        <p:sp>
          <p:nvSpPr>
            <p:cNvPr id="22542" name="Freeform 14"/>
            <p:cNvSpPr>
              <a:spLocks noChangeArrowheads="1"/>
            </p:cNvSpPr>
            <p:nvPr/>
          </p:nvSpPr>
          <p:spPr bwMode="auto">
            <a:xfrm>
              <a:off x="4847" y="2448"/>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43" name="Freeform 15"/>
            <p:cNvSpPr>
              <a:spLocks noChangeArrowheads="1"/>
            </p:cNvSpPr>
            <p:nvPr/>
          </p:nvSpPr>
          <p:spPr bwMode="auto">
            <a:xfrm>
              <a:off x="4847" y="2304"/>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44" name="Rectangle 16"/>
            <p:cNvSpPr>
              <a:spLocks noChangeArrowheads="1"/>
            </p:cNvSpPr>
            <p:nvPr/>
          </p:nvSpPr>
          <p:spPr bwMode="auto">
            <a:xfrm>
              <a:off x="5052" y="2352"/>
              <a:ext cx="54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p>
          </p:txBody>
        </p:sp>
      </p:grpSp>
      <p:sp>
        <p:nvSpPr>
          <p:cNvPr id="22545" name="Rectangle 17"/>
          <p:cNvSpPr>
            <a:spLocks noChangeArrowheads="1"/>
          </p:cNvSpPr>
          <p:nvPr/>
        </p:nvSpPr>
        <p:spPr bwMode="auto">
          <a:xfrm>
            <a:off x="6177280" y="4203982"/>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1	   return to = line 8</a:t>
            </a:r>
          </a:p>
        </p:txBody>
      </p:sp>
      <p:grpSp>
        <p:nvGrpSpPr>
          <p:cNvPr id="22546" name="Group 18"/>
          <p:cNvGrpSpPr>
            <a:grpSpLocks/>
          </p:cNvGrpSpPr>
          <p:nvPr/>
        </p:nvGrpSpPr>
        <p:grpSpPr bwMode="auto">
          <a:xfrm>
            <a:off x="10945708" y="4226561"/>
            <a:ext cx="1817511" cy="647983"/>
            <a:chOff x="4848" y="1872"/>
            <a:chExt cx="805" cy="287"/>
          </a:xfrm>
        </p:grpSpPr>
        <p:sp>
          <p:nvSpPr>
            <p:cNvPr id="22547" name="Freeform 19"/>
            <p:cNvSpPr>
              <a:spLocks noChangeArrowheads="1"/>
            </p:cNvSpPr>
            <p:nvPr/>
          </p:nvSpPr>
          <p:spPr bwMode="auto">
            <a:xfrm>
              <a:off x="4848" y="201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48" name="Freeform 20"/>
            <p:cNvSpPr>
              <a:spLocks noChangeArrowheads="1"/>
            </p:cNvSpPr>
            <p:nvPr/>
          </p:nvSpPr>
          <p:spPr bwMode="auto">
            <a:xfrm>
              <a:off x="4848" y="187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49" name="Rectangle 21"/>
            <p:cNvSpPr>
              <a:spLocks noChangeArrowheads="1"/>
            </p:cNvSpPr>
            <p:nvPr/>
          </p:nvSpPr>
          <p:spPr bwMode="auto">
            <a:xfrm>
              <a:off x="5040" y="1920"/>
              <a:ext cx="613"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r>
                <a:rPr lang="en-US" sz="2400">
                  <a:latin typeface="Times New Roman" charset="0"/>
                </a:rPr>
                <a:t>1</a:t>
              </a:r>
            </a:p>
          </p:txBody>
        </p:sp>
      </p:grpSp>
      <p:sp>
        <p:nvSpPr>
          <p:cNvPr id="22550" name="Line 22"/>
          <p:cNvSpPr>
            <a:spLocks noChangeShapeType="1"/>
          </p:cNvSpPr>
          <p:nvPr/>
        </p:nvSpPr>
        <p:spPr bwMode="auto">
          <a:xfrm>
            <a:off x="6177280" y="4876800"/>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
        <p:nvSpPr>
          <p:cNvPr id="22551" name="Rectangle 23"/>
          <p:cNvSpPr>
            <a:spLocks noChangeArrowheads="1"/>
          </p:cNvSpPr>
          <p:nvPr/>
        </p:nvSpPr>
        <p:spPr bwMode="auto">
          <a:xfrm>
            <a:off x="6177280" y="3467947"/>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0	   return to = line 8</a:t>
            </a:r>
          </a:p>
        </p:txBody>
      </p:sp>
      <p:grpSp>
        <p:nvGrpSpPr>
          <p:cNvPr id="22552" name="Group 24"/>
          <p:cNvGrpSpPr>
            <a:grpSpLocks/>
          </p:cNvGrpSpPr>
          <p:nvPr/>
        </p:nvGrpSpPr>
        <p:grpSpPr bwMode="auto">
          <a:xfrm>
            <a:off x="10945709" y="3359574"/>
            <a:ext cx="1939432" cy="647983"/>
            <a:chOff x="4848" y="1488"/>
            <a:chExt cx="859" cy="287"/>
          </a:xfrm>
        </p:grpSpPr>
        <p:sp>
          <p:nvSpPr>
            <p:cNvPr id="22553" name="Freeform 25"/>
            <p:cNvSpPr>
              <a:spLocks noChangeArrowheads="1"/>
            </p:cNvSpPr>
            <p:nvPr/>
          </p:nvSpPr>
          <p:spPr bwMode="auto">
            <a:xfrm>
              <a:off x="4848" y="1632"/>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54" name="Freeform 26"/>
            <p:cNvSpPr>
              <a:spLocks noChangeArrowheads="1"/>
            </p:cNvSpPr>
            <p:nvPr/>
          </p:nvSpPr>
          <p:spPr bwMode="auto">
            <a:xfrm>
              <a:off x="4848" y="1488"/>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55" name="Rectangle 27"/>
            <p:cNvSpPr>
              <a:spLocks noChangeArrowheads="1"/>
            </p:cNvSpPr>
            <p:nvPr/>
          </p:nvSpPr>
          <p:spPr bwMode="auto">
            <a:xfrm>
              <a:off x="5031" y="1536"/>
              <a:ext cx="676"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r>
                <a:rPr lang="en-US" sz="2400">
                  <a:latin typeface="Times New Roman" charset="0"/>
                </a:rPr>
                <a:t>11</a:t>
              </a:r>
            </a:p>
          </p:txBody>
        </p:sp>
      </p:grpSp>
      <p:sp>
        <p:nvSpPr>
          <p:cNvPr id="22556" name="Line 28"/>
          <p:cNvSpPr>
            <a:spLocks noChangeShapeType="1"/>
          </p:cNvSpPr>
          <p:nvPr/>
        </p:nvSpPr>
        <p:spPr bwMode="auto">
          <a:xfrm>
            <a:off x="6177280" y="4118187"/>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Tree>
    <p:extLst>
      <p:ext uri="{BB962C8B-B14F-4D97-AF65-F5344CB8AC3E}">
        <p14:creationId xmlns:p14="http://schemas.microsoft.com/office/powerpoint/2010/main" val="250692069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a:solidFill>
                  <a:srgbClr val="FF0000"/>
                </a:solidFill>
                <a:latin typeface="Arial" charset="0"/>
              </a:rPr>
              <a:t>A Recursive Function</a:t>
            </a:r>
          </a:p>
        </p:txBody>
      </p:sp>
      <p:sp>
        <p:nvSpPr>
          <p:cNvPr id="23554" name="Text Box 2"/>
          <p:cNvSpPr txBox="1">
            <a:spLocks noChangeArrowheads="1"/>
          </p:cNvSpPr>
          <p:nvPr/>
        </p:nvSpPr>
        <p:spPr bwMode="auto">
          <a:xfrm>
            <a:off x="1127760" y="2362200"/>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 {</a:t>
            </a:r>
          </a:p>
          <a:p>
            <a:pPr algn="l">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2;</a:t>
            </a:r>
          </a:p>
          <a:p>
            <a:pPr algn="l">
              <a:spcBef>
                <a:spcPts val="694"/>
              </a:spcBef>
              <a:buClr>
                <a:srgbClr val="0066FF"/>
              </a:buClr>
              <a:buSzPct val="45000"/>
              <a:buFont typeface="Times New Roman" charset="0"/>
              <a:buAutoNum type="arabicPeriod"/>
            </a:pPr>
            <a:r>
              <a:rPr lang="en-US" sz="2300" dirty="0">
                <a:latin typeface="Times New Roman" charset="0"/>
              </a:rPr>
              <a:t>    f1 ( a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spcBef>
                <a:spcPts val="694"/>
              </a:spcBef>
              <a:buClr>
                <a:srgbClr val="0066FF"/>
              </a:buClr>
              <a:buSzPct val="45000"/>
              <a:buFont typeface="Times New Roman" charset="0"/>
              <a:buAutoNum type="arabicPeriod"/>
            </a:pPr>
            <a:r>
              <a:rPr lang="en-US" sz="2300" dirty="0">
                <a:latin typeface="Times New Roman" charset="0"/>
              </a:rPr>
              <a:t>    if ( n == 0 )	//base case</a:t>
            </a:r>
          </a:p>
          <a:p>
            <a:pPr algn="l">
              <a:spcBef>
                <a:spcPts val="694"/>
              </a:spcBef>
              <a:buClr>
                <a:srgbClr val="0066FF"/>
              </a:buClr>
              <a:buSzPct val="45000"/>
              <a:buFont typeface="Times New Roman" charset="0"/>
              <a:buAutoNum type="arabicPeriod"/>
            </a:pPr>
            <a:r>
              <a:rPr lang="en-US" sz="2300" dirty="0">
                <a:latin typeface="Times New Roman" charset="0"/>
              </a:rPr>
              <a:t>        return;</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    f1 ( n-1 );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3400" dirty="0">
              <a:latin typeface="Times New Roman" charset="0"/>
            </a:endParaRPr>
          </a:p>
        </p:txBody>
      </p:sp>
      <p:sp>
        <p:nvSpPr>
          <p:cNvPr id="23555"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23556" name="Freeform 4"/>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23557" name="Rectangle 5"/>
          <p:cNvSpPr>
            <a:spLocks noChangeArrowheads="1"/>
          </p:cNvSpPr>
          <p:nvPr/>
        </p:nvSpPr>
        <p:spPr bwMode="auto">
          <a:xfrm>
            <a:off x="6177280" y="6263075"/>
            <a:ext cx="4768427" cy="995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2	   return to = </a:t>
            </a:r>
          </a:p>
          <a:p>
            <a:pPr algn="l">
              <a:tabLst>
                <a:tab pos="1029531" algn="l"/>
                <a:tab pos="2059061" algn="l"/>
                <a:tab pos="3088592" algn="l"/>
                <a:tab pos="4118122" algn="l"/>
              </a:tabLst>
            </a:pPr>
            <a:r>
              <a:rPr lang="en-US" sz="2800" dirty="0">
                <a:latin typeface="Times New Roman" charset="0"/>
              </a:rPr>
              <a:t>	   exit routine</a:t>
            </a:r>
          </a:p>
        </p:txBody>
      </p:sp>
      <p:grpSp>
        <p:nvGrpSpPr>
          <p:cNvPr id="23558" name="Group 6"/>
          <p:cNvGrpSpPr>
            <a:grpSpLocks/>
          </p:cNvGrpSpPr>
          <p:nvPr/>
        </p:nvGrpSpPr>
        <p:grpSpPr bwMode="auto">
          <a:xfrm>
            <a:off x="10943448" y="6394027"/>
            <a:ext cx="2038772" cy="647983"/>
            <a:chOff x="4847" y="2832"/>
            <a:chExt cx="903" cy="287"/>
          </a:xfrm>
        </p:grpSpPr>
        <p:sp>
          <p:nvSpPr>
            <p:cNvPr id="23559" name="Freeform 7"/>
            <p:cNvSpPr>
              <a:spLocks noChangeArrowheads="1"/>
            </p:cNvSpPr>
            <p:nvPr/>
          </p:nvSpPr>
          <p:spPr bwMode="auto">
            <a:xfrm>
              <a:off x="4847"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0" name="Freeform 8"/>
            <p:cNvSpPr>
              <a:spLocks noChangeArrowheads="1"/>
            </p:cNvSpPr>
            <p:nvPr/>
          </p:nvSpPr>
          <p:spPr bwMode="auto">
            <a:xfrm>
              <a:off x="4847"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1" name="Rectangle 9"/>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sp>
        <p:nvSpPr>
          <p:cNvPr id="23562" name="Rectangle 10"/>
          <p:cNvSpPr>
            <a:spLocks noChangeArrowheads="1"/>
          </p:cNvSpPr>
          <p:nvPr/>
        </p:nvSpPr>
        <p:spPr bwMode="auto">
          <a:xfrm>
            <a:off x="6177280" y="4985174"/>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2	   return to = line 3</a:t>
            </a:r>
          </a:p>
        </p:txBody>
      </p:sp>
      <p:sp>
        <p:nvSpPr>
          <p:cNvPr id="23563" name="Line 11"/>
          <p:cNvSpPr>
            <a:spLocks noChangeShapeType="1"/>
          </p:cNvSpPr>
          <p:nvPr/>
        </p:nvSpPr>
        <p:spPr bwMode="auto">
          <a:xfrm>
            <a:off x="6177280" y="6068907"/>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23564" name="Group 12"/>
          <p:cNvGrpSpPr>
            <a:grpSpLocks/>
          </p:cNvGrpSpPr>
          <p:nvPr/>
        </p:nvGrpSpPr>
        <p:grpSpPr bwMode="auto">
          <a:xfrm>
            <a:off x="10943447" y="5201921"/>
            <a:ext cx="1693332" cy="647983"/>
            <a:chOff x="4847" y="2304"/>
            <a:chExt cx="750" cy="287"/>
          </a:xfrm>
        </p:grpSpPr>
        <p:sp>
          <p:nvSpPr>
            <p:cNvPr id="23565" name="Freeform 13"/>
            <p:cNvSpPr>
              <a:spLocks noChangeArrowheads="1"/>
            </p:cNvSpPr>
            <p:nvPr/>
          </p:nvSpPr>
          <p:spPr bwMode="auto">
            <a:xfrm>
              <a:off x="4847" y="2448"/>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6" name="Freeform 14"/>
            <p:cNvSpPr>
              <a:spLocks noChangeArrowheads="1"/>
            </p:cNvSpPr>
            <p:nvPr/>
          </p:nvSpPr>
          <p:spPr bwMode="auto">
            <a:xfrm>
              <a:off x="4847" y="2304"/>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67" name="Rectangle 15"/>
            <p:cNvSpPr>
              <a:spLocks noChangeArrowheads="1"/>
            </p:cNvSpPr>
            <p:nvPr/>
          </p:nvSpPr>
          <p:spPr bwMode="auto">
            <a:xfrm>
              <a:off x="5052" y="2352"/>
              <a:ext cx="54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p>
          </p:txBody>
        </p:sp>
      </p:grpSp>
      <p:sp>
        <p:nvSpPr>
          <p:cNvPr id="23568" name="Rectangle 16"/>
          <p:cNvSpPr>
            <a:spLocks noChangeArrowheads="1"/>
          </p:cNvSpPr>
          <p:nvPr/>
        </p:nvSpPr>
        <p:spPr bwMode="auto">
          <a:xfrm>
            <a:off x="6177280" y="4203982"/>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1	   return to = line 8</a:t>
            </a:r>
          </a:p>
        </p:txBody>
      </p:sp>
      <p:grpSp>
        <p:nvGrpSpPr>
          <p:cNvPr id="23569" name="Group 17"/>
          <p:cNvGrpSpPr>
            <a:grpSpLocks/>
          </p:cNvGrpSpPr>
          <p:nvPr/>
        </p:nvGrpSpPr>
        <p:grpSpPr bwMode="auto">
          <a:xfrm>
            <a:off x="10945708" y="4226561"/>
            <a:ext cx="1817511" cy="647983"/>
            <a:chOff x="4848" y="1872"/>
            <a:chExt cx="805" cy="287"/>
          </a:xfrm>
        </p:grpSpPr>
        <p:sp>
          <p:nvSpPr>
            <p:cNvPr id="23570" name="Freeform 18"/>
            <p:cNvSpPr>
              <a:spLocks noChangeArrowheads="1"/>
            </p:cNvSpPr>
            <p:nvPr/>
          </p:nvSpPr>
          <p:spPr bwMode="auto">
            <a:xfrm>
              <a:off x="4848" y="201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71" name="Freeform 19"/>
            <p:cNvSpPr>
              <a:spLocks noChangeArrowheads="1"/>
            </p:cNvSpPr>
            <p:nvPr/>
          </p:nvSpPr>
          <p:spPr bwMode="auto">
            <a:xfrm>
              <a:off x="4848" y="187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72" name="Rectangle 20"/>
            <p:cNvSpPr>
              <a:spLocks noChangeArrowheads="1"/>
            </p:cNvSpPr>
            <p:nvPr/>
          </p:nvSpPr>
          <p:spPr bwMode="auto">
            <a:xfrm>
              <a:off x="5040" y="1920"/>
              <a:ext cx="613"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r>
                <a:rPr lang="en-US" sz="2400">
                  <a:latin typeface="Times New Roman" charset="0"/>
                </a:rPr>
                <a:t>1</a:t>
              </a:r>
            </a:p>
          </p:txBody>
        </p:sp>
      </p:grpSp>
      <p:sp>
        <p:nvSpPr>
          <p:cNvPr id="23573" name="Line 21"/>
          <p:cNvSpPr>
            <a:spLocks noChangeShapeType="1"/>
          </p:cNvSpPr>
          <p:nvPr/>
        </p:nvSpPr>
        <p:spPr bwMode="auto">
          <a:xfrm>
            <a:off x="6177280" y="4876800"/>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
        <p:nvSpPr>
          <p:cNvPr id="23574" name="Line 22"/>
          <p:cNvSpPr>
            <a:spLocks noChangeShapeType="1"/>
          </p:cNvSpPr>
          <p:nvPr/>
        </p:nvSpPr>
        <p:spPr bwMode="auto">
          <a:xfrm flipH="1">
            <a:off x="3574063" y="6719147"/>
            <a:ext cx="654756"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Tree>
    <p:extLst>
      <p:ext uri="{BB962C8B-B14F-4D97-AF65-F5344CB8AC3E}">
        <p14:creationId xmlns:p14="http://schemas.microsoft.com/office/powerpoint/2010/main" val="25512140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A Recursive Function</a:t>
            </a:r>
          </a:p>
        </p:txBody>
      </p:sp>
      <p:sp>
        <p:nvSpPr>
          <p:cNvPr id="24578" name="Text Box 2"/>
          <p:cNvSpPr txBox="1">
            <a:spLocks noChangeArrowheads="1"/>
          </p:cNvSpPr>
          <p:nvPr/>
        </p:nvSpPr>
        <p:spPr bwMode="auto">
          <a:xfrm>
            <a:off x="975360" y="2275840"/>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 {</a:t>
            </a:r>
          </a:p>
          <a:p>
            <a:pPr algn="l">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2;</a:t>
            </a:r>
          </a:p>
          <a:p>
            <a:pPr algn="l">
              <a:spcBef>
                <a:spcPts val="694"/>
              </a:spcBef>
              <a:buClr>
                <a:srgbClr val="0066FF"/>
              </a:buClr>
              <a:buSzPct val="45000"/>
              <a:buFont typeface="Times New Roman" charset="0"/>
              <a:buAutoNum type="arabicPeriod"/>
            </a:pPr>
            <a:r>
              <a:rPr lang="en-US" sz="2300" dirty="0">
                <a:latin typeface="Times New Roman" charset="0"/>
              </a:rPr>
              <a:t>    f1 ( a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spcBef>
                <a:spcPts val="694"/>
              </a:spcBef>
              <a:buClr>
                <a:srgbClr val="0066FF"/>
              </a:buClr>
              <a:buSzPct val="45000"/>
              <a:buFont typeface="Times New Roman" charset="0"/>
              <a:buAutoNum type="arabicPeriod"/>
            </a:pPr>
            <a:r>
              <a:rPr lang="en-US" sz="2300" dirty="0">
                <a:latin typeface="Times New Roman" charset="0"/>
              </a:rPr>
              <a:t>    if ( n == 0 )	//base case</a:t>
            </a:r>
          </a:p>
          <a:p>
            <a:pPr algn="l">
              <a:spcBef>
                <a:spcPts val="694"/>
              </a:spcBef>
              <a:buClr>
                <a:srgbClr val="0066FF"/>
              </a:buClr>
              <a:buSzPct val="45000"/>
              <a:buFont typeface="Times New Roman" charset="0"/>
              <a:buAutoNum type="arabicPeriod"/>
            </a:pPr>
            <a:r>
              <a:rPr lang="en-US" sz="2300" dirty="0">
                <a:latin typeface="Times New Roman" charset="0"/>
              </a:rPr>
              <a:t>        return;</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    f1 ( n-1 );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3400" dirty="0">
              <a:latin typeface="Times New Roman" charset="0"/>
            </a:endParaRPr>
          </a:p>
        </p:txBody>
      </p:sp>
      <p:sp>
        <p:nvSpPr>
          <p:cNvPr id="24579"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24580" name="Freeform 4"/>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24581" name="Rectangle 5"/>
          <p:cNvSpPr>
            <a:spLocks noChangeArrowheads="1"/>
          </p:cNvSpPr>
          <p:nvPr/>
        </p:nvSpPr>
        <p:spPr bwMode="auto">
          <a:xfrm>
            <a:off x="6177280" y="6263075"/>
            <a:ext cx="4768427" cy="995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2	   return to = </a:t>
            </a:r>
          </a:p>
          <a:p>
            <a:pPr algn="l">
              <a:tabLst>
                <a:tab pos="1029531" algn="l"/>
                <a:tab pos="2059061" algn="l"/>
                <a:tab pos="3088592" algn="l"/>
                <a:tab pos="4118122" algn="l"/>
              </a:tabLst>
            </a:pPr>
            <a:r>
              <a:rPr lang="en-US" sz="2800" dirty="0">
                <a:latin typeface="Times New Roman" charset="0"/>
              </a:rPr>
              <a:t>	   exit routine</a:t>
            </a:r>
          </a:p>
        </p:txBody>
      </p:sp>
      <p:grpSp>
        <p:nvGrpSpPr>
          <p:cNvPr id="24582" name="Group 6"/>
          <p:cNvGrpSpPr>
            <a:grpSpLocks/>
          </p:cNvGrpSpPr>
          <p:nvPr/>
        </p:nvGrpSpPr>
        <p:grpSpPr bwMode="auto">
          <a:xfrm>
            <a:off x="10943448" y="6394027"/>
            <a:ext cx="2038772" cy="647983"/>
            <a:chOff x="4847" y="2832"/>
            <a:chExt cx="903" cy="287"/>
          </a:xfrm>
        </p:grpSpPr>
        <p:sp>
          <p:nvSpPr>
            <p:cNvPr id="24583" name="Freeform 7"/>
            <p:cNvSpPr>
              <a:spLocks noChangeArrowheads="1"/>
            </p:cNvSpPr>
            <p:nvPr/>
          </p:nvSpPr>
          <p:spPr bwMode="auto">
            <a:xfrm>
              <a:off x="4847"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584" name="Freeform 8"/>
            <p:cNvSpPr>
              <a:spLocks noChangeArrowheads="1"/>
            </p:cNvSpPr>
            <p:nvPr/>
          </p:nvSpPr>
          <p:spPr bwMode="auto">
            <a:xfrm>
              <a:off x="4847"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585" name="Rectangle 9"/>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sp>
        <p:nvSpPr>
          <p:cNvPr id="24586" name="Rectangle 10"/>
          <p:cNvSpPr>
            <a:spLocks noChangeArrowheads="1"/>
          </p:cNvSpPr>
          <p:nvPr/>
        </p:nvSpPr>
        <p:spPr bwMode="auto">
          <a:xfrm>
            <a:off x="6177280" y="4985174"/>
            <a:ext cx="4768427" cy="56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n = 2	   return to = line 3</a:t>
            </a:r>
          </a:p>
        </p:txBody>
      </p:sp>
      <p:sp>
        <p:nvSpPr>
          <p:cNvPr id="24587" name="Line 11"/>
          <p:cNvSpPr>
            <a:spLocks noChangeShapeType="1"/>
          </p:cNvSpPr>
          <p:nvPr/>
        </p:nvSpPr>
        <p:spPr bwMode="auto">
          <a:xfrm>
            <a:off x="6177280" y="6068907"/>
            <a:ext cx="4768427" cy="225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grpSp>
        <p:nvGrpSpPr>
          <p:cNvPr id="24588" name="Group 12"/>
          <p:cNvGrpSpPr>
            <a:grpSpLocks/>
          </p:cNvGrpSpPr>
          <p:nvPr/>
        </p:nvGrpSpPr>
        <p:grpSpPr bwMode="auto">
          <a:xfrm>
            <a:off x="10943447" y="5201921"/>
            <a:ext cx="1693332" cy="647983"/>
            <a:chOff x="4847" y="2304"/>
            <a:chExt cx="750" cy="287"/>
          </a:xfrm>
        </p:grpSpPr>
        <p:sp>
          <p:nvSpPr>
            <p:cNvPr id="24589" name="Freeform 13"/>
            <p:cNvSpPr>
              <a:spLocks noChangeArrowheads="1"/>
            </p:cNvSpPr>
            <p:nvPr/>
          </p:nvSpPr>
          <p:spPr bwMode="auto">
            <a:xfrm>
              <a:off x="4847" y="2448"/>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590" name="Freeform 14"/>
            <p:cNvSpPr>
              <a:spLocks noChangeArrowheads="1"/>
            </p:cNvSpPr>
            <p:nvPr/>
          </p:nvSpPr>
          <p:spPr bwMode="auto">
            <a:xfrm>
              <a:off x="4847" y="2304"/>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591" name="Rectangle 15"/>
            <p:cNvSpPr>
              <a:spLocks noChangeArrowheads="1"/>
            </p:cNvSpPr>
            <p:nvPr/>
          </p:nvSpPr>
          <p:spPr bwMode="auto">
            <a:xfrm>
              <a:off x="5052" y="2352"/>
              <a:ext cx="54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f1</a:t>
              </a:r>
            </a:p>
          </p:txBody>
        </p:sp>
      </p:grpSp>
      <p:sp>
        <p:nvSpPr>
          <p:cNvPr id="24592" name="Line 16"/>
          <p:cNvSpPr>
            <a:spLocks noChangeShapeType="1"/>
          </p:cNvSpPr>
          <p:nvPr/>
        </p:nvSpPr>
        <p:spPr bwMode="auto">
          <a:xfrm flipH="1">
            <a:off x="3574063" y="6719147"/>
            <a:ext cx="654756"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Tree>
    <p:extLst>
      <p:ext uri="{BB962C8B-B14F-4D97-AF65-F5344CB8AC3E}">
        <p14:creationId xmlns:p14="http://schemas.microsoft.com/office/powerpoint/2010/main" val="12010017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00" y="533400"/>
            <a:ext cx="10464800" cy="1828800"/>
          </a:xfrm>
        </p:spPr>
        <p:txBody>
          <a:bodyPr/>
          <a:lstStyle/>
          <a:p>
            <a:r>
              <a:rPr lang="en-US" dirty="0" smtClean="0"/>
              <a:t>Python </a:t>
            </a:r>
            <a:r>
              <a:rPr lang="en-US" dirty="0" err="1" smtClean="0"/>
              <a:t>Memoize</a:t>
            </a:r>
            <a:endParaRPr lang="en-US" dirty="0"/>
          </a:p>
        </p:txBody>
      </p:sp>
      <p:sp>
        <p:nvSpPr>
          <p:cNvPr id="3" name="Content Placeholder 2"/>
          <p:cNvSpPr>
            <a:spLocks noGrp="1"/>
          </p:cNvSpPr>
          <p:nvPr>
            <p:ph idx="1"/>
          </p:nvPr>
        </p:nvSpPr>
        <p:spPr>
          <a:xfrm>
            <a:off x="787400" y="2438400"/>
            <a:ext cx="10947400" cy="6159500"/>
          </a:xfrm>
        </p:spPr>
        <p:txBody>
          <a:bodyPr/>
          <a:lstStyle/>
          <a:p>
            <a:pPr algn="l"/>
            <a:r>
              <a:rPr lang="en-US" sz="3200" dirty="0"/>
              <a:t>The term "</a:t>
            </a:r>
            <a:r>
              <a:rPr lang="en-US" sz="3200" dirty="0" err="1"/>
              <a:t>memoization</a:t>
            </a:r>
            <a:r>
              <a:rPr lang="en-US" sz="3200" dirty="0"/>
              <a:t>" was introduced by </a:t>
            </a:r>
            <a:r>
              <a:rPr lang="en-US" sz="3200" dirty="0" smtClean="0"/>
              <a:t>Donald </a:t>
            </a:r>
            <a:r>
              <a:rPr lang="en-US" sz="3200" dirty="0" err="1" smtClean="0"/>
              <a:t>Michie</a:t>
            </a:r>
            <a:r>
              <a:rPr lang="en-US" sz="3200" dirty="0" smtClean="0"/>
              <a:t> </a:t>
            </a:r>
            <a:r>
              <a:rPr lang="en-US" sz="3200" dirty="0"/>
              <a:t>in the year 1968. </a:t>
            </a:r>
            <a:r>
              <a:rPr lang="en-US" sz="3200" dirty="0" err="1" smtClean="0"/>
              <a:t>Memoisation</a:t>
            </a:r>
            <a:r>
              <a:rPr lang="en-US" sz="3200" dirty="0" smtClean="0"/>
              <a:t> </a:t>
            </a:r>
            <a:r>
              <a:rPr lang="en-US" sz="3200" dirty="0"/>
              <a:t>is a technique used in computing to speed up programs. This is accomplished by memorizing the calculation results of processed input such as the results of function calls. If the same input or a function call with the same parameters is used, the previously stored results can be used again and unnecessary calculation are avoided. </a:t>
            </a:r>
            <a:br>
              <a:rPr lang="en-US" sz="3200" dirty="0"/>
            </a:br>
            <a:endParaRPr lang="en-US" sz="3200" dirty="0" smtClean="0"/>
          </a:p>
          <a:p>
            <a:pPr algn="l"/>
            <a:r>
              <a:rPr lang="en-US" sz="3200" dirty="0" err="1" smtClean="0"/>
              <a:t>Memoization</a:t>
            </a:r>
            <a:r>
              <a:rPr lang="en-US" sz="3200" dirty="0" smtClean="0"/>
              <a:t> </a:t>
            </a:r>
            <a:r>
              <a:rPr lang="en-US" sz="3200" dirty="0"/>
              <a:t>can be explicitly programmed by the programmer, but some programming languages like Python provide mechanisms to automatically </a:t>
            </a:r>
            <a:r>
              <a:rPr lang="en-US" sz="3200" dirty="0" err="1"/>
              <a:t>memoize</a:t>
            </a:r>
            <a:endParaRPr lang="en-US" sz="3200" dirty="0"/>
          </a:p>
        </p:txBody>
      </p:sp>
      <p:sp>
        <p:nvSpPr>
          <p:cNvPr id="4" name="Slide Number Placeholder 3"/>
          <p:cNvSpPr>
            <a:spLocks noGrp="1"/>
          </p:cNvSpPr>
          <p:nvPr>
            <p:ph type="sldNum" sz="quarter" idx="10"/>
          </p:nvPr>
        </p:nvSpPr>
        <p:spPr/>
        <p:txBody>
          <a:bodyPr/>
          <a:lstStyle/>
          <a:p>
            <a:pPr>
              <a:defRPr/>
            </a:pPr>
            <a:fld id="{3CA876A2-D68B-AF41-AC5F-DF96355F07D3}" type="slidenum">
              <a:rPr lang="en-US" smtClean="0"/>
              <a:pPr>
                <a:defRPr/>
              </a:pPr>
              <a:t>3</a:t>
            </a:fld>
            <a:endParaRPr lang="en-US"/>
          </a:p>
        </p:txBody>
      </p:sp>
    </p:spTree>
    <p:extLst>
      <p:ext uri="{BB962C8B-B14F-4D97-AF65-F5344CB8AC3E}">
        <p14:creationId xmlns:p14="http://schemas.microsoft.com/office/powerpoint/2010/main" val="772100215"/>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a:solidFill>
                  <a:srgbClr val="FF0000"/>
                </a:solidFill>
                <a:latin typeface="Arial" charset="0"/>
              </a:rPr>
              <a:t>A Recursive Function</a:t>
            </a:r>
          </a:p>
        </p:txBody>
      </p:sp>
      <p:sp>
        <p:nvSpPr>
          <p:cNvPr id="25602" name="Text Box 2"/>
          <p:cNvSpPr txBox="1">
            <a:spLocks noChangeArrowheads="1"/>
          </p:cNvSpPr>
          <p:nvPr/>
        </p:nvSpPr>
        <p:spPr bwMode="auto">
          <a:xfrm>
            <a:off x="975360" y="2275840"/>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 {</a:t>
            </a:r>
          </a:p>
          <a:p>
            <a:pPr algn="l">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2;</a:t>
            </a:r>
          </a:p>
          <a:p>
            <a:pPr algn="l">
              <a:spcBef>
                <a:spcPts val="694"/>
              </a:spcBef>
              <a:buClr>
                <a:srgbClr val="0066FF"/>
              </a:buClr>
              <a:buSzPct val="45000"/>
              <a:buFont typeface="Times New Roman" charset="0"/>
              <a:buAutoNum type="arabicPeriod"/>
            </a:pPr>
            <a:r>
              <a:rPr lang="en-US" sz="2300" dirty="0">
                <a:latin typeface="Times New Roman" charset="0"/>
              </a:rPr>
              <a:t>    f1 ( a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spcBef>
                <a:spcPts val="694"/>
              </a:spcBef>
              <a:buClr>
                <a:srgbClr val="0066FF"/>
              </a:buClr>
              <a:buSzPct val="45000"/>
              <a:buFont typeface="Times New Roman" charset="0"/>
              <a:buAutoNum type="arabicPeriod"/>
            </a:pPr>
            <a:r>
              <a:rPr lang="en-US" sz="2300" dirty="0">
                <a:latin typeface="Times New Roman" charset="0"/>
              </a:rPr>
              <a:t>    if ( n == 0 )	//base case</a:t>
            </a:r>
          </a:p>
          <a:p>
            <a:pPr algn="l">
              <a:spcBef>
                <a:spcPts val="694"/>
              </a:spcBef>
              <a:buClr>
                <a:srgbClr val="0066FF"/>
              </a:buClr>
              <a:buSzPct val="45000"/>
              <a:buFont typeface="Times New Roman" charset="0"/>
              <a:buAutoNum type="arabicPeriod"/>
            </a:pPr>
            <a:r>
              <a:rPr lang="en-US" sz="2300" dirty="0">
                <a:latin typeface="Times New Roman" charset="0"/>
              </a:rPr>
              <a:t>        return;</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    f1 ( n-1 );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3400" dirty="0">
              <a:latin typeface="Times New Roman" charset="0"/>
            </a:endParaRPr>
          </a:p>
        </p:txBody>
      </p:sp>
      <p:sp>
        <p:nvSpPr>
          <p:cNvPr id="25603"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25604" name="Freeform 4"/>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
        <p:nvSpPr>
          <p:cNvPr id="25605" name="Rectangle 5"/>
          <p:cNvSpPr>
            <a:spLocks noChangeArrowheads="1"/>
          </p:cNvSpPr>
          <p:nvPr/>
        </p:nvSpPr>
        <p:spPr bwMode="auto">
          <a:xfrm>
            <a:off x="6177280" y="6263075"/>
            <a:ext cx="4768427" cy="995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spAutoFit/>
          </a:bodyPr>
          <a:lstStyle/>
          <a:p>
            <a:pPr algn="l">
              <a:tabLst>
                <a:tab pos="1029531" algn="l"/>
                <a:tab pos="2059061" algn="l"/>
                <a:tab pos="3088592" algn="l"/>
                <a:tab pos="4118122" algn="l"/>
              </a:tabLst>
            </a:pPr>
            <a:r>
              <a:rPr lang="en-US" sz="2800" dirty="0">
                <a:latin typeface="Times New Roman" charset="0"/>
              </a:rPr>
              <a:t>a = 2	   return to = </a:t>
            </a:r>
          </a:p>
          <a:p>
            <a:pPr algn="l">
              <a:tabLst>
                <a:tab pos="1029531" algn="l"/>
                <a:tab pos="2059061" algn="l"/>
                <a:tab pos="3088592" algn="l"/>
                <a:tab pos="4118122" algn="l"/>
              </a:tabLst>
            </a:pPr>
            <a:r>
              <a:rPr lang="en-US" sz="2800" dirty="0">
                <a:latin typeface="Times New Roman" charset="0"/>
              </a:rPr>
              <a:t>	   exit routine</a:t>
            </a:r>
          </a:p>
        </p:txBody>
      </p:sp>
      <p:grpSp>
        <p:nvGrpSpPr>
          <p:cNvPr id="25606" name="Group 6"/>
          <p:cNvGrpSpPr>
            <a:grpSpLocks/>
          </p:cNvGrpSpPr>
          <p:nvPr/>
        </p:nvGrpSpPr>
        <p:grpSpPr bwMode="auto">
          <a:xfrm>
            <a:off x="10943448" y="6394027"/>
            <a:ext cx="2038772" cy="647983"/>
            <a:chOff x="4847" y="2832"/>
            <a:chExt cx="903" cy="287"/>
          </a:xfrm>
        </p:grpSpPr>
        <p:sp>
          <p:nvSpPr>
            <p:cNvPr id="25607" name="Freeform 7"/>
            <p:cNvSpPr>
              <a:spLocks noChangeArrowheads="1"/>
            </p:cNvSpPr>
            <p:nvPr/>
          </p:nvSpPr>
          <p:spPr bwMode="auto">
            <a:xfrm>
              <a:off x="4847" y="2976"/>
              <a:ext cx="95" cy="143"/>
            </a:xfrm>
            <a:custGeom>
              <a:avLst/>
              <a:gdLst>
                <a:gd name="G0" fmla="*/ 96 96 1"/>
                <a:gd name="G1" fmla="*/ G0 1 96"/>
                <a:gd name="G2" fmla="*/ 1 0 0"/>
                <a:gd name="G3" fmla="*/ G2 144 1"/>
                <a:gd name="G4" fmla="*/ G3 1 144"/>
                <a:gd name="G5" fmla="*/ 48 96 1"/>
                <a:gd name="G6" fmla="*/ G5 1 96"/>
                <a:gd name="G7" fmla="*/ 48 144 1"/>
                <a:gd name="G8" fmla="*/ G7 1 144"/>
                <a:gd name="G9" fmla="*/ 48 96 1"/>
                <a:gd name="G10" fmla="*/ G9 1 96"/>
                <a:gd name="G11" fmla="*/ 96 144 1"/>
                <a:gd name="G12" fmla="*/ G11 1 144"/>
                <a:gd name="G13" fmla="*/ 1 0 0"/>
                <a:gd name="G14" fmla="*/ G13 96 1"/>
                <a:gd name="G15" fmla="*/ G14 1 96"/>
                <a:gd name="G16" fmla="*/ 144 144 1"/>
                <a:gd name="G17" fmla="*/ G16 1 144"/>
                <a:gd name="G18" fmla="*/ 1 0 0"/>
                <a:gd name="G19" fmla="*/ 1 0 0"/>
                <a:gd name="G20" fmla="*/ 1 0 0"/>
                <a:gd name="G21" fmla="*/ 1 0 0"/>
                <a:gd name="G22" fmla="*/ 1 0 0"/>
                <a:gd name="G23" fmla="*/ G22 96 1"/>
                <a:gd name="G24" fmla="*/ G23 1 96"/>
                <a:gd name="G25" fmla="*/ 1 0 0"/>
                <a:gd name="G26" fmla="*/ G25 144 1"/>
                <a:gd name="G27" fmla="*/ G26 1 144"/>
                <a:gd name="G28" fmla="*/ 96 96 1"/>
                <a:gd name="G29" fmla="*/ G28 1 96"/>
                <a:gd name="G30" fmla="*/ 144 144 1"/>
                <a:gd name="G31" fmla="*/ G30 1 144"/>
                <a:gd name="T0" fmla="*/ 96 w 96"/>
                <a:gd name="T1" fmla="*/ 0 h 144"/>
                <a:gd name="T2" fmla="*/ 48 w 96"/>
                <a:gd name="T3" fmla="*/ 48 h 144"/>
                <a:gd name="T4" fmla="*/ 48 w 96"/>
                <a:gd name="T5" fmla="*/ 96 h 144"/>
                <a:gd name="T6" fmla="*/ 0 w 96"/>
                <a:gd name="T7" fmla="*/ 144 h 144"/>
              </a:gdLst>
              <a:ahLst/>
              <a:cxnLst>
                <a:cxn ang="0">
                  <a:pos x="T0" y="T1"/>
                </a:cxn>
                <a:cxn ang="0">
                  <a:pos x="T2" y="T3"/>
                </a:cxn>
                <a:cxn ang="0">
                  <a:pos x="T4" y="T5"/>
                </a:cxn>
                <a:cxn ang="0">
                  <a:pos x="T6" y="T7"/>
                </a:cxn>
              </a:cxnLst>
              <a:rect l="0" t="0" r="r" b="b"/>
              <a:pathLst>
                <a:path w="96" h="144">
                  <a:moveTo>
                    <a:pt x="96" y="0"/>
                  </a:moveTo>
                  <a:cubicBezTo>
                    <a:pt x="76" y="16"/>
                    <a:pt x="56" y="32"/>
                    <a:pt x="48" y="48"/>
                  </a:cubicBezTo>
                  <a:cubicBezTo>
                    <a:pt x="40" y="64"/>
                    <a:pt x="56" y="80"/>
                    <a:pt x="48" y="96"/>
                  </a:cubicBezTo>
                  <a:cubicBezTo>
                    <a:pt x="40" y="112"/>
                    <a:pt x="20" y="128"/>
                    <a:pt x="0" y="144"/>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608" name="Freeform 8"/>
            <p:cNvSpPr>
              <a:spLocks noChangeArrowheads="1"/>
            </p:cNvSpPr>
            <p:nvPr/>
          </p:nvSpPr>
          <p:spPr bwMode="auto">
            <a:xfrm>
              <a:off x="4847" y="2832"/>
              <a:ext cx="95" cy="159"/>
            </a:xfrm>
            <a:custGeom>
              <a:avLst/>
              <a:gdLst>
                <a:gd name="G0" fmla="*/ 96 96 1"/>
                <a:gd name="G1" fmla="*/ G0 1 96"/>
                <a:gd name="G2" fmla="*/ 160 160 1"/>
                <a:gd name="G3" fmla="*/ G2 1 160"/>
                <a:gd name="G4" fmla="*/ 48 96 1"/>
                <a:gd name="G5" fmla="*/ G4 1 96"/>
                <a:gd name="G6" fmla="*/ 112 160 1"/>
                <a:gd name="G7" fmla="*/ G6 1 160"/>
                <a:gd name="G8" fmla="*/ 48 96 1"/>
                <a:gd name="G9" fmla="*/ G8 1 96"/>
                <a:gd name="G10" fmla="*/ 16 160 1"/>
                <a:gd name="G11" fmla="*/ G10 1 160"/>
                <a:gd name="G12" fmla="*/ 1 0 0"/>
                <a:gd name="G13" fmla="*/ G12 96 1"/>
                <a:gd name="G14" fmla="*/ G13 1 96"/>
                <a:gd name="G15" fmla="*/ 16 160 1"/>
                <a:gd name="G16" fmla="*/ G15 1 160"/>
                <a:gd name="G17" fmla="*/ 1 0 0"/>
                <a:gd name="G18" fmla="*/ 1 0 0"/>
                <a:gd name="G19" fmla="*/ 1 0 0"/>
                <a:gd name="G20" fmla="*/ 1 0 0"/>
                <a:gd name="G21" fmla="*/ 1 0 0"/>
                <a:gd name="G22" fmla="*/ G21 96 1"/>
                <a:gd name="G23" fmla="*/ G22 1 96"/>
                <a:gd name="G24" fmla="*/ 1 0 0"/>
                <a:gd name="G25" fmla="*/ G24 160 1"/>
                <a:gd name="G26" fmla="*/ G25 1 160"/>
                <a:gd name="G27" fmla="*/ 96 96 1"/>
                <a:gd name="G28" fmla="*/ G27 1 96"/>
                <a:gd name="G29" fmla="*/ 160 160 1"/>
                <a:gd name="G30" fmla="*/ G29 1 160"/>
                <a:gd name="T0" fmla="*/ 96 w 96"/>
                <a:gd name="T1" fmla="*/ 160 h 160"/>
                <a:gd name="T2" fmla="*/ 48 w 96"/>
                <a:gd name="T3" fmla="*/ 112 h 160"/>
                <a:gd name="T4" fmla="*/ 48 w 96"/>
                <a:gd name="T5" fmla="*/ 16 h 160"/>
                <a:gd name="T6" fmla="*/ 0 w 96"/>
                <a:gd name="T7" fmla="*/ 16 h 160"/>
              </a:gdLst>
              <a:ahLst/>
              <a:cxnLst>
                <a:cxn ang="0">
                  <a:pos x="T0" y="T1"/>
                </a:cxn>
                <a:cxn ang="0">
                  <a:pos x="T2" y="T3"/>
                </a:cxn>
                <a:cxn ang="0">
                  <a:pos x="T4" y="T5"/>
                </a:cxn>
                <a:cxn ang="0">
                  <a:pos x="T6" y="T7"/>
                </a:cxn>
              </a:cxnLst>
              <a:rect l="0" t="0" r="r" b="b"/>
              <a:pathLst>
                <a:path w="96" h="160">
                  <a:moveTo>
                    <a:pt x="96" y="160"/>
                  </a:moveTo>
                  <a:cubicBezTo>
                    <a:pt x="76" y="148"/>
                    <a:pt x="56" y="136"/>
                    <a:pt x="48" y="112"/>
                  </a:cubicBezTo>
                  <a:cubicBezTo>
                    <a:pt x="40" y="88"/>
                    <a:pt x="56" y="32"/>
                    <a:pt x="48" y="16"/>
                  </a:cubicBezTo>
                  <a:cubicBezTo>
                    <a:pt x="40" y="0"/>
                    <a:pt x="20" y="8"/>
                    <a:pt x="0" y="16"/>
                  </a:cubicBez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609" name="Rectangle 9"/>
            <p:cNvSpPr>
              <a:spLocks noChangeArrowheads="1"/>
            </p:cNvSpPr>
            <p:nvPr/>
          </p:nvSpPr>
          <p:spPr bwMode="auto">
            <a:xfrm>
              <a:off x="5050" y="2880"/>
              <a:ext cx="7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spAutoFit/>
            </a:bodyPr>
            <a:lstStyle/>
            <a:p>
              <a:pPr>
                <a:tabLst>
                  <a:tab pos="1029531" algn="l"/>
                </a:tabLst>
              </a:pPr>
              <a:r>
                <a:rPr lang="en-US" sz="2300">
                  <a:latin typeface="Times New Roman" charset="0"/>
                </a:rPr>
                <a:t>AR of main</a:t>
              </a:r>
            </a:p>
          </p:txBody>
        </p:sp>
      </p:grpSp>
      <p:sp>
        <p:nvSpPr>
          <p:cNvPr id="25610" name="Line 10"/>
          <p:cNvSpPr>
            <a:spLocks noChangeShapeType="1"/>
          </p:cNvSpPr>
          <p:nvPr/>
        </p:nvSpPr>
        <p:spPr bwMode="auto">
          <a:xfrm flipH="1">
            <a:off x="3248943" y="3793067"/>
            <a:ext cx="654756" cy="2258"/>
          </a:xfrm>
          <a:prstGeom prst="line">
            <a:avLst/>
          </a:prstGeom>
          <a:noFill/>
          <a:ln w="3816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046" tIns="65023" rIns="130046" bIns="65023"/>
          <a:lstStyle/>
          <a:p>
            <a:endParaRPr lang="en-US"/>
          </a:p>
        </p:txBody>
      </p:sp>
    </p:spTree>
    <p:extLst>
      <p:ext uri="{BB962C8B-B14F-4D97-AF65-F5344CB8AC3E}">
        <p14:creationId xmlns:p14="http://schemas.microsoft.com/office/powerpoint/2010/main" val="156075746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2598703" y="647983"/>
            <a:ext cx="7800622" cy="1300480"/>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A Recursive Function</a:t>
            </a:r>
          </a:p>
        </p:txBody>
      </p:sp>
      <p:sp>
        <p:nvSpPr>
          <p:cNvPr id="26626" name="Text Box 2"/>
          <p:cNvSpPr txBox="1">
            <a:spLocks noChangeArrowheads="1"/>
          </p:cNvSpPr>
          <p:nvPr/>
        </p:nvSpPr>
        <p:spPr bwMode="auto">
          <a:xfrm>
            <a:off x="975360" y="2275840"/>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608013" indent="-6080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err="1">
                <a:latin typeface="Times New Roman" charset="0"/>
              </a:rPr>
              <a:t>int</a:t>
            </a:r>
            <a:r>
              <a:rPr lang="en-US" sz="2300" dirty="0">
                <a:latin typeface="Times New Roman" charset="0"/>
              </a:rPr>
              <a:t> main ( ) {</a:t>
            </a:r>
          </a:p>
          <a:p>
            <a:pPr algn="l">
              <a:spcBef>
                <a:spcPts val="694"/>
              </a:spcBef>
              <a:buClr>
                <a:srgbClr val="0066FF"/>
              </a:buClr>
              <a:buSzPct val="45000"/>
              <a:buFont typeface="Times New Roman" charset="0"/>
              <a:buAutoNum type="arabicPeriod"/>
            </a:pPr>
            <a:r>
              <a:rPr lang="en-US" sz="2300" dirty="0">
                <a:latin typeface="Times New Roman" charset="0"/>
              </a:rPr>
              <a:t>    </a:t>
            </a:r>
            <a:r>
              <a:rPr lang="en-US" sz="2300" dirty="0" err="1">
                <a:latin typeface="Times New Roman" charset="0"/>
              </a:rPr>
              <a:t>int</a:t>
            </a:r>
            <a:r>
              <a:rPr lang="en-US" sz="2300" dirty="0">
                <a:latin typeface="Times New Roman" charset="0"/>
              </a:rPr>
              <a:t> a = 2;</a:t>
            </a:r>
          </a:p>
          <a:p>
            <a:pPr algn="l">
              <a:spcBef>
                <a:spcPts val="694"/>
              </a:spcBef>
              <a:buClr>
                <a:srgbClr val="0066FF"/>
              </a:buClr>
              <a:buSzPct val="45000"/>
              <a:buFont typeface="Times New Roman" charset="0"/>
              <a:buAutoNum type="arabicPeriod"/>
            </a:pPr>
            <a:r>
              <a:rPr lang="en-US" sz="2300" dirty="0">
                <a:latin typeface="Times New Roman" charset="0"/>
              </a:rPr>
              <a:t>    f1 ( a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void f1 (</a:t>
            </a:r>
            <a:r>
              <a:rPr lang="en-US" sz="2300" dirty="0" err="1">
                <a:latin typeface="Times New Roman" charset="0"/>
              </a:rPr>
              <a:t>int</a:t>
            </a:r>
            <a:r>
              <a:rPr lang="en-US" sz="2300" dirty="0">
                <a:latin typeface="Times New Roman" charset="0"/>
              </a:rPr>
              <a:t> n) {</a:t>
            </a:r>
          </a:p>
          <a:p>
            <a:pPr algn="l">
              <a:spcBef>
                <a:spcPts val="694"/>
              </a:spcBef>
              <a:buClr>
                <a:srgbClr val="0066FF"/>
              </a:buClr>
              <a:buSzPct val="45000"/>
              <a:buFont typeface="Times New Roman" charset="0"/>
              <a:buAutoNum type="arabicPeriod"/>
            </a:pPr>
            <a:r>
              <a:rPr lang="en-US" sz="2300" dirty="0">
                <a:latin typeface="Times New Roman" charset="0"/>
              </a:rPr>
              <a:t>    if ( n == 0 )	//base case</a:t>
            </a:r>
          </a:p>
          <a:p>
            <a:pPr algn="l">
              <a:spcBef>
                <a:spcPts val="694"/>
              </a:spcBef>
              <a:buClr>
                <a:srgbClr val="0066FF"/>
              </a:buClr>
              <a:buSzPct val="45000"/>
              <a:buFont typeface="Times New Roman" charset="0"/>
              <a:buAutoNum type="arabicPeriod"/>
            </a:pPr>
            <a:r>
              <a:rPr lang="en-US" sz="2300" dirty="0">
                <a:latin typeface="Times New Roman" charset="0"/>
              </a:rPr>
              <a:t>        return;</a:t>
            </a:r>
          </a:p>
          <a:p>
            <a:pPr algn="l">
              <a:spcBef>
                <a:spcPts val="694"/>
              </a:spcBef>
            </a:pPr>
            <a:endParaRPr lang="en-US" sz="2300" dirty="0">
              <a:latin typeface="Times New Roman" charset="0"/>
            </a:endParaRPr>
          </a:p>
          <a:p>
            <a:pPr algn="l">
              <a:spcBef>
                <a:spcPts val="694"/>
              </a:spcBef>
              <a:buClr>
                <a:srgbClr val="0066FF"/>
              </a:buClr>
              <a:buSzPct val="45000"/>
              <a:buFont typeface="Times New Roman" charset="0"/>
              <a:buAutoNum type="arabicPeriod"/>
            </a:pPr>
            <a:r>
              <a:rPr lang="en-US" sz="2300" dirty="0">
                <a:latin typeface="Times New Roman" charset="0"/>
              </a:rPr>
              <a:t>    f1 ( n-1 );	</a:t>
            </a:r>
          </a:p>
          <a:p>
            <a:pPr algn="l">
              <a:spcBef>
                <a:spcPts val="694"/>
              </a:spcBef>
              <a:buClr>
                <a:srgbClr val="0066FF"/>
              </a:buClr>
              <a:buSzPct val="45000"/>
              <a:buFont typeface="Times New Roman" charset="0"/>
              <a:buAutoNum type="arabicPeriod"/>
            </a:pPr>
            <a:r>
              <a:rPr lang="en-US" sz="2300" dirty="0">
                <a:latin typeface="Times New Roman" charset="0"/>
              </a:rPr>
              <a:t>}</a:t>
            </a:r>
          </a:p>
          <a:p>
            <a:pPr algn="l">
              <a:spcBef>
                <a:spcPts val="694"/>
              </a:spcBef>
            </a:pPr>
            <a:endParaRPr lang="en-US" sz="3400" dirty="0">
              <a:latin typeface="Times New Roman" charset="0"/>
            </a:endParaRPr>
          </a:p>
        </p:txBody>
      </p:sp>
      <p:sp>
        <p:nvSpPr>
          <p:cNvPr id="26627" name="Rectangle 3"/>
          <p:cNvSpPr>
            <a:spLocks noChangeArrowheads="1"/>
          </p:cNvSpPr>
          <p:nvPr/>
        </p:nvSpPr>
        <p:spPr bwMode="auto">
          <a:xfrm>
            <a:off x="7123290" y="7369387"/>
            <a:ext cx="3050257" cy="647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7998" tIns="63999" rIns="127998" bIns="63999">
            <a:spAutoFit/>
          </a:bodyPr>
          <a:lstStyle/>
          <a:p>
            <a:pPr>
              <a:tabLst>
                <a:tab pos="1029531" algn="l"/>
                <a:tab pos="2059061" algn="l"/>
              </a:tabLst>
            </a:pPr>
            <a:r>
              <a:rPr lang="en-US" sz="3400">
                <a:latin typeface="Times New Roman" charset="0"/>
              </a:rPr>
              <a:t>Run Time Stack</a:t>
            </a:r>
          </a:p>
        </p:txBody>
      </p:sp>
      <p:sp>
        <p:nvSpPr>
          <p:cNvPr id="26628" name="Freeform 4"/>
          <p:cNvSpPr>
            <a:spLocks noChangeArrowheads="1"/>
          </p:cNvSpPr>
          <p:nvPr/>
        </p:nvSpPr>
        <p:spPr bwMode="auto">
          <a:xfrm>
            <a:off x="6177280" y="2709334"/>
            <a:ext cx="4768427" cy="4660053"/>
          </a:xfrm>
          <a:custGeom>
            <a:avLst/>
            <a:gdLst>
              <a:gd name="G0" fmla="*/ 1 0 0"/>
              <a:gd name="G1" fmla="*/ G0 1776 1"/>
              <a:gd name="G2" fmla="*/ G1 1 1776"/>
              <a:gd name="G3" fmla="*/ 1 0 0"/>
              <a:gd name="G4" fmla="*/ G3 2064 1"/>
              <a:gd name="G5" fmla="*/ G4 1 2064"/>
              <a:gd name="G6" fmla="*/ 1 0 0"/>
              <a:gd name="G7" fmla="*/ G6 1776 1"/>
              <a:gd name="G8" fmla="*/ G7 1 1776"/>
              <a:gd name="G9" fmla="*/ 65336 2064 1"/>
              <a:gd name="G10" fmla="*/ G9 1 2064"/>
              <a:gd name="G11" fmla="*/ 10464 1776 1"/>
              <a:gd name="G12" fmla="*/ G11 1 1776"/>
              <a:gd name="G13" fmla="*/ 65336 2064 1"/>
              <a:gd name="G14" fmla="*/ G13 1 2064"/>
              <a:gd name="G15" fmla="*/ 10464 1776 1"/>
              <a:gd name="G16" fmla="*/ G15 1 1776"/>
              <a:gd name="G17" fmla="*/ 1 0 0"/>
              <a:gd name="G18" fmla="*/ G17 2064 1"/>
              <a:gd name="G19" fmla="*/ G18 1 2064"/>
              <a:gd name="G20" fmla="*/ 1 0 0"/>
              <a:gd name="G21" fmla="*/ 1 0 0"/>
              <a:gd name="G22" fmla="*/ 1 0 0"/>
              <a:gd name="G23" fmla="*/ 1 0 0"/>
              <a:gd name="G24" fmla="*/ 1 0 0"/>
              <a:gd name="G25" fmla="*/ G24 1776 1"/>
              <a:gd name="G26" fmla="*/ G25 1 1776"/>
              <a:gd name="G27" fmla="*/ 1 0 0"/>
              <a:gd name="G28" fmla="*/ G27 2064 1"/>
              <a:gd name="G29" fmla="*/ G28 1 2064"/>
              <a:gd name="G30" fmla="*/ 1776 1776 1"/>
              <a:gd name="G31" fmla="*/ G30 1 1776"/>
              <a:gd name="G32" fmla="*/ 2064 2064 1"/>
              <a:gd name="G33" fmla="*/ G32 1 2064"/>
              <a:gd name="T0" fmla="*/ 0 w 1776"/>
              <a:gd name="T1" fmla="*/ 0 h 2064"/>
              <a:gd name="T2" fmla="*/ 0 w 1776"/>
              <a:gd name="T3" fmla="*/ 2064 h 2064"/>
              <a:gd name="T4" fmla="*/ 1776 w 1776"/>
              <a:gd name="T5" fmla="*/ 2064 h 2064"/>
              <a:gd name="T6" fmla="*/ 1776 w 1776"/>
              <a:gd name="T7" fmla="*/ 0 h 2064"/>
            </a:gdLst>
            <a:ahLst/>
            <a:cxnLst>
              <a:cxn ang="0">
                <a:pos x="T0" y="T1"/>
              </a:cxn>
              <a:cxn ang="0">
                <a:pos x="T2" y="T3"/>
              </a:cxn>
              <a:cxn ang="0">
                <a:pos x="T4" y="T5"/>
              </a:cxn>
              <a:cxn ang="0">
                <a:pos x="T6" y="T7"/>
              </a:cxn>
            </a:cxnLst>
            <a:rect l="0" t="0" r="r" b="b"/>
            <a:pathLst>
              <a:path w="1776" h="2064">
                <a:moveTo>
                  <a:pt x="0" y="0"/>
                </a:moveTo>
                <a:lnTo>
                  <a:pt x="0" y="2064"/>
                </a:lnTo>
                <a:lnTo>
                  <a:pt x="1776" y="2064"/>
                </a:lnTo>
                <a:lnTo>
                  <a:pt x="1776" y="0"/>
                </a:lnTo>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30046" tIns="65023" rIns="130046" bIns="65023" anchor="ctr"/>
          <a:lstStyle/>
          <a:p>
            <a:endParaRPr lang="en-US"/>
          </a:p>
        </p:txBody>
      </p:sp>
    </p:spTree>
    <p:extLst>
      <p:ext uri="{BB962C8B-B14F-4D97-AF65-F5344CB8AC3E}">
        <p14:creationId xmlns:p14="http://schemas.microsoft.com/office/powerpoint/2010/main" val="62781496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2598703" y="647983"/>
            <a:ext cx="7800622" cy="1300480"/>
          </a:xfrm>
          <a:noFill/>
          <a:ln>
            <a:noFill/>
          </a:ln>
          <a:extLst>
            <a:ext uri="{909E8E84-426E-40dd-AFC4-6F175D3DCCD1}">
              <a14:hiddenFill xmlns:a14="http://schemas.microsoft.com/office/drawing/2010/main">
                <a:gradFill rotWithShape="0">
                  <a:gsLst>
                    <a:gs pos="0">
                      <a:srgbClr val="99CCFF"/>
                    </a:gs>
                    <a:gs pos="50000">
                      <a:srgbClr val="0066FF"/>
                    </a:gs>
                    <a:gs pos="100000">
                      <a:srgbClr val="99CCFF"/>
                    </a:gs>
                  </a:gsLst>
                  <a:lin ang="5400000" scaled="1"/>
                </a:gradFill>
              </a14:hiddenFill>
            </a:ext>
            <a:ext uri="{91240B29-F687-4f45-9708-019B960494DF}">
              <a14:hiddenLine xmlns:a14="http://schemas.microsoft.com/office/drawing/2010/main" w="12600">
                <a:solidFill>
                  <a:srgbClr val="808080"/>
                </a:solidFill>
                <a:round/>
                <a:headEnd/>
                <a:tailEnd/>
              </a14:hiddenLine>
            </a:ext>
          </a:extLst>
        </p:spPr>
        <p:txBody>
          <a:bodyPr lIns="0" tIns="30105" rIns="0" bIns="0" anchor="ctr"/>
          <a:lstStyle/>
          <a:p>
            <a:endParaRPr lang="en-US"/>
          </a:p>
        </p:txBody>
      </p:sp>
      <p:sp>
        <p:nvSpPr>
          <p:cNvPr id="28674" name="Text Box 2"/>
          <p:cNvSpPr txBox="1">
            <a:spLocks noChangeArrowheads="1"/>
          </p:cNvSpPr>
          <p:nvPr/>
        </p:nvSpPr>
        <p:spPr bwMode="auto">
          <a:xfrm>
            <a:off x="2678289" y="1219200"/>
            <a:ext cx="7800622" cy="1300480"/>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CLOSURES</a:t>
            </a:r>
          </a:p>
        </p:txBody>
      </p:sp>
      <p:sp>
        <p:nvSpPr>
          <p:cNvPr id="28675" name="Text Box 3"/>
          <p:cNvSpPr txBox="1">
            <a:spLocks noChangeArrowheads="1"/>
          </p:cNvSpPr>
          <p:nvPr/>
        </p:nvSpPr>
        <p:spPr bwMode="auto">
          <a:xfrm>
            <a:off x="975360" y="2808676"/>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endParaRPr lang="en-US" sz="3400" dirty="0">
              <a:latin typeface="Times New Roman" charset="0"/>
            </a:endParaRPr>
          </a:p>
          <a:p>
            <a:pPr algn="l">
              <a:spcBef>
                <a:spcPts val="694"/>
              </a:spcBef>
              <a:buSzPct val="45000"/>
              <a:buFont typeface="Wingdings" charset="0"/>
              <a:buChar char=""/>
            </a:pPr>
            <a:r>
              <a:rPr lang="en-US" sz="3400" dirty="0">
                <a:latin typeface="Times New Roman" charset="0"/>
              </a:rPr>
              <a:t>A Programming Structure?</a:t>
            </a:r>
          </a:p>
          <a:p>
            <a:pPr algn="l">
              <a:spcBef>
                <a:spcPts val="694"/>
              </a:spcBef>
              <a:buSzPct val="45000"/>
            </a:pPr>
            <a:endParaRPr lang="en-US" sz="3400" dirty="0">
              <a:latin typeface="Times New Roman" charset="0"/>
            </a:endParaRPr>
          </a:p>
          <a:p>
            <a:pPr algn="l">
              <a:spcBef>
                <a:spcPts val="694"/>
              </a:spcBef>
              <a:buSzPct val="45000"/>
            </a:pPr>
            <a:endParaRPr lang="en-US" sz="3400" dirty="0">
              <a:latin typeface="Times New Roman" charset="0"/>
            </a:endParaRPr>
          </a:p>
          <a:p>
            <a:pPr algn="l">
              <a:spcBef>
                <a:spcPts val="694"/>
              </a:spcBef>
              <a:buSzPct val="45000"/>
              <a:buFont typeface="Wingdings" charset="0"/>
              <a:buChar char=""/>
            </a:pPr>
            <a:r>
              <a:rPr lang="en-US" sz="3400" dirty="0">
                <a:latin typeface="Times New Roman" charset="0"/>
              </a:rPr>
              <a:t>A function ? </a:t>
            </a:r>
          </a:p>
          <a:p>
            <a:pPr algn="l">
              <a:spcBef>
                <a:spcPts val="694"/>
              </a:spcBef>
              <a:buSzPct val="45000"/>
            </a:pPr>
            <a:endParaRPr lang="en-US" sz="3400" dirty="0">
              <a:latin typeface="Times New Roman" charset="0"/>
            </a:endParaRPr>
          </a:p>
        </p:txBody>
      </p:sp>
    </p:spTree>
    <p:extLst>
      <p:ext uri="{BB962C8B-B14F-4D97-AF65-F5344CB8AC3E}">
        <p14:creationId xmlns:p14="http://schemas.microsoft.com/office/powerpoint/2010/main" val="16199333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2678289" y="1143000"/>
            <a:ext cx="7800622" cy="1300480"/>
          </a:xfrm>
          <a:noFill/>
          <a:ln>
            <a:noFill/>
          </a:ln>
          <a:extLst>
            <a:ext uri="{909E8E84-426E-40dd-AFC4-6F175D3DCCD1}">
              <a14:hiddenFill xmlns:a14="http://schemas.microsoft.com/office/drawing/2010/main">
                <a:gradFill rotWithShape="0">
                  <a:gsLst>
                    <a:gs pos="0">
                      <a:srgbClr val="99CCFF"/>
                    </a:gs>
                    <a:gs pos="50000">
                      <a:srgbClr val="0066FF"/>
                    </a:gs>
                    <a:gs pos="100000">
                      <a:srgbClr val="99CCFF"/>
                    </a:gs>
                  </a:gsLst>
                  <a:lin ang="5400000" scaled="1"/>
                </a:gradFill>
              </a14:hiddenFill>
            </a:ext>
            <a:ext uri="{91240B29-F687-4f45-9708-019B960494DF}">
              <a14:hiddenLine xmlns:a14="http://schemas.microsoft.com/office/drawing/2010/main" w="12600">
                <a:solidFill>
                  <a:srgbClr val="808080"/>
                </a:solidFill>
                <a:round/>
                <a:headEnd/>
                <a:tailEnd/>
              </a14:hiddenLine>
            </a:ext>
          </a:extLst>
        </p:spPr>
        <p:txBody>
          <a:bodyPr lIns="0" tIns="30105" rIns="0" bIns="0" anchor="ctr"/>
          <a:lstStyle/>
          <a:p>
            <a:endParaRPr lang="en-US"/>
          </a:p>
        </p:txBody>
      </p:sp>
      <p:sp>
        <p:nvSpPr>
          <p:cNvPr id="29698" name="Text Box 2"/>
          <p:cNvSpPr txBox="1">
            <a:spLocks noChangeArrowheads="1"/>
          </p:cNvSpPr>
          <p:nvPr/>
        </p:nvSpPr>
        <p:spPr bwMode="auto">
          <a:xfrm>
            <a:off x="2540000" y="1143000"/>
            <a:ext cx="7800623" cy="1300480"/>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CLOSURES</a:t>
            </a:r>
          </a:p>
        </p:txBody>
      </p:sp>
      <p:sp>
        <p:nvSpPr>
          <p:cNvPr id="29699" name="Text Box 3"/>
          <p:cNvSpPr txBox="1">
            <a:spLocks noChangeArrowheads="1"/>
          </p:cNvSpPr>
          <p:nvPr/>
        </p:nvSpPr>
        <p:spPr bwMode="auto">
          <a:xfrm>
            <a:off x="975360" y="2799644"/>
            <a:ext cx="11054080" cy="585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Microsoft YaHei" charset="0"/>
                <a:cs typeface="Microsoft YaHei" charset="0"/>
              </a:defRPr>
            </a:lvl9pPr>
          </a:lstStyle>
          <a:p>
            <a:pPr algn="l">
              <a:spcBef>
                <a:spcPts val="694"/>
              </a:spcBef>
            </a:pPr>
            <a:r>
              <a:rPr lang="en-US" sz="3400" dirty="0">
                <a:latin typeface="Times New Roman" charset="0"/>
              </a:rPr>
              <a:t>A closure  is a function or reference to a function together with a referencing environment—a table storing a reference to each of the non-local variables of that function. A closure allows a function to access those non-local  variables even when invoked outside of its immediate lexical scope.</a:t>
            </a:r>
          </a:p>
        </p:txBody>
      </p:sp>
    </p:spTree>
    <p:extLst>
      <p:ext uri="{BB962C8B-B14F-4D97-AF65-F5344CB8AC3E}">
        <p14:creationId xmlns:p14="http://schemas.microsoft.com/office/powerpoint/2010/main" val="247505449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542822" y="12192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30723" name="Text Box 3"/>
          <p:cNvSpPr txBox="1">
            <a:spLocks noChangeArrowheads="1"/>
          </p:cNvSpPr>
          <p:nvPr/>
        </p:nvSpPr>
        <p:spPr bwMode="auto">
          <a:xfrm>
            <a:off x="909886" y="2210365"/>
            <a:ext cx="11573369" cy="67620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lgn="l">
              <a:spcBef>
                <a:spcPts val="694"/>
              </a:spcBef>
              <a:buSzPct val="45000"/>
            </a:pPr>
            <a:endParaRPr lang="en-US" sz="3400" dirty="0">
              <a:latin typeface="Times New Roman" charset="0"/>
            </a:endParaRPr>
          </a:p>
          <a:p>
            <a:pPr>
              <a:spcBef>
                <a:spcPts val="694"/>
              </a:spcBef>
              <a:buSzPct val="45000"/>
            </a:pPr>
            <a:r>
              <a:rPr lang="en-US" sz="3400" b="1" dirty="0">
                <a:latin typeface="Times New Roman" charset="0"/>
              </a:rPr>
              <a:t>CONTENT </a:t>
            </a:r>
          </a:p>
          <a:p>
            <a:pPr algn="l">
              <a:spcBef>
                <a:spcPts val="694"/>
              </a:spcBef>
              <a:buSzPct val="45000"/>
            </a:pPr>
            <a:endParaRPr lang="en-US" sz="2800" dirty="0">
              <a:latin typeface="Times New Roman" charset="0"/>
            </a:endParaRPr>
          </a:p>
          <a:p>
            <a:pPr algn="l">
              <a:spcBef>
                <a:spcPts val="694"/>
              </a:spcBef>
              <a:buSzPct val="45000"/>
              <a:buFont typeface="Wingdings" charset="0"/>
              <a:buChar char=""/>
            </a:pPr>
            <a:r>
              <a:rPr lang="en-US" sz="2800" dirty="0">
                <a:latin typeface="Times New Roman" charset="0"/>
              </a:rPr>
              <a:t>Functions in function</a:t>
            </a:r>
          </a:p>
          <a:p>
            <a:pPr algn="l">
              <a:spcBef>
                <a:spcPts val="694"/>
              </a:spcBef>
              <a:buSzPct val="45000"/>
              <a:buFont typeface="Wingdings" charset="0"/>
              <a:buChar char=""/>
            </a:pPr>
            <a:r>
              <a:rPr lang="en-US" sz="2800" dirty="0">
                <a:latin typeface="Times New Roman" charset="0"/>
              </a:rPr>
              <a:t>Using outer symbols</a:t>
            </a:r>
          </a:p>
          <a:p>
            <a:pPr algn="l">
              <a:spcBef>
                <a:spcPts val="694"/>
              </a:spcBef>
              <a:buSzPct val="45000"/>
              <a:buFont typeface="Wingdings" charset="0"/>
              <a:buChar char=""/>
            </a:pPr>
            <a:r>
              <a:rPr lang="en-US" sz="2800" dirty="0">
                <a:latin typeface="Times New Roman" charset="0"/>
              </a:rPr>
              <a:t>Returning functions</a:t>
            </a:r>
          </a:p>
          <a:p>
            <a:pPr algn="l">
              <a:spcBef>
                <a:spcPts val="694"/>
              </a:spcBef>
              <a:buSzPct val="45000"/>
              <a:buFont typeface="Wingdings" charset="0"/>
              <a:buChar char=""/>
            </a:pPr>
            <a:r>
              <a:rPr lang="en-US" sz="2800" dirty="0">
                <a:latin typeface="Times New Roman" charset="0"/>
              </a:rPr>
              <a:t>Closures</a:t>
            </a:r>
          </a:p>
          <a:p>
            <a:pPr algn="l">
              <a:spcBef>
                <a:spcPts val="694"/>
              </a:spcBef>
              <a:buSzPct val="45000"/>
              <a:buFont typeface="Wingdings" charset="0"/>
              <a:buChar char=""/>
            </a:pPr>
            <a:r>
              <a:rPr lang="en-US" sz="2800" dirty="0">
                <a:latin typeface="Times New Roman" charset="0"/>
              </a:rPr>
              <a:t>Uses of Closures</a:t>
            </a:r>
          </a:p>
        </p:txBody>
      </p:sp>
    </p:spTree>
    <p:extLst>
      <p:ext uri="{BB962C8B-B14F-4D97-AF65-F5344CB8AC3E}">
        <p14:creationId xmlns:p14="http://schemas.microsoft.com/office/powerpoint/2010/main" val="28648826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542822" y="9144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31747" name="Text Box 3"/>
          <p:cNvSpPr txBox="1">
            <a:spLocks noChangeArrowheads="1"/>
          </p:cNvSpPr>
          <p:nvPr/>
        </p:nvSpPr>
        <p:spPr bwMode="auto">
          <a:xfrm>
            <a:off x="781192" y="2470010"/>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lgn="l">
              <a:spcBef>
                <a:spcPts val="694"/>
              </a:spcBef>
              <a:buSzPct val="45000"/>
            </a:pPr>
            <a:r>
              <a:rPr lang="en-US" sz="3400" b="1" dirty="0">
                <a:latin typeface="Times New Roman" charset="0"/>
              </a:rPr>
              <a:t>Functions in Function </a:t>
            </a:r>
          </a:p>
          <a:p>
            <a:pPr>
              <a:spcBef>
                <a:spcPts val="694"/>
              </a:spcBef>
              <a:buSzPct val="45000"/>
            </a:pPr>
            <a:endParaRPr lang="en-US" sz="2800" dirty="0">
              <a:latin typeface="Times New Roman" charset="0"/>
            </a:endParaRPr>
          </a:p>
          <a:p>
            <a:pPr>
              <a:spcBef>
                <a:spcPts val="694"/>
              </a:spcBef>
              <a:buSzPct val="45000"/>
            </a:pPr>
            <a:endParaRPr lang="en-US" sz="2800" dirty="0">
              <a:latin typeface="Times New Roman" charset="0"/>
            </a:endParaRPr>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480" y="3251201"/>
            <a:ext cx="8778240" cy="55676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23738249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2678289" y="914400"/>
            <a:ext cx="7800622" cy="1300480"/>
          </a:xfrm>
          <a:noFill/>
          <a:ln>
            <a:noFill/>
          </a:ln>
          <a:extLst>
            <a:ext uri="{909E8E84-426E-40dd-AFC4-6F175D3DCCD1}">
              <a14:hiddenFill xmlns:a14="http://schemas.microsoft.com/office/drawing/2010/main">
                <a:gradFill rotWithShape="0">
                  <a:gsLst>
                    <a:gs pos="0">
                      <a:srgbClr val="99CCFF"/>
                    </a:gs>
                    <a:gs pos="50000">
                      <a:srgbClr val="0066FF"/>
                    </a:gs>
                    <a:gs pos="100000">
                      <a:srgbClr val="99CCFF"/>
                    </a:gs>
                  </a:gsLst>
                  <a:lin ang="5400000" scaled="1"/>
                </a:gradFill>
              </a14:hiddenFill>
            </a:ext>
            <a:ext uri="{91240B29-F687-4f45-9708-019B960494DF}">
              <a14:hiddenLine xmlns:a14="http://schemas.microsoft.com/office/drawing/2010/main" w="12600">
                <a:solidFill>
                  <a:srgbClr val="808080"/>
                </a:solidFill>
                <a:round/>
                <a:headEnd/>
                <a:tailEnd/>
              </a14:hiddenLine>
            </a:ext>
          </a:extLst>
        </p:spPr>
        <p:txBody>
          <a:bodyPr lIns="0" tIns="30105" rIns="0" bIns="0" anchor="ctr"/>
          <a:lstStyle/>
          <a:p>
            <a:endParaRPr lang="en-US"/>
          </a:p>
        </p:txBody>
      </p:sp>
      <p:sp>
        <p:nvSpPr>
          <p:cNvPr id="32770" name="Text Box 2"/>
          <p:cNvSpPr txBox="1">
            <a:spLocks noChangeArrowheads="1"/>
          </p:cNvSpPr>
          <p:nvPr/>
        </p:nvSpPr>
        <p:spPr bwMode="auto">
          <a:xfrm>
            <a:off x="2542822" y="9144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32771" name="Text Box 3"/>
          <p:cNvSpPr txBox="1">
            <a:spLocks noChangeArrowheads="1"/>
          </p:cNvSpPr>
          <p:nvPr/>
        </p:nvSpPr>
        <p:spPr bwMode="auto">
          <a:xfrm>
            <a:off x="650241" y="2470010"/>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lgn="l">
              <a:spcBef>
                <a:spcPts val="694"/>
              </a:spcBef>
              <a:buSzPct val="45000"/>
            </a:pPr>
            <a:r>
              <a:rPr lang="en-US" sz="3400" b="1" dirty="0">
                <a:latin typeface="Times New Roman" charset="0"/>
              </a:rPr>
              <a:t>Using Outer Symbols </a:t>
            </a:r>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96" y="3510846"/>
            <a:ext cx="11704320" cy="40323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373198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650241" y="2470010"/>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spcBef>
                <a:spcPts val="694"/>
              </a:spcBef>
            </a:pPr>
            <a:endParaRPr lang="en-US" sz="3400" b="1">
              <a:latin typeface="Times New Roman" charset="0"/>
            </a:endParaRPr>
          </a:p>
          <a:p>
            <a:pPr>
              <a:spcBef>
                <a:spcPts val="694"/>
              </a:spcBef>
            </a:pPr>
            <a:endParaRPr lang="en-US" sz="2800" b="1">
              <a:latin typeface="Times New Roman" charset="0"/>
            </a:endParaRPr>
          </a:p>
          <a:p>
            <a:pPr>
              <a:spcBef>
                <a:spcPts val="694"/>
              </a:spcBef>
            </a:pPr>
            <a:endParaRPr lang="en-US" sz="2800" b="1">
              <a:latin typeface="Times New Roman" charset="0"/>
            </a:endParaRPr>
          </a:p>
          <a:p>
            <a:pPr>
              <a:spcBef>
                <a:spcPts val="694"/>
              </a:spcBef>
            </a:pPr>
            <a:endParaRPr lang="en-US" sz="2800" b="1">
              <a:latin typeface="Times New Roman" charset="0"/>
            </a:endParaRPr>
          </a:p>
          <a:p>
            <a:pPr>
              <a:spcBef>
                <a:spcPts val="694"/>
              </a:spcBef>
            </a:pPr>
            <a:endParaRPr lang="en-US" sz="2800" b="1">
              <a:latin typeface="Times New Roman" charset="0"/>
            </a:endParaRPr>
          </a:p>
          <a:p>
            <a:pPr>
              <a:spcBef>
                <a:spcPts val="694"/>
              </a:spcBef>
            </a:pPr>
            <a:endParaRPr lang="en-US" sz="2800" b="1">
              <a:latin typeface="Times New Roman" charset="0"/>
            </a:endParaRPr>
          </a:p>
          <a:p>
            <a:pPr>
              <a:spcBef>
                <a:spcPts val="694"/>
              </a:spcBef>
            </a:pPr>
            <a:endParaRPr lang="en-US" sz="2800" b="1">
              <a:latin typeface="Times New Roman" charset="0"/>
            </a:endParaRPr>
          </a:p>
          <a:p>
            <a:pPr>
              <a:spcBef>
                <a:spcPts val="694"/>
              </a:spcBef>
            </a:pPr>
            <a:endParaRPr lang="en-US" sz="2800" b="1">
              <a:latin typeface="Times New Roman" charset="0"/>
            </a:endParaRPr>
          </a:p>
          <a:p>
            <a:pPr>
              <a:spcBef>
                <a:spcPts val="694"/>
              </a:spcBef>
              <a:buSzPct val="45000"/>
              <a:buFont typeface="Wingdings" charset="0"/>
              <a:buChar char=""/>
            </a:pPr>
            <a:r>
              <a:rPr lang="en-US" sz="3400">
                <a:latin typeface="Times New Roman" charset="0"/>
              </a:rPr>
              <a:t>Even if display function is not taking any parameters it can access to the variables define outer function.</a:t>
            </a:r>
          </a:p>
        </p:txBody>
      </p:sp>
      <p:sp>
        <p:nvSpPr>
          <p:cNvPr id="33794" name="Rectangle 2"/>
          <p:cNvSpPr>
            <a:spLocks noGrp="1" noChangeArrowheads="1"/>
          </p:cNvSpPr>
          <p:nvPr>
            <p:ph type="title"/>
          </p:nvPr>
        </p:nvSpPr>
        <p:spPr>
          <a:xfrm>
            <a:off x="2582899" y="593796"/>
            <a:ext cx="8071556" cy="1598507"/>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SCHEME IMPLEMENTATION</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094" y="3294098"/>
            <a:ext cx="8060267" cy="34679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3796" name="Text Box 4"/>
          <p:cNvSpPr txBox="1">
            <a:spLocks noChangeArrowheads="1"/>
          </p:cNvSpPr>
          <p:nvPr/>
        </p:nvSpPr>
        <p:spPr bwMode="auto">
          <a:xfrm>
            <a:off x="650241" y="2470010"/>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spcBef>
                <a:spcPts val="694"/>
              </a:spcBef>
              <a:buSzPct val="45000"/>
            </a:pPr>
            <a:r>
              <a:rPr lang="en-US" sz="3400" b="1">
                <a:latin typeface="Times New Roman" charset="0"/>
              </a:rPr>
              <a:t>Using Outer Symbols </a:t>
            </a:r>
          </a:p>
        </p:txBody>
      </p:sp>
    </p:spTree>
    <p:extLst>
      <p:ext uri="{BB962C8B-B14F-4D97-AF65-F5344CB8AC3E}">
        <p14:creationId xmlns:p14="http://schemas.microsoft.com/office/powerpoint/2010/main" val="152177850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2598703" y="629921"/>
            <a:ext cx="7800622" cy="1300480"/>
          </a:xfrm>
          <a:noFill/>
          <a:ln>
            <a:noFill/>
          </a:ln>
          <a:extLst>
            <a:ext uri="{909E8E84-426E-40dd-AFC4-6F175D3DCCD1}">
              <a14:hiddenFill xmlns:a14="http://schemas.microsoft.com/office/drawing/2010/main">
                <a:gradFill rotWithShape="0">
                  <a:gsLst>
                    <a:gs pos="0">
                      <a:srgbClr val="99CCFF"/>
                    </a:gs>
                    <a:gs pos="50000">
                      <a:srgbClr val="0066FF"/>
                    </a:gs>
                    <a:gs pos="100000">
                      <a:srgbClr val="99CCFF"/>
                    </a:gs>
                  </a:gsLst>
                  <a:lin ang="5400000" scaled="1"/>
                </a:gradFill>
              </a14:hiddenFill>
            </a:ext>
            <a:ext uri="{91240B29-F687-4f45-9708-019B960494DF}">
              <a14:hiddenLine xmlns:a14="http://schemas.microsoft.com/office/drawing/2010/main" w="12600">
                <a:solidFill>
                  <a:srgbClr val="808080"/>
                </a:solidFill>
                <a:round/>
                <a:headEnd/>
                <a:tailEnd/>
              </a14:hiddenLine>
            </a:ext>
          </a:extLst>
        </p:spPr>
        <p:txBody>
          <a:bodyPr lIns="0" tIns="30105" rIns="0" bIns="0" anchor="ctr"/>
          <a:lstStyle/>
          <a:p>
            <a:endParaRPr lang="en-US"/>
          </a:p>
        </p:txBody>
      </p:sp>
      <p:sp>
        <p:nvSpPr>
          <p:cNvPr id="34818" name="Text Box 2"/>
          <p:cNvSpPr txBox="1">
            <a:spLocks noChangeArrowheads="1"/>
          </p:cNvSpPr>
          <p:nvPr/>
        </p:nvSpPr>
        <p:spPr bwMode="auto">
          <a:xfrm>
            <a:off x="2619022" y="7620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34819" name="Text Box 3"/>
          <p:cNvSpPr txBox="1">
            <a:spLocks noChangeArrowheads="1"/>
          </p:cNvSpPr>
          <p:nvPr/>
        </p:nvSpPr>
        <p:spPr bwMode="auto">
          <a:xfrm>
            <a:off x="650241" y="2460979"/>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lgn="l">
              <a:spcBef>
                <a:spcPts val="694"/>
              </a:spcBef>
              <a:buSzPct val="45000"/>
            </a:pPr>
            <a:r>
              <a:rPr lang="en-US" sz="3400" b="1" dirty="0">
                <a:latin typeface="Times New Roman" charset="0"/>
              </a:rPr>
              <a:t>Using Outer Symbols(2) </a:t>
            </a:r>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293" y="3768233"/>
            <a:ext cx="11108267" cy="42942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7972374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542822" y="12954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35843" name="Text Box 3"/>
          <p:cNvSpPr txBox="1">
            <a:spLocks noChangeArrowheads="1"/>
          </p:cNvSpPr>
          <p:nvPr/>
        </p:nvSpPr>
        <p:spPr bwMode="auto">
          <a:xfrm>
            <a:off x="909886" y="2201334"/>
            <a:ext cx="11573369" cy="67620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spcBef>
                <a:spcPts val="694"/>
              </a:spcBef>
              <a:buSzPct val="45000"/>
            </a:pPr>
            <a:endParaRPr lang="en-US" sz="3400" dirty="0">
              <a:latin typeface="Times New Roman" charset="0"/>
            </a:endParaRPr>
          </a:p>
          <a:p>
            <a:pPr algn="l">
              <a:spcBef>
                <a:spcPts val="694"/>
              </a:spcBef>
              <a:buSzPct val="45000"/>
            </a:pPr>
            <a:r>
              <a:rPr lang="en-US" sz="3400" b="1" dirty="0">
                <a:latin typeface="Times New Roman" charset="0"/>
              </a:rPr>
              <a:t>Returning Functions </a:t>
            </a:r>
          </a:p>
          <a:p>
            <a:pPr>
              <a:spcBef>
                <a:spcPts val="694"/>
              </a:spcBef>
              <a:buSzPct val="45000"/>
            </a:pPr>
            <a:endParaRPr lang="en-US" sz="2800" dirty="0">
              <a:latin typeface="Times New Roman" charset="0"/>
            </a:endParaRP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486" y="3510845"/>
            <a:ext cx="7843520" cy="29802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4457162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Memoize</a:t>
            </a:r>
            <a:r>
              <a:rPr lang="en-US" dirty="0" smtClean="0"/>
              <a:t> Fibonacci</a:t>
            </a:r>
            <a:endParaRPr lang="en-US" dirty="0"/>
          </a:p>
        </p:txBody>
      </p:sp>
      <p:sp>
        <p:nvSpPr>
          <p:cNvPr id="3" name="Content Placeholder 2"/>
          <p:cNvSpPr>
            <a:spLocks noGrp="1"/>
          </p:cNvSpPr>
          <p:nvPr>
            <p:ph idx="1"/>
          </p:nvPr>
        </p:nvSpPr>
        <p:spPr>
          <a:xfrm>
            <a:off x="1244600" y="2438400"/>
            <a:ext cx="10464800" cy="6083300"/>
          </a:xfrm>
        </p:spPr>
        <p:txBody>
          <a:bodyPr/>
          <a:lstStyle/>
          <a:p>
            <a:pPr algn="l"/>
            <a:r>
              <a:rPr lang="en-US" dirty="0" err="1"/>
              <a:t>def</a:t>
            </a:r>
            <a:r>
              <a:rPr lang="en-US" dirty="0"/>
              <a:t> fib(n)</a:t>
            </a:r>
            <a:r>
              <a:rPr lang="en-US" dirty="0" smtClean="0"/>
              <a:t>:</a:t>
            </a:r>
          </a:p>
          <a:p>
            <a:pPr algn="l"/>
            <a:r>
              <a:rPr lang="en-US" dirty="0"/>
              <a:t>	</a:t>
            </a:r>
            <a:r>
              <a:rPr lang="en-US" dirty="0" smtClean="0"/>
              <a:t>if </a:t>
            </a:r>
            <a:r>
              <a:rPr lang="en-US" dirty="0"/>
              <a:t>n == 0</a:t>
            </a:r>
            <a:r>
              <a:rPr lang="en-US" dirty="0" smtClean="0"/>
              <a:t>:</a:t>
            </a:r>
          </a:p>
          <a:p>
            <a:pPr algn="l"/>
            <a:r>
              <a:rPr lang="en-US" dirty="0"/>
              <a:t>	</a:t>
            </a:r>
            <a:r>
              <a:rPr lang="en-US" dirty="0" smtClean="0"/>
              <a:t>	return 0</a:t>
            </a:r>
          </a:p>
          <a:p>
            <a:pPr algn="l"/>
            <a:r>
              <a:rPr lang="en-US" dirty="0"/>
              <a:t>	</a:t>
            </a:r>
            <a:r>
              <a:rPr lang="en-US" dirty="0" err="1" smtClean="0"/>
              <a:t>elif</a:t>
            </a:r>
            <a:r>
              <a:rPr lang="en-US" dirty="0" smtClean="0"/>
              <a:t> </a:t>
            </a:r>
            <a:r>
              <a:rPr lang="en-US" dirty="0"/>
              <a:t>n == 1: </a:t>
            </a:r>
            <a:endParaRPr lang="en-US" dirty="0" smtClean="0"/>
          </a:p>
          <a:p>
            <a:pPr algn="l"/>
            <a:r>
              <a:rPr lang="en-US" dirty="0"/>
              <a:t>	</a:t>
            </a:r>
            <a:r>
              <a:rPr lang="en-US" dirty="0" smtClean="0"/>
              <a:t>	return 1</a:t>
            </a:r>
          </a:p>
          <a:p>
            <a:pPr algn="l"/>
            <a:r>
              <a:rPr lang="en-US" dirty="0"/>
              <a:t>	</a:t>
            </a:r>
            <a:r>
              <a:rPr lang="en-US" dirty="0" smtClean="0"/>
              <a:t>else:</a:t>
            </a:r>
          </a:p>
          <a:p>
            <a:pPr algn="l"/>
            <a:r>
              <a:rPr lang="en-US" dirty="0"/>
              <a:t>	</a:t>
            </a:r>
            <a:r>
              <a:rPr lang="en-US" dirty="0" smtClean="0"/>
              <a:t>	return </a:t>
            </a:r>
            <a:r>
              <a:rPr lang="en-US" dirty="0"/>
              <a:t>fib(n-1) + fib(n-2</a:t>
            </a:r>
            <a:r>
              <a:rPr lang="en-US" dirty="0" smtClean="0"/>
              <a:t>)</a:t>
            </a:r>
          </a:p>
          <a:p>
            <a:pPr algn="l"/>
            <a:endParaRPr lang="en-US" dirty="0"/>
          </a:p>
          <a:p>
            <a:pPr algn="l"/>
            <a:r>
              <a:rPr lang="en-US" dirty="0" smtClean="0"/>
              <a:t>Same values are calculated many times over.</a:t>
            </a:r>
          </a:p>
          <a:p>
            <a:pPr algn="l"/>
            <a:r>
              <a:rPr lang="en-US" dirty="0" smtClean="0"/>
              <a:t>i.e. Fib(100, 99, 98, 97, ...) all call fib(2)</a:t>
            </a:r>
            <a:endParaRPr lang="en-US" dirty="0"/>
          </a:p>
        </p:txBody>
      </p:sp>
      <p:sp>
        <p:nvSpPr>
          <p:cNvPr id="4" name="Slide Number Placeholder 3"/>
          <p:cNvSpPr>
            <a:spLocks noGrp="1"/>
          </p:cNvSpPr>
          <p:nvPr>
            <p:ph type="sldNum" sz="quarter" idx="10"/>
          </p:nvPr>
        </p:nvSpPr>
        <p:spPr/>
        <p:txBody>
          <a:bodyPr/>
          <a:lstStyle/>
          <a:p>
            <a:pPr>
              <a:defRPr/>
            </a:pPr>
            <a:fld id="{3CA876A2-D68B-AF41-AC5F-DF96355F07D3}" type="slidenum">
              <a:rPr lang="en-US" smtClean="0"/>
              <a:pPr>
                <a:defRPr/>
              </a:pPr>
              <a:t>4</a:t>
            </a:fld>
            <a:endParaRPr lang="en-US"/>
          </a:p>
        </p:txBody>
      </p:sp>
    </p:spTree>
    <p:extLst>
      <p:ext uri="{BB962C8B-B14F-4D97-AF65-F5344CB8AC3E}">
        <p14:creationId xmlns:p14="http://schemas.microsoft.com/office/powerpoint/2010/main" val="1304201456"/>
      </p:ext>
    </p:extLst>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542822" y="11430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36867" name="Text Box 3"/>
          <p:cNvSpPr txBox="1">
            <a:spLocks noChangeArrowheads="1"/>
          </p:cNvSpPr>
          <p:nvPr/>
        </p:nvSpPr>
        <p:spPr bwMode="auto">
          <a:xfrm>
            <a:off x="909886" y="1950721"/>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spcBef>
                <a:spcPts val="694"/>
              </a:spcBef>
              <a:buSzPct val="45000"/>
            </a:pPr>
            <a:endParaRPr lang="en-US" sz="3400" dirty="0">
              <a:latin typeface="Times New Roman" charset="0"/>
            </a:endParaRPr>
          </a:p>
          <a:p>
            <a:pPr algn="l">
              <a:spcBef>
                <a:spcPts val="694"/>
              </a:spcBef>
              <a:buSzPct val="45000"/>
            </a:pPr>
            <a:r>
              <a:rPr lang="en-US" sz="3400" b="1" dirty="0">
                <a:latin typeface="Times New Roman" charset="0"/>
              </a:rPr>
              <a:t>Returning Functions </a:t>
            </a:r>
          </a:p>
          <a:p>
            <a:pPr>
              <a:spcBef>
                <a:spcPts val="694"/>
              </a:spcBef>
              <a:buSzPct val="45000"/>
            </a:pPr>
            <a:endParaRPr lang="en-US" sz="2800" dirty="0">
              <a:latin typeface="Times New Roman" charset="0"/>
            </a:endParaRPr>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3" y="3276037"/>
            <a:ext cx="5174827" cy="1016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51" y="3779521"/>
            <a:ext cx="4632960" cy="7721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68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0" y="4551681"/>
            <a:ext cx="7599680" cy="7721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68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30" y="5502206"/>
            <a:ext cx="2939627"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687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952" y="5983111"/>
            <a:ext cx="12873849" cy="6683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687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951" y="6782364"/>
            <a:ext cx="7721600" cy="7315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687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41" y="7671929"/>
            <a:ext cx="3210560" cy="8263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687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646" y="8125744"/>
            <a:ext cx="555413" cy="7179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564434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68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368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368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368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368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36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542822" y="9144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37891" name="Text Box 3"/>
          <p:cNvSpPr txBox="1">
            <a:spLocks noChangeArrowheads="1"/>
          </p:cNvSpPr>
          <p:nvPr/>
        </p:nvSpPr>
        <p:spPr bwMode="auto">
          <a:xfrm>
            <a:off x="909886" y="1941690"/>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spcBef>
                <a:spcPts val="694"/>
              </a:spcBef>
              <a:buSzPct val="45000"/>
            </a:pPr>
            <a:endParaRPr lang="en-US" sz="3400" dirty="0">
              <a:latin typeface="Times New Roman" charset="0"/>
            </a:endParaRPr>
          </a:p>
          <a:p>
            <a:pPr algn="l">
              <a:spcBef>
                <a:spcPts val="694"/>
              </a:spcBef>
              <a:buSzPct val="45000"/>
            </a:pPr>
            <a:r>
              <a:rPr lang="en-US" sz="3400" b="1" dirty="0">
                <a:latin typeface="Times New Roman" charset="0"/>
              </a:rPr>
              <a:t>CLOSURES </a:t>
            </a:r>
          </a:p>
          <a:p>
            <a:pPr>
              <a:spcBef>
                <a:spcPts val="694"/>
              </a:spcBef>
              <a:buSzPct val="45000"/>
            </a:pPr>
            <a:endParaRPr lang="en-US" sz="2800" dirty="0">
              <a:latin typeface="Times New Roman" charset="0"/>
            </a:endParaRPr>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45" y="3382151"/>
            <a:ext cx="8073813" cy="2194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78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52" y="5278684"/>
            <a:ext cx="8358293" cy="7044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789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51" y="6057618"/>
            <a:ext cx="2330027" cy="7044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789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916" y="6762046"/>
            <a:ext cx="4660053" cy="5012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789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952" y="7310684"/>
            <a:ext cx="3020907" cy="6231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789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383" y="7802880"/>
            <a:ext cx="365760" cy="460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1868018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78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78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378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378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378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542822" y="9144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38915" name="Text Box 3"/>
          <p:cNvSpPr txBox="1">
            <a:spLocks noChangeArrowheads="1"/>
          </p:cNvSpPr>
          <p:nvPr/>
        </p:nvSpPr>
        <p:spPr bwMode="auto">
          <a:xfrm>
            <a:off x="909886" y="1932659"/>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spcBef>
                <a:spcPts val="694"/>
              </a:spcBef>
              <a:buSzPct val="45000"/>
            </a:pPr>
            <a:endParaRPr lang="en-US" sz="3400" dirty="0">
              <a:latin typeface="Times New Roman" charset="0"/>
            </a:endParaRPr>
          </a:p>
          <a:p>
            <a:pPr algn="l">
              <a:spcBef>
                <a:spcPts val="694"/>
              </a:spcBef>
              <a:buSzPct val="45000"/>
            </a:pPr>
            <a:r>
              <a:rPr lang="en-US" sz="3400" b="1" dirty="0">
                <a:latin typeface="Times New Roman" charset="0"/>
              </a:rPr>
              <a:t>USES OF CLOSURES </a:t>
            </a:r>
          </a:p>
          <a:p>
            <a:pPr>
              <a:spcBef>
                <a:spcPts val="694"/>
              </a:spcBef>
              <a:buSzPct val="45000"/>
            </a:pPr>
            <a:endParaRPr lang="en-US" sz="2800" dirty="0">
              <a:latin typeface="Times New Roman" charset="0"/>
            </a:endParaRPr>
          </a:p>
        </p:txBody>
      </p:sp>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170" y="3456658"/>
            <a:ext cx="8412480" cy="3305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63769432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692400" y="9144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39939" name="Text Box 3"/>
          <p:cNvSpPr txBox="1">
            <a:spLocks noChangeArrowheads="1"/>
          </p:cNvSpPr>
          <p:nvPr/>
        </p:nvSpPr>
        <p:spPr bwMode="auto">
          <a:xfrm>
            <a:off x="909886" y="1932659"/>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spcBef>
                <a:spcPts val="694"/>
              </a:spcBef>
              <a:buSzPct val="45000"/>
            </a:pPr>
            <a:endParaRPr lang="en-US" sz="3400" dirty="0">
              <a:latin typeface="Times New Roman" charset="0"/>
            </a:endParaRPr>
          </a:p>
          <a:p>
            <a:pPr algn="l">
              <a:spcBef>
                <a:spcPts val="694"/>
              </a:spcBef>
              <a:buSzPct val="45000"/>
            </a:pPr>
            <a:r>
              <a:rPr lang="en-US" sz="3400" b="1" dirty="0">
                <a:latin typeface="Times New Roman" charset="0"/>
              </a:rPr>
              <a:t>USES OF CLOSURES </a:t>
            </a:r>
          </a:p>
          <a:p>
            <a:pPr>
              <a:spcBef>
                <a:spcPts val="694"/>
              </a:spcBef>
              <a:buSzPct val="45000"/>
            </a:pPr>
            <a:endParaRPr lang="en-US" sz="2800" dirty="0">
              <a:latin typeface="Times New Roman" charset="0"/>
            </a:endParaRP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45" y="3251201"/>
            <a:ext cx="9591040" cy="1882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063" y="5104836"/>
            <a:ext cx="514773" cy="4876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646" y="5633157"/>
            <a:ext cx="3752427"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4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476" y="6242757"/>
            <a:ext cx="338667" cy="5012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4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596" y="6762046"/>
            <a:ext cx="3711787" cy="5554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4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499" y="7265529"/>
            <a:ext cx="257387" cy="406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32455064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99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99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399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399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3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52" y="3382152"/>
            <a:ext cx="9387840" cy="7450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0963" name="Text Box 3"/>
          <p:cNvSpPr txBox="1">
            <a:spLocks noChangeArrowheads="1"/>
          </p:cNvSpPr>
          <p:nvPr/>
        </p:nvSpPr>
        <p:spPr bwMode="auto">
          <a:xfrm>
            <a:off x="2542822" y="9144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40964" name="Text Box 4"/>
          <p:cNvSpPr txBox="1">
            <a:spLocks noChangeArrowheads="1"/>
          </p:cNvSpPr>
          <p:nvPr/>
        </p:nvSpPr>
        <p:spPr bwMode="auto">
          <a:xfrm>
            <a:off x="909886" y="1932659"/>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spcBef>
                <a:spcPts val="694"/>
              </a:spcBef>
              <a:buSzPct val="45000"/>
            </a:pPr>
            <a:endParaRPr lang="en-US" sz="3400" dirty="0">
              <a:latin typeface="Times New Roman" charset="0"/>
            </a:endParaRPr>
          </a:p>
          <a:p>
            <a:pPr algn="l">
              <a:spcBef>
                <a:spcPts val="694"/>
              </a:spcBef>
              <a:buSzPct val="45000"/>
            </a:pPr>
            <a:r>
              <a:rPr lang="en-US" sz="3400" b="1" dirty="0">
                <a:latin typeface="Times New Roman" charset="0"/>
              </a:rPr>
              <a:t>USES OF CLOSURES </a:t>
            </a:r>
          </a:p>
          <a:p>
            <a:pPr>
              <a:spcBef>
                <a:spcPts val="694"/>
              </a:spcBef>
              <a:buSzPct val="45000"/>
            </a:pPr>
            <a:endParaRPr lang="en-US" sz="2800" dirty="0">
              <a:latin typeface="Times New Roman" charset="0"/>
            </a:endParaRPr>
          </a:p>
        </p:txBody>
      </p:sp>
      <p:pic>
        <p:nvPicPr>
          <p:cNvPr id="409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52" y="4292037"/>
            <a:ext cx="3779520" cy="4741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096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264" y="4795520"/>
            <a:ext cx="311573" cy="406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096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951" y="5201921"/>
            <a:ext cx="3793067"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096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240" y="5680570"/>
            <a:ext cx="298027" cy="5283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096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6296943"/>
            <a:ext cx="3914987" cy="5960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097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033" y="6719147"/>
            <a:ext cx="392853" cy="4334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0971"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56" y="7236179"/>
            <a:ext cx="3725333" cy="6773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097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0597" y="7841263"/>
            <a:ext cx="284480" cy="3522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48994887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409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4096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4096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409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4097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fill="hold" nodeType="clickEffect">
                                  <p:stCondLst>
                                    <p:cond delay="0"/>
                                  </p:stCondLst>
                                  <p:childTnLst>
                                    <p:set>
                                      <p:cBhvr additive="repl">
                                        <p:cTn id="38" dur="1" fill="hold">
                                          <p:stCondLst>
                                            <p:cond delay="0"/>
                                          </p:stCondLst>
                                        </p:cTn>
                                        <p:tgtEl>
                                          <p:spTgt spid="40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542822" y="9144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41987" name="Text Box 3"/>
          <p:cNvSpPr txBox="1">
            <a:spLocks noChangeArrowheads="1"/>
          </p:cNvSpPr>
          <p:nvPr/>
        </p:nvSpPr>
        <p:spPr bwMode="auto">
          <a:xfrm>
            <a:off x="909886" y="1923627"/>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spcBef>
                <a:spcPts val="694"/>
              </a:spcBef>
              <a:buSzPct val="45000"/>
            </a:pPr>
            <a:endParaRPr lang="en-US" sz="3400" dirty="0">
              <a:latin typeface="Times New Roman" charset="0"/>
            </a:endParaRPr>
          </a:p>
          <a:p>
            <a:pPr algn="l">
              <a:spcBef>
                <a:spcPts val="694"/>
              </a:spcBef>
              <a:buSzPct val="45000"/>
            </a:pPr>
            <a:r>
              <a:rPr lang="en-US" sz="3400" b="1" dirty="0">
                <a:latin typeface="Times New Roman" charset="0"/>
              </a:rPr>
              <a:t>USES OF CLOSURES-TO CREATE A CLASS</a:t>
            </a:r>
          </a:p>
          <a:p>
            <a:pPr>
              <a:spcBef>
                <a:spcPts val="694"/>
              </a:spcBef>
              <a:buSzPct val="45000"/>
            </a:pPr>
            <a:endParaRPr lang="en-US" sz="2800" dirty="0">
              <a:latin typeface="Times New Roman" charset="0"/>
            </a:endParaRPr>
          </a:p>
        </p:txBody>
      </p:sp>
      <p:pic>
        <p:nvPicPr>
          <p:cNvPr id="41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076" y="3251201"/>
            <a:ext cx="9536853" cy="50258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61794497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2542822" y="990600"/>
            <a:ext cx="8071556" cy="1598507"/>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SCHEME IMPLEMENTATION</a:t>
            </a:r>
          </a:p>
        </p:txBody>
      </p:sp>
      <p:sp>
        <p:nvSpPr>
          <p:cNvPr id="43013" name="Text Box 5"/>
          <p:cNvSpPr txBox="1">
            <a:spLocks noChangeArrowheads="1"/>
          </p:cNvSpPr>
          <p:nvPr/>
        </p:nvSpPr>
        <p:spPr bwMode="auto">
          <a:xfrm>
            <a:off x="909886" y="1923627"/>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spcBef>
                <a:spcPts val="694"/>
              </a:spcBef>
              <a:buSzPct val="45000"/>
            </a:pPr>
            <a:endParaRPr lang="en-US" sz="3400" dirty="0">
              <a:latin typeface="Times New Roman" charset="0"/>
            </a:endParaRPr>
          </a:p>
          <a:p>
            <a:pPr algn="l">
              <a:spcBef>
                <a:spcPts val="694"/>
              </a:spcBef>
              <a:buSzPct val="45000"/>
            </a:pPr>
            <a:r>
              <a:rPr lang="en-US" sz="3400" b="1" dirty="0">
                <a:latin typeface="Times New Roman" charset="0"/>
              </a:rPr>
              <a:t>USES OF CLOSURES-TO CREATE A CLASS</a:t>
            </a:r>
          </a:p>
          <a:p>
            <a:pPr>
              <a:spcBef>
                <a:spcPts val="694"/>
              </a:spcBef>
              <a:buSzPct val="45000"/>
            </a:pPr>
            <a:endParaRPr lang="en-US" sz="2800" dirty="0">
              <a:latin typeface="Times New Roman" charset="0"/>
            </a:endParaRPr>
          </a:p>
        </p:txBody>
      </p:sp>
      <p:pic>
        <p:nvPicPr>
          <p:cNvPr id="43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191" y="3402472"/>
            <a:ext cx="6962987" cy="758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30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61" y="4032391"/>
            <a:ext cx="3129280" cy="5418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30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885" y="4655538"/>
            <a:ext cx="6366933" cy="6773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301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378" y="5201920"/>
            <a:ext cx="3847253" cy="6231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301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1477" y="5809263"/>
            <a:ext cx="609600" cy="4334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3019"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241" y="6242756"/>
            <a:ext cx="4050453" cy="7044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302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0240" y="6974276"/>
            <a:ext cx="3603413" cy="5689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3021"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770" y="7678703"/>
            <a:ext cx="365760" cy="5147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3770622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30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30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30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430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430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430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430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43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2564836" y="532835"/>
            <a:ext cx="8071556" cy="1598507"/>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SCHEME IMPLEMENTATION</a:t>
            </a:r>
          </a:p>
        </p:txBody>
      </p:sp>
      <p:sp>
        <p:nvSpPr>
          <p:cNvPr id="44034" name="Text Box 2"/>
          <p:cNvSpPr txBox="1">
            <a:spLocks noChangeArrowheads="1"/>
          </p:cNvSpPr>
          <p:nvPr/>
        </p:nvSpPr>
        <p:spPr bwMode="auto">
          <a:xfrm>
            <a:off x="909886" y="1923627"/>
            <a:ext cx="11573369" cy="6762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Microsoft YaHei" charset="0"/>
                <a:cs typeface="Microsoft YaHei" charset="0"/>
              </a:defRPr>
            </a:lvl9pPr>
          </a:lstStyle>
          <a:p>
            <a:pPr>
              <a:spcBef>
                <a:spcPts val="694"/>
              </a:spcBef>
              <a:buSzPct val="45000"/>
            </a:pPr>
            <a:endParaRPr lang="en-US" sz="3400" dirty="0">
              <a:latin typeface="Times New Roman" charset="0"/>
            </a:endParaRPr>
          </a:p>
          <a:p>
            <a:pPr algn="l">
              <a:spcBef>
                <a:spcPts val="694"/>
              </a:spcBef>
              <a:buSzPct val="45000"/>
            </a:pPr>
            <a:r>
              <a:rPr lang="en-US" sz="3400" b="1" dirty="0">
                <a:latin typeface="Times New Roman" charset="0"/>
              </a:rPr>
              <a:t>USES OF CLOSURES-TO CREATE A CLASS</a:t>
            </a:r>
          </a:p>
          <a:p>
            <a:pPr>
              <a:spcBef>
                <a:spcPts val="694"/>
              </a:spcBef>
              <a:buSzPct val="45000"/>
            </a:pPr>
            <a:endParaRPr lang="en-US" sz="2800" dirty="0">
              <a:latin typeface="Times New Roman" charset="0"/>
            </a:endParaRPr>
          </a:p>
        </p:txBody>
      </p:sp>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85" y="3291841"/>
            <a:ext cx="7017173"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40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886" y="3838223"/>
            <a:ext cx="3616960" cy="5825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40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0169" y="4402667"/>
            <a:ext cx="460587" cy="379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40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9886" y="4757138"/>
            <a:ext cx="4240107" cy="7044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403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191" y="5461565"/>
            <a:ext cx="3955627" cy="6502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404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0836" y="6109548"/>
            <a:ext cx="839893" cy="3928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404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730" y="6502400"/>
            <a:ext cx="3427307" cy="4876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404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2124" y="6990081"/>
            <a:ext cx="379307" cy="4470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21289727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40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40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40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440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440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440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440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44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778000" y="1143000"/>
            <a:ext cx="9101103" cy="1399822"/>
          </a:xfrm>
          <a:prstGeom prst="rect">
            <a:avLst/>
          </a:prstGeom>
          <a:gradFill rotWithShape="0">
            <a:gsLst>
              <a:gs pos="0">
                <a:srgbClr val="99CCFF"/>
              </a:gs>
              <a:gs pos="50000">
                <a:srgbClr val="0066FF"/>
              </a:gs>
              <a:gs pos="100000">
                <a:srgbClr val="99CCFF"/>
              </a:gs>
            </a:gsLst>
            <a:lin ang="5400000" scaled="1"/>
          </a:gradFill>
          <a:ln w="126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63999" rIns="127998" bIns="63999"/>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Microsoft YaHei" charset="0"/>
                <a:cs typeface="Microsoft YaHei" charset="0"/>
              </a:defRPr>
            </a:lvl9pPr>
          </a:lstStyle>
          <a:p>
            <a:pPr algn="ctr">
              <a:lnSpc>
                <a:spcPct val="100000"/>
              </a:lnSpc>
            </a:pPr>
            <a:r>
              <a:rPr lang="en-US" sz="5100">
                <a:solidFill>
                  <a:srgbClr val="FFFFFF"/>
                </a:solidFill>
              </a:rPr>
              <a:t>PYTHON IMPLEMENTATION</a:t>
            </a:r>
          </a:p>
        </p:txBody>
      </p:sp>
      <p:sp>
        <p:nvSpPr>
          <p:cNvPr id="46083" name="Text Box 3"/>
          <p:cNvSpPr txBox="1">
            <a:spLocks noChangeArrowheads="1"/>
          </p:cNvSpPr>
          <p:nvPr/>
        </p:nvSpPr>
        <p:spPr bwMode="auto">
          <a:xfrm>
            <a:off x="6003432" y="5953762"/>
            <a:ext cx="6482079" cy="2677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27998" tIns="86578" rIns="127998" bIns="63999"/>
          <a:lstStyle>
            <a:lvl1pPr>
              <a:tabLst>
                <a:tab pos="723900" algn="l"/>
                <a:tab pos="1447800" algn="l"/>
                <a:tab pos="2171700" algn="l"/>
                <a:tab pos="2895600" algn="l"/>
                <a:tab pos="3619500" algn="l"/>
                <a:tab pos="4343400" algn="l"/>
              </a:tabLst>
              <a:defRPr>
                <a:solidFill>
                  <a:srgbClr val="000000"/>
                </a:solidFill>
                <a:latin typeface="Arial" charset="0"/>
                <a:ea typeface="Microsoft YaHei" charset="0"/>
                <a:cs typeface="Microsoft YaHei" charset="0"/>
              </a:defRPr>
            </a:lvl1pPr>
            <a:lvl2pPr>
              <a:tabLst>
                <a:tab pos="723900" algn="l"/>
                <a:tab pos="1447800" algn="l"/>
                <a:tab pos="2171700" algn="l"/>
                <a:tab pos="2895600" algn="l"/>
                <a:tab pos="3619500" algn="l"/>
                <a:tab pos="4343400" algn="l"/>
              </a:tabLst>
              <a:defRPr>
                <a:solidFill>
                  <a:srgbClr val="000000"/>
                </a:solidFill>
                <a:latin typeface="Arial" charset="0"/>
                <a:ea typeface="Microsoft YaHei" charset="0"/>
                <a:cs typeface="Microsoft YaHei" charset="0"/>
              </a:defRPr>
            </a:lvl2pPr>
            <a:lvl3pPr>
              <a:tabLst>
                <a:tab pos="723900" algn="l"/>
                <a:tab pos="1447800" algn="l"/>
                <a:tab pos="2171700" algn="l"/>
                <a:tab pos="2895600" algn="l"/>
                <a:tab pos="3619500" algn="l"/>
                <a:tab pos="4343400" algn="l"/>
              </a:tabLst>
              <a:defRPr>
                <a:solidFill>
                  <a:srgbClr val="000000"/>
                </a:solidFill>
                <a:latin typeface="Arial" charset="0"/>
                <a:ea typeface="Microsoft YaHei" charset="0"/>
                <a:cs typeface="Microsoft YaHei" charset="0"/>
              </a:defRPr>
            </a:lvl3pPr>
            <a:lvl4pPr>
              <a:tabLst>
                <a:tab pos="723900" algn="l"/>
                <a:tab pos="1447800" algn="l"/>
                <a:tab pos="2171700" algn="l"/>
                <a:tab pos="2895600" algn="l"/>
                <a:tab pos="3619500" algn="l"/>
                <a:tab pos="4343400" algn="l"/>
              </a:tabLst>
              <a:defRPr>
                <a:solidFill>
                  <a:srgbClr val="000000"/>
                </a:solidFill>
                <a:latin typeface="Arial" charset="0"/>
                <a:ea typeface="Microsoft YaHei" charset="0"/>
                <a:cs typeface="Microsoft YaHei" charset="0"/>
              </a:defRPr>
            </a:lvl4pPr>
            <a:lvl5pPr>
              <a:tabLst>
                <a:tab pos="723900" algn="l"/>
                <a:tab pos="1447800" algn="l"/>
                <a:tab pos="2171700" algn="l"/>
                <a:tab pos="2895600" algn="l"/>
                <a:tab pos="3619500" algn="l"/>
                <a:tab pos="4343400" algn="l"/>
              </a:tabLst>
              <a:defRPr>
                <a:solidFill>
                  <a:srgbClr val="000000"/>
                </a:solidFill>
                <a:latin typeface="Arial" charset="0"/>
                <a:ea typeface="Microsoft YaHei"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Microsoft YaHei"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Microsoft YaHei"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Microsoft YaHei"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Microsoft YaHei" charset="0"/>
                <a:cs typeface="Microsoft YaHei" charset="0"/>
              </a:defRPr>
            </a:lvl9pPr>
          </a:lstStyle>
          <a:p>
            <a:r>
              <a:rPr lang="en-US"/>
              <a:t>Closures in python are created by function calls. Here, the call to makeInc creates a binding for x that is referenced inside the function inc. Each call to makeInc creates a new instance of this function, but each instance has a link to a different binding of x.</a:t>
            </a: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837" y="2600961"/>
            <a:ext cx="9622649" cy="221036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60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885" y="5070970"/>
            <a:ext cx="5091288" cy="26709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90462750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2555805" y="523804"/>
            <a:ext cx="8071556" cy="1598507"/>
          </a:xfrm>
          <a:ln/>
        </p:spPr>
        <p:txBody>
          <a:bodyPr/>
          <a:lstStyle/>
          <a:p>
            <a:pPr>
              <a:tabLst>
                <a:tab pos="1029531" algn="l"/>
                <a:tab pos="2059061" algn="l"/>
                <a:tab pos="3088592" algn="l"/>
                <a:tab pos="4118122" algn="l"/>
                <a:tab pos="5147653" algn="l"/>
                <a:tab pos="6177183" algn="l"/>
                <a:tab pos="7206714" algn="l"/>
              </a:tabLst>
            </a:pPr>
            <a:r>
              <a:rPr lang="en-US" sz="5100" dirty="0">
                <a:solidFill>
                  <a:srgbClr val="FF0000"/>
                </a:solidFill>
                <a:latin typeface="Arial" charset="0"/>
              </a:rPr>
              <a:t>PYTHON IMPLEMENTATION</a:t>
            </a:r>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014" y="2341317"/>
            <a:ext cx="8197992" cy="247000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71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275" y="4813583"/>
            <a:ext cx="7326490" cy="41588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611800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Memoize</a:t>
            </a:r>
            <a:r>
              <a:rPr lang="en-US" dirty="0" smtClean="0"/>
              <a:t> Fibonacci</a:t>
            </a:r>
            <a:endParaRPr lang="en-US" dirty="0"/>
          </a:p>
        </p:txBody>
      </p:sp>
      <p:sp>
        <p:nvSpPr>
          <p:cNvPr id="3" name="Content Placeholder 2"/>
          <p:cNvSpPr>
            <a:spLocks noGrp="1"/>
          </p:cNvSpPr>
          <p:nvPr>
            <p:ph idx="1"/>
          </p:nvPr>
        </p:nvSpPr>
        <p:spPr>
          <a:xfrm>
            <a:off x="1244600" y="2209800"/>
            <a:ext cx="10464800" cy="7086600"/>
          </a:xfrm>
        </p:spPr>
        <p:txBody>
          <a:bodyPr/>
          <a:lstStyle/>
          <a:p>
            <a:pPr algn="l"/>
            <a:r>
              <a:rPr lang="en-US" sz="2800" dirty="0" err="1"/>
              <a:t>def</a:t>
            </a:r>
            <a:r>
              <a:rPr lang="en-US" sz="2800" dirty="0"/>
              <a:t> </a:t>
            </a:r>
            <a:r>
              <a:rPr lang="en-US" sz="2800" dirty="0" err="1"/>
              <a:t>memoize</a:t>
            </a:r>
            <a:r>
              <a:rPr lang="en-US" sz="2800" dirty="0"/>
              <a:t>(f):</a:t>
            </a:r>
          </a:p>
          <a:p>
            <a:pPr algn="l"/>
            <a:r>
              <a:rPr lang="en-US" sz="2800" dirty="0"/>
              <a:t>    </a:t>
            </a:r>
            <a:r>
              <a:rPr lang="en-US" sz="2800" dirty="0">
                <a:solidFill>
                  <a:srgbClr val="FF0000"/>
                </a:solidFill>
              </a:rPr>
              <a:t>"single argument </a:t>
            </a:r>
            <a:r>
              <a:rPr lang="en-US" sz="2800" dirty="0" err="1">
                <a:solidFill>
                  <a:srgbClr val="FF0000"/>
                </a:solidFill>
              </a:rPr>
              <a:t>memoization</a:t>
            </a:r>
            <a:r>
              <a:rPr lang="en-US" sz="2800" dirty="0">
                <a:solidFill>
                  <a:srgbClr val="FF0000"/>
                </a:solidFill>
              </a:rPr>
              <a:t> for results of 'f'</a:t>
            </a:r>
            <a:r>
              <a:rPr lang="en-US" sz="2800" dirty="0"/>
              <a:t>"</a:t>
            </a:r>
          </a:p>
          <a:p>
            <a:pPr algn="l"/>
            <a:r>
              <a:rPr lang="it-IT" sz="2800" dirty="0"/>
              <a:t>    </a:t>
            </a:r>
            <a:r>
              <a:rPr lang="it-IT" sz="2800" dirty="0" err="1"/>
              <a:t>store</a:t>
            </a:r>
            <a:r>
              <a:rPr lang="it-IT" sz="2800" dirty="0"/>
              <a:t> = {}</a:t>
            </a:r>
          </a:p>
          <a:p>
            <a:pPr algn="l"/>
            <a:r>
              <a:rPr lang="de-DE" sz="2800" dirty="0"/>
              <a:t>    </a:t>
            </a:r>
            <a:r>
              <a:rPr lang="de-DE" sz="2800" dirty="0" err="1"/>
              <a:t>def</a:t>
            </a:r>
            <a:r>
              <a:rPr lang="de-DE" sz="2800" dirty="0"/>
              <a:t> </a:t>
            </a:r>
            <a:r>
              <a:rPr lang="de-DE" sz="2800" dirty="0" err="1"/>
              <a:t>anon</a:t>
            </a:r>
            <a:r>
              <a:rPr lang="de-DE" sz="2800" dirty="0"/>
              <a:t>(x):</a:t>
            </a:r>
          </a:p>
          <a:p>
            <a:pPr algn="l"/>
            <a:r>
              <a:rPr lang="en-US" sz="2800" dirty="0"/>
              <a:t>        if </a:t>
            </a:r>
            <a:r>
              <a:rPr lang="en-US" sz="2800" dirty="0" err="1"/>
              <a:t>store.has_key</a:t>
            </a:r>
            <a:r>
              <a:rPr lang="en-US" sz="2800" dirty="0"/>
              <a:t>(x):</a:t>
            </a:r>
          </a:p>
          <a:p>
            <a:pPr algn="l"/>
            <a:r>
              <a:rPr lang="en-US" sz="2800" dirty="0"/>
              <a:t>           return store[x]</a:t>
            </a:r>
          </a:p>
          <a:p>
            <a:pPr algn="l"/>
            <a:r>
              <a:rPr lang="hu-HU" sz="2800" dirty="0"/>
              <a:t>        else:</a:t>
            </a:r>
          </a:p>
          <a:p>
            <a:pPr algn="l"/>
            <a:r>
              <a:rPr lang="de-DE" sz="2800" dirty="0"/>
              <a:t>            </a:t>
            </a:r>
            <a:r>
              <a:rPr lang="de-DE" sz="2800" dirty="0" err="1"/>
              <a:t>y</a:t>
            </a:r>
            <a:r>
              <a:rPr lang="de-DE" sz="2800" dirty="0"/>
              <a:t> = f(x)</a:t>
            </a:r>
          </a:p>
          <a:p>
            <a:pPr algn="l"/>
            <a:r>
              <a:rPr lang="de-DE" sz="2800" dirty="0"/>
              <a:t>            </a:t>
            </a:r>
            <a:r>
              <a:rPr lang="de-DE" sz="2800" dirty="0" err="1"/>
              <a:t>store</a:t>
            </a:r>
            <a:r>
              <a:rPr lang="de-DE" sz="2800" dirty="0"/>
              <a:t>[x] = </a:t>
            </a:r>
            <a:r>
              <a:rPr lang="de-DE" sz="2800" dirty="0" err="1"/>
              <a:t>y</a:t>
            </a:r>
            <a:endParaRPr lang="de-DE" sz="2800" dirty="0"/>
          </a:p>
          <a:p>
            <a:pPr algn="l"/>
            <a:r>
              <a:rPr lang="ro-RO" sz="2800" dirty="0"/>
              <a:t>            print store</a:t>
            </a:r>
          </a:p>
          <a:p>
            <a:pPr algn="l"/>
            <a:r>
              <a:rPr lang="en-US" sz="2800" dirty="0"/>
              <a:t>            return y</a:t>
            </a:r>
          </a:p>
          <a:p>
            <a:pPr algn="l"/>
            <a:r>
              <a:rPr lang="en-US" sz="2800" dirty="0"/>
              <a:t>    return anon</a:t>
            </a:r>
          </a:p>
          <a:p>
            <a:pPr algn="l"/>
            <a:endParaRPr lang="en-US" sz="2800" dirty="0"/>
          </a:p>
          <a:p>
            <a:pPr algn="l"/>
            <a:r>
              <a:rPr lang="en-US" sz="2800" dirty="0"/>
              <a:t>fib = </a:t>
            </a:r>
            <a:r>
              <a:rPr lang="en-US" sz="2800" dirty="0" err="1"/>
              <a:t>memoize</a:t>
            </a:r>
            <a:r>
              <a:rPr lang="en-US" sz="2800" dirty="0"/>
              <a:t>(fib)</a:t>
            </a:r>
          </a:p>
          <a:p>
            <a:pPr algn="l"/>
            <a:r>
              <a:rPr lang="en-US" sz="2800" dirty="0" smtClean="0"/>
              <a:t>Calculation for a value are saved and not recomputed.</a:t>
            </a:r>
          </a:p>
          <a:p>
            <a:pPr algn="l"/>
            <a:r>
              <a:rPr lang="en-US" sz="2800" dirty="0" smtClean="0"/>
              <a:t>Store is closed over.</a:t>
            </a:r>
          </a:p>
        </p:txBody>
      </p:sp>
      <p:sp>
        <p:nvSpPr>
          <p:cNvPr id="4" name="Slide Number Placeholder 3"/>
          <p:cNvSpPr>
            <a:spLocks noGrp="1"/>
          </p:cNvSpPr>
          <p:nvPr>
            <p:ph type="sldNum" sz="quarter" idx="10"/>
          </p:nvPr>
        </p:nvSpPr>
        <p:spPr/>
        <p:txBody>
          <a:bodyPr/>
          <a:lstStyle/>
          <a:p>
            <a:pPr>
              <a:defRPr/>
            </a:pPr>
            <a:fld id="{3CA876A2-D68B-AF41-AC5F-DF96355F07D3}" type="slidenum">
              <a:rPr lang="en-US" smtClean="0"/>
              <a:pPr>
                <a:defRPr/>
              </a:pPr>
              <a:t>5</a:t>
            </a:fld>
            <a:endParaRPr lang="en-US"/>
          </a:p>
        </p:txBody>
      </p:sp>
    </p:spTree>
    <p:extLst>
      <p:ext uri="{BB962C8B-B14F-4D97-AF65-F5344CB8AC3E}">
        <p14:creationId xmlns:p14="http://schemas.microsoft.com/office/powerpoint/2010/main" val="2961459500"/>
      </p:ext>
    </p:extLst>
  </p:cSld>
  <p:clrMapOvr>
    <a:masterClrMapping/>
  </p:clrMapOvr>
  <p:transition xmlns:p14="http://schemas.microsoft.com/office/powerpoint/2010/mai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yield</a:t>
            </a:r>
            <a:endParaRPr lang="en-US" dirty="0"/>
          </a:p>
        </p:txBody>
      </p:sp>
      <p:sp>
        <p:nvSpPr>
          <p:cNvPr id="3" name="Slide Number Placeholder 2"/>
          <p:cNvSpPr>
            <a:spLocks noGrp="1"/>
          </p:cNvSpPr>
          <p:nvPr>
            <p:ph type="sldNum" sz="quarter" idx="10"/>
          </p:nvPr>
        </p:nvSpPr>
        <p:spPr/>
        <p:txBody>
          <a:bodyPr/>
          <a:lstStyle/>
          <a:p>
            <a:pPr>
              <a:defRPr/>
            </a:pPr>
            <a:fld id="{BA4CE8DB-F9ED-6A4E-801C-E8EE76E78669}" type="slidenum">
              <a:rPr lang="en-US" smtClean="0"/>
              <a:pPr>
                <a:defRPr/>
              </a:pPr>
              <a:t>50</a:t>
            </a:fld>
            <a:endParaRPr lang="en-US"/>
          </a:p>
        </p:txBody>
      </p:sp>
      <p:sp>
        <p:nvSpPr>
          <p:cNvPr id="4" name="Rectangle 3"/>
          <p:cNvSpPr/>
          <p:nvPr/>
        </p:nvSpPr>
        <p:spPr>
          <a:xfrm>
            <a:off x="2387600" y="2209800"/>
            <a:ext cx="6502400" cy="6186310"/>
          </a:xfrm>
          <a:prstGeom prst="rect">
            <a:avLst/>
          </a:prstGeom>
        </p:spPr>
        <p:txBody>
          <a:bodyPr>
            <a:spAutoFit/>
          </a:bodyPr>
          <a:lstStyle/>
          <a:p>
            <a:pPr algn="l"/>
            <a:r>
              <a:rPr lang="en-US" sz="3600" dirty="0" err="1"/>
              <a:t>def</a:t>
            </a:r>
            <a:r>
              <a:rPr lang="en-US" sz="3600" dirty="0"/>
              <a:t> </a:t>
            </a:r>
            <a:r>
              <a:rPr lang="en-US" sz="3600" dirty="0" err="1"/>
              <a:t>createGenerator</a:t>
            </a:r>
            <a:r>
              <a:rPr lang="en-US" sz="3600" dirty="0"/>
              <a:t>():</a:t>
            </a:r>
          </a:p>
          <a:p>
            <a:pPr algn="l"/>
            <a:r>
              <a:rPr lang="de-DE" sz="3600" dirty="0" smtClean="0"/>
              <a:t>	</a:t>
            </a:r>
            <a:r>
              <a:rPr lang="de-DE" sz="3600" dirty="0" err="1" smtClean="0"/>
              <a:t>myList</a:t>
            </a:r>
            <a:r>
              <a:rPr lang="de-DE" sz="3600" dirty="0"/>
              <a:t>=</a:t>
            </a:r>
            <a:r>
              <a:rPr lang="de-DE" sz="3600" dirty="0" err="1"/>
              <a:t>range</a:t>
            </a:r>
            <a:r>
              <a:rPr lang="de-DE" sz="3600" dirty="0"/>
              <a:t>(3)</a:t>
            </a:r>
          </a:p>
          <a:p>
            <a:pPr algn="l"/>
            <a:r>
              <a:rPr lang="en-US" sz="3600" dirty="0" smtClean="0"/>
              <a:t>		for </a:t>
            </a:r>
            <a:r>
              <a:rPr lang="en-US" sz="3600" dirty="0" err="1"/>
              <a:t>i</a:t>
            </a:r>
            <a:r>
              <a:rPr lang="en-US" sz="3600" dirty="0"/>
              <a:t> in </a:t>
            </a:r>
            <a:r>
              <a:rPr lang="en-US" sz="3600" dirty="0" err="1"/>
              <a:t>myList</a:t>
            </a:r>
            <a:r>
              <a:rPr lang="en-US" sz="3600" dirty="0" smtClean="0"/>
              <a:t>:</a:t>
            </a:r>
          </a:p>
          <a:p>
            <a:pPr algn="l"/>
            <a:r>
              <a:rPr lang="en-US" sz="3600" dirty="0"/>
              <a:t>	</a:t>
            </a:r>
            <a:r>
              <a:rPr lang="en-US" sz="3600" dirty="0" smtClean="0"/>
              <a:t>		yield </a:t>
            </a:r>
            <a:r>
              <a:rPr lang="en-US" sz="3600" dirty="0" err="1" smtClean="0"/>
              <a:t>i</a:t>
            </a:r>
            <a:r>
              <a:rPr lang="en-US" sz="3600" dirty="0" smtClean="0"/>
              <a:t>*</a:t>
            </a:r>
            <a:r>
              <a:rPr lang="en-US" sz="3600" dirty="0" err="1" smtClean="0"/>
              <a:t>i</a:t>
            </a:r>
            <a:endParaRPr lang="en-US" sz="3600" dirty="0"/>
          </a:p>
          <a:p>
            <a:pPr algn="l"/>
            <a:r>
              <a:rPr lang="en-US" sz="3600" dirty="0" smtClean="0"/>
              <a:t>		</a:t>
            </a:r>
            <a:r>
              <a:rPr lang="en-US" sz="3600" dirty="0" err="1"/>
              <a:t>mygen</a:t>
            </a:r>
            <a:r>
              <a:rPr lang="en-US" sz="3600" dirty="0"/>
              <a:t>=</a:t>
            </a:r>
            <a:r>
              <a:rPr lang="en-US" sz="3600" dirty="0" err="1"/>
              <a:t>createGenerator</a:t>
            </a:r>
            <a:r>
              <a:rPr lang="en-US" sz="3600" dirty="0"/>
              <a:t>()</a:t>
            </a:r>
          </a:p>
          <a:p>
            <a:pPr algn="l"/>
            <a:r>
              <a:rPr lang="en-US" sz="3600" dirty="0" smtClean="0"/>
              <a:t>for </a:t>
            </a:r>
            <a:r>
              <a:rPr lang="en-US" sz="3600" dirty="0" err="1"/>
              <a:t>i</a:t>
            </a:r>
            <a:r>
              <a:rPr lang="en-US" sz="3600" dirty="0"/>
              <a:t> in </a:t>
            </a:r>
            <a:r>
              <a:rPr lang="en-US" sz="3600" dirty="0" err="1"/>
              <a:t>mygen</a:t>
            </a:r>
            <a:r>
              <a:rPr lang="en-US" sz="3600" dirty="0"/>
              <a:t>:</a:t>
            </a:r>
          </a:p>
          <a:p>
            <a:pPr algn="l"/>
            <a:r>
              <a:rPr lang="hu-HU" sz="3600" dirty="0" smtClean="0"/>
              <a:t>	print </a:t>
            </a:r>
            <a:r>
              <a:rPr lang="hu-HU" sz="3600" dirty="0"/>
              <a:t>i</a:t>
            </a:r>
          </a:p>
          <a:p>
            <a:pPr algn="l"/>
            <a:r>
              <a:rPr lang="hu-HU" sz="3600" dirty="0" smtClean="0"/>
              <a:t>0</a:t>
            </a:r>
            <a:endParaRPr lang="hu-HU" sz="3600" dirty="0"/>
          </a:p>
          <a:p>
            <a:pPr algn="l"/>
            <a:r>
              <a:rPr lang="hu-HU" sz="3600" dirty="0"/>
              <a:t>1</a:t>
            </a:r>
          </a:p>
          <a:p>
            <a:pPr algn="l"/>
            <a:r>
              <a:rPr lang="hu-HU" sz="3600" dirty="0" smtClean="0"/>
              <a:t>4</a:t>
            </a:r>
            <a:endParaRPr lang="hu-HU" sz="3600" dirty="0"/>
          </a:p>
        </p:txBody>
      </p:sp>
    </p:spTree>
    <p:extLst>
      <p:ext uri="{BB962C8B-B14F-4D97-AF65-F5344CB8AC3E}">
        <p14:creationId xmlns:p14="http://schemas.microsoft.com/office/powerpoint/2010/main" val="3778420009"/>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Fib(4) - store</a:t>
            </a:r>
            <a:endParaRPr lang="en-US" dirty="0"/>
          </a:p>
        </p:txBody>
      </p:sp>
      <p:sp>
        <p:nvSpPr>
          <p:cNvPr id="3" name="Slide Number Placeholder 2"/>
          <p:cNvSpPr>
            <a:spLocks noGrp="1"/>
          </p:cNvSpPr>
          <p:nvPr>
            <p:ph type="sldNum" sz="quarter" idx="10"/>
          </p:nvPr>
        </p:nvSpPr>
        <p:spPr/>
        <p:txBody>
          <a:bodyPr/>
          <a:lstStyle/>
          <a:p>
            <a:pPr>
              <a:defRPr/>
            </a:pPr>
            <a:fld id="{BA4CE8DB-F9ED-6A4E-801C-E8EE76E78669}" type="slidenum">
              <a:rPr lang="en-US" smtClean="0"/>
              <a:pPr>
                <a:defRPr/>
              </a:pPr>
              <a:t>6</a:t>
            </a:fld>
            <a:endParaRPr lang="en-US"/>
          </a:p>
        </p:txBody>
      </p:sp>
      <p:sp>
        <p:nvSpPr>
          <p:cNvPr id="4" name="Rectangle 3"/>
          <p:cNvSpPr/>
          <p:nvPr/>
        </p:nvSpPr>
        <p:spPr>
          <a:xfrm>
            <a:off x="3251200" y="2891641"/>
            <a:ext cx="6502400" cy="3970318"/>
          </a:xfrm>
          <a:prstGeom prst="rect">
            <a:avLst/>
          </a:prstGeom>
        </p:spPr>
        <p:txBody>
          <a:bodyPr>
            <a:spAutoFit/>
          </a:bodyPr>
          <a:lstStyle/>
          <a:p>
            <a:pPr algn="l"/>
            <a:r>
              <a:rPr lang="is-IS" dirty="0"/>
              <a:t>fib(4)</a:t>
            </a:r>
          </a:p>
          <a:p>
            <a:pPr algn="l"/>
            <a:r>
              <a:rPr lang="ru-RU" dirty="0"/>
              <a:t>{1: 1}</a:t>
            </a:r>
          </a:p>
          <a:p>
            <a:pPr algn="l"/>
            <a:r>
              <a:rPr lang="fi-FI" dirty="0"/>
              <a:t>{0: 0, 1: 1}</a:t>
            </a:r>
          </a:p>
          <a:p>
            <a:pPr algn="l"/>
            <a:r>
              <a:rPr lang="cs-CZ" dirty="0"/>
              <a:t>{0: 0, 1: 1, 2: 1}</a:t>
            </a:r>
          </a:p>
          <a:p>
            <a:pPr algn="l"/>
            <a:r>
              <a:rPr lang="cs-CZ" dirty="0"/>
              <a:t>{0: 0, 1: 1, 2: 1, 3: 2}</a:t>
            </a:r>
          </a:p>
          <a:p>
            <a:pPr algn="l"/>
            <a:r>
              <a:rPr lang="cs-CZ" dirty="0"/>
              <a:t>{0: 0, 1: 1, 2: 1, 3: 2, 4: 3}</a:t>
            </a:r>
            <a:endParaRPr lang="en-US" dirty="0"/>
          </a:p>
        </p:txBody>
      </p:sp>
    </p:spTree>
    <p:extLst>
      <p:ext uri="{BB962C8B-B14F-4D97-AF65-F5344CB8AC3E}">
        <p14:creationId xmlns:p14="http://schemas.microsoft.com/office/powerpoint/2010/main" val="4286470360"/>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memoize</a:t>
            </a:r>
            <a:r>
              <a:rPr lang="en-US" dirty="0" smtClean="0"/>
              <a:t> – Python Decorator</a:t>
            </a:r>
            <a:br>
              <a:rPr lang="en-US" dirty="0" smtClean="0"/>
            </a:br>
            <a:r>
              <a:rPr lang="en-US" dirty="0" smtClean="0"/>
              <a:t>type of advice</a:t>
            </a:r>
            <a:endParaRPr lang="en-US" dirty="0"/>
          </a:p>
        </p:txBody>
      </p:sp>
      <p:sp>
        <p:nvSpPr>
          <p:cNvPr id="3" name="Content Placeholder 2"/>
          <p:cNvSpPr>
            <a:spLocks noGrp="1"/>
          </p:cNvSpPr>
          <p:nvPr>
            <p:ph idx="1"/>
          </p:nvPr>
        </p:nvSpPr>
        <p:spPr/>
        <p:txBody>
          <a:bodyPr/>
          <a:lstStyle/>
          <a:p>
            <a:pPr algn="l"/>
            <a:r>
              <a:rPr lang="en-US" dirty="0"/>
              <a:t>@</a:t>
            </a:r>
            <a:r>
              <a:rPr lang="en-US" dirty="0" err="1" smtClean="0"/>
              <a:t>memoize</a:t>
            </a:r>
            <a:endParaRPr lang="en-US" dirty="0" smtClean="0"/>
          </a:p>
          <a:p>
            <a:pPr algn="l"/>
            <a:r>
              <a:rPr lang="en-US" dirty="0" smtClean="0"/>
              <a:t>	</a:t>
            </a:r>
            <a:r>
              <a:rPr lang="en-US" dirty="0" err="1"/>
              <a:t>def</a:t>
            </a:r>
            <a:r>
              <a:rPr lang="en-US" dirty="0"/>
              <a:t> fib(n):</a:t>
            </a:r>
          </a:p>
          <a:p>
            <a:pPr algn="l"/>
            <a:r>
              <a:rPr lang="en-US" dirty="0"/>
              <a:t>    if n == 0:</a:t>
            </a:r>
          </a:p>
          <a:p>
            <a:pPr algn="l"/>
            <a:r>
              <a:rPr lang="en-US" dirty="0"/>
              <a:t>        return 0</a:t>
            </a:r>
          </a:p>
          <a:p>
            <a:pPr algn="l"/>
            <a:r>
              <a:rPr lang="tr-TR" dirty="0"/>
              <a:t>    elif n == 1:</a:t>
            </a:r>
          </a:p>
          <a:p>
            <a:pPr algn="l"/>
            <a:r>
              <a:rPr lang="en-US" dirty="0"/>
              <a:t>        return 1</a:t>
            </a:r>
          </a:p>
          <a:p>
            <a:pPr algn="l"/>
            <a:r>
              <a:rPr lang="hu-HU" dirty="0"/>
              <a:t>    else:</a:t>
            </a:r>
          </a:p>
          <a:p>
            <a:pPr algn="l"/>
            <a:r>
              <a:rPr lang="en-US" dirty="0"/>
              <a:t>        return (fib(n-1) + fib(n-2))</a:t>
            </a:r>
          </a:p>
        </p:txBody>
      </p:sp>
      <p:sp>
        <p:nvSpPr>
          <p:cNvPr id="4" name="Slide Number Placeholder 3"/>
          <p:cNvSpPr>
            <a:spLocks noGrp="1"/>
          </p:cNvSpPr>
          <p:nvPr>
            <p:ph type="sldNum" sz="quarter" idx="10"/>
          </p:nvPr>
        </p:nvSpPr>
        <p:spPr/>
        <p:txBody>
          <a:bodyPr/>
          <a:lstStyle/>
          <a:p>
            <a:pPr>
              <a:defRPr/>
            </a:pPr>
            <a:fld id="{3CA876A2-D68B-AF41-AC5F-DF96355F07D3}" type="slidenum">
              <a:rPr lang="en-US" smtClean="0"/>
              <a:pPr>
                <a:defRPr/>
              </a:pPr>
              <a:t>7</a:t>
            </a:fld>
            <a:endParaRPr lang="en-US"/>
          </a:p>
        </p:txBody>
      </p:sp>
    </p:spTree>
    <p:extLst>
      <p:ext uri="{BB962C8B-B14F-4D97-AF65-F5344CB8AC3E}">
        <p14:creationId xmlns:p14="http://schemas.microsoft.com/office/powerpoint/2010/main" val="2495872154"/>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Fib(3)</a:t>
            </a:r>
            <a:endParaRPr lang="en-US" dirty="0"/>
          </a:p>
        </p:txBody>
      </p:sp>
      <p:sp>
        <p:nvSpPr>
          <p:cNvPr id="3" name="Slide Number Placeholder 2"/>
          <p:cNvSpPr>
            <a:spLocks noGrp="1"/>
          </p:cNvSpPr>
          <p:nvPr>
            <p:ph type="sldNum" sz="quarter" idx="10"/>
          </p:nvPr>
        </p:nvSpPr>
        <p:spPr/>
        <p:txBody>
          <a:bodyPr/>
          <a:lstStyle/>
          <a:p>
            <a:pPr>
              <a:defRPr/>
            </a:pPr>
            <a:fld id="{BA4CE8DB-F9ED-6A4E-801C-E8EE76E78669}" type="slidenum">
              <a:rPr lang="en-US" smtClean="0"/>
              <a:pPr>
                <a:defRPr/>
              </a:pPr>
              <a:t>8</a:t>
            </a:fld>
            <a:endParaRPr lang="en-US"/>
          </a:p>
        </p:txBody>
      </p:sp>
      <p:sp>
        <p:nvSpPr>
          <p:cNvPr id="4" name="Rectangle 3"/>
          <p:cNvSpPr/>
          <p:nvPr/>
        </p:nvSpPr>
        <p:spPr>
          <a:xfrm>
            <a:off x="3251200" y="2891641"/>
            <a:ext cx="6502400" cy="3970318"/>
          </a:xfrm>
          <a:prstGeom prst="rect">
            <a:avLst/>
          </a:prstGeom>
        </p:spPr>
        <p:txBody>
          <a:bodyPr>
            <a:spAutoFit/>
          </a:bodyPr>
          <a:lstStyle/>
          <a:p>
            <a:pPr algn="l"/>
            <a:r>
              <a:rPr lang="is-IS" dirty="0"/>
              <a:t>fib(3)</a:t>
            </a:r>
          </a:p>
          <a:p>
            <a:pPr algn="l"/>
            <a:r>
              <a:rPr lang="ru-RU" dirty="0"/>
              <a:t>{1: 1}</a:t>
            </a:r>
          </a:p>
          <a:p>
            <a:pPr algn="l"/>
            <a:r>
              <a:rPr lang="fi-FI" dirty="0"/>
              <a:t>{0: 0, 1: 1}</a:t>
            </a:r>
          </a:p>
          <a:p>
            <a:pPr algn="l"/>
            <a:r>
              <a:rPr lang="cs-CZ" dirty="0"/>
              <a:t>{0: 0, 1: 1, 2: 1}</a:t>
            </a:r>
          </a:p>
          <a:p>
            <a:pPr algn="l"/>
            <a:r>
              <a:rPr lang="cs-CZ" dirty="0"/>
              <a:t>{0: 0, 1: 1, 2: 1, 3: 2}</a:t>
            </a:r>
          </a:p>
          <a:p>
            <a:pPr algn="l"/>
            <a:r>
              <a:rPr lang="is-IS" dirty="0"/>
              <a:t>2</a:t>
            </a:r>
          </a:p>
        </p:txBody>
      </p:sp>
    </p:spTree>
    <p:extLst>
      <p:ext uri="{BB962C8B-B14F-4D97-AF65-F5344CB8AC3E}">
        <p14:creationId xmlns:p14="http://schemas.microsoft.com/office/powerpoint/2010/main" val="3847855305"/>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200" y="838200"/>
            <a:ext cx="10464800" cy="1066800"/>
          </a:xfrm>
        </p:spPr>
        <p:txBody>
          <a:bodyPr/>
          <a:lstStyle/>
          <a:p>
            <a:r>
              <a:rPr lang="en-US" dirty="0" err="1"/>
              <a:t>Memoize</a:t>
            </a:r>
            <a:r>
              <a:rPr lang="en-US" dirty="0"/>
              <a:t> Fibonacci</a:t>
            </a:r>
          </a:p>
        </p:txBody>
      </p:sp>
      <p:sp>
        <p:nvSpPr>
          <p:cNvPr id="3" name="Content Placeholder 2"/>
          <p:cNvSpPr>
            <a:spLocks noGrp="1"/>
          </p:cNvSpPr>
          <p:nvPr>
            <p:ph idx="1"/>
          </p:nvPr>
        </p:nvSpPr>
        <p:spPr/>
        <p:txBody>
          <a:bodyPr/>
          <a:lstStyle/>
          <a:p>
            <a:pPr algn="l"/>
            <a:r>
              <a:rPr lang="en-US" sz="2400" dirty="0" err="1"/>
              <a:t>def</a:t>
            </a:r>
            <a:r>
              <a:rPr lang="en-US" sz="2400" dirty="0"/>
              <a:t> </a:t>
            </a:r>
            <a:r>
              <a:rPr lang="en-US" sz="2400" dirty="0" err="1"/>
              <a:t>memoize</a:t>
            </a:r>
            <a:r>
              <a:rPr lang="en-US" sz="2400" dirty="0"/>
              <a:t>(f):</a:t>
            </a:r>
          </a:p>
          <a:p>
            <a:pPr algn="l"/>
            <a:r>
              <a:rPr lang="en-US" sz="2400" dirty="0"/>
              <a:t>    </a:t>
            </a:r>
            <a:r>
              <a:rPr lang="en-US" sz="2400" dirty="0">
                <a:solidFill>
                  <a:srgbClr val="FF0000"/>
                </a:solidFill>
              </a:rPr>
              <a:t>""" </a:t>
            </a:r>
            <a:r>
              <a:rPr lang="en-US" sz="2400" dirty="0" err="1">
                <a:solidFill>
                  <a:srgbClr val="FF0000"/>
                </a:solidFill>
              </a:rPr>
              <a:t>Memoization</a:t>
            </a:r>
            <a:r>
              <a:rPr lang="en-US" sz="2400" dirty="0">
                <a:solidFill>
                  <a:srgbClr val="FF0000"/>
                </a:solidFill>
              </a:rPr>
              <a:t> decorator for functions taking one or more arguments. """</a:t>
            </a:r>
          </a:p>
          <a:p>
            <a:pPr algn="l"/>
            <a:r>
              <a:rPr lang="en-US" sz="2400" dirty="0"/>
              <a:t>    class </a:t>
            </a:r>
            <a:r>
              <a:rPr lang="en-US" sz="2400" dirty="0" err="1"/>
              <a:t>memodict</a:t>
            </a:r>
            <a:r>
              <a:rPr lang="en-US" sz="2400" dirty="0"/>
              <a:t>(</a:t>
            </a:r>
            <a:r>
              <a:rPr lang="en-US" sz="2400" dirty="0" err="1"/>
              <a:t>dict</a:t>
            </a:r>
            <a:r>
              <a:rPr lang="en-US" sz="2400" dirty="0"/>
              <a:t>):</a:t>
            </a:r>
          </a:p>
          <a:p>
            <a:pPr algn="l"/>
            <a:r>
              <a:rPr lang="en-US" sz="2400" dirty="0"/>
              <a:t>        </a:t>
            </a:r>
            <a:r>
              <a:rPr lang="en-US" sz="2400" dirty="0" err="1"/>
              <a:t>def</a:t>
            </a:r>
            <a:r>
              <a:rPr lang="en-US" sz="2400" dirty="0"/>
              <a:t> __</a:t>
            </a:r>
            <a:r>
              <a:rPr lang="en-US" sz="2400" dirty="0" err="1"/>
              <a:t>init</a:t>
            </a:r>
            <a:r>
              <a:rPr lang="en-US" sz="2400" dirty="0"/>
              <a:t>__(self, f):</a:t>
            </a:r>
          </a:p>
          <a:p>
            <a:pPr algn="l"/>
            <a:r>
              <a:rPr lang="ro-RO" sz="2400" dirty="0"/>
              <a:t>            self.f = f</a:t>
            </a:r>
          </a:p>
          <a:p>
            <a:pPr algn="l"/>
            <a:r>
              <a:rPr lang="en-US" sz="2400" dirty="0"/>
              <a:t>        </a:t>
            </a:r>
            <a:r>
              <a:rPr lang="en-US" sz="2400" dirty="0" err="1"/>
              <a:t>def</a:t>
            </a:r>
            <a:r>
              <a:rPr lang="en-US" sz="2400" dirty="0"/>
              <a:t> __call__(self, *</a:t>
            </a:r>
            <a:r>
              <a:rPr lang="en-US" sz="2400" dirty="0" err="1"/>
              <a:t>args</a:t>
            </a:r>
            <a:r>
              <a:rPr lang="en-US" sz="2400" dirty="0"/>
              <a:t>)</a:t>
            </a:r>
            <a:r>
              <a:rPr lang="en-US" sz="2400" dirty="0" smtClean="0"/>
              <a:t>:</a:t>
            </a:r>
            <a:endParaRPr lang="en-US" sz="2400" dirty="0"/>
          </a:p>
          <a:p>
            <a:pPr algn="l"/>
            <a:r>
              <a:rPr lang="en-US" sz="2400" dirty="0"/>
              <a:t>            </a:t>
            </a:r>
            <a:r>
              <a:rPr lang="en-US" sz="2400" dirty="0" smtClean="0"/>
              <a:t>return self[</a:t>
            </a:r>
            <a:r>
              <a:rPr lang="en-US" sz="2400" dirty="0" err="1" smtClean="0"/>
              <a:t>args</a:t>
            </a:r>
            <a:r>
              <a:rPr lang="en-US" sz="2400" dirty="0" smtClean="0"/>
              <a:t>]</a:t>
            </a:r>
          </a:p>
          <a:p>
            <a:pPr algn="l"/>
            <a:r>
              <a:rPr lang="en-US" sz="2400" dirty="0" smtClean="0"/>
              <a:t>        </a:t>
            </a:r>
            <a:r>
              <a:rPr lang="en-US" sz="2400" dirty="0" err="1" smtClean="0"/>
              <a:t>def</a:t>
            </a:r>
            <a:r>
              <a:rPr lang="en-US" sz="2400" dirty="0" smtClean="0"/>
              <a:t> __missing__(self, key):</a:t>
            </a:r>
          </a:p>
          <a:p>
            <a:pPr algn="l"/>
            <a:r>
              <a:rPr lang="en-US" sz="2400" dirty="0" smtClean="0"/>
              <a:t>            </a:t>
            </a:r>
            <a:r>
              <a:rPr lang="en-US" sz="2400" dirty="0" smtClean="0">
                <a:solidFill>
                  <a:srgbClr val="FF0000"/>
                </a:solidFill>
              </a:rPr>
              <a:t>“””Method called when key is missing from Dictionary”””</a:t>
            </a:r>
          </a:p>
          <a:p>
            <a:pPr algn="l"/>
            <a:r>
              <a:rPr lang="en-US" sz="2400" dirty="0"/>
              <a:t> 	</a:t>
            </a:r>
            <a:r>
              <a:rPr lang="en-US" sz="2400" dirty="0" smtClean="0"/>
              <a:t>	   ret </a:t>
            </a:r>
            <a:r>
              <a:rPr lang="en-US" sz="2400" dirty="0"/>
              <a:t>= self[key] = </a:t>
            </a:r>
            <a:r>
              <a:rPr lang="en-US" sz="2400" dirty="0" err="1"/>
              <a:t>self.f</a:t>
            </a:r>
            <a:r>
              <a:rPr lang="en-US" sz="2400" dirty="0"/>
              <a:t>(*key</a:t>
            </a:r>
            <a:r>
              <a:rPr lang="en-US" sz="2400" dirty="0" smtClean="0"/>
              <a:t>)</a:t>
            </a:r>
          </a:p>
          <a:p>
            <a:pPr algn="l"/>
            <a:r>
              <a:rPr lang="en-US" sz="2400" dirty="0"/>
              <a:t> </a:t>
            </a:r>
            <a:r>
              <a:rPr lang="en-US" sz="2400" dirty="0" smtClean="0"/>
              <a:t>           </a:t>
            </a:r>
            <a:r>
              <a:rPr lang="en-US" sz="2400" dirty="0" smtClean="0">
                <a:solidFill>
                  <a:srgbClr val="FF0000"/>
                </a:solidFill>
              </a:rPr>
              <a:t>“”” key is a tuple of the arguments, *key is the list of arguments</a:t>
            </a:r>
          </a:p>
          <a:p>
            <a:pPr algn="l"/>
            <a:r>
              <a:rPr lang="en-US" sz="2400" dirty="0">
                <a:solidFill>
                  <a:srgbClr val="FF0000"/>
                </a:solidFill>
              </a:rPr>
              <a:t>	</a:t>
            </a:r>
            <a:r>
              <a:rPr lang="en-US" sz="2400" dirty="0" smtClean="0">
                <a:solidFill>
                  <a:srgbClr val="FF0000"/>
                </a:solidFill>
              </a:rPr>
              <a:t>	       for foo(</a:t>
            </a:r>
            <a:r>
              <a:rPr lang="en-US" sz="2400" dirty="0" err="1" smtClean="0">
                <a:solidFill>
                  <a:srgbClr val="FF0000"/>
                </a:solidFill>
              </a:rPr>
              <a:t>x,y</a:t>
            </a:r>
            <a:r>
              <a:rPr lang="en-US" sz="2400" dirty="0" smtClean="0">
                <a:solidFill>
                  <a:srgbClr val="FF0000"/>
                </a:solidFill>
              </a:rPr>
              <a:t>) key is (</a:t>
            </a:r>
            <a:r>
              <a:rPr lang="en-US" sz="2400" dirty="0" err="1" smtClean="0">
                <a:solidFill>
                  <a:srgbClr val="FF0000"/>
                </a:solidFill>
              </a:rPr>
              <a:t>x,y</a:t>
            </a:r>
            <a:r>
              <a:rPr lang="en-US" sz="2400" dirty="0" smtClean="0">
                <a:solidFill>
                  <a:srgbClr val="FF0000"/>
                </a:solidFill>
              </a:rPr>
              <a:t>) *key is </a:t>
            </a:r>
            <a:r>
              <a:rPr lang="en-US" sz="2400" dirty="0" err="1" smtClean="0">
                <a:solidFill>
                  <a:srgbClr val="FF0000"/>
                </a:solidFill>
              </a:rPr>
              <a:t>x,y</a:t>
            </a:r>
            <a:r>
              <a:rPr lang="en-US" sz="2400" dirty="0" smtClean="0">
                <a:solidFill>
                  <a:srgbClr val="FF0000"/>
                </a:solidFill>
              </a:rPr>
              <a:t> ”””</a:t>
            </a:r>
            <a:endParaRPr lang="en-US" sz="2400" dirty="0">
              <a:solidFill>
                <a:srgbClr val="FF0000"/>
              </a:solidFill>
            </a:endParaRPr>
          </a:p>
          <a:p>
            <a:pPr algn="l"/>
            <a:r>
              <a:rPr lang="ro-RO" sz="2400" dirty="0"/>
              <a:t>            return ret</a:t>
            </a:r>
          </a:p>
          <a:p>
            <a:pPr algn="l"/>
            <a:r>
              <a:rPr lang="ro-RO" sz="2400" dirty="0"/>
              <a:t>    return memodict(f)</a:t>
            </a:r>
            <a:endParaRPr lang="en-US" sz="2400" dirty="0"/>
          </a:p>
        </p:txBody>
      </p:sp>
      <p:sp>
        <p:nvSpPr>
          <p:cNvPr id="4" name="Slide Number Placeholder 3"/>
          <p:cNvSpPr>
            <a:spLocks noGrp="1"/>
          </p:cNvSpPr>
          <p:nvPr>
            <p:ph type="sldNum" sz="quarter" idx="10"/>
          </p:nvPr>
        </p:nvSpPr>
        <p:spPr/>
        <p:txBody>
          <a:bodyPr/>
          <a:lstStyle/>
          <a:p>
            <a:pPr>
              <a:defRPr/>
            </a:pPr>
            <a:fld id="{3CA876A2-D68B-AF41-AC5F-DF96355F07D3}" type="slidenum">
              <a:rPr lang="en-US" smtClean="0"/>
              <a:pPr>
                <a:defRPr/>
              </a:pPr>
              <a:t>9</a:t>
            </a:fld>
            <a:endParaRPr lang="en-US"/>
          </a:p>
        </p:txBody>
      </p:sp>
    </p:spTree>
    <p:extLst>
      <p:ext uri="{BB962C8B-B14F-4D97-AF65-F5344CB8AC3E}">
        <p14:creationId xmlns:p14="http://schemas.microsoft.com/office/powerpoint/2010/main" val="1939088457"/>
      </p:ext>
    </p:extLst>
  </p:cSld>
  <p:clrMapOvr>
    <a:masterClrMapping/>
  </p:clrMapOvr>
  <p:transition xmlns:p14="http://schemas.microsoft.com/office/powerpoint/2010/main"/>
</p:sld>
</file>

<file path=ppt/theme/theme1.xml><?xml version="1.0" encoding="utf-8"?>
<a:theme xmlns:a="http://schemas.openxmlformats.org/drawingml/2006/main" name="1_NYU Template">
  <a:themeElements>
    <a:clrScheme name="">
      <a:dk1>
        <a:srgbClr val="000000"/>
      </a:dk1>
      <a:lt1>
        <a:srgbClr val="FFFFFF"/>
      </a:lt1>
      <a:dk2>
        <a:srgbClr val="000000"/>
      </a:dk2>
      <a:lt2>
        <a:srgbClr val="00000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9922</TotalTime>
  <Pages>0</Pages>
  <Words>2285</Words>
  <Characters>0</Characters>
  <Application>Microsoft Macintosh PowerPoint</Application>
  <PresentationFormat>Custom</PresentationFormat>
  <Lines>0</Lines>
  <Paragraphs>615</Paragraphs>
  <Slides>50</Slides>
  <Notes>39</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1_NYU Template</vt:lpstr>
      <vt:lpstr>Aspect Oriented Programming (AOP)</vt:lpstr>
      <vt:lpstr>Advice</vt:lpstr>
      <vt:lpstr>Python Memoize</vt:lpstr>
      <vt:lpstr>Memoize Fibonacci</vt:lpstr>
      <vt:lpstr>Memoize Fibonacci</vt:lpstr>
      <vt:lpstr>Fib(4) - store</vt:lpstr>
      <vt:lpstr>@memoize – Python Decorator type of advice</vt:lpstr>
      <vt:lpstr>Fib(3)</vt:lpstr>
      <vt:lpstr>Memoize Fibonacci</vt:lpstr>
      <vt:lpstr>Memoize two parameter functioh</vt:lpstr>
      <vt:lpstr>Calling Functions And Variable Storage</vt:lpstr>
      <vt:lpstr>Storing Activation Records</vt:lpstr>
      <vt:lpstr>Run Time Stack</vt:lpstr>
      <vt:lpstr>Example</vt:lpstr>
      <vt:lpstr>Example</vt:lpstr>
      <vt:lpstr>Example</vt:lpstr>
      <vt:lpstr>Example</vt:lpstr>
      <vt:lpstr>Example</vt:lpstr>
      <vt:lpstr>Example</vt:lpstr>
      <vt:lpstr>Example</vt:lpstr>
      <vt:lpstr>A Recursive Function</vt:lpstr>
      <vt:lpstr>A Recursive Function</vt:lpstr>
      <vt:lpstr>A Recursive Function</vt:lpstr>
      <vt:lpstr>A Recursive Function</vt:lpstr>
      <vt:lpstr>A Recursive Function</vt:lpstr>
      <vt:lpstr>A Recursive Function</vt:lpstr>
      <vt:lpstr>A Recursive Function</vt:lpstr>
      <vt:lpstr>A Recursive Function</vt:lpstr>
      <vt:lpstr>A Recursive Function</vt:lpstr>
      <vt:lpstr>A Recursive Function</vt:lpstr>
      <vt:lpstr>A Recursive Function</vt:lpstr>
      <vt:lpstr>PowerPoint Presentation</vt:lpstr>
      <vt:lpstr>PowerPoint Presentation</vt:lpstr>
      <vt:lpstr>PowerPoint Presentation</vt:lpstr>
      <vt:lpstr>PowerPoint Presentation</vt:lpstr>
      <vt:lpstr>PowerPoint Presentation</vt:lpstr>
      <vt:lpstr>SCHEME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SCHEME IMPLEMENTATION</vt:lpstr>
      <vt:lpstr>PowerPoint Presentation</vt:lpstr>
      <vt:lpstr>PYTHON IMPLEMENTATION</vt:lpstr>
      <vt:lpstr>Python yield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subject/>
  <dc:creator/>
  <cp:keywords/>
  <dc:description/>
  <cp:lastModifiedBy>Tom Reddington</cp:lastModifiedBy>
  <cp:revision>72</cp:revision>
  <dcterms:created xsi:type="dcterms:W3CDTF">2010-01-30T17:31:25Z</dcterms:created>
  <dcterms:modified xsi:type="dcterms:W3CDTF">2015-12-12T13:38:16Z</dcterms:modified>
</cp:coreProperties>
</file>