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icrosoft YaHei" charset="0"/>
        <a:cs typeface="Microsoft Ya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icrosoft YaHei" charset="0"/>
        <a:cs typeface="Microsoft Ya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icrosoft YaHei" charset="0"/>
        <a:cs typeface="Microsoft Ya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icrosoft YaHei" charset="0"/>
        <a:cs typeface="Microsoft Ya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icrosoft YaHei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82"/>
  </p:normalViewPr>
  <p:slideViewPr>
    <p:cSldViewPr>
      <p:cViewPr varScale="1">
        <p:scale>
          <a:sx n="119" d="100"/>
          <a:sy n="119" d="100"/>
        </p:scale>
        <p:origin x="472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8689A0A1-2821-3E49-BE3F-A2DA3894A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A18891-FD0D-4945-A052-C846F359049B}" type="slidenum">
              <a:rPr lang="en-US"/>
              <a:pPr/>
              <a:t>1</a:t>
            </a:fld>
            <a:endParaRPr lang="en-US"/>
          </a:p>
        </p:txBody>
      </p:sp>
      <p:sp>
        <p:nvSpPr>
          <p:cNvPr id="491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3F0682-1D94-9D44-9793-440AD2C8E327}" type="slidenum">
              <a:rPr lang="en-US"/>
              <a:pPr/>
              <a:t>10</a:t>
            </a:fld>
            <a:endParaRPr lang="en-US"/>
          </a:p>
        </p:txBody>
      </p:sp>
      <p:sp>
        <p:nvSpPr>
          <p:cNvPr id="583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F1B811-469B-3D4C-83DB-D884AD105E7D}" type="slidenum">
              <a:rPr lang="en-US"/>
              <a:pPr/>
              <a:t>11</a:t>
            </a:fld>
            <a:endParaRPr lang="en-US"/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958E1D-4440-3D4C-8290-0055833442FC}" type="slidenum">
              <a:rPr lang="en-US"/>
              <a:pPr/>
              <a:t>12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3600E2-E748-7043-9A1A-789C7F1C362F}" type="slidenum">
              <a:rPr lang="en-US"/>
              <a:pPr/>
              <a:t>13</a:t>
            </a:fld>
            <a:endParaRPr lang="en-US"/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94C376-E805-C942-8C36-FD075B04C29D}" type="slidenum">
              <a:rPr lang="en-US"/>
              <a:pPr/>
              <a:t>14</a:t>
            </a:fld>
            <a:endParaRPr lang="en-US"/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83F610-447F-6640-9BDB-08E909E38789}" type="slidenum">
              <a:rPr lang="en-US"/>
              <a:pPr/>
              <a:t>15</a:t>
            </a:fld>
            <a:endParaRPr 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C8665-A6E3-6441-B92B-93131B9E824C}" type="slidenum">
              <a:rPr lang="en-US"/>
              <a:pPr/>
              <a:t>16</a:t>
            </a:fld>
            <a:endParaRPr lang="en-US"/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E46DA8-216B-CF44-A77A-440CF0D09465}" type="slidenum">
              <a:rPr lang="en-US"/>
              <a:pPr/>
              <a:t>17</a:t>
            </a:fld>
            <a:endParaRPr lang="en-US"/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78EF5F-D165-854D-A997-03A6F775D9B4}" type="slidenum">
              <a:rPr lang="en-US"/>
              <a:pPr/>
              <a:t>18</a:t>
            </a:fld>
            <a:endParaRPr lang="en-US"/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D60D76-CD36-BB4C-809D-E5A2C72BF26F}" type="slidenum">
              <a:rPr lang="en-US"/>
              <a:pPr/>
              <a:t>19</a:t>
            </a:fld>
            <a:endParaRPr lang="en-US"/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2BCBB1-6CF3-5C47-9352-6DC855726050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1877FD-0353-9E49-8A53-FBEAA74FFAC4}" type="slidenum">
              <a:rPr lang="en-US"/>
              <a:pPr/>
              <a:t>20</a:t>
            </a:fld>
            <a:endParaRPr lang="en-US"/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2D6D41-3737-404A-BBFC-7023F2A76EBA}" type="slidenum">
              <a:rPr lang="en-US"/>
              <a:pPr/>
              <a:t>21</a:t>
            </a:fld>
            <a:endParaRPr lang="en-US"/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920C7E-B4EA-8046-BF9D-0B00D8447699}" type="slidenum">
              <a:rPr lang="en-US"/>
              <a:pPr/>
              <a:t>22</a:t>
            </a:fld>
            <a:endParaRPr lang="en-US"/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B08AD3-F9B5-9C47-898D-B78DDE4EFAF4}" type="slidenum">
              <a:rPr lang="en-US"/>
              <a:pPr/>
              <a:t>23</a:t>
            </a:fld>
            <a:endParaRPr lang="en-US"/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3661F7-E7CC-1B45-9A17-2772D1D0079A}" type="slidenum">
              <a:rPr lang="en-US"/>
              <a:pPr/>
              <a:t>24</a:t>
            </a:fld>
            <a:endParaRPr lang="en-US"/>
          </a:p>
        </p:txBody>
      </p:sp>
      <p:sp>
        <p:nvSpPr>
          <p:cNvPr id="727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655631-CDBE-E24C-81D7-5BE7B265C215}" type="slidenum">
              <a:rPr lang="en-US"/>
              <a:pPr/>
              <a:t>25</a:t>
            </a:fld>
            <a:endParaRPr lang="en-US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A52B2-EAEA-2C48-945C-C2158CA2ED5E}" type="slidenum">
              <a:rPr lang="en-US"/>
              <a:pPr/>
              <a:t>26</a:t>
            </a:fld>
            <a:endParaRPr lang="en-US"/>
          </a:p>
        </p:txBody>
      </p:sp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BC5A42-DC10-944B-895A-1034C3823244}" type="slidenum">
              <a:rPr lang="en-US"/>
              <a:pPr/>
              <a:t>27</a:t>
            </a:fld>
            <a:endParaRPr lang="en-US"/>
          </a:p>
        </p:txBody>
      </p:sp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2EDB92-F513-214F-AD1C-1C5F39DBF239}" type="slidenum">
              <a:rPr lang="en-US"/>
              <a:pPr/>
              <a:t>28</a:t>
            </a:fld>
            <a:endParaRPr lang="en-US"/>
          </a:p>
        </p:txBody>
      </p:sp>
      <p:sp>
        <p:nvSpPr>
          <p:cNvPr id="768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A9F995-EB83-0F47-8ECE-0BD432346F79}" type="slidenum">
              <a:rPr lang="en-US"/>
              <a:pPr/>
              <a:t>29</a:t>
            </a:fld>
            <a:endParaRPr lang="en-US"/>
          </a:p>
        </p:txBody>
      </p:sp>
      <p:sp>
        <p:nvSpPr>
          <p:cNvPr id="778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16081D-D01A-9A45-8E51-8273883AFCAE}" type="slidenum">
              <a:rPr lang="en-US"/>
              <a:pPr/>
              <a:t>3</a:t>
            </a:fld>
            <a:endParaRPr lang="en-US"/>
          </a:p>
        </p:txBody>
      </p:sp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B2C848-405A-6240-9588-FCECE8C6C1A6}" type="slidenum">
              <a:rPr lang="en-US"/>
              <a:pPr/>
              <a:t>30</a:t>
            </a:fld>
            <a:endParaRPr lang="en-US"/>
          </a:p>
        </p:txBody>
      </p:sp>
      <p:sp>
        <p:nvSpPr>
          <p:cNvPr id="788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642D00-5AA9-9047-9829-9D4F2F491436}" type="slidenum">
              <a:rPr lang="en-US"/>
              <a:pPr/>
              <a:t>31</a:t>
            </a:fld>
            <a:endParaRPr lang="en-US"/>
          </a:p>
        </p:txBody>
      </p:sp>
      <p:sp>
        <p:nvSpPr>
          <p:cNvPr id="798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2CBCE5-B462-944A-9D7F-7DB14D1763D0}" type="slidenum">
              <a:rPr lang="en-US"/>
              <a:pPr/>
              <a:t>32</a:t>
            </a:fld>
            <a:endParaRPr lang="en-US"/>
          </a:p>
        </p:txBody>
      </p:sp>
      <p:sp>
        <p:nvSpPr>
          <p:cNvPr id="808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3E23BB-7CF5-764E-B530-81AB7AAB6538}" type="slidenum">
              <a:rPr lang="en-US"/>
              <a:pPr/>
              <a:t>33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B1DD70-559B-B745-B02D-C69CCE668DE9}" type="slidenum">
              <a:rPr lang="en-US"/>
              <a:pPr/>
              <a:t>34</a:t>
            </a:fld>
            <a:endParaRPr lang="en-US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9B3F38-D077-FD44-9CBD-3BDA62BB2B20}" type="slidenum">
              <a:rPr lang="en-US"/>
              <a:pPr/>
              <a:t>35</a:t>
            </a:fld>
            <a:endParaRPr lang="en-US"/>
          </a:p>
        </p:txBody>
      </p:sp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D6B938-4802-D64E-A344-59EDEBB6051C}" type="slidenum">
              <a:rPr lang="en-US"/>
              <a:pPr/>
              <a:t>36</a:t>
            </a:fld>
            <a:endParaRPr lang="en-US"/>
          </a:p>
        </p:txBody>
      </p:sp>
      <p:sp>
        <p:nvSpPr>
          <p:cNvPr id="849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49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7B44C9-15DF-7542-8268-9086B79EA8FF}" type="slidenum">
              <a:rPr lang="en-US"/>
              <a:pPr/>
              <a:t>37</a:t>
            </a:fld>
            <a:endParaRPr lang="en-US"/>
          </a:p>
        </p:txBody>
      </p:sp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1258FD-63B7-A64C-BDD2-3BC7A55CA49A}" type="slidenum">
              <a:rPr lang="en-US"/>
              <a:pPr/>
              <a:t>38</a:t>
            </a:fld>
            <a:endParaRPr lang="en-US"/>
          </a:p>
        </p:txBody>
      </p:sp>
      <p:sp>
        <p:nvSpPr>
          <p:cNvPr id="870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32E757-EF2A-A54F-ACE6-D342180D9647}" type="slidenum">
              <a:rPr lang="en-US"/>
              <a:pPr/>
              <a:t>39</a:t>
            </a:fld>
            <a:endParaRPr lang="en-US"/>
          </a:p>
        </p:txBody>
      </p:sp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2FB946-9E26-894D-988E-EDEB5BFD51EF}" type="slidenum">
              <a:rPr lang="en-US"/>
              <a:pPr/>
              <a:t>4</a:t>
            </a:fld>
            <a:endParaRPr lang="en-US"/>
          </a:p>
        </p:txBody>
      </p:sp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3ECBF3-88A3-0F4C-8492-3E78BB7DF02E}" type="slidenum">
              <a:rPr lang="en-US"/>
              <a:pPr/>
              <a:t>40</a:t>
            </a:fld>
            <a:endParaRPr lang="en-US"/>
          </a:p>
        </p:txBody>
      </p:sp>
      <p:sp>
        <p:nvSpPr>
          <p:cNvPr id="890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3CF2D8-598D-A648-A572-B3E595C2EFCD}" type="slidenum">
              <a:rPr lang="en-US"/>
              <a:pPr/>
              <a:t>41</a:t>
            </a:fld>
            <a:endParaRPr lang="en-US"/>
          </a:p>
        </p:txBody>
      </p:sp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295621-9B22-2946-89C5-56A4DAFDE4ED}" type="slidenum">
              <a:rPr lang="en-US"/>
              <a:pPr/>
              <a:t>42</a:t>
            </a:fld>
            <a:endParaRPr lang="en-US"/>
          </a:p>
        </p:txBody>
      </p:sp>
      <p:sp>
        <p:nvSpPr>
          <p:cNvPr id="911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121A18-52E0-7941-B1F3-3F6B12CEE81A}" type="slidenum">
              <a:rPr lang="en-US"/>
              <a:pPr/>
              <a:t>43</a:t>
            </a:fld>
            <a:endParaRPr lang="en-US"/>
          </a:p>
        </p:txBody>
      </p:sp>
      <p:sp>
        <p:nvSpPr>
          <p:cNvPr id="921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DC91D5-DA66-CE41-893A-901A23458B4B}" type="slidenum">
              <a:rPr lang="en-US"/>
              <a:pPr/>
              <a:t>5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3F5AD3-2B78-E041-9EA1-CEE908D66DD3}" type="slidenum">
              <a:rPr lang="en-US"/>
              <a:pPr/>
              <a:t>6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B05EF2-1F8E-424C-8D95-FFBB55322A1F}" type="slidenum">
              <a:rPr lang="en-US"/>
              <a:pPr/>
              <a:t>7</a:t>
            </a:fld>
            <a:endParaRPr lang="en-US"/>
          </a:p>
        </p:txBody>
      </p:sp>
      <p:sp>
        <p:nvSpPr>
          <p:cNvPr id="552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C05BE6-CA90-F449-B8D3-AA9027CDD093}" type="slidenum">
              <a:rPr lang="en-US"/>
              <a:pPr/>
              <a:t>8</a:t>
            </a:fld>
            <a:endParaRPr lang="en-US"/>
          </a:p>
        </p:txBody>
      </p:sp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3B6259-1E8E-6745-97FE-A22FDAB18403}" type="slidenum">
              <a:rPr lang="en-US"/>
              <a:pPr/>
              <a:t>9</a:t>
            </a:fld>
            <a:endParaRPr lang="en-US"/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C82114-D358-544F-B25B-CE3D0961E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F392E30-485E-3545-8264-40AC18AB60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7ABF20-383A-114D-8CBC-03A4E2522B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6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3124200" y="6248400"/>
            <a:ext cx="2894013" cy="455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DD63946C-7781-0647-A951-2E7C71817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7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20976CD-617B-5646-87D1-79AB1B1E5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E4169A8-E6B2-8B4E-80F1-7E05348C3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07D632-6C37-814A-8DE9-337CB88D31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32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C012DD1-77D0-D54A-AE37-3436F7B203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CE1D06-284A-2344-ADB7-89D1DDCC88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2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D8FB58F-8E3C-F84C-BD57-C9F9DE1C0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99EC4A9-034E-2D4B-AA5A-A979CD3F4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358D2F-D7AA-FC4C-BCB4-4213F96AE0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7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57B880-A373-F443-BF38-695F95860D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3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3894D3A-8E8E-074F-8216-4B23DCCA6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2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534FBB5-2A0C-E54D-B5E3-218D4FFAE9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1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5613"/>
            <a:ext cx="19415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5613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8ABE0B8-BDB9-F048-B19B-88C0B5F19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9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492B798-FAA7-7747-9114-C8B064888F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9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3FCB46-6ED0-4C47-B8DA-3FD1C53BEB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5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0EE480C-745A-9846-B92F-192257EB9E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18272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5413" y="1981200"/>
            <a:ext cx="18288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329DF7-8D7C-E647-AC3F-DED0175A8F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4E6F9A5-0638-884C-BC04-8FB1463807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2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321DAA4-002E-BC44-BA4A-DB8605729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8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DA4B08D-E772-AE4F-A1B4-1260FC8BB9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70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59ADDE4-2D09-A541-8A68-6E64793C66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5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FE66D7-BC88-DB42-BD87-EC538927B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8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B5076E-61EE-054B-A3D4-CB60B57BC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06A3A03-CE2E-2248-8055-10E610E3E4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2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4675" y="455613"/>
            <a:ext cx="165576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5613"/>
            <a:ext cx="48164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B9A082-2570-DB4C-87B4-909EB98ED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F320254-3FA6-7F41-8C38-BAD2CA01A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DF8463-FDEF-D243-8AAC-2E8308062F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761D174-F27E-D949-9CCC-A4B3EBC6CA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5B94DB-0881-3A4C-910E-A5897A33A9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0B73582-A450-F04D-9379-544BAA6C96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F8F5E51-0B0E-BF4A-9FDC-2D86930FD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formatClick to edit Master title style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A8C2CDCF-C663-1148-95D6-92570528CB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84" r:id="rId12"/>
  </p:sldLayoutIdLst>
  <p:hf sldNum="0" hdr="0" dt="0"/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7213" y="455613"/>
            <a:ext cx="5483225" cy="912812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0"/>
            <a:r>
              <a:rPr lang="en-GB"/>
              <a:t>Ninth Outline LevelClick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6395DDC4-DE71-484C-B3AD-03A4CAC4A1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7213" y="455613"/>
            <a:ext cx="5483225" cy="912812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38084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0"/>
            <a:r>
              <a:rPr lang="en-GB"/>
              <a:t>Ninth Outline LevelClick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marL="1295400" indent="-2873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marL="17272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marL="21590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6162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30734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5306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9878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n-US" sz="2800">
                <a:latin typeface="Times New Roman" charset="0"/>
              </a:rPr>
              <a:t>Click to edit the outline text format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SzPct val="75000"/>
              <a:buFont typeface="Symbol" charset="0"/>
              <a:buChar char=""/>
            </a:pPr>
            <a:r>
              <a:rPr lang="en-US" sz="2800">
                <a:latin typeface="Times New Roman" charset="0"/>
              </a:rPr>
              <a:t>Second Outline Level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SzPct val="45000"/>
              <a:buFont typeface="Wingdings" charset="0"/>
              <a:buChar char=""/>
            </a:pPr>
            <a:r>
              <a:rPr lang="en-US" sz="2800">
                <a:latin typeface="Times New Roman" charset="0"/>
              </a:rPr>
              <a:t>Third Outline Level</a:t>
            </a:r>
          </a:p>
          <a:p>
            <a:pPr lvl="3">
              <a:lnSpc>
                <a:spcPct val="100000"/>
              </a:lnSpc>
              <a:spcAft>
                <a:spcPts val="575"/>
              </a:spcAft>
              <a:buSzPct val="75000"/>
              <a:buFont typeface="Symbol" charset="0"/>
              <a:buChar char=""/>
            </a:pPr>
            <a:r>
              <a:rPr lang="en-US" sz="2800">
                <a:latin typeface="Times New Roman" charset="0"/>
              </a:rPr>
              <a:t>Fourth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 sz="2800">
                <a:latin typeface="Times New Roman" charset="0"/>
              </a:rPr>
              <a:t>Fifth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 sz="2800">
                <a:latin typeface="Times New Roman" charset="0"/>
              </a:rPr>
              <a:t>Sixth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 sz="2800">
                <a:latin typeface="Times New Roman" charset="0"/>
              </a:rPr>
              <a:t>Seventh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 sz="2800">
                <a:latin typeface="Times New Roman" charset="0"/>
              </a:rPr>
              <a:t>Eighth Outline Level</a:t>
            </a:r>
          </a:p>
          <a:p>
            <a:pPr>
              <a:lnSpc>
                <a:spcPct val="100000"/>
              </a:lnSpc>
              <a:spcBef>
                <a:spcPts val="563"/>
              </a:spcBef>
              <a:buClr>
                <a:srgbClr val="0066FF"/>
              </a:buClr>
              <a:buSzPct val="45000"/>
              <a:buFont typeface="Wingdings" charset="0"/>
              <a:buChar char="Ø"/>
            </a:pPr>
            <a:r>
              <a:rPr lang="en-US" sz="2800">
                <a:latin typeface="Times New Roman" charset="0"/>
              </a:rPr>
              <a:t>Ninth Outline LevelClick to edit Master text styles</a:t>
            </a:r>
          </a:p>
          <a:p>
            <a:pPr lvl="1">
              <a:lnSpc>
                <a:spcPct val="100000"/>
              </a:lnSpc>
              <a:spcBef>
                <a:spcPts val="488"/>
              </a:spcBef>
              <a:buSzPct val="75000"/>
              <a:buFont typeface="Symbol" charset="0"/>
              <a:buChar char=""/>
            </a:pPr>
            <a:r>
              <a:rPr lang="en-US" sz="2400">
                <a:latin typeface="Times New Roman" charset="0"/>
              </a:rPr>
              <a:t>Second level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buSzPct val="45000"/>
              <a:buFont typeface="Wingdings 2" charset="0"/>
              <a:buChar char=""/>
            </a:pPr>
            <a:r>
              <a:rPr lang="en-US" sz="2000">
                <a:latin typeface="Times New Roman" charset="0"/>
              </a:rPr>
              <a:t>Third level</a:t>
            </a:r>
          </a:p>
          <a:p>
            <a:pPr lvl="3">
              <a:lnSpc>
                <a:spcPct val="100000"/>
              </a:lnSpc>
              <a:spcBef>
                <a:spcPts val="363"/>
              </a:spcBef>
              <a:buSzPct val="75000"/>
              <a:buFont typeface="Symbol" charset="0"/>
              <a:buChar char=""/>
            </a:pPr>
            <a:r>
              <a:rPr lang="en-US">
                <a:latin typeface="Times New Roman" charset="0"/>
              </a:rPr>
              <a:t>Fourth level</a:t>
            </a:r>
          </a:p>
          <a:p>
            <a:pPr lvl="4">
              <a:lnSpc>
                <a:spcPct val="100000"/>
              </a:lnSpc>
              <a:spcBef>
                <a:spcPts val="363"/>
              </a:spcBef>
              <a:buClr>
                <a:srgbClr val="0066FF"/>
              </a:buClr>
              <a:buSzPct val="45000"/>
              <a:buFont typeface="StarSymbol" charset="0"/>
              <a:buChar char="•"/>
            </a:pPr>
            <a:r>
              <a:rPr lang="en-US">
                <a:latin typeface="Times New Roman" charset="0"/>
              </a:rPr>
              <a:t>Fifth level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Recursion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421637A7-623E-4D49-8A5E-07B6742453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Microsoft YaHei" charset="0"/>
          <a:cs typeface="Microsoft Ya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CS 6373 - Programming Languages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47800" y="2209800"/>
            <a:ext cx="6400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b="1">
              <a:solidFill>
                <a:srgbClr val="000000"/>
              </a:solidFill>
              <a:latin typeface="Times New Roman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b="1">
              <a:solidFill>
                <a:srgbClr val="000000"/>
              </a:solidFill>
              <a:latin typeface="Times New Roman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000">
                <a:solidFill>
                  <a:srgbClr val="000000"/>
                </a:solidFill>
              </a:rPr>
              <a:t>Department of Computer Science </a:t>
            </a: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000">
                <a:solidFill>
                  <a:srgbClr val="000000"/>
                </a:solidFill>
              </a:rPr>
              <a:t>and Engineering</a:t>
            </a: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000">
                <a:solidFill>
                  <a:srgbClr val="000000"/>
                </a:solidFill>
              </a:rPr>
              <a:t>Polytechnic Institute of</a:t>
            </a: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000">
                <a:solidFill>
                  <a:srgbClr val="000000"/>
                </a:solidFill>
              </a:rPr>
              <a:t>New York University</a:t>
            </a:r>
          </a:p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Example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main( 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+ 1;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f2 (temp);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f2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*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 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Tx/>
              <a:buSzTx/>
              <a:buFontTx/>
              <a:buNone/>
            </a:pPr>
            <a:r>
              <a:rPr lang="en-US" sz="1600">
                <a:latin typeface="Times New Roman" charset="0"/>
              </a:rPr>
              <a:t>   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2513013" y="2133600"/>
            <a:ext cx="460375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5	return to exit routine</a:t>
            </a:r>
          </a:p>
        </p:txBody>
      </p:sp>
      <p:sp>
        <p:nvSpPr>
          <p:cNvPr id="14342" name="Freeform 6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14344" name="Freeform 8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Freeform 9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Example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main( 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+ 1;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f2 (temp);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f2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*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 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Tx/>
              <a:buSzTx/>
              <a:buFontTx/>
              <a:buNone/>
            </a:pPr>
            <a:r>
              <a:rPr lang="en-US" sz="1600">
                <a:latin typeface="Times New Roman" charset="0"/>
              </a:rPr>
              <a:t>   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15364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//note: This code doesn’t do any meaningful</a:t>
            </a:r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//work</a:t>
            </a:r>
            <a:br>
              <a:rPr lang="en-US" sz="1600"/>
            </a:br>
            <a:endParaRPr lang="en-US" sz="1600"/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>
                <a:srgbClr val="0066FF"/>
              </a:buClr>
              <a:buSzPct val="45000"/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int main ( ) {</a:t>
            </a:r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>
                <a:srgbClr val="0066FF"/>
              </a:buClr>
              <a:buSzPct val="45000"/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int a = 2;</a:t>
            </a:r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>
                <a:srgbClr val="0066FF"/>
              </a:buClr>
              <a:buSzPct val="45000"/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f1 ( a );</a:t>
            </a:r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>
                <a:srgbClr val="0066FF"/>
              </a:buClr>
              <a:buSzPct val="45000"/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}</a:t>
            </a:r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600"/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>
                <a:srgbClr val="0066FF"/>
              </a:buClr>
              <a:buSzPct val="45000"/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void f1 (int n) {</a:t>
            </a:r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>
                <a:srgbClr val="0066FF"/>
              </a:buClr>
              <a:buSzPct val="45000"/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if ( n == 0 )	//base case</a:t>
            </a:r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>
                <a:srgbClr val="0066FF"/>
              </a:buClr>
              <a:buSzPct val="45000"/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    return;</a:t>
            </a:r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600"/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>
                <a:srgbClr val="0066FF"/>
              </a:buClr>
              <a:buSzPct val="45000"/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f1 ( n-1 );	//recursive call </a:t>
            </a:r>
          </a:p>
          <a:p>
            <a:pPr marL="608013" indent="-608013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  <a:buClr>
                <a:srgbClr val="0066FF"/>
              </a:buClr>
              <a:buSzPct val="45000"/>
              <a:buFont typeface="Times New Roman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}</a:t>
            </a: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81150"/>
            <a:ext cx="42767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//recursive call 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17412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2	return to exit routine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066800" y="2667000"/>
            <a:ext cx="38100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17416" name="Freeform 8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Freeform 9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//recursive call 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18436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2	return to exit routine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143000" y="3810000"/>
            <a:ext cx="38100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18440" name="Freeform 8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Freeform 9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343400" y="3505200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2	return to line 3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7694613" y="3657600"/>
            <a:ext cx="1208087" cy="455613"/>
            <a:chOff x="4847" y="2304"/>
            <a:chExt cx="761" cy="287"/>
          </a:xfrm>
        </p:grpSpPr>
        <p:sp>
          <p:nvSpPr>
            <p:cNvPr id="18446" name="Freeform 14"/>
            <p:cNvSpPr>
              <a:spLocks noChangeArrowheads="1"/>
            </p:cNvSpPr>
            <p:nvPr/>
          </p:nvSpPr>
          <p:spPr bwMode="auto">
            <a:xfrm>
              <a:off x="4847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Freeform 15"/>
            <p:cNvSpPr>
              <a:spLocks noChangeArrowheads="1"/>
            </p:cNvSpPr>
            <p:nvPr/>
          </p:nvSpPr>
          <p:spPr bwMode="auto">
            <a:xfrm>
              <a:off x="4847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//recursive call 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19460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2	return to exit routine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1143000" y="4724400"/>
            <a:ext cx="38100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19464" name="Freeform 8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Freeform 9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3505200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2	return to line 3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9" name="Group 13"/>
          <p:cNvGrpSpPr>
            <a:grpSpLocks/>
          </p:cNvGrpSpPr>
          <p:nvPr/>
        </p:nvGrpSpPr>
        <p:grpSpPr bwMode="auto">
          <a:xfrm>
            <a:off x="7694613" y="3657600"/>
            <a:ext cx="1208087" cy="455613"/>
            <a:chOff x="4847" y="2304"/>
            <a:chExt cx="761" cy="287"/>
          </a:xfrm>
        </p:grpSpPr>
        <p:sp>
          <p:nvSpPr>
            <p:cNvPr id="19470" name="Freeform 14"/>
            <p:cNvSpPr>
              <a:spLocks noChangeArrowheads="1"/>
            </p:cNvSpPr>
            <p:nvPr/>
          </p:nvSpPr>
          <p:spPr bwMode="auto">
            <a:xfrm>
              <a:off x="4847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Freeform 15"/>
            <p:cNvSpPr>
              <a:spLocks noChangeArrowheads="1"/>
            </p:cNvSpPr>
            <p:nvPr/>
          </p:nvSpPr>
          <p:spPr bwMode="auto">
            <a:xfrm>
              <a:off x="4847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//recursive call 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2400">
              <a:latin typeface="Times New Roman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20484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2	return to exit routine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20487" name="Freeform 7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Freeform 8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343400" y="3505200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2	return to line 3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7694613" y="3657600"/>
            <a:ext cx="1208087" cy="455613"/>
            <a:chOff x="4847" y="2304"/>
            <a:chExt cx="761" cy="287"/>
          </a:xfrm>
        </p:grpSpPr>
        <p:sp>
          <p:nvSpPr>
            <p:cNvPr id="20493" name="Freeform 13"/>
            <p:cNvSpPr>
              <a:spLocks noChangeArrowheads="1"/>
            </p:cNvSpPr>
            <p:nvPr/>
          </p:nvSpPr>
          <p:spPr bwMode="auto">
            <a:xfrm>
              <a:off x="4847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Freeform 14"/>
            <p:cNvSpPr>
              <a:spLocks noChangeArrowheads="1"/>
            </p:cNvSpPr>
            <p:nvPr/>
          </p:nvSpPr>
          <p:spPr bwMode="auto">
            <a:xfrm>
              <a:off x="4847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4343400" y="29559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1	return to line 8</a:t>
            </a:r>
          </a:p>
        </p:txBody>
      </p: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7696200" y="2971800"/>
            <a:ext cx="1298575" cy="455613"/>
            <a:chOff x="4848" y="1872"/>
            <a:chExt cx="818" cy="287"/>
          </a:xfrm>
        </p:grpSpPr>
        <p:sp>
          <p:nvSpPr>
            <p:cNvPr id="20498" name="Freeform 18"/>
            <p:cNvSpPr>
              <a:spLocks noChangeArrowheads="1"/>
            </p:cNvSpPr>
            <p:nvPr/>
          </p:nvSpPr>
          <p:spPr bwMode="auto">
            <a:xfrm>
              <a:off x="4848" y="201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Freeform 19"/>
            <p:cNvSpPr>
              <a:spLocks noChangeArrowheads="1"/>
            </p:cNvSpPr>
            <p:nvPr/>
          </p:nvSpPr>
          <p:spPr bwMode="auto">
            <a:xfrm>
              <a:off x="4848" y="187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5028" y="1920"/>
              <a:ext cx="637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  <a:r>
                <a:rPr lang="en-US" sz="17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</p:grp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4343400" y="34290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1143000" y="3810000"/>
            <a:ext cx="38100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//recursive call 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21508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2	return to exit routine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1066800" y="4724400"/>
            <a:ext cx="38100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21512" name="Freeform 8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Freeform 9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343400" y="3505200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2	return to line 3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7694613" y="3657600"/>
            <a:ext cx="1208087" cy="455613"/>
            <a:chOff x="4847" y="2304"/>
            <a:chExt cx="761" cy="287"/>
          </a:xfrm>
        </p:grpSpPr>
        <p:sp>
          <p:nvSpPr>
            <p:cNvPr id="21518" name="Freeform 14"/>
            <p:cNvSpPr>
              <a:spLocks noChangeArrowheads="1"/>
            </p:cNvSpPr>
            <p:nvPr/>
          </p:nvSpPr>
          <p:spPr bwMode="auto">
            <a:xfrm>
              <a:off x="4847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Freeform 15"/>
            <p:cNvSpPr>
              <a:spLocks noChangeArrowheads="1"/>
            </p:cNvSpPr>
            <p:nvPr/>
          </p:nvSpPr>
          <p:spPr bwMode="auto">
            <a:xfrm>
              <a:off x="4847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343400" y="29559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1	return to line 8</a:t>
            </a:r>
          </a:p>
        </p:txBody>
      </p:sp>
      <p:grpSp>
        <p:nvGrpSpPr>
          <p:cNvPr id="21522" name="Group 18"/>
          <p:cNvGrpSpPr>
            <a:grpSpLocks/>
          </p:cNvGrpSpPr>
          <p:nvPr/>
        </p:nvGrpSpPr>
        <p:grpSpPr bwMode="auto">
          <a:xfrm>
            <a:off x="7696200" y="2971800"/>
            <a:ext cx="1298575" cy="455613"/>
            <a:chOff x="4848" y="1872"/>
            <a:chExt cx="818" cy="287"/>
          </a:xfrm>
        </p:grpSpPr>
        <p:sp>
          <p:nvSpPr>
            <p:cNvPr id="21523" name="Freeform 19"/>
            <p:cNvSpPr>
              <a:spLocks noChangeArrowheads="1"/>
            </p:cNvSpPr>
            <p:nvPr/>
          </p:nvSpPr>
          <p:spPr bwMode="auto">
            <a:xfrm>
              <a:off x="4848" y="201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Freeform 20"/>
            <p:cNvSpPr>
              <a:spLocks noChangeArrowheads="1"/>
            </p:cNvSpPr>
            <p:nvPr/>
          </p:nvSpPr>
          <p:spPr bwMode="auto">
            <a:xfrm>
              <a:off x="4848" y="187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5028" y="1920"/>
              <a:ext cx="637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  <a:r>
                <a:rPr lang="en-US" sz="17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</p:grp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4343400" y="34290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//recursive call 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22532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2	   return to = </a:t>
            </a: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	   exit routine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143000" y="4114800"/>
            <a:ext cx="38100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22536" name="Freeform 8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343400" y="3505200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2	   return to = line 3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7694613" y="3657600"/>
            <a:ext cx="1208087" cy="455613"/>
            <a:chOff x="4847" y="2304"/>
            <a:chExt cx="761" cy="287"/>
          </a:xfrm>
        </p:grpSpPr>
        <p:sp>
          <p:nvSpPr>
            <p:cNvPr id="22542" name="Freeform 14"/>
            <p:cNvSpPr>
              <a:spLocks noChangeArrowheads="1"/>
            </p:cNvSpPr>
            <p:nvPr/>
          </p:nvSpPr>
          <p:spPr bwMode="auto">
            <a:xfrm>
              <a:off x="4847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Freeform 15"/>
            <p:cNvSpPr>
              <a:spLocks noChangeArrowheads="1"/>
            </p:cNvSpPr>
            <p:nvPr/>
          </p:nvSpPr>
          <p:spPr bwMode="auto">
            <a:xfrm>
              <a:off x="4847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343400" y="29559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1	   return to = line 8</a:t>
            </a:r>
          </a:p>
        </p:txBody>
      </p:sp>
      <p:grpSp>
        <p:nvGrpSpPr>
          <p:cNvPr id="22546" name="Group 18"/>
          <p:cNvGrpSpPr>
            <a:grpSpLocks/>
          </p:cNvGrpSpPr>
          <p:nvPr/>
        </p:nvGrpSpPr>
        <p:grpSpPr bwMode="auto">
          <a:xfrm>
            <a:off x="7696200" y="2971800"/>
            <a:ext cx="1298575" cy="455613"/>
            <a:chOff x="4848" y="1872"/>
            <a:chExt cx="818" cy="287"/>
          </a:xfrm>
        </p:grpSpPr>
        <p:sp>
          <p:nvSpPr>
            <p:cNvPr id="22547" name="Freeform 19"/>
            <p:cNvSpPr>
              <a:spLocks noChangeArrowheads="1"/>
            </p:cNvSpPr>
            <p:nvPr/>
          </p:nvSpPr>
          <p:spPr bwMode="auto">
            <a:xfrm>
              <a:off x="4848" y="201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Freeform 20"/>
            <p:cNvSpPr>
              <a:spLocks noChangeArrowheads="1"/>
            </p:cNvSpPr>
            <p:nvPr/>
          </p:nvSpPr>
          <p:spPr bwMode="auto">
            <a:xfrm>
              <a:off x="4848" y="187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5028" y="1920"/>
              <a:ext cx="637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  <a:r>
                <a:rPr lang="en-US" sz="17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</p:grp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343400" y="34290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343400" y="2438400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0	   return to = line 8</a:t>
            </a:r>
          </a:p>
        </p:txBody>
      </p:sp>
      <p:grpSp>
        <p:nvGrpSpPr>
          <p:cNvPr id="22552" name="Group 24"/>
          <p:cNvGrpSpPr>
            <a:grpSpLocks/>
          </p:cNvGrpSpPr>
          <p:nvPr/>
        </p:nvGrpSpPr>
        <p:grpSpPr bwMode="auto">
          <a:xfrm>
            <a:off x="7696200" y="2362200"/>
            <a:ext cx="1382713" cy="455613"/>
            <a:chOff x="4848" y="1488"/>
            <a:chExt cx="871" cy="287"/>
          </a:xfrm>
        </p:grpSpPr>
        <p:sp>
          <p:nvSpPr>
            <p:cNvPr id="22553" name="Freeform 25"/>
            <p:cNvSpPr>
              <a:spLocks noChangeArrowheads="1"/>
            </p:cNvSpPr>
            <p:nvPr/>
          </p:nvSpPr>
          <p:spPr bwMode="auto">
            <a:xfrm>
              <a:off x="4848" y="1632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Freeform 26"/>
            <p:cNvSpPr>
              <a:spLocks noChangeArrowheads="1"/>
            </p:cNvSpPr>
            <p:nvPr/>
          </p:nvSpPr>
          <p:spPr bwMode="auto">
            <a:xfrm>
              <a:off x="4848" y="1488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5019" y="1536"/>
              <a:ext cx="700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  <a:r>
                <a:rPr lang="en-US" sz="1700">
                  <a:solidFill>
                    <a:srgbClr val="000000"/>
                  </a:solidFill>
                  <a:latin typeface="Times New Roman" charset="0"/>
                </a:rPr>
                <a:t>11</a:t>
              </a:r>
            </a:p>
          </p:txBody>
        </p:sp>
      </p:grp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4343400" y="28956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2400">
              <a:latin typeface="Times New Roman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23556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2	   return to = </a:t>
            </a: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	   exit routine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23559" name="Freeform 7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Freeform 8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343400" y="3505200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2	   return to = line 3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7694613" y="3657600"/>
            <a:ext cx="1208087" cy="455613"/>
            <a:chOff x="4847" y="2304"/>
            <a:chExt cx="761" cy="287"/>
          </a:xfrm>
        </p:grpSpPr>
        <p:sp>
          <p:nvSpPr>
            <p:cNvPr id="23565" name="Freeform 13"/>
            <p:cNvSpPr>
              <a:spLocks noChangeArrowheads="1"/>
            </p:cNvSpPr>
            <p:nvPr/>
          </p:nvSpPr>
          <p:spPr bwMode="auto">
            <a:xfrm>
              <a:off x="4847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Freeform 14"/>
            <p:cNvSpPr>
              <a:spLocks noChangeArrowheads="1"/>
            </p:cNvSpPr>
            <p:nvPr/>
          </p:nvSpPr>
          <p:spPr bwMode="auto">
            <a:xfrm>
              <a:off x="4847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343400" y="29559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1	   return to = line 8</a:t>
            </a: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7696200" y="2971800"/>
            <a:ext cx="1298575" cy="455613"/>
            <a:chOff x="4848" y="1872"/>
            <a:chExt cx="818" cy="287"/>
          </a:xfrm>
        </p:grpSpPr>
        <p:sp>
          <p:nvSpPr>
            <p:cNvPr id="23570" name="Freeform 18"/>
            <p:cNvSpPr>
              <a:spLocks noChangeArrowheads="1"/>
            </p:cNvSpPr>
            <p:nvPr/>
          </p:nvSpPr>
          <p:spPr bwMode="auto">
            <a:xfrm>
              <a:off x="4848" y="201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Freeform 19"/>
            <p:cNvSpPr>
              <a:spLocks noChangeArrowheads="1"/>
            </p:cNvSpPr>
            <p:nvPr/>
          </p:nvSpPr>
          <p:spPr bwMode="auto">
            <a:xfrm>
              <a:off x="4848" y="187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5028" y="1920"/>
              <a:ext cx="637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  <a:r>
                <a:rPr lang="en-US" sz="17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</p:grp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4343400" y="34290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2513013" y="4724400"/>
            <a:ext cx="460375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945187" cy="152558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Review of Calling Functions And Variable Storage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marL="13716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marL="2208213" indent="-3794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665413" indent="-3794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3122613" indent="-3794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579813" indent="-3794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4037013" indent="-3794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Wingdings" charset="0"/>
              <a:buChar char="Ø"/>
            </a:pPr>
            <a:r>
              <a:rPr lang="en-US" sz="2400">
                <a:latin typeface="Times New Roman" charset="0"/>
              </a:rPr>
              <a:t>What happens when main calls function f1? The run time system must: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0066FF"/>
              </a:buClr>
              <a:buSzPct val="45000"/>
              <a:buFont typeface="StarSymbol" charset="0"/>
              <a:buAutoNum type="arabicPeriod"/>
            </a:pPr>
            <a:r>
              <a:rPr lang="en-US">
                <a:latin typeface="Times New Roman" charset="0"/>
              </a:rPr>
              <a:t>Store where to return in main when f1 finishes executing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0066FF"/>
              </a:buClr>
              <a:buSzPct val="45000"/>
              <a:buFont typeface="StarSymbol" charset="0"/>
              <a:buAutoNum type="arabicPeriod"/>
            </a:pPr>
            <a:r>
              <a:rPr lang="en-US">
                <a:latin typeface="Times New Roman" charset="0"/>
              </a:rPr>
              <a:t>New memory needs to be allocated for </a:t>
            </a:r>
          </a:p>
          <a:p>
            <a:pPr lvl="4">
              <a:lnSpc>
                <a:spcPct val="100000"/>
              </a:lnSpc>
              <a:spcBef>
                <a:spcPts val="275"/>
              </a:spcBef>
              <a:buClr>
                <a:srgbClr val="0066FF"/>
              </a:buClr>
              <a:buSzPct val="45000"/>
              <a:buFont typeface="StarSymbol" charset="0"/>
              <a:buAutoNum type="arabicPeriod"/>
            </a:pPr>
            <a:r>
              <a:rPr lang="en-US" sz="1400">
                <a:latin typeface="Times New Roman" charset="0"/>
              </a:rPr>
              <a:t>Variables declared locally in f1 </a:t>
            </a:r>
          </a:p>
          <a:p>
            <a:pPr lvl="4">
              <a:lnSpc>
                <a:spcPct val="100000"/>
              </a:lnSpc>
              <a:spcBef>
                <a:spcPts val="275"/>
              </a:spcBef>
              <a:buClr>
                <a:srgbClr val="0066FF"/>
              </a:buClr>
              <a:buSzPct val="45000"/>
              <a:buFont typeface="StarSymbol" charset="0"/>
              <a:buAutoNum type="arabicPeriod"/>
            </a:pPr>
            <a:r>
              <a:rPr lang="en-US" sz="1400">
                <a:latin typeface="Times New Roman" charset="0"/>
              </a:rPr>
              <a:t>Any parameters passed into f1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Wingdings" charset="0"/>
              <a:buChar char="Ø"/>
            </a:pPr>
            <a:r>
              <a:rPr lang="en-US" sz="2400">
                <a:latin typeface="Times New Roman" charset="0"/>
              </a:rPr>
              <a:t>Activation Record stores this information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2400">
              <a:latin typeface="Times New Roman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24580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2	   return to = </a:t>
            </a: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	   exit routine</a:t>
            </a: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24583" name="Freeform 7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Freeform 8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343400" y="3505200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2	   return to = line 3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7694613" y="3657600"/>
            <a:ext cx="1208087" cy="455613"/>
            <a:chOff x="4847" y="2304"/>
            <a:chExt cx="761" cy="287"/>
          </a:xfrm>
        </p:grpSpPr>
        <p:sp>
          <p:nvSpPr>
            <p:cNvPr id="24589" name="Freeform 13"/>
            <p:cNvSpPr>
              <a:spLocks noChangeArrowheads="1"/>
            </p:cNvSpPr>
            <p:nvPr/>
          </p:nvSpPr>
          <p:spPr bwMode="auto">
            <a:xfrm>
              <a:off x="4847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Freeform 14"/>
            <p:cNvSpPr>
              <a:spLocks noChangeArrowheads="1"/>
            </p:cNvSpPr>
            <p:nvPr/>
          </p:nvSpPr>
          <p:spPr bwMode="auto">
            <a:xfrm>
              <a:off x="4847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2513013" y="4724400"/>
            <a:ext cx="460375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2400">
              <a:latin typeface="Times New Roman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25604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2	   return to = </a:t>
            </a: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	   exit routine</a:t>
            </a:r>
          </a:p>
        </p:txBody>
      </p: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25607" name="Freeform 7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Freeform 8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2284413" y="2667000"/>
            <a:ext cx="460375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A Recursive Function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 ( 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2;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if ( n == 0 )	//base case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    return;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16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n-1 );	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</a:pPr>
            <a:endParaRPr lang="en-US" sz="2400">
              <a:latin typeface="Times New Roman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26628" name="Freeform 4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739900" y="2652713"/>
            <a:ext cx="5484813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CLOSURES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827213" y="449263"/>
            <a:ext cx="5484812" cy="9144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CLOSURES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974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Char char=""/>
            </a:pPr>
            <a:r>
              <a:rPr lang="en-US" sz="2400">
                <a:latin typeface="Times New Roman" charset="0"/>
              </a:rPr>
              <a:t>A Programming Structure?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Char char=""/>
            </a:pPr>
            <a:r>
              <a:rPr lang="en-US" sz="2400">
                <a:latin typeface="Times New Roman" charset="0"/>
              </a:rPr>
              <a:t>A function ? 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49263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828800" y="442913"/>
            <a:ext cx="5484813" cy="9144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CLOSURES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19685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r>
              <a:rPr lang="en-US" sz="2400">
                <a:latin typeface="Times New Roman" charset="0"/>
              </a:rPr>
              <a:t>A closure  is a function or reference to a function together with a referencing environment—a table storing a reference to each of the non-local variables of that function. A closure allows a function to access those non-local  variables even when invoked outside of its immediate lexical scope.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822450" y="430213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39763" y="1554163"/>
            <a:ext cx="8137525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CONTENT 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Char char=""/>
            </a:pPr>
            <a:r>
              <a:rPr lang="en-US" sz="2000">
                <a:latin typeface="Times New Roman" charset="0"/>
              </a:rPr>
              <a:t>Functions in function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Char char=""/>
            </a:pPr>
            <a:r>
              <a:rPr lang="en-US" sz="2000">
                <a:latin typeface="Times New Roman" charset="0"/>
              </a:rPr>
              <a:t>Using outer symbols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Char char=""/>
            </a:pPr>
            <a:r>
              <a:rPr lang="en-US" sz="2000">
                <a:latin typeface="Times New Roman" charset="0"/>
              </a:rPr>
              <a:t>Returning functions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Char char=""/>
            </a:pPr>
            <a:r>
              <a:rPr lang="en-US" sz="2000">
                <a:latin typeface="Times New Roman" charset="0"/>
              </a:rPr>
              <a:t>Closures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Char char=""/>
            </a:pPr>
            <a:r>
              <a:rPr lang="en-US" sz="2000">
                <a:latin typeface="Times New Roman" charset="0"/>
              </a:rPr>
              <a:t>Uses of Closures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49263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822450" y="423863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49275" y="1736725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Functions in Function 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1722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49263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22450" y="423863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736725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Using Outer Symbols 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468563"/>
            <a:ext cx="82296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7200" y="1736725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2400" b="1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2000" b="1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2000" b="1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2000" b="1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2000" b="1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2000" b="1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2000" b="1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</a:pPr>
            <a:endParaRPr lang="en-US" sz="2000" b="1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Char char=""/>
            </a:pPr>
            <a:r>
              <a:rPr lang="en-US" sz="2400">
                <a:latin typeface="Times New Roman" charset="0"/>
              </a:rPr>
              <a:t>Even if display function is not taking any parameters it can access to the variables define outer function.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417513"/>
            <a:ext cx="5675313" cy="112395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SCHEME IMPLEMENTATION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316163"/>
            <a:ext cx="56673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1736725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Using Outer Symbols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580062" cy="114458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Storing Activation Records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//function prototypes not shown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int main ( ) {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600"/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f1 ( );	//call to function f1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//more code to execute …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600"/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void f1 ( ) {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600"/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f2 ( );	//call to function f2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//more code to execute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void f2 ( )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600"/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    //some code to execute</a:t>
            </a:r>
          </a:p>
          <a:p>
            <a:pPr>
              <a:lnSpc>
                <a:spcPct val="90000"/>
              </a:lnSpc>
              <a:spcBef>
                <a:spcPts val="488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/>
              <a:t>}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4800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905000"/>
            <a:ext cx="3886200" cy="4418013"/>
          </a:xfrm>
          <a:ln/>
        </p:spPr>
        <p:txBody>
          <a:bodyPr/>
          <a:lstStyle/>
          <a:p>
            <a:pPr indent="-341313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 New Roman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/>
              <a:t>Call sequence – main calls f1, f1 calls f2</a:t>
            </a:r>
          </a:p>
          <a:p>
            <a:pPr indent="-341313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 New Roman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/>
              <a:t>Return sequence – f2 returns to f1, f1 returns to main</a:t>
            </a:r>
          </a:p>
          <a:p>
            <a:pPr indent="-341313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 New Roman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/>
              <a:t>When executing in f2, only have access to the Activation Record of f2</a:t>
            </a:r>
          </a:p>
          <a:p>
            <a:pPr indent="-341313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 New Roman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/>
              <a:t>When return from f2</a:t>
            </a:r>
          </a:p>
          <a:p>
            <a:pPr lvl="2" indent="-227013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 New Roman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/>
              <a:t>Activation Record of f2 is not needed any more</a:t>
            </a:r>
          </a:p>
          <a:p>
            <a:pPr lvl="2" indent="-227013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 New Roman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/>
              <a:t>Need the Activation Record of f1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42913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822450" y="417513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730375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Using Outer Symbols(2) 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649538"/>
            <a:ext cx="78105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49263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22450" y="423863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39763" y="1547813"/>
            <a:ext cx="8137525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Returning Functions 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2468563"/>
            <a:ext cx="55149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42913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822450" y="417513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39763" y="1371600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Returning Functions 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303463"/>
            <a:ext cx="36385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657475"/>
            <a:ext cx="32575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3200400"/>
            <a:ext cx="53435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3868738"/>
            <a:ext cx="20669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206875"/>
            <a:ext cx="9051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768850"/>
            <a:ext cx="5429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394325"/>
            <a:ext cx="2257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5713413"/>
            <a:ext cx="390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0" y="438150"/>
            <a:ext cx="5484813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22450" y="411163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39763" y="1365250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CLOSURES 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378075"/>
            <a:ext cx="56769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711575"/>
            <a:ext cx="58769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259263"/>
            <a:ext cx="1638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754563"/>
            <a:ext cx="3276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140325"/>
            <a:ext cx="21240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5486400"/>
            <a:ext cx="257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0" y="431800"/>
            <a:ext cx="5484813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822450" y="406400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39763" y="1358900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USES OF CLOSURES 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430463"/>
            <a:ext cx="59150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0" y="425450"/>
            <a:ext cx="5484813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822450" y="400050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39763" y="1358900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USES OF CLOSURES 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286000"/>
            <a:ext cx="67437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3589338"/>
            <a:ext cx="361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3960813"/>
            <a:ext cx="2638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4389438"/>
            <a:ext cx="238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4754563"/>
            <a:ext cx="2609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5108575"/>
            <a:ext cx="180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78075"/>
            <a:ext cx="6600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0863" y="419100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816100" y="393700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39763" y="1358900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USES OF CLOSURES 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017838"/>
            <a:ext cx="2657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371850"/>
            <a:ext cx="2190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657600"/>
            <a:ext cx="2667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94150"/>
            <a:ext cx="209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7538"/>
            <a:ext cx="27527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4724400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5087938"/>
            <a:ext cx="2619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5513388"/>
            <a:ext cx="2000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0863" y="412750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816100" y="387350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39763" y="1352550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USES OF CLOSURES-TO CREATE A CLASS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2286000"/>
            <a:ext cx="67056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1814513" y="406400"/>
            <a:ext cx="5484812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809750" y="381000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814513" y="406400"/>
            <a:ext cx="54848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809750" y="381000"/>
            <a:ext cx="5675313" cy="11239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SCHEME IMPLEMENTATION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39763" y="1352550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USES OF CLOSURES-TO CREATE A CLASS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392363"/>
            <a:ext cx="48958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835275"/>
            <a:ext cx="22002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273425"/>
            <a:ext cx="4476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3657600"/>
            <a:ext cx="2705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4084638"/>
            <a:ext cx="42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89438"/>
            <a:ext cx="2847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2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03788"/>
            <a:ext cx="2533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02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5399088"/>
            <a:ext cx="257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1803400" y="374650"/>
            <a:ext cx="5675313" cy="112395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SCHEME IMPLEMENTATION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39763" y="1352550"/>
            <a:ext cx="813752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400">
              <a:latin typeface="Times New Roman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r>
              <a:rPr lang="en-US" sz="2400" b="1">
                <a:latin typeface="Times New Roman" charset="0"/>
              </a:rPr>
              <a:t>USES OF CLOSURES-TO CREATE A CLASS</a:t>
            </a:r>
          </a:p>
          <a:p>
            <a:pPr>
              <a:lnSpc>
                <a:spcPct val="100000"/>
              </a:lnSpc>
              <a:spcBef>
                <a:spcPts val="488"/>
              </a:spcBef>
              <a:buSzPct val="45000"/>
              <a:buFont typeface="Wingdings" charset="0"/>
              <a:buNone/>
            </a:pPr>
            <a:endParaRPr lang="en-US" sz="2000">
              <a:latin typeface="Times New Roman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314575"/>
            <a:ext cx="4933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698750"/>
            <a:ext cx="25431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095625"/>
            <a:ext cx="3238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344863"/>
            <a:ext cx="2981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840163"/>
            <a:ext cx="278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4295775"/>
            <a:ext cx="590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4572000"/>
            <a:ext cx="24098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4914900"/>
            <a:ext cx="2667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Run Time Stack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Wingdings" charset="0"/>
              <a:buChar char="Ø"/>
            </a:pPr>
            <a:r>
              <a:rPr lang="en-US" sz="2400">
                <a:latin typeface="Times New Roman" charset="0"/>
              </a:rPr>
              <a:t>Activation Records are stored on a Stack (called the Run Time Stack)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Wingdings" charset="0"/>
              <a:buChar char="Ø"/>
            </a:pPr>
            <a:r>
              <a:rPr lang="en-US" sz="2400">
                <a:latin typeface="Times New Roman" charset="0"/>
              </a:rPr>
              <a:t>When a function is called 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0066FF"/>
              </a:buClr>
              <a:buSzPct val="45000"/>
              <a:buFont typeface="Wingdings 2" charset="0"/>
              <a:buChar char=""/>
            </a:pPr>
            <a:r>
              <a:rPr lang="en-US">
                <a:latin typeface="Times New Roman" charset="0"/>
              </a:rPr>
              <a:t>Push an Activation Record on the Run Time Stack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Wingdings" charset="0"/>
              <a:buChar char="Ø"/>
            </a:pPr>
            <a:r>
              <a:rPr lang="en-US" sz="2400">
                <a:latin typeface="Times New Roman" charset="0"/>
              </a:rPr>
              <a:t>When return from a function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0066FF"/>
              </a:buClr>
              <a:buSzPct val="45000"/>
              <a:buFont typeface="Wingdings 2" charset="0"/>
              <a:buChar char=""/>
            </a:pPr>
            <a:r>
              <a:rPr lang="en-US">
                <a:latin typeface="Times New Roman" charset="0"/>
              </a:rPr>
              <a:t>Pop off the top Activation Record</a:t>
            </a:r>
          </a:p>
          <a:p>
            <a:pPr lvl="2">
              <a:lnSpc>
                <a:spcPct val="100000"/>
              </a:lnSpc>
              <a:spcBef>
                <a:spcPts val="363"/>
              </a:spcBef>
              <a:buClr>
                <a:srgbClr val="0066FF"/>
              </a:buClr>
              <a:buSzPct val="45000"/>
              <a:buFont typeface="Wingdings 2" charset="0"/>
              <a:buChar char=""/>
            </a:pPr>
            <a:r>
              <a:rPr lang="en-US">
                <a:latin typeface="Times New Roman" charset="0"/>
              </a:rPr>
              <a:t>Go back to the calling function to the line of code that was stored within the Activation Record that was just popped off the Run Time Stack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465263" y="2743200"/>
            <a:ext cx="6399212" cy="98425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PYTHON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0" y="442913"/>
            <a:ext cx="5484813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99CCFF"/>
                    </a:gs>
                    <a:gs pos="50000">
                      <a:srgbClr val="0066FF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1260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endParaRPr lang="en-US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282700" y="365125"/>
            <a:ext cx="6399213" cy="9842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0066FF"/>
              </a:gs>
              <a:gs pos="100000">
                <a:srgbClr val="99CCFF"/>
              </a:gs>
            </a:gsLst>
            <a:lin ang="5400000" scaled="1"/>
          </a:gra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PYTHON IMPLEMENTATION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221163" y="4186238"/>
            <a:ext cx="4557712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r>
              <a:rPr lang="en-US"/>
              <a:t>Closures in python are created by function calls. Here, the call to makeInc creates a binding for x that is referenced inside the function inc. Each call to makeInc creates a new instance of this function, but each instance has a link to a different binding of x.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828800"/>
            <a:ext cx="67659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565525"/>
            <a:ext cx="3579812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797050" y="368300"/>
            <a:ext cx="5675313" cy="112395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PYTHON IMPLEMENTATION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46238"/>
            <a:ext cx="576421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3384550"/>
            <a:ext cx="5151438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14525" y="2351088"/>
            <a:ext cx="5675313" cy="112395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90000"/>
              </a:lnSpc>
              <a:spcBef>
                <a:spcPts val="488"/>
              </a:spcBef>
            </a:pPr>
            <a:r>
              <a:rPr lang="en-US" sz="1600" dirty="0">
                <a:latin typeface="Times New Roman" charset="0"/>
              </a:rPr>
              <a:t>//note: This code doesn’t do any meaningful work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 err="1">
                <a:latin typeface="Times New Roman" charset="0"/>
              </a:rPr>
              <a:t>int</a:t>
            </a:r>
            <a:r>
              <a:rPr lang="en-US" sz="1600" dirty="0">
                <a:latin typeface="Times New Roman" charset="0"/>
              </a:rPr>
              <a:t> main( 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</a:t>
            </a:r>
            <a:r>
              <a:rPr lang="en-US" sz="1600" dirty="0" err="1">
                <a:latin typeface="Times New Roman" charset="0"/>
              </a:rPr>
              <a:t>int</a:t>
            </a:r>
            <a:r>
              <a:rPr lang="en-US" sz="1600" dirty="0">
                <a:latin typeface="Times New Roman" charset="0"/>
              </a:rPr>
              <a:t> a =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f1 ( a 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void f1 (</a:t>
            </a:r>
            <a:r>
              <a:rPr lang="en-US" sz="1600" dirty="0" err="1">
                <a:latin typeface="Times New Roman" charset="0"/>
              </a:rPr>
              <a:t>int</a:t>
            </a:r>
            <a:r>
              <a:rPr lang="en-US" sz="1600" dirty="0">
                <a:latin typeface="Times New Roman" charset="0"/>
              </a:rPr>
              <a:t>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</a:t>
            </a:r>
            <a:r>
              <a:rPr lang="en-US" sz="1600" dirty="0" err="1">
                <a:latin typeface="Times New Roman" charset="0"/>
              </a:rPr>
              <a:t>int</a:t>
            </a:r>
            <a:r>
              <a:rPr lang="en-US" sz="1600" dirty="0">
                <a:latin typeface="Times New Roman" charset="0"/>
              </a:rPr>
              <a:t>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temp = n + 1;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f2 (temp);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return;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void f2 (</a:t>
            </a:r>
            <a:r>
              <a:rPr lang="en-US" sz="1600" dirty="0" err="1">
                <a:latin typeface="Times New Roman" charset="0"/>
              </a:rPr>
              <a:t>int</a:t>
            </a:r>
            <a:r>
              <a:rPr lang="en-US" sz="1600" dirty="0">
                <a:latin typeface="Times New Roman" charset="0"/>
              </a:rPr>
              <a:t>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</a:t>
            </a:r>
            <a:r>
              <a:rPr lang="en-US" sz="1600" dirty="0" err="1">
                <a:latin typeface="Times New Roman" charset="0"/>
              </a:rPr>
              <a:t>int</a:t>
            </a:r>
            <a:r>
              <a:rPr lang="en-US" sz="1600" dirty="0">
                <a:latin typeface="Times New Roman" charset="0"/>
              </a:rPr>
              <a:t>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temp = n *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    return; 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 dirty="0">
                <a:latin typeface="Times New Roman" charset="0"/>
              </a:rPr>
              <a:t>}</a:t>
            </a:r>
          </a:p>
        </p:txBody>
      </p:sp>
      <p:sp>
        <p:nvSpPr>
          <p:cNvPr id="9219" name="Freeform 3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Example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main( 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+ 1;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f2 (temp);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f2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*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 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Tx/>
              <a:buSzTx/>
              <a:buFontTx/>
              <a:buNone/>
            </a:pPr>
            <a:r>
              <a:rPr lang="en-US" sz="1600">
                <a:latin typeface="Times New Roman" charset="0"/>
              </a:rPr>
              <a:t>   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143000" y="2133600"/>
            <a:ext cx="38100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343400" y="4403725"/>
            <a:ext cx="32766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5	return to exit routine</a:t>
            </a:r>
          </a:p>
        </p:txBody>
      </p:sp>
      <p:sp>
        <p:nvSpPr>
          <p:cNvPr id="10246" name="Freeform 6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7772400" y="4876800"/>
            <a:ext cx="152400" cy="228600"/>
          </a:xfrm>
          <a:custGeom>
            <a:avLst/>
            <a:gdLst>
              <a:gd name="G0" fmla="*/ 21328 96 1"/>
              <a:gd name="G1" fmla="*/ G0 1 96"/>
              <a:gd name="G2" fmla="*/ 1 0 0"/>
              <a:gd name="G3" fmla="*/ G2 144 1"/>
              <a:gd name="G4" fmla="*/ G3 1 144"/>
              <a:gd name="G5" fmla="*/ 10664 96 1"/>
              <a:gd name="G6" fmla="*/ G5 1 96"/>
              <a:gd name="G7" fmla="*/ 10664 144 1"/>
              <a:gd name="G8" fmla="*/ G7 1 144"/>
              <a:gd name="G9" fmla="*/ 10664 96 1"/>
              <a:gd name="G10" fmla="*/ G9 1 96"/>
              <a:gd name="G11" fmla="*/ 21328 144 1"/>
              <a:gd name="G12" fmla="*/ G11 1 144"/>
              <a:gd name="G13" fmla="*/ 1 0 0"/>
              <a:gd name="G14" fmla="*/ G13 96 1"/>
              <a:gd name="G15" fmla="*/ G14 1 96"/>
              <a:gd name="G16" fmla="*/ 31992 144 1"/>
              <a:gd name="G17" fmla="*/ G16 1 144"/>
              <a:gd name="G18" fmla="*/ 1 0 0"/>
              <a:gd name="G19" fmla="*/ 1 0 0"/>
              <a:gd name="G20" fmla="*/ 1 0 0"/>
              <a:gd name="G21" fmla="*/ 1 0 0"/>
              <a:gd name="G22" fmla="*/ 1 0 0"/>
              <a:gd name="G23" fmla="*/ G22 96 1"/>
              <a:gd name="G24" fmla="*/ G23 1 96"/>
              <a:gd name="G25" fmla="*/ 1 0 0"/>
              <a:gd name="G26" fmla="*/ G25 144 1"/>
              <a:gd name="G27" fmla="*/ G26 1 144"/>
              <a:gd name="G28" fmla="*/ 96 96 1"/>
              <a:gd name="G29" fmla="*/ G28 1 96"/>
              <a:gd name="G30" fmla="*/ 144 144 1"/>
              <a:gd name="G31" fmla="*/ G30 1 144"/>
              <a:gd name="T0" fmla="*/ 96 w 96"/>
              <a:gd name="T1" fmla="*/ 0 h 144"/>
              <a:gd name="T2" fmla="*/ 48 w 96"/>
              <a:gd name="T3" fmla="*/ 48 h 144"/>
              <a:gd name="T4" fmla="*/ 48 w 96"/>
              <a:gd name="T5" fmla="*/ 96 h 144"/>
              <a:gd name="T6" fmla="*/ 0 w 96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44">
                <a:moveTo>
                  <a:pt x="96" y="0"/>
                </a:moveTo>
                <a:cubicBezTo>
                  <a:pt x="76" y="16"/>
                  <a:pt x="56" y="32"/>
                  <a:pt x="48" y="48"/>
                </a:cubicBezTo>
                <a:cubicBezTo>
                  <a:pt x="40" y="64"/>
                  <a:pt x="56" y="80"/>
                  <a:pt x="48" y="96"/>
                </a:cubicBezTo>
                <a:cubicBezTo>
                  <a:pt x="40" y="112"/>
                  <a:pt x="20" y="128"/>
                  <a:pt x="0" y="144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Freeform 8"/>
          <p:cNvSpPr>
            <a:spLocks noChangeArrowheads="1"/>
          </p:cNvSpPr>
          <p:nvPr/>
        </p:nvSpPr>
        <p:spPr bwMode="auto">
          <a:xfrm>
            <a:off x="7772400" y="4648200"/>
            <a:ext cx="152400" cy="254000"/>
          </a:xfrm>
          <a:custGeom>
            <a:avLst/>
            <a:gdLst>
              <a:gd name="G0" fmla="*/ 21328 96 1"/>
              <a:gd name="G1" fmla="*/ G0 1 96"/>
              <a:gd name="G2" fmla="*/ 57392 160 1"/>
              <a:gd name="G3" fmla="*/ G2 1 160"/>
              <a:gd name="G4" fmla="*/ 10664 96 1"/>
              <a:gd name="G5" fmla="*/ G4 1 96"/>
              <a:gd name="G6" fmla="*/ 46728 160 1"/>
              <a:gd name="G7" fmla="*/ G6 1 160"/>
              <a:gd name="G8" fmla="*/ 10664 96 1"/>
              <a:gd name="G9" fmla="*/ G8 1 96"/>
              <a:gd name="G10" fmla="*/ 25400 160 1"/>
              <a:gd name="G11" fmla="*/ G10 1 160"/>
              <a:gd name="G12" fmla="*/ 1 0 0"/>
              <a:gd name="G13" fmla="*/ G12 96 1"/>
              <a:gd name="G14" fmla="*/ G13 1 96"/>
              <a:gd name="G15" fmla="*/ 25400 160 1"/>
              <a:gd name="G16" fmla="*/ G15 1 160"/>
              <a:gd name="G17" fmla="*/ 1 0 0"/>
              <a:gd name="G18" fmla="*/ 1 0 0"/>
              <a:gd name="G19" fmla="*/ 1 0 0"/>
              <a:gd name="G20" fmla="*/ 1 0 0"/>
              <a:gd name="G21" fmla="*/ 1 0 0"/>
              <a:gd name="G22" fmla="*/ G21 96 1"/>
              <a:gd name="G23" fmla="*/ G22 1 96"/>
              <a:gd name="G24" fmla="*/ 1 0 0"/>
              <a:gd name="G25" fmla="*/ G24 160 1"/>
              <a:gd name="G26" fmla="*/ G25 1 160"/>
              <a:gd name="G27" fmla="*/ 96 96 1"/>
              <a:gd name="G28" fmla="*/ G27 1 96"/>
              <a:gd name="G29" fmla="*/ 160 160 1"/>
              <a:gd name="G30" fmla="*/ G29 1 160"/>
              <a:gd name="T0" fmla="*/ 96 w 96"/>
              <a:gd name="T1" fmla="*/ 160 h 160"/>
              <a:gd name="T2" fmla="*/ 48 w 96"/>
              <a:gd name="T3" fmla="*/ 112 h 160"/>
              <a:gd name="T4" fmla="*/ 48 w 96"/>
              <a:gd name="T5" fmla="*/ 16 h 160"/>
              <a:gd name="T6" fmla="*/ 0 w 96"/>
              <a:gd name="T7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60">
                <a:moveTo>
                  <a:pt x="96" y="160"/>
                </a:moveTo>
                <a:cubicBezTo>
                  <a:pt x="76" y="148"/>
                  <a:pt x="56" y="136"/>
                  <a:pt x="48" y="112"/>
                </a:cubicBezTo>
                <a:cubicBezTo>
                  <a:pt x="40" y="88"/>
                  <a:pt x="56" y="32"/>
                  <a:pt x="48" y="16"/>
                </a:cubicBezTo>
                <a:cubicBezTo>
                  <a:pt x="40" y="0"/>
                  <a:pt x="20" y="8"/>
                  <a:pt x="0" y="1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927975" y="4724400"/>
            <a:ext cx="1136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charset="0"/>
              </a:rPr>
              <a:t>AR of main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Example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main( 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+ 1;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f2 (temp);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f2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*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 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Tx/>
              <a:buSzTx/>
              <a:buFontTx/>
              <a:buNone/>
            </a:pPr>
            <a:r>
              <a:rPr lang="en-US" sz="1600">
                <a:latin typeface="Times New Roman" charset="0"/>
              </a:rPr>
              <a:t>   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143000" y="3733800"/>
            <a:ext cx="38100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343400" y="4403725"/>
            <a:ext cx="34290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5	return to exit routine</a:t>
            </a:r>
          </a:p>
        </p:txBody>
      </p:sp>
      <p:sp>
        <p:nvSpPr>
          <p:cNvPr id="11270" name="Freeform 6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343400" y="3505200"/>
            <a:ext cx="33528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5	return to line 3</a:t>
            </a: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	temp = 6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Freeform 9"/>
          <p:cNvSpPr>
            <a:spLocks noChangeArrowheads="1"/>
          </p:cNvSpPr>
          <p:nvPr/>
        </p:nvSpPr>
        <p:spPr bwMode="auto">
          <a:xfrm>
            <a:off x="7772400" y="4876800"/>
            <a:ext cx="152400" cy="228600"/>
          </a:xfrm>
          <a:custGeom>
            <a:avLst/>
            <a:gdLst>
              <a:gd name="G0" fmla="*/ 21328 96 1"/>
              <a:gd name="G1" fmla="*/ G0 1 96"/>
              <a:gd name="G2" fmla="*/ 1 0 0"/>
              <a:gd name="G3" fmla="*/ G2 144 1"/>
              <a:gd name="G4" fmla="*/ G3 1 144"/>
              <a:gd name="G5" fmla="*/ 10664 96 1"/>
              <a:gd name="G6" fmla="*/ G5 1 96"/>
              <a:gd name="G7" fmla="*/ 10664 144 1"/>
              <a:gd name="G8" fmla="*/ G7 1 144"/>
              <a:gd name="G9" fmla="*/ 10664 96 1"/>
              <a:gd name="G10" fmla="*/ G9 1 96"/>
              <a:gd name="G11" fmla="*/ 21328 144 1"/>
              <a:gd name="G12" fmla="*/ G11 1 144"/>
              <a:gd name="G13" fmla="*/ 1 0 0"/>
              <a:gd name="G14" fmla="*/ G13 96 1"/>
              <a:gd name="G15" fmla="*/ G14 1 96"/>
              <a:gd name="G16" fmla="*/ 31992 144 1"/>
              <a:gd name="G17" fmla="*/ G16 1 144"/>
              <a:gd name="G18" fmla="*/ 1 0 0"/>
              <a:gd name="G19" fmla="*/ 1 0 0"/>
              <a:gd name="G20" fmla="*/ 1 0 0"/>
              <a:gd name="G21" fmla="*/ 1 0 0"/>
              <a:gd name="G22" fmla="*/ 1 0 0"/>
              <a:gd name="G23" fmla="*/ G22 96 1"/>
              <a:gd name="G24" fmla="*/ G23 1 96"/>
              <a:gd name="G25" fmla="*/ 1 0 0"/>
              <a:gd name="G26" fmla="*/ G25 144 1"/>
              <a:gd name="G27" fmla="*/ G26 1 144"/>
              <a:gd name="G28" fmla="*/ 96 96 1"/>
              <a:gd name="G29" fmla="*/ G28 1 96"/>
              <a:gd name="G30" fmla="*/ 144 144 1"/>
              <a:gd name="G31" fmla="*/ G30 1 144"/>
              <a:gd name="T0" fmla="*/ 96 w 96"/>
              <a:gd name="T1" fmla="*/ 0 h 144"/>
              <a:gd name="T2" fmla="*/ 48 w 96"/>
              <a:gd name="T3" fmla="*/ 48 h 144"/>
              <a:gd name="T4" fmla="*/ 48 w 96"/>
              <a:gd name="T5" fmla="*/ 96 h 144"/>
              <a:gd name="T6" fmla="*/ 0 w 96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44">
                <a:moveTo>
                  <a:pt x="96" y="0"/>
                </a:moveTo>
                <a:cubicBezTo>
                  <a:pt x="76" y="16"/>
                  <a:pt x="56" y="32"/>
                  <a:pt x="48" y="48"/>
                </a:cubicBezTo>
                <a:cubicBezTo>
                  <a:pt x="40" y="64"/>
                  <a:pt x="56" y="80"/>
                  <a:pt x="48" y="96"/>
                </a:cubicBezTo>
                <a:cubicBezTo>
                  <a:pt x="40" y="112"/>
                  <a:pt x="20" y="128"/>
                  <a:pt x="0" y="144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"/>
          <p:cNvSpPr>
            <a:spLocks noChangeArrowheads="1"/>
          </p:cNvSpPr>
          <p:nvPr/>
        </p:nvSpPr>
        <p:spPr bwMode="auto">
          <a:xfrm>
            <a:off x="7772400" y="4648200"/>
            <a:ext cx="152400" cy="254000"/>
          </a:xfrm>
          <a:custGeom>
            <a:avLst/>
            <a:gdLst>
              <a:gd name="G0" fmla="*/ 21328 96 1"/>
              <a:gd name="G1" fmla="*/ G0 1 96"/>
              <a:gd name="G2" fmla="*/ 57392 160 1"/>
              <a:gd name="G3" fmla="*/ G2 1 160"/>
              <a:gd name="G4" fmla="*/ 10664 96 1"/>
              <a:gd name="G5" fmla="*/ G4 1 96"/>
              <a:gd name="G6" fmla="*/ 46728 160 1"/>
              <a:gd name="G7" fmla="*/ G6 1 160"/>
              <a:gd name="G8" fmla="*/ 10664 96 1"/>
              <a:gd name="G9" fmla="*/ G8 1 96"/>
              <a:gd name="G10" fmla="*/ 25400 160 1"/>
              <a:gd name="G11" fmla="*/ G10 1 160"/>
              <a:gd name="G12" fmla="*/ 1 0 0"/>
              <a:gd name="G13" fmla="*/ G12 96 1"/>
              <a:gd name="G14" fmla="*/ G13 1 96"/>
              <a:gd name="G15" fmla="*/ 25400 160 1"/>
              <a:gd name="G16" fmla="*/ G15 1 160"/>
              <a:gd name="G17" fmla="*/ 1 0 0"/>
              <a:gd name="G18" fmla="*/ 1 0 0"/>
              <a:gd name="G19" fmla="*/ 1 0 0"/>
              <a:gd name="G20" fmla="*/ 1 0 0"/>
              <a:gd name="G21" fmla="*/ 1 0 0"/>
              <a:gd name="G22" fmla="*/ G21 96 1"/>
              <a:gd name="G23" fmla="*/ G22 1 96"/>
              <a:gd name="G24" fmla="*/ 1 0 0"/>
              <a:gd name="G25" fmla="*/ G24 160 1"/>
              <a:gd name="G26" fmla="*/ G25 1 160"/>
              <a:gd name="G27" fmla="*/ 96 96 1"/>
              <a:gd name="G28" fmla="*/ G27 1 96"/>
              <a:gd name="G29" fmla="*/ 160 160 1"/>
              <a:gd name="G30" fmla="*/ G29 1 160"/>
              <a:gd name="T0" fmla="*/ 96 w 96"/>
              <a:gd name="T1" fmla="*/ 160 h 160"/>
              <a:gd name="T2" fmla="*/ 48 w 96"/>
              <a:gd name="T3" fmla="*/ 112 h 160"/>
              <a:gd name="T4" fmla="*/ 48 w 96"/>
              <a:gd name="T5" fmla="*/ 16 h 160"/>
              <a:gd name="T6" fmla="*/ 0 w 96"/>
              <a:gd name="T7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60">
                <a:moveTo>
                  <a:pt x="96" y="160"/>
                </a:moveTo>
                <a:cubicBezTo>
                  <a:pt x="76" y="148"/>
                  <a:pt x="56" y="136"/>
                  <a:pt x="48" y="112"/>
                </a:cubicBezTo>
                <a:cubicBezTo>
                  <a:pt x="40" y="88"/>
                  <a:pt x="56" y="32"/>
                  <a:pt x="48" y="16"/>
                </a:cubicBezTo>
                <a:cubicBezTo>
                  <a:pt x="40" y="0"/>
                  <a:pt x="20" y="8"/>
                  <a:pt x="0" y="1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927975" y="4724400"/>
            <a:ext cx="1136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charset="0"/>
              </a:rPr>
              <a:t>AR of main</a:t>
            </a:r>
          </a:p>
        </p:txBody>
      </p:sp>
      <p:grpSp>
        <p:nvGrpSpPr>
          <p:cNvPr id="11276" name="Group 12"/>
          <p:cNvGrpSpPr>
            <a:grpSpLocks/>
          </p:cNvGrpSpPr>
          <p:nvPr/>
        </p:nvGrpSpPr>
        <p:grpSpPr bwMode="auto">
          <a:xfrm>
            <a:off x="7696200" y="3657600"/>
            <a:ext cx="1208088" cy="455613"/>
            <a:chOff x="4848" y="2304"/>
            <a:chExt cx="761" cy="287"/>
          </a:xfrm>
        </p:grpSpPr>
        <p:sp>
          <p:nvSpPr>
            <p:cNvPr id="11277" name="Freeform 13"/>
            <p:cNvSpPr>
              <a:spLocks noChangeArrowheads="1"/>
            </p:cNvSpPr>
            <p:nvPr/>
          </p:nvSpPr>
          <p:spPr bwMode="auto">
            <a:xfrm>
              <a:off x="4848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4848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Example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main( 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+ 1;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f2 (temp);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f2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*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 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Tx/>
              <a:buSzTx/>
              <a:buFontTx/>
              <a:buNone/>
            </a:pPr>
            <a:r>
              <a:rPr lang="en-US" sz="1600">
                <a:latin typeface="Times New Roman" charset="0"/>
              </a:rPr>
              <a:t>   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143000" y="5334000"/>
            <a:ext cx="38100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5	return to exit routine</a:t>
            </a:r>
          </a:p>
        </p:txBody>
      </p:sp>
      <p:sp>
        <p:nvSpPr>
          <p:cNvPr id="12294" name="Freeform 6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343400" y="3505200"/>
            <a:ext cx="33528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5	return to line 3</a:t>
            </a: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	temp = 6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343400" y="2743200"/>
            <a:ext cx="33528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6	return to line 9</a:t>
            </a: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	temp = 30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4343400" y="3505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7696200" y="3657600"/>
            <a:ext cx="1208088" cy="455613"/>
            <a:chOff x="4848" y="2304"/>
            <a:chExt cx="761" cy="287"/>
          </a:xfrm>
        </p:grpSpPr>
        <p:sp>
          <p:nvSpPr>
            <p:cNvPr id="12300" name="Freeform 12"/>
            <p:cNvSpPr>
              <a:spLocks noChangeArrowheads="1"/>
            </p:cNvSpPr>
            <p:nvPr/>
          </p:nvSpPr>
          <p:spPr bwMode="auto">
            <a:xfrm>
              <a:off x="4848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13"/>
            <p:cNvSpPr>
              <a:spLocks noChangeArrowheads="1"/>
            </p:cNvSpPr>
            <p:nvPr/>
          </p:nvSpPr>
          <p:spPr bwMode="auto">
            <a:xfrm>
              <a:off x="4848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7696200" y="4495800"/>
            <a:ext cx="1443038" cy="455613"/>
            <a:chOff x="4848" y="2832"/>
            <a:chExt cx="909" cy="287"/>
          </a:xfrm>
        </p:grpSpPr>
        <p:sp>
          <p:nvSpPr>
            <p:cNvPr id="12304" name="Freeform 16"/>
            <p:cNvSpPr>
              <a:spLocks noChangeArrowheads="1"/>
            </p:cNvSpPr>
            <p:nvPr/>
          </p:nvSpPr>
          <p:spPr bwMode="auto">
            <a:xfrm>
              <a:off x="4848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Freeform 17"/>
            <p:cNvSpPr>
              <a:spLocks noChangeArrowheads="1"/>
            </p:cNvSpPr>
            <p:nvPr/>
          </p:nvSpPr>
          <p:spPr bwMode="auto">
            <a:xfrm>
              <a:off x="4848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7696200" y="2895600"/>
            <a:ext cx="1208088" cy="455613"/>
            <a:chOff x="4848" y="1824"/>
            <a:chExt cx="761" cy="287"/>
          </a:xfrm>
        </p:grpSpPr>
        <p:sp>
          <p:nvSpPr>
            <p:cNvPr id="12308" name="Freeform 20"/>
            <p:cNvSpPr>
              <a:spLocks noChangeArrowheads="1"/>
            </p:cNvSpPr>
            <p:nvPr/>
          </p:nvSpPr>
          <p:spPr bwMode="auto">
            <a:xfrm>
              <a:off x="4848" y="196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Freeform 21"/>
            <p:cNvSpPr>
              <a:spLocks noChangeArrowheads="1"/>
            </p:cNvSpPr>
            <p:nvPr/>
          </p:nvSpPr>
          <p:spPr bwMode="auto">
            <a:xfrm>
              <a:off x="4848" y="182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5040" y="187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7213" y="455613"/>
            <a:ext cx="5484812" cy="9144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>
                <a:solidFill>
                  <a:srgbClr val="FFFFFF"/>
                </a:solidFill>
                <a:latin typeface="Arial" charset="0"/>
              </a:rPr>
              <a:t>Example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08013" indent="-608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int main( 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a =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f1 ( a 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f1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+ 1;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f2 (temp);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void f2 (int n) {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int temp;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temp = n * 5;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    return; 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0066FF"/>
              </a:buClr>
              <a:buSzPct val="45000"/>
              <a:buFont typeface="Times New Roman" charset="0"/>
              <a:buAutoNum type="arabicPeriod"/>
            </a:pPr>
            <a:r>
              <a:rPr lang="en-US" sz="160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88"/>
              </a:spcBef>
              <a:buClrTx/>
              <a:buSzTx/>
              <a:buFontTx/>
              <a:buNone/>
            </a:pPr>
            <a:r>
              <a:rPr lang="en-US" sz="1600">
                <a:latin typeface="Times New Roman" charset="0"/>
              </a:rPr>
              <a:t>   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08563" y="5181600"/>
            <a:ext cx="21447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Run Time Stack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2589213" y="3733800"/>
            <a:ext cx="460375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343400" y="4403725"/>
            <a:ext cx="33528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a = 5	return to exit routine</a:t>
            </a:r>
          </a:p>
        </p:txBody>
      </p:sp>
      <p:sp>
        <p:nvSpPr>
          <p:cNvPr id="13318" name="Freeform 6"/>
          <p:cNvSpPr>
            <a:spLocks noChangeArrowheads="1"/>
          </p:cNvSpPr>
          <p:nvPr/>
        </p:nvSpPr>
        <p:spPr bwMode="auto">
          <a:xfrm>
            <a:off x="4343400" y="1905000"/>
            <a:ext cx="3352800" cy="3276600"/>
          </a:xfrm>
          <a:custGeom>
            <a:avLst/>
            <a:gdLst>
              <a:gd name="G0" fmla="*/ 1 0 0"/>
              <a:gd name="G1" fmla="*/ G0 1776 1"/>
              <a:gd name="G2" fmla="*/ G1 1 1776"/>
              <a:gd name="G3" fmla="*/ 1 0 0"/>
              <a:gd name="G4" fmla="*/ G3 2064 1"/>
              <a:gd name="G5" fmla="*/ G4 1 2064"/>
              <a:gd name="G6" fmla="*/ 1 0 0"/>
              <a:gd name="G7" fmla="*/ G6 1776 1"/>
              <a:gd name="G8" fmla="*/ G7 1 1776"/>
              <a:gd name="G9" fmla="*/ 65336 2064 1"/>
              <a:gd name="G10" fmla="*/ G9 1 2064"/>
              <a:gd name="G11" fmla="*/ 10464 1776 1"/>
              <a:gd name="G12" fmla="*/ G11 1 1776"/>
              <a:gd name="G13" fmla="*/ 65336 2064 1"/>
              <a:gd name="G14" fmla="*/ G13 1 2064"/>
              <a:gd name="G15" fmla="*/ 10464 1776 1"/>
              <a:gd name="G16" fmla="*/ G15 1 1776"/>
              <a:gd name="G17" fmla="*/ 1 0 0"/>
              <a:gd name="G18" fmla="*/ G17 2064 1"/>
              <a:gd name="G19" fmla="*/ G18 1 2064"/>
              <a:gd name="G20" fmla="*/ 1 0 0"/>
              <a:gd name="G21" fmla="*/ 1 0 0"/>
              <a:gd name="G22" fmla="*/ 1 0 0"/>
              <a:gd name="G23" fmla="*/ 1 0 0"/>
              <a:gd name="G24" fmla="*/ 1 0 0"/>
              <a:gd name="G25" fmla="*/ G24 1776 1"/>
              <a:gd name="G26" fmla="*/ G25 1 1776"/>
              <a:gd name="G27" fmla="*/ 1 0 0"/>
              <a:gd name="G28" fmla="*/ G27 2064 1"/>
              <a:gd name="G29" fmla="*/ G28 1 2064"/>
              <a:gd name="G30" fmla="*/ 1776 1776 1"/>
              <a:gd name="G31" fmla="*/ G30 1 1776"/>
              <a:gd name="G32" fmla="*/ 2064 2064 1"/>
              <a:gd name="G33" fmla="*/ G32 1 2064"/>
              <a:gd name="T0" fmla="*/ 0 w 1776"/>
              <a:gd name="T1" fmla="*/ 0 h 2064"/>
              <a:gd name="T2" fmla="*/ 0 w 1776"/>
              <a:gd name="T3" fmla="*/ 2064 h 2064"/>
              <a:gd name="T4" fmla="*/ 1776 w 1776"/>
              <a:gd name="T5" fmla="*/ 2064 h 2064"/>
              <a:gd name="T6" fmla="*/ 1776 w 1776"/>
              <a:gd name="T7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064">
                <a:moveTo>
                  <a:pt x="0" y="0"/>
                </a:moveTo>
                <a:lnTo>
                  <a:pt x="0" y="2064"/>
                </a:lnTo>
                <a:lnTo>
                  <a:pt x="1776" y="2064"/>
                </a:lnTo>
                <a:lnTo>
                  <a:pt x="177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343400" y="3505200"/>
            <a:ext cx="33528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n = 5	return to line 3</a:t>
            </a: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	temp = 6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343400" y="4267200"/>
            <a:ext cx="33528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7694613" y="3657600"/>
            <a:ext cx="1208087" cy="455613"/>
            <a:chOff x="4847" y="2304"/>
            <a:chExt cx="761" cy="287"/>
          </a:xfrm>
        </p:grpSpPr>
        <p:sp>
          <p:nvSpPr>
            <p:cNvPr id="13322" name="Freeform 10"/>
            <p:cNvSpPr>
              <a:spLocks noChangeArrowheads="1"/>
            </p:cNvSpPr>
            <p:nvPr/>
          </p:nvSpPr>
          <p:spPr bwMode="auto">
            <a:xfrm>
              <a:off x="4847" y="2448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Freeform 11"/>
            <p:cNvSpPr>
              <a:spLocks noChangeArrowheads="1"/>
            </p:cNvSpPr>
            <p:nvPr/>
          </p:nvSpPr>
          <p:spPr bwMode="auto">
            <a:xfrm>
              <a:off x="4847" y="2304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5040" y="2352"/>
              <a:ext cx="5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f1</a:t>
              </a:r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7694613" y="4495800"/>
            <a:ext cx="1443037" cy="455613"/>
            <a:chOff x="4847" y="2832"/>
            <a:chExt cx="909" cy="287"/>
          </a:xfrm>
        </p:grpSpPr>
        <p:sp>
          <p:nvSpPr>
            <p:cNvPr id="13326" name="Freeform 14"/>
            <p:cNvSpPr>
              <a:spLocks noChangeArrowheads="1"/>
            </p:cNvSpPr>
            <p:nvPr/>
          </p:nvSpPr>
          <p:spPr bwMode="auto">
            <a:xfrm>
              <a:off x="4847" y="2976"/>
              <a:ext cx="95" cy="143"/>
            </a:xfrm>
            <a:custGeom>
              <a:avLst/>
              <a:gdLst>
                <a:gd name="G0" fmla="*/ 96 96 1"/>
                <a:gd name="G1" fmla="*/ G0 1 96"/>
                <a:gd name="G2" fmla="*/ 1 0 0"/>
                <a:gd name="G3" fmla="*/ G2 144 1"/>
                <a:gd name="G4" fmla="*/ G3 1 144"/>
                <a:gd name="G5" fmla="*/ 48 96 1"/>
                <a:gd name="G6" fmla="*/ G5 1 96"/>
                <a:gd name="G7" fmla="*/ 48 144 1"/>
                <a:gd name="G8" fmla="*/ G7 1 144"/>
                <a:gd name="G9" fmla="*/ 48 96 1"/>
                <a:gd name="G10" fmla="*/ G9 1 96"/>
                <a:gd name="G11" fmla="*/ 96 144 1"/>
                <a:gd name="G12" fmla="*/ G11 1 144"/>
                <a:gd name="G13" fmla="*/ 1 0 0"/>
                <a:gd name="G14" fmla="*/ G13 96 1"/>
                <a:gd name="G15" fmla="*/ G14 1 96"/>
                <a:gd name="G16" fmla="*/ 144 144 1"/>
                <a:gd name="G17" fmla="*/ G16 1 144"/>
                <a:gd name="G18" fmla="*/ 1 0 0"/>
                <a:gd name="G19" fmla="*/ 1 0 0"/>
                <a:gd name="G20" fmla="*/ 1 0 0"/>
                <a:gd name="G21" fmla="*/ 1 0 0"/>
                <a:gd name="G22" fmla="*/ 1 0 0"/>
                <a:gd name="G23" fmla="*/ G22 96 1"/>
                <a:gd name="G24" fmla="*/ G23 1 96"/>
                <a:gd name="G25" fmla="*/ 1 0 0"/>
                <a:gd name="G26" fmla="*/ G25 144 1"/>
                <a:gd name="G27" fmla="*/ G26 1 144"/>
                <a:gd name="G28" fmla="*/ 96 96 1"/>
                <a:gd name="G29" fmla="*/ G28 1 96"/>
                <a:gd name="G30" fmla="*/ 144 144 1"/>
                <a:gd name="G31" fmla="*/ G30 1 144"/>
                <a:gd name="T0" fmla="*/ 96 w 96"/>
                <a:gd name="T1" fmla="*/ 0 h 144"/>
                <a:gd name="T2" fmla="*/ 48 w 96"/>
                <a:gd name="T3" fmla="*/ 48 h 144"/>
                <a:gd name="T4" fmla="*/ 48 w 96"/>
                <a:gd name="T5" fmla="*/ 96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cubicBezTo>
                    <a:pt x="76" y="16"/>
                    <a:pt x="56" y="32"/>
                    <a:pt x="48" y="48"/>
                  </a:cubicBezTo>
                  <a:cubicBezTo>
                    <a:pt x="40" y="64"/>
                    <a:pt x="56" y="80"/>
                    <a:pt x="48" y="96"/>
                  </a:cubicBezTo>
                  <a:cubicBezTo>
                    <a:pt x="40" y="112"/>
                    <a:pt x="20" y="128"/>
                    <a:pt x="0" y="144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Freeform 15"/>
            <p:cNvSpPr>
              <a:spLocks noChangeArrowheads="1"/>
            </p:cNvSpPr>
            <p:nvPr/>
          </p:nvSpPr>
          <p:spPr bwMode="auto">
            <a:xfrm>
              <a:off x="4847" y="2832"/>
              <a:ext cx="95" cy="159"/>
            </a:xfrm>
            <a:custGeom>
              <a:avLst/>
              <a:gdLst>
                <a:gd name="G0" fmla="*/ 96 96 1"/>
                <a:gd name="G1" fmla="*/ G0 1 96"/>
                <a:gd name="G2" fmla="*/ 160 160 1"/>
                <a:gd name="G3" fmla="*/ G2 1 160"/>
                <a:gd name="G4" fmla="*/ 48 96 1"/>
                <a:gd name="G5" fmla="*/ G4 1 96"/>
                <a:gd name="G6" fmla="*/ 112 160 1"/>
                <a:gd name="G7" fmla="*/ G6 1 160"/>
                <a:gd name="G8" fmla="*/ 48 96 1"/>
                <a:gd name="G9" fmla="*/ G8 1 96"/>
                <a:gd name="G10" fmla="*/ 16 160 1"/>
                <a:gd name="G11" fmla="*/ G10 1 160"/>
                <a:gd name="G12" fmla="*/ 1 0 0"/>
                <a:gd name="G13" fmla="*/ G12 96 1"/>
                <a:gd name="G14" fmla="*/ G13 1 96"/>
                <a:gd name="G15" fmla="*/ 16 160 1"/>
                <a:gd name="G16" fmla="*/ G15 1 160"/>
                <a:gd name="G17" fmla="*/ 1 0 0"/>
                <a:gd name="G18" fmla="*/ 1 0 0"/>
                <a:gd name="G19" fmla="*/ 1 0 0"/>
                <a:gd name="G20" fmla="*/ 1 0 0"/>
                <a:gd name="G21" fmla="*/ 1 0 0"/>
                <a:gd name="G22" fmla="*/ G21 96 1"/>
                <a:gd name="G23" fmla="*/ G22 1 96"/>
                <a:gd name="G24" fmla="*/ 1 0 0"/>
                <a:gd name="G25" fmla="*/ G24 160 1"/>
                <a:gd name="G26" fmla="*/ G25 1 160"/>
                <a:gd name="G27" fmla="*/ 96 96 1"/>
                <a:gd name="G28" fmla="*/ G27 1 96"/>
                <a:gd name="G29" fmla="*/ 160 160 1"/>
                <a:gd name="G30" fmla="*/ G29 1 160"/>
                <a:gd name="T0" fmla="*/ 96 w 96"/>
                <a:gd name="T1" fmla="*/ 160 h 160"/>
                <a:gd name="T2" fmla="*/ 48 w 96"/>
                <a:gd name="T3" fmla="*/ 112 h 160"/>
                <a:gd name="T4" fmla="*/ 48 w 96"/>
                <a:gd name="T5" fmla="*/ 16 h 160"/>
                <a:gd name="T6" fmla="*/ 0 w 96"/>
                <a:gd name="T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60">
                  <a:moveTo>
                    <a:pt x="96" y="160"/>
                  </a:moveTo>
                  <a:cubicBezTo>
                    <a:pt x="76" y="148"/>
                    <a:pt x="56" y="136"/>
                    <a:pt x="48" y="112"/>
                  </a:cubicBezTo>
                  <a:cubicBezTo>
                    <a:pt x="40" y="88"/>
                    <a:pt x="56" y="32"/>
                    <a:pt x="48" y="16"/>
                  </a:cubicBezTo>
                  <a:cubicBezTo>
                    <a:pt x="40" y="0"/>
                    <a:pt x="20" y="8"/>
                    <a:pt x="0" y="1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5042" y="2880"/>
              <a:ext cx="71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AR of main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arsayılan Tasarım">
      <a:majorFont>
        <a:latin typeface="Times New Roman"/>
        <a:ea typeface="Microsoft YaHei"/>
        <a:cs typeface="Microsoft YaHei"/>
      </a:majorFont>
      <a:minorFont>
        <a:latin typeface="Times New Roman"/>
        <a:ea typeface="Microsoft YaHei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icrosoft YaHei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icrosoft YaHei" charset="0"/>
            <a:cs typeface="Microsoft YaHei" charset="0"/>
          </a:defRPr>
        </a:defPPr>
      </a:lstStyle>
    </a:lnDef>
  </a:objectDefaults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arsayılan Tasarım">
      <a:majorFont>
        <a:latin typeface="Times New Roman"/>
        <a:ea typeface="Microsoft YaHei"/>
        <a:cs typeface="Microsoft YaHei"/>
      </a:majorFont>
      <a:minorFont>
        <a:latin typeface="Times New Roman"/>
        <a:ea typeface="Microsoft YaHei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icrosoft YaHei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icrosoft YaHei" charset="0"/>
            <a:cs typeface="Microsoft YaHei" charset="0"/>
          </a:defRPr>
        </a:defPPr>
      </a:lstStyle>
    </a:lnDef>
  </a:objectDefaults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arsayılan Tasarım">
      <a:majorFont>
        <a:latin typeface="Times New Roman"/>
        <a:ea typeface="Microsoft YaHei"/>
        <a:cs typeface="Microsoft YaHei"/>
      </a:majorFont>
      <a:minorFont>
        <a:latin typeface="Times New Roman"/>
        <a:ea typeface="Microsoft YaHei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icrosoft YaHei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Microsoft YaHei" charset="0"/>
            <a:cs typeface="Microsoft YaHei" charset="0"/>
          </a:defRPr>
        </a:defPPr>
      </a:lstStyle>
    </a:lnDef>
  </a:objectDefaults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1580</Words>
  <Application>Microsoft Macintosh PowerPoint</Application>
  <PresentationFormat>On-screen Show (4:3)</PresentationFormat>
  <Paragraphs>512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Microsoft YaHei</vt:lpstr>
      <vt:lpstr>ＭＳ Ｐゴシック</vt:lpstr>
      <vt:lpstr>StarSymbol</vt:lpstr>
      <vt:lpstr>Symbol</vt:lpstr>
      <vt:lpstr>Times New Roman</vt:lpstr>
      <vt:lpstr>Wingdings</vt:lpstr>
      <vt:lpstr>Wingdings 2</vt:lpstr>
      <vt:lpstr>Varsayılan Tasarım</vt:lpstr>
      <vt:lpstr>Varsayılan Tasarım</vt:lpstr>
      <vt:lpstr>Varsayılan Tasarım</vt:lpstr>
      <vt:lpstr>CS 6373 - Programming Languages</vt:lpstr>
      <vt:lpstr>Review of Calling Functions And Variable Storage</vt:lpstr>
      <vt:lpstr>Storing Activation Records</vt:lpstr>
      <vt:lpstr>Run Time Stack</vt:lpstr>
      <vt:lpstr>Example</vt:lpstr>
      <vt:lpstr>Example</vt:lpstr>
      <vt:lpstr>Example</vt:lpstr>
      <vt:lpstr>Example</vt:lpstr>
      <vt:lpstr>Example</vt:lpstr>
      <vt:lpstr>Example</vt:lpstr>
      <vt:lpstr>Example</vt:lpstr>
      <vt:lpstr>A Recursive Function</vt:lpstr>
      <vt:lpstr>A Recursive Function</vt:lpstr>
      <vt:lpstr>A Recursive Function</vt:lpstr>
      <vt:lpstr>A Recursive Function</vt:lpstr>
      <vt:lpstr>A Recursive Function</vt:lpstr>
      <vt:lpstr>A Recursive Function</vt:lpstr>
      <vt:lpstr>A Recursive Function</vt:lpstr>
      <vt:lpstr>A Recursive Function</vt:lpstr>
      <vt:lpstr>A Recursive Function</vt:lpstr>
      <vt:lpstr>A Recursive Function</vt:lpstr>
      <vt:lpstr>A Recursive Function</vt:lpstr>
      <vt:lpstr>CLOSURES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SCHEME IMPLEMENTATION</vt:lpstr>
      <vt:lpstr>PYTHON IMPLEMENTATION</vt:lpstr>
      <vt:lpstr>PowerPoint Presentation</vt:lpstr>
      <vt:lpstr>PYTHON IMPLEMENTATION</vt:lpstr>
      <vt:lpstr>THANK YOU!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6373 - Programming Languages</dc:title>
  <cp:lastModifiedBy>Microsoft Office User</cp:lastModifiedBy>
  <cp:revision>24</cp:revision>
  <cp:lastPrinted>1601-01-01T00:00:00Z</cp:lastPrinted>
  <dcterms:created xsi:type="dcterms:W3CDTF">1601-01-01T00:00:00Z</dcterms:created>
  <dcterms:modified xsi:type="dcterms:W3CDTF">2017-02-16T16:21:14Z</dcterms:modified>
</cp:coreProperties>
</file>