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684" r:id="rId4"/>
  </p:sldMasterIdLst>
  <p:notesMasterIdLst>
    <p:notesMasterId r:id="rId18"/>
  </p:notesMasterIdLst>
  <p:sldIdLst>
    <p:sldId id="256" r:id="rId5"/>
    <p:sldId id="258" r:id="rId6"/>
    <p:sldId id="261" r:id="rId7"/>
    <p:sldId id="262" r:id="rId8"/>
    <p:sldId id="263" r:id="rId9"/>
    <p:sldId id="264" r:id="rId10"/>
    <p:sldId id="270" r:id="rId11"/>
    <p:sldId id="260"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eddington"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6"/>
    <p:restoredTop sz="93625"/>
  </p:normalViewPr>
  <p:slideViewPr>
    <p:cSldViewPr snapToGrid="0" snapToObjects="1">
      <p:cViewPr varScale="1">
        <p:scale>
          <a:sx n="97" d="100"/>
          <a:sy n="97" d="100"/>
        </p:scale>
        <p:origin x="208" y="7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2F486-6F12-1E4D-8E2D-AFCCC9D64AA8}" type="datetimeFigureOut">
              <a:rPr lang="en-US" smtClean="0"/>
              <a:t>11/8/17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FC413-732F-4F4E-B990-784CBDF47B88}" type="slidenum">
              <a:rPr lang="en-US" smtClean="0"/>
              <a:t>‹#›</a:t>
            </a:fld>
            <a:endParaRPr lang="en-US"/>
          </a:p>
        </p:txBody>
      </p:sp>
    </p:spTree>
    <p:extLst>
      <p:ext uri="{BB962C8B-B14F-4D97-AF65-F5344CB8AC3E}">
        <p14:creationId xmlns:p14="http://schemas.microsoft.com/office/powerpoint/2010/main" val="42169973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ヒラギノ角ゴ Pro W3" charset="0"/>
                <a:cs typeface="Lucida Sans Unicode" charset="0"/>
              </a:defRPr>
            </a:lvl1pPr>
            <a:lvl2pPr marL="742950" indent="-285750">
              <a:defRPr sz="2400">
                <a:solidFill>
                  <a:schemeClr val="tx1"/>
                </a:solidFill>
                <a:latin typeface="Times" charset="0"/>
                <a:ea typeface="Lucida Sans Unicode" charset="0"/>
                <a:cs typeface="Lucida Sans Unicode" charset="0"/>
              </a:defRPr>
            </a:lvl2pPr>
            <a:lvl3pPr marL="1143000" indent="-228600">
              <a:defRPr sz="2400">
                <a:solidFill>
                  <a:schemeClr val="tx1"/>
                </a:solidFill>
                <a:latin typeface="Times" charset="0"/>
                <a:ea typeface="Lucida Sans Unicode" charset="0"/>
                <a:cs typeface="Lucida Sans Unicode" charset="0"/>
              </a:defRPr>
            </a:lvl3pPr>
            <a:lvl4pPr marL="1600200" indent="-228600">
              <a:defRPr sz="2400">
                <a:solidFill>
                  <a:schemeClr val="tx1"/>
                </a:solidFill>
                <a:latin typeface="Times" charset="0"/>
                <a:ea typeface="Lucida Sans Unicode" charset="0"/>
                <a:cs typeface="Lucida Sans Unicode" charset="0"/>
              </a:defRPr>
            </a:lvl4pPr>
            <a:lvl5pPr marL="2057400" indent="-228600">
              <a:defRPr sz="2400">
                <a:solidFill>
                  <a:schemeClr val="tx1"/>
                </a:solidFill>
                <a:latin typeface="Times" charset="0"/>
                <a:ea typeface="Lucida Sans Unicode" charset="0"/>
                <a:cs typeface="Lucida Sans Unicode" charset="0"/>
              </a:defRPr>
            </a:lvl5pPr>
            <a:lvl6pPr marL="25146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6pPr>
            <a:lvl7pPr marL="29718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7pPr>
            <a:lvl8pPr marL="34290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8pPr>
            <a:lvl9pPr marL="38862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9pPr>
          </a:lstStyle>
          <a:p>
            <a:fld id="{32E8A50B-9C63-F94E-BEDF-F58FB0FA4682}" type="slidenum">
              <a:rPr lang="en-US" sz="1200"/>
              <a:pPr/>
              <a:t>13</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02C81B-15B7-BF46-8484-DA7079C431FB}"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255525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C81B-15B7-BF46-8484-DA7079C431FB}"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221267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C81B-15B7-BF46-8484-DA7079C431FB}"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436705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766FEC-B722-094A-BC9C-74BB6D3A6A7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1565452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66FEC-B722-094A-BC9C-74BB6D3A6A7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497826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766FEC-B722-094A-BC9C-74BB6D3A6A7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1574229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766FEC-B722-094A-BC9C-74BB6D3A6A7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4061947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766FEC-B722-094A-BC9C-74BB6D3A6A78}"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2375052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766FEC-B722-094A-BC9C-74BB6D3A6A78}"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701179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66FEC-B722-094A-BC9C-74BB6D3A6A78}"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2537332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66FEC-B722-094A-BC9C-74BB6D3A6A7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403615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C81B-15B7-BF46-8484-DA7079C431FB}"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53507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66FEC-B722-094A-BC9C-74BB6D3A6A7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894114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66FEC-B722-094A-BC9C-74BB6D3A6A7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23851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66FEC-B722-094A-BC9C-74BB6D3A6A7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F968-E68C-3344-B718-CE366351D63F}" type="slidenum">
              <a:rPr lang="en-US" smtClean="0"/>
              <a:t>‹#›</a:t>
            </a:fld>
            <a:endParaRPr lang="en-US"/>
          </a:p>
        </p:txBody>
      </p:sp>
    </p:spTree>
    <p:extLst>
      <p:ext uri="{BB962C8B-B14F-4D97-AF65-F5344CB8AC3E}">
        <p14:creationId xmlns:p14="http://schemas.microsoft.com/office/powerpoint/2010/main" val="1945181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FBC099-D45A-B947-A050-7492D03607F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2745858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BC099-D45A-B947-A050-7492D03607F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492617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BC099-D45A-B947-A050-7492D03607F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45717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FBC099-D45A-B947-A050-7492D03607FA}"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1509762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BC099-D45A-B947-A050-7492D03607FA}"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2815600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FBC099-D45A-B947-A050-7492D03607FA}"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22121205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BC099-D45A-B947-A050-7492D03607FA}"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399659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2C81B-15B7-BF46-8484-DA7079C431FB}"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3996314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BC099-D45A-B947-A050-7492D03607FA}"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23223549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BC099-D45A-B947-A050-7492D03607FA}"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2033523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BC099-D45A-B947-A050-7492D03607F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1562720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BC099-D45A-B947-A050-7492D03607F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E29E-CC05-714E-80C5-6B26F0523552}" type="slidenum">
              <a:rPr lang="en-US" smtClean="0"/>
              <a:t>‹#›</a:t>
            </a:fld>
            <a:endParaRPr lang="en-US"/>
          </a:p>
        </p:txBody>
      </p:sp>
    </p:spTree>
    <p:extLst>
      <p:ext uri="{BB962C8B-B14F-4D97-AF65-F5344CB8AC3E}">
        <p14:creationId xmlns:p14="http://schemas.microsoft.com/office/powerpoint/2010/main" val="13548845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6337B3-6C73-F846-9CF1-0C538565466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3658822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37B3-6C73-F846-9CF1-0C538565466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6394657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337B3-6C73-F846-9CF1-0C538565466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39943381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337B3-6C73-F846-9CF1-0C538565466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20083720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337B3-6C73-F846-9CF1-0C5385654668}"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321137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337B3-6C73-F846-9CF1-0C5385654668}"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71994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02C81B-15B7-BF46-8484-DA7079C431FB}"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23208799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337B3-6C73-F846-9CF1-0C5385654668}"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7981423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337B3-6C73-F846-9CF1-0C538565466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2458682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337B3-6C73-F846-9CF1-0C538565466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2941464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37B3-6C73-F846-9CF1-0C538565466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10394385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37B3-6C73-F846-9CF1-0C538565466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709AD-E5B2-E74D-8B68-AF7535245CDD}" type="slidenum">
              <a:rPr lang="en-US" smtClean="0"/>
              <a:t>‹#›</a:t>
            </a:fld>
            <a:endParaRPr lang="en-US"/>
          </a:p>
        </p:txBody>
      </p:sp>
    </p:spTree>
    <p:extLst>
      <p:ext uri="{BB962C8B-B14F-4D97-AF65-F5344CB8AC3E}">
        <p14:creationId xmlns:p14="http://schemas.microsoft.com/office/powerpoint/2010/main" val="68857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02C81B-15B7-BF46-8484-DA7079C431FB}"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222781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02C81B-15B7-BF46-8484-DA7079C431FB}"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406237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C81B-15B7-BF46-8484-DA7079C431FB}"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213399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C81B-15B7-BF46-8484-DA7079C431FB}"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32379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C81B-15B7-BF46-8484-DA7079C431FB}"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3329A-E84B-6145-B622-1E75765272D7}" type="slidenum">
              <a:rPr lang="en-US" smtClean="0"/>
              <a:t>‹#›</a:t>
            </a:fld>
            <a:endParaRPr lang="en-US"/>
          </a:p>
        </p:txBody>
      </p:sp>
    </p:spTree>
    <p:extLst>
      <p:ext uri="{BB962C8B-B14F-4D97-AF65-F5344CB8AC3E}">
        <p14:creationId xmlns:p14="http://schemas.microsoft.com/office/powerpoint/2010/main" val="7776841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2C81B-15B7-BF46-8484-DA7079C431FB}" type="datetimeFigureOut">
              <a:rPr lang="en-US" smtClean="0"/>
              <a:t>11/8/17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3329A-E84B-6145-B622-1E75765272D7}" type="slidenum">
              <a:rPr lang="en-US" smtClean="0"/>
              <a:t>‹#›</a:t>
            </a:fld>
            <a:endParaRPr lang="en-US"/>
          </a:p>
        </p:txBody>
      </p:sp>
    </p:spTree>
    <p:extLst>
      <p:ext uri="{BB962C8B-B14F-4D97-AF65-F5344CB8AC3E}">
        <p14:creationId xmlns:p14="http://schemas.microsoft.com/office/powerpoint/2010/main" val="406123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66FEC-B722-094A-BC9C-74BB6D3A6A78}" type="datetimeFigureOut">
              <a:rPr lang="en-US" smtClean="0"/>
              <a:t>11/8/17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1F968-E68C-3344-B718-CE366351D63F}" type="slidenum">
              <a:rPr lang="en-US" smtClean="0"/>
              <a:t>‹#›</a:t>
            </a:fld>
            <a:endParaRPr lang="en-US"/>
          </a:p>
        </p:txBody>
      </p:sp>
    </p:spTree>
    <p:extLst>
      <p:ext uri="{BB962C8B-B14F-4D97-AF65-F5344CB8AC3E}">
        <p14:creationId xmlns:p14="http://schemas.microsoft.com/office/powerpoint/2010/main" val="14788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BC099-D45A-B947-A050-7492D03607FA}" type="datetimeFigureOut">
              <a:rPr lang="en-US" smtClean="0"/>
              <a:t>11/8/17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1E29E-CC05-714E-80C5-6B26F0523552}" type="slidenum">
              <a:rPr lang="en-US" smtClean="0"/>
              <a:t>‹#›</a:t>
            </a:fld>
            <a:endParaRPr lang="en-US"/>
          </a:p>
        </p:txBody>
      </p:sp>
    </p:spTree>
    <p:extLst>
      <p:ext uri="{BB962C8B-B14F-4D97-AF65-F5344CB8AC3E}">
        <p14:creationId xmlns:p14="http://schemas.microsoft.com/office/powerpoint/2010/main" val="213167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337B3-6C73-F846-9CF1-0C5385654668}" type="datetimeFigureOut">
              <a:rPr lang="en-US" smtClean="0"/>
              <a:t>11/8/17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709AD-E5B2-E74D-8B68-AF7535245CDD}" type="slidenum">
              <a:rPr lang="en-US" smtClean="0"/>
              <a:t>‹#›</a:t>
            </a:fld>
            <a:endParaRPr lang="en-US"/>
          </a:p>
        </p:txBody>
      </p:sp>
    </p:spTree>
    <p:extLst>
      <p:ext uri="{BB962C8B-B14F-4D97-AF65-F5344CB8AC3E}">
        <p14:creationId xmlns:p14="http://schemas.microsoft.com/office/powerpoint/2010/main" val="20680803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 Stack Revisited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110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3619"/>
          </a:xfrm>
        </p:spPr>
        <p:txBody>
          <a:bodyPr>
            <a:noAutofit/>
          </a:bodyPr>
          <a:lstStyle/>
          <a:p>
            <a:r>
              <a:rPr lang="en-US" sz="3200" dirty="0"/>
              <a:t>THE GCC AND C CALLING </a:t>
            </a:r>
            <a:r>
              <a:rPr lang="en-US" sz="3200" dirty="0" smtClean="0"/>
              <a:t>CONVENTION</a:t>
            </a:r>
            <a:r>
              <a:rPr lang="en-US" sz="3200" b="1" dirty="0" smtClean="0">
                <a:effectLst/>
              </a:rPr>
              <a:t/>
            </a:r>
            <a:br>
              <a:rPr lang="en-US" sz="3200" b="1" dirty="0" smtClean="0">
                <a:effectLst/>
              </a:rPr>
            </a:br>
            <a:endParaRPr lang="en-US" sz="3200" dirty="0"/>
          </a:p>
        </p:txBody>
      </p:sp>
      <p:sp>
        <p:nvSpPr>
          <p:cNvPr id="3" name="Content Placeholder 2"/>
          <p:cNvSpPr>
            <a:spLocks noGrp="1"/>
          </p:cNvSpPr>
          <p:nvPr>
            <p:ph idx="1"/>
          </p:nvPr>
        </p:nvSpPr>
        <p:spPr>
          <a:xfrm>
            <a:off x="290523" y="1336604"/>
            <a:ext cx="8396277" cy="4525963"/>
          </a:xfrm>
        </p:spPr>
        <p:txBody>
          <a:bodyPr>
            <a:normAutofit/>
          </a:bodyPr>
          <a:lstStyle/>
          <a:p>
            <a:r>
              <a:rPr lang="en-US" sz="2000" dirty="0" smtClean="0"/>
              <a:t>GCC AND C CALLING CONVENTION - STANDARD STACK FRAME</a:t>
            </a:r>
          </a:p>
          <a:p>
            <a:pPr lvl="1"/>
            <a:r>
              <a:rPr lang="en-US" sz="1800" dirty="0" smtClean="0"/>
              <a:t>Arguments </a:t>
            </a:r>
            <a:r>
              <a:rPr lang="en-US" sz="1800" dirty="0"/>
              <a:t>passed to a C function are pushed onto the stack, </a:t>
            </a:r>
            <a:r>
              <a:rPr lang="en-US" sz="1800" b="1" dirty="0"/>
              <a:t>right to left</a:t>
            </a:r>
            <a:r>
              <a:rPr lang="en-US" sz="1800" dirty="0"/>
              <a:t>, before the function is called. The first thing the called function does is push the EBP register, and then copy ESP into it. This creates a new data structure normally called the C stack frame</a:t>
            </a:r>
            <a:r>
              <a:rPr lang="en-US" sz="1800" dirty="0" smtClean="0"/>
              <a:t>.</a:t>
            </a:r>
          </a:p>
          <a:p>
            <a:r>
              <a:rPr lang="en-US" sz="2000" cap="all" dirty="0"/>
              <a:t>GCC AND C calling convention – THE return </a:t>
            </a:r>
            <a:r>
              <a:rPr lang="en-US" sz="2000" cap="all" dirty="0" smtClean="0"/>
              <a:t>values</a:t>
            </a:r>
          </a:p>
          <a:p>
            <a:pPr lvl="1"/>
            <a:r>
              <a:rPr lang="en-US" sz="1800" dirty="0"/>
              <a:t>A C function usually stores its return value in one or more </a:t>
            </a:r>
            <a:r>
              <a:rPr lang="en-US" sz="1800" dirty="0" smtClean="0"/>
              <a:t>registers.</a:t>
            </a:r>
            <a:endParaRPr lang="en-US" sz="1800" b="1" dirty="0">
              <a:effectLst/>
            </a:endParaRPr>
          </a:p>
        </p:txBody>
      </p:sp>
    </p:spTree>
    <p:extLst>
      <p:ext uri="{BB962C8B-B14F-4D97-AF65-F5344CB8AC3E}">
        <p14:creationId xmlns:p14="http://schemas.microsoft.com/office/powerpoint/2010/main" val="217686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ヒラギノ角ゴ Pro W3" charset="0"/>
              </a:defRPr>
            </a:lvl1pPr>
            <a:lvl2pPr marL="742950" indent="-285750">
              <a:defRPr kumimoji="1" sz="2400">
                <a:solidFill>
                  <a:schemeClr val="tx1"/>
                </a:solidFill>
                <a:latin typeface="Tahoma" charset="0"/>
                <a:ea typeface="ヒラギノ角ゴ Pro W3" charset="0"/>
              </a:defRPr>
            </a:lvl2pPr>
            <a:lvl3pPr marL="1143000" indent="-228600">
              <a:defRPr kumimoji="1" sz="2400">
                <a:solidFill>
                  <a:schemeClr val="tx1"/>
                </a:solidFill>
                <a:latin typeface="Tahoma" charset="0"/>
                <a:ea typeface="ヒラギノ角ゴ Pro W3" charset="0"/>
              </a:defRPr>
            </a:lvl3pPr>
            <a:lvl4pPr marL="1600200" indent="-228600">
              <a:defRPr kumimoji="1" sz="2400">
                <a:solidFill>
                  <a:schemeClr val="tx1"/>
                </a:solidFill>
                <a:latin typeface="Tahoma" charset="0"/>
                <a:ea typeface="ヒラギノ角ゴ Pro W3" charset="0"/>
              </a:defRPr>
            </a:lvl4pPr>
            <a:lvl5pPr marL="2057400" indent="-228600">
              <a:defRPr kumimoji="1" sz="2400">
                <a:solidFill>
                  <a:schemeClr val="tx1"/>
                </a:solidFill>
                <a:latin typeface="Tahoma" charset="0"/>
                <a:ea typeface="ヒラギノ角ゴ Pro W3" charset="0"/>
              </a:defRPr>
            </a:lvl5pPr>
            <a:lvl6pPr marL="2514600" indent="-228600" eaLnBrk="0" fontAlgn="base" hangingPunct="0">
              <a:spcBef>
                <a:spcPct val="0"/>
              </a:spcBef>
              <a:spcAft>
                <a:spcPct val="0"/>
              </a:spcAft>
              <a:defRPr kumimoji="1" sz="2400">
                <a:solidFill>
                  <a:schemeClr val="tx1"/>
                </a:solidFill>
                <a:latin typeface="Tahoma" charset="0"/>
                <a:ea typeface="ヒラギノ角ゴ Pro W3" charset="0"/>
              </a:defRPr>
            </a:lvl6pPr>
            <a:lvl7pPr marL="2971800" indent="-228600" eaLnBrk="0" fontAlgn="base" hangingPunct="0">
              <a:spcBef>
                <a:spcPct val="0"/>
              </a:spcBef>
              <a:spcAft>
                <a:spcPct val="0"/>
              </a:spcAft>
              <a:defRPr kumimoji="1" sz="2400">
                <a:solidFill>
                  <a:schemeClr val="tx1"/>
                </a:solidFill>
                <a:latin typeface="Tahoma" charset="0"/>
                <a:ea typeface="ヒラギノ角ゴ Pro W3" charset="0"/>
              </a:defRPr>
            </a:lvl7pPr>
            <a:lvl8pPr marL="3429000" indent="-228600" eaLnBrk="0" fontAlgn="base" hangingPunct="0">
              <a:spcBef>
                <a:spcPct val="0"/>
              </a:spcBef>
              <a:spcAft>
                <a:spcPct val="0"/>
              </a:spcAft>
              <a:defRPr kumimoji="1" sz="2400">
                <a:solidFill>
                  <a:schemeClr val="tx1"/>
                </a:solidFill>
                <a:latin typeface="Tahoma" charset="0"/>
                <a:ea typeface="ヒラギノ角ゴ Pro W3" charset="0"/>
              </a:defRPr>
            </a:lvl8pPr>
            <a:lvl9pPr marL="3886200" indent="-228600" eaLnBrk="0" fontAlgn="base" hangingPunct="0">
              <a:spcBef>
                <a:spcPct val="0"/>
              </a:spcBef>
              <a:spcAft>
                <a:spcPct val="0"/>
              </a:spcAft>
              <a:defRPr kumimoji="1" sz="2400">
                <a:solidFill>
                  <a:schemeClr val="tx1"/>
                </a:solidFill>
                <a:latin typeface="Tahoma" charset="0"/>
                <a:ea typeface="ヒラギノ角ゴ Pro W3" charset="0"/>
              </a:defRPr>
            </a:lvl9pPr>
          </a:lstStyle>
          <a:p>
            <a:r>
              <a:rPr kumimoji="0" lang="en-US" sz="1200">
                <a:solidFill>
                  <a:schemeClr val="bg2"/>
                </a:solidFill>
                <a:latin typeface="Arial" charset="0"/>
              </a:rPr>
              <a:t>slide </a:t>
            </a:r>
            <a:fld id="{1FDE0D80-E79C-024F-9373-EC9C02855E05}" type="slidenum">
              <a:rPr kumimoji="0" lang="en-US" sz="1200">
                <a:solidFill>
                  <a:schemeClr val="bg2"/>
                </a:solidFill>
                <a:latin typeface="Arial" charset="0"/>
              </a:rPr>
              <a:pPr/>
              <a:t>11</a:t>
            </a:fld>
            <a:endParaRPr kumimoji="0" lang="en-US" sz="1200">
              <a:solidFill>
                <a:schemeClr val="bg2"/>
              </a:solidFill>
              <a:latin typeface="Arial" charset="0"/>
            </a:endParaRPr>
          </a:p>
        </p:txBody>
      </p:sp>
      <p:sp>
        <p:nvSpPr>
          <p:cNvPr id="4099" name="Rectangle 4"/>
          <p:cNvSpPr>
            <a:spLocks noGrp="1" noChangeArrowheads="1"/>
          </p:cNvSpPr>
          <p:nvPr>
            <p:ph type="title"/>
          </p:nvPr>
        </p:nvSpPr>
        <p:spPr/>
        <p:txBody>
          <a:bodyPr/>
          <a:lstStyle/>
          <a:p>
            <a:r>
              <a:rPr lang="en-US">
                <a:latin typeface="Tahoma" charset="0"/>
              </a:rPr>
              <a:t>Activation Records for Functions</a:t>
            </a:r>
          </a:p>
        </p:txBody>
      </p:sp>
      <p:sp>
        <p:nvSpPr>
          <p:cNvPr id="1513477" name="Rectangle 5"/>
          <p:cNvSpPr>
            <a:spLocks noGrp="1" noChangeArrowheads="1"/>
          </p:cNvSpPr>
          <p:nvPr>
            <p:ph type="body" idx="1"/>
          </p:nvPr>
        </p:nvSpPr>
        <p:spPr>
          <a:xfrm>
            <a:off x="457200" y="1600200"/>
            <a:ext cx="8382000" cy="5029200"/>
          </a:xfrm>
        </p:spPr>
        <p:txBody>
          <a:bodyPr>
            <a:normAutofit fontScale="92500" lnSpcReduction="10000"/>
          </a:bodyPr>
          <a:lstStyle/>
          <a:p>
            <a:r>
              <a:rPr lang="en-US">
                <a:latin typeface="Tahoma" charset="0"/>
              </a:rPr>
              <a:t>Block of information (</a:t>
            </a:r>
            <a:r>
              <a:rPr lang="ja-JP" altLang="en-US">
                <a:latin typeface="Tahoma" charset="0"/>
              </a:rPr>
              <a:t>“</a:t>
            </a:r>
            <a:r>
              <a:rPr lang="en-US">
                <a:latin typeface="Tahoma" charset="0"/>
              </a:rPr>
              <a:t>frame</a:t>
            </a:r>
            <a:r>
              <a:rPr lang="ja-JP" altLang="en-US">
                <a:latin typeface="Tahoma" charset="0"/>
              </a:rPr>
              <a:t>”</a:t>
            </a:r>
            <a:r>
              <a:rPr lang="en-US">
                <a:latin typeface="Tahoma" charset="0"/>
              </a:rPr>
              <a:t>) associated with each function call, including:</a:t>
            </a:r>
          </a:p>
          <a:p>
            <a:pPr lvl="1"/>
            <a:r>
              <a:rPr lang="en-US">
                <a:latin typeface="Tahoma" charset="0"/>
              </a:rPr>
              <a:t>Parameters</a:t>
            </a:r>
          </a:p>
          <a:p>
            <a:pPr lvl="1"/>
            <a:r>
              <a:rPr lang="en-US">
                <a:latin typeface="Tahoma" charset="0"/>
              </a:rPr>
              <a:t>Local variables</a:t>
            </a:r>
          </a:p>
          <a:p>
            <a:pPr lvl="1"/>
            <a:r>
              <a:rPr lang="en-US">
                <a:latin typeface="Tahoma" charset="0"/>
              </a:rPr>
              <a:t>Return address</a:t>
            </a:r>
          </a:p>
          <a:p>
            <a:pPr lvl="1"/>
            <a:r>
              <a:rPr lang="en-US">
                <a:latin typeface="Tahoma" charset="0"/>
              </a:rPr>
              <a:t>Location to put return value when function exits</a:t>
            </a:r>
          </a:p>
          <a:p>
            <a:pPr lvl="1"/>
            <a:r>
              <a:rPr lang="en-US">
                <a:latin typeface="Tahoma" charset="0"/>
              </a:rPr>
              <a:t>Control link to the caller</a:t>
            </a:r>
            <a:r>
              <a:rPr lang="ja-JP" altLang="en-US">
                <a:latin typeface="Tahoma" charset="0"/>
              </a:rPr>
              <a:t>’</a:t>
            </a:r>
            <a:r>
              <a:rPr lang="en-US">
                <a:latin typeface="Tahoma" charset="0"/>
              </a:rPr>
              <a:t>s activation record</a:t>
            </a:r>
          </a:p>
          <a:p>
            <a:pPr lvl="1"/>
            <a:r>
              <a:rPr lang="en-US">
                <a:latin typeface="Tahoma" charset="0"/>
              </a:rPr>
              <a:t>Saved registers</a:t>
            </a:r>
          </a:p>
          <a:p>
            <a:pPr lvl="1"/>
            <a:r>
              <a:rPr lang="en-US">
                <a:latin typeface="Tahoma" charset="0"/>
              </a:rPr>
              <a:t>Temporary variables and intermediate results</a:t>
            </a:r>
          </a:p>
          <a:p>
            <a:pPr lvl="1"/>
            <a:r>
              <a:rPr lang="en-US">
                <a:latin typeface="Tahoma" charset="0"/>
              </a:rPr>
              <a:t>(not always) Access link to the function</a:t>
            </a:r>
            <a:r>
              <a:rPr lang="ja-JP" altLang="en-US">
                <a:latin typeface="Tahoma" charset="0"/>
              </a:rPr>
              <a:t>’</a:t>
            </a:r>
            <a:r>
              <a:rPr lang="en-US">
                <a:latin typeface="Tahoma" charset="0"/>
              </a:rPr>
              <a:t>s static parent</a:t>
            </a:r>
          </a:p>
        </p:txBody>
      </p:sp>
    </p:spTree>
    <p:extLst>
      <p:ext uri="{BB962C8B-B14F-4D97-AF65-F5344CB8AC3E}">
        <p14:creationId xmlns:p14="http://schemas.microsoft.com/office/powerpoint/2010/main" val="1351658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347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347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347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347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347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347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1347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134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ヒラギノ角ゴ Pro W3" charset="0"/>
              </a:defRPr>
            </a:lvl1pPr>
            <a:lvl2pPr marL="742950" indent="-285750">
              <a:defRPr kumimoji="1" sz="2400">
                <a:solidFill>
                  <a:schemeClr val="tx1"/>
                </a:solidFill>
                <a:latin typeface="Tahoma" charset="0"/>
                <a:ea typeface="ヒラギノ角ゴ Pro W3" charset="0"/>
              </a:defRPr>
            </a:lvl2pPr>
            <a:lvl3pPr marL="1143000" indent="-228600">
              <a:defRPr kumimoji="1" sz="2400">
                <a:solidFill>
                  <a:schemeClr val="tx1"/>
                </a:solidFill>
                <a:latin typeface="Tahoma" charset="0"/>
                <a:ea typeface="ヒラギノ角ゴ Pro W3" charset="0"/>
              </a:defRPr>
            </a:lvl3pPr>
            <a:lvl4pPr marL="1600200" indent="-228600">
              <a:defRPr kumimoji="1" sz="2400">
                <a:solidFill>
                  <a:schemeClr val="tx1"/>
                </a:solidFill>
                <a:latin typeface="Tahoma" charset="0"/>
                <a:ea typeface="ヒラギノ角ゴ Pro W3" charset="0"/>
              </a:defRPr>
            </a:lvl4pPr>
            <a:lvl5pPr marL="2057400" indent="-228600">
              <a:defRPr kumimoji="1" sz="2400">
                <a:solidFill>
                  <a:schemeClr val="tx1"/>
                </a:solidFill>
                <a:latin typeface="Tahoma" charset="0"/>
                <a:ea typeface="ヒラギノ角ゴ Pro W3" charset="0"/>
              </a:defRPr>
            </a:lvl5pPr>
            <a:lvl6pPr marL="2514600" indent="-228600" eaLnBrk="0" fontAlgn="base" hangingPunct="0">
              <a:spcBef>
                <a:spcPct val="0"/>
              </a:spcBef>
              <a:spcAft>
                <a:spcPct val="0"/>
              </a:spcAft>
              <a:defRPr kumimoji="1" sz="2400">
                <a:solidFill>
                  <a:schemeClr val="tx1"/>
                </a:solidFill>
                <a:latin typeface="Tahoma" charset="0"/>
                <a:ea typeface="ヒラギノ角ゴ Pro W3" charset="0"/>
              </a:defRPr>
            </a:lvl6pPr>
            <a:lvl7pPr marL="2971800" indent="-228600" eaLnBrk="0" fontAlgn="base" hangingPunct="0">
              <a:spcBef>
                <a:spcPct val="0"/>
              </a:spcBef>
              <a:spcAft>
                <a:spcPct val="0"/>
              </a:spcAft>
              <a:defRPr kumimoji="1" sz="2400">
                <a:solidFill>
                  <a:schemeClr val="tx1"/>
                </a:solidFill>
                <a:latin typeface="Tahoma" charset="0"/>
                <a:ea typeface="ヒラギノ角ゴ Pro W3" charset="0"/>
              </a:defRPr>
            </a:lvl7pPr>
            <a:lvl8pPr marL="3429000" indent="-228600" eaLnBrk="0" fontAlgn="base" hangingPunct="0">
              <a:spcBef>
                <a:spcPct val="0"/>
              </a:spcBef>
              <a:spcAft>
                <a:spcPct val="0"/>
              </a:spcAft>
              <a:defRPr kumimoji="1" sz="2400">
                <a:solidFill>
                  <a:schemeClr val="tx1"/>
                </a:solidFill>
                <a:latin typeface="Tahoma" charset="0"/>
                <a:ea typeface="ヒラギノ角ゴ Pro W3" charset="0"/>
              </a:defRPr>
            </a:lvl8pPr>
            <a:lvl9pPr marL="3886200" indent="-228600" eaLnBrk="0" fontAlgn="base" hangingPunct="0">
              <a:spcBef>
                <a:spcPct val="0"/>
              </a:spcBef>
              <a:spcAft>
                <a:spcPct val="0"/>
              </a:spcAft>
              <a:defRPr kumimoji="1" sz="2400">
                <a:solidFill>
                  <a:schemeClr val="tx1"/>
                </a:solidFill>
                <a:latin typeface="Tahoma" charset="0"/>
                <a:ea typeface="ヒラギノ角ゴ Pro W3" charset="0"/>
              </a:defRPr>
            </a:lvl9pPr>
          </a:lstStyle>
          <a:p>
            <a:r>
              <a:rPr kumimoji="0" lang="en-US" sz="1200">
                <a:solidFill>
                  <a:schemeClr val="bg2"/>
                </a:solidFill>
                <a:latin typeface="Arial" charset="0"/>
              </a:rPr>
              <a:t>slide </a:t>
            </a:r>
            <a:fld id="{69D837C7-23DF-CF48-8807-1A02B9578D4F}" type="slidenum">
              <a:rPr kumimoji="0" lang="en-US" sz="1200">
                <a:solidFill>
                  <a:schemeClr val="bg2"/>
                </a:solidFill>
                <a:latin typeface="Arial" charset="0"/>
              </a:rPr>
              <a:pPr/>
              <a:t>12</a:t>
            </a:fld>
            <a:endParaRPr kumimoji="0" lang="en-US" sz="1200">
              <a:solidFill>
                <a:schemeClr val="bg2"/>
              </a:solidFill>
              <a:latin typeface="Arial" charset="0"/>
            </a:endParaRPr>
          </a:p>
        </p:txBody>
      </p:sp>
      <p:sp>
        <p:nvSpPr>
          <p:cNvPr id="5123" name="Rectangle 2"/>
          <p:cNvSpPr>
            <a:spLocks noGrp="1" noChangeArrowheads="1"/>
          </p:cNvSpPr>
          <p:nvPr>
            <p:ph type="title" idx="4294967295"/>
          </p:nvPr>
        </p:nvSpPr>
        <p:spPr>
          <a:xfrm>
            <a:off x="406400" y="228600"/>
            <a:ext cx="8128000" cy="914400"/>
          </a:xfrm>
        </p:spPr>
        <p:txBody>
          <a:bodyPr/>
          <a:lstStyle/>
          <a:p>
            <a:r>
              <a:rPr lang="en-US">
                <a:latin typeface="Tahoma" charset="0"/>
              </a:rPr>
              <a:t>Activation Record Layout</a:t>
            </a:r>
          </a:p>
        </p:txBody>
      </p:sp>
      <p:sp>
        <p:nvSpPr>
          <p:cNvPr id="5124" name="Rectangle 3"/>
          <p:cNvSpPr>
            <a:spLocks noGrp="1" noChangeArrowheads="1"/>
          </p:cNvSpPr>
          <p:nvPr>
            <p:ph type="body" idx="4294967295"/>
          </p:nvPr>
        </p:nvSpPr>
        <p:spPr>
          <a:xfrm>
            <a:off x="4267200" y="1676400"/>
            <a:ext cx="4572000" cy="5029200"/>
          </a:xfrm>
        </p:spPr>
        <p:txBody>
          <a:bodyPr>
            <a:normAutofit fontScale="92500" lnSpcReduction="10000"/>
          </a:bodyPr>
          <a:lstStyle/>
          <a:p>
            <a:r>
              <a:rPr lang="en-US">
                <a:latin typeface="Tahoma" charset="0"/>
              </a:rPr>
              <a:t>Return address</a:t>
            </a:r>
          </a:p>
          <a:p>
            <a:pPr lvl="1"/>
            <a:r>
              <a:rPr lang="en-US">
                <a:latin typeface="Tahoma" charset="0"/>
              </a:rPr>
              <a:t>Location of code to execute on function return</a:t>
            </a:r>
          </a:p>
          <a:p>
            <a:r>
              <a:rPr lang="en-US">
                <a:latin typeface="Tahoma" charset="0"/>
              </a:rPr>
              <a:t>Return-result address</a:t>
            </a:r>
          </a:p>
          <a:p>
            <a:pPr lvl="1"/>
            <a:r>
              <a:rPr lang="en-US">
                <a:latin typeface="Tahoma" charset="0"/>
              </a:rPr>
              <a:t>Address in activation record of calling block to receive returned value</a:t>
            </a:r>
          </a:p>
          <a:p>
            <a:r>
              <a:rPr lang="en-US">
                <a:latin typeface="Tahoma" charset="0"/>
              </a:rPr>
              <a:t>Parameters</a:t>
            </a:r>
          </a:p>
          <a:p>
            <a:pPr lvl="1"/>
            <a:r>
              <a:rPr lang="en-US">
                <a:latin typeface="Tahoma" charset="0"/>
              </a:rPr>
              <a:t>Locations to contain data from calling block</a:t>
            </a:r>
          </a:p>
        </p:txBody>
      </p:sp>
      <p:sp>
        <p:nvSpPr>
          <p:cNvPr id="5125" name="Rectangle 5"/>
          <p:cNvSpPr>
            <a:spLocks noChangeArrowheads="1"/>
          </p:cNvSpPr>
          <p:nvPr/>
        </p:nvSpPr>
        <p:spPr bwMode="auto">
          <a:xfrm>
            <a:off x="838200" y="1752600"/>
            <a:ext cx="25146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sz="2000"/>
              <a:t>Control link</a:t>
            </a:r>
          </a:p>
        </p:txBody>
      </p:sp>
      <p:sp>
        <p:nvSpPr>
          <p:cNvPr id="5126" name="Rectangle 6"/>
          <p:cNvSpPr>
            <a:spLocks noChangeArrowheads="1"/>
          </p:cNvSpPr>
          <p:nvPr/>
        </p:nvSpPr>
        <p:spPr bwMode="auto">
          <a:xfrm>
            <a:off x="838200" y="3886200"/>
            <a:ext cx="25146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sz="2000"/>
              <a:t>Local variables</a:t>
            </a:r>
          </a:p>
        </p:txBody>
      </p:sp>
      <p:sp>
        <p:nvSpPr>
          <p:cNvPr id="5127" name="Rectangle 7"/>
          <p:cNvSpPr>
            <a:spLocks noChangeArrowheads="1"/>
          </p:cNvSpPr>
          <p:nvPr/>
        </p:nvSpPr>
        <p:spPr bwMode="auto">
          <a:xfrm>
            <a:off x="838200" y="4419600"/>
            <a:ext cx="25146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sz="2000"/>
              <a:t>Intermediate results</a:t>
            </a:r>
          </a:p>
        </p:txBody>
      </p:sp>
      <p:sp>
        <p:nvSpPr>
          <p:cNvPr id="5128" name="Text Box 12"/>
          <p:cNvSpPr txBox="1">
            <a:spLocks noChangeArrowheads="1"/>
          </p:cNvSpPr>
          <p:nvPr/>
        </p:nvSpPr>
        <p:spPr bwMode="auto">
          <a:xfrm>
            <a:off x="762000" y="5486400"/>
            <a:ext cx="1905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ahoma" charset="0"/>
                <a:ea typeface="ヒラギノ角ゴ Pro W3" charset="0"/>
              </a:defRPr>
            </a:lvl1pPr>
            <a:lvl2pPr marL="742950" indent="-285750">
              <a:defRPr kumimoji="1" sz="2400">
                <a:solidFill>
                  <a:schemeClr val="tx1"/>
                </a:solidFill>
                <a:latin typeface="Tahoma" charset="0"/>
                <a:ea typeface="ヒラギノ角ゴ Pro W3" charset="0"/>
              </a:defRPr>
            </a:lvl2pPr>
            <a:lvl3pPr marL="1143000" indent="-228600">
              <a:defRPr kumimoji="1" sz="2400">
                <a:solidFill>
                  <a:schemeClr val="tx1"/>
                </a:solidFill>
                <a:latin typeface="Tahoma" charset="0"/>
                <a:ea typeface="ヒラギノ角ゴ Pro W3" charset="0"/>
              </a:defRPr>
            </a:lvl3pPr>
            <a:lvl4pPr marL="1600200" indent="-228600">
              <a:defRPr kumimoji="1" sz="2400">
                <a:solidFill>
                  <a:schemeClr val="tx1"/>
                </a:solidFill>
                <a:latin typeface="Tahoma" charset="0"/>
                <a:ea typeface="ヒラギノ角ゴ Pro W3" charset="0"/>
              </a:defRPr>
            </a:lvl4pPr>
            <a:lvl5pPr marL="2057400" indent="-228600">
              <a:defRPr kumimoji="1" sz="2400">
                <a:solidFill>
                  <a:schemeClr val="tx1"/>
                </a:solidFill>
                <a:latin typeface="Tahoma" charset="0"/>
                <a:ea typeface="ヒラギノ角ゴ Pro W3" charset="0"/>
              </a:defRPr>
            </a:lvl5pPr>
            <a:lvl6pPr marL="2514600" indent="-228600" eaLnBrk="0" fontAlgn="base" hangingPunct="0">
              <a:spcBef>
                <a:spcPct val="0"/>
              </a:spcBef>
              <a:spcAft>
                <a:spcPct val="0"/>
              </a:spcAft>
              <a:defRPr kumimoji="1" sz="2400">
                <a:solidFill>
                  <a:schemeClr val="tx1"/>
                </a:solidFill>
                <a:latin typeface="Tahoma" charset="0"/>
                <a:ea typeface="ヒラギノ角ゴ Pro W3" charset="0"/>
              </a:defRPr>
            </a:lvl6pPr>
            <a:lvl7pPr marL="2971800" indent="-228600" eaLnBrk="0" fontAlgn="base" hangingPunct="0">
              <a:spcBef>
                <a:spcPct val="0"/>
              </a:spcBef>
              <a:spcAft>
                <a:spcPct val="0"/>
              </a:spcAft>
              <a:defRPr kumimoji="1" sz="2400">
                <a:solidFill>
                  <a:schemeClr val="tx1"/>
                </a:solidFill>
                <a:latin typeface="Tahoma" charset="0"/>
                <a:ea typeface="ヒラギノ角ゴ Pro W3" charset="0"/>
              </a:defRPr>
            </a:lvl7pPr>
            <a:lvl8pPr marL="3429000" indent="-228600" eaLnBrk="0" fontAlgn="base" hangingPunct="0">
              <a:spcBef>
                <a:spcPct val="0"/>
              </a:spcBef>
              <a:spcAft>
                <a:spcPct val="0"/>
              </a:spcAft>
              <a:defRPr kumimoji="1" sz="2400">
                <a:solidFill>
                  <a:schemeClr val="tx1"/>
                </a:solidFill>
                <a:latin typeface="Tahoma" charset="0"/>
                <a:ea typeface="ヒラギノ角ゴ Pro W3" charset="0"/>
              </a:defRPr>
            </a:lvl8pPr>
            <a:lvl9pPr marL="3886200" indent="-228600" eaLnBrk="0" fontAlgn="base" hangingPunct="0">
              <a:spcBef>
                <a:spcPct val="0"/>
              </a:spcBef>
              <a:spcAft>
                <a:spcPct val="0"/>
              </a:spcAft>
              <a:defRPr kumimoji="1" sz="2400">
                <a:solidFill>
                  <a:schemeClr val="tx1"/>
                </a:solidFill>
                <a:latin typeface="Tahoma" charset="0"/>
                <a:ea typeface="ヒラギノ角ゴ Pro W3" charset="0"/>
              </a:defRPr>
            </a:lvl9pPr>
          </a:lstStyle>
          <a:p>
            <a:pPr>
              <a:spcBef>
                <a:spcPct val="50000"/>
              </a:spcBef>
            </a:pPr>
            <a:r>
              <a:rPr kumimoji="0" lang="en-US"/>
              <a:t>Environment pointer</a:t>
            </a:r>
            <a:endParaRPr kumimoji="0" lang="en-US">
              <a:latin typeface="Times New Roman" charset="0"/>
            </a:endParaRPr>
          </a:p>
        </p:txBody>
      </p:sp>
      <p:sp>
        <p:nvSpPr>
          <p:cNvPr id="5129" name="Rectangle 13"/>
          <p:cNvSpPr>
            <a:spLocks noChangeArrowheads="1"/>
          </p:cNvSpPr>
          <p:nvPr/>
        </p:nvSpPr>
        <p:spPr bwMode="auto">
          <a:xfrm>
            <a:off x="838200" y="6324600"/>
            <a:ext cx="1143000" cy="304800"/>
          </a:xfrm>
          <a:prstGeom prst="rect">
            <a:avLst/>
          </a:prstGeom>
          <a:solidFill>
            <a:schemeClr val="accent1"/>
          </a:solidFill>
          <a:ln w="9525">
            <a:solidFill>
              <a:schemeClr val="tx1"/>
            </a:solidFill>
            <a:miter lim="800000"/>
            <a:headEnd/>
            <a:tailEnd/>
          </a:ln>
        </p:spPr>
        <p:txBody>
          <a:bodyPr wrap="none" anchor="ctr"/>
          <a:lstStyle/>
          <a:p>
            <a:endParaRPr kumimoji="0" lang="en-US">
              <a:latin typeface="Arial" charset="0"/>
            </a:endParaRPr>
          </a:p>
        </p:txBody>
      </p:sp>
      <p:sp>
        <p:nvSpPr>
          <p:cNvPr id="5130" name="Line 14"/>
          <p:cNvSpPr>
            <a:spLocks noChangeShapeType="1"/>
          </p:cNvSpPr>
          <p:nvPr/>
        </p:nvSpPr>
        <p:spPr bwMode="auto">
          <a:xfrm>
            <a:off x="381000" y="6477000"/>
            <a:ext cx="914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 name="Line 15"/>
          <p:cNvSpPr>
            <a:spLocks noChangeShapeType="1"/>
          </p:cNvSpPr>
          <p:nvPr/>
        </p:nvSpPr>
        <p:spPr bwMode="auto">
          <a:xfrm flipV="1">
            <a:off x="381000" y="1981200"/>
            <a:ext cx="0" cy="44958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2" name="Line 16"/>
          <p:cNvSpPr>
            <a:spLocks noChangeShapeType="1"/>
          </p:cNvSpPr>
          <p:nvPr/>
        </p:nvSpPr>
        <p:spPr bwMode="auto">
          <a:xfrm>
            <a:off x="381000" y="19812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33" name="Rectangle 20"/>
          <p:cNvSpPr>
            <a:spLocks noChangeArrowheads="1"/>
          </p:cNvSpPr>
          <p:nvPr/>
        </p:nvSpPr>
        <p:spPr bwMode="auto">
          <a:xfrm>
            <a:off x="838200" y="3352800"/>
            <a:ext cx="25146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sz="2000"/>
              <a:t>Parameters</a:t>
            </a:r>
          </a:p>
        </p:txBody>
      </p:sp>
      <p:sp>
        <p:nvSpPr>
          <p:cNvPr id="5134" name="Rectangle 21"/>
          <p:cNvSpPr>
            <a:spLocks noChangeArrowheads="1"/>
          </p:cNvSpPr>
          <p:nvPr/>
        </p:nvSpPr>
        <p:spPr bwMode="auto">
          <a:xfrm>
            <a:off x="838200" y="2286000"/>
            <a:ext cx="25146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sz="2000"/>
              <a:t>Return address</a:t>
            </a:r>
          </a:p>
        </p:txBody>
      </p:sp>
      <p:sp>
        <p:nvSpPr>
          <p:cNvPr id="5135" name="Rectangle 22"/>
          <p:cNvSpPr>
            <a:spLocks noChangeArrowheads="1"/>
          </p:cNvSpPr>
          <p:nvPr/>
        </p:nvSpPr>
        <p:spPr bwMode="auto">
          <a:xfrm>
            <a:off x="838200" y="2819400"/>
            <a:ext cx="25146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sz="2000"/>
              <a:t>Return-result addr</a:t>
            </a:r>
          </a:p>
        </p:txBody>
      </p:sp>
      <p:sp>
        <p:nvSpPr>
          <p:cNvPr id="5136" name="Line 23"/>
          <p:cNvSpPr>
            <a:spLocks noChangeShapeType="1"/>
          </p:cNvSpPr>
          <p:nvPr/>
        </p:nvSpPr>
        <p:spPr bwMode="auto">
          <a:xfrm>
            <a:off x="3352800" y="1981200"/>
            <a:ext cx="4572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7" name="Line 24"/>
          <p:cNvSpPr>
            <a:spLocks noChangeShapeType="1"/>
          </p:cNvSpPr>
          <p:nvPr/>
        </p:nvSpPr>
        <p:spPr bwMode="auto">
          <a:xfrm>
            <a:off x="3810000" y="1828800"/>
            <a:ext cx="0" cy="1524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8" name="Line 25"/>
          <p:cNvSpPr>
            <a:spLocks noChangeShapeType="1"/>
          </p:cNvSpPr>
          <p:nvPr/>
        </p:nvSpPr>
        <p:spPr bwMode="auto">
          <a:xfrm>
            <a:off x="3810000" y="1524000"/>
            <a:ext cx="0" cy="304800"/>
          </a:xfrm>
          <a:prstGeom prst="line">
            <a:avLst/>
          </a:prstGeom>
          <a:noFill/>
          <a:ln w="1905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584424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ヒラギノ角ゴ Pro W3" charset="0"/>
                <a:cs typeface="Lucida Sans Unicode" charset="0"/>
              </a:defRPr>
            </a:lvl1pPr>
            <a:lvl2pPr marL="742950" indent="-285750">
              <a:defRPr sz="2400">
                <a:solidFill>
                  <a:schemeClr val="tx1"/>
                </a:solidFill>
                <a:latin typeface="Times" charset="0"/>
                <a:ea typeface="Lucida Sans Unicode" charset="0"/>
                <a:cs typeface="Lucida Sans Unicode" charset="0"/>
              </a:defRPr>
            </a:lvl2pPr>
            <a:lvl3pPr marL="1143000" indent="-228600">
              <a:defRPr sz="2400">
                <a:solidFill>
                  <a:schemeClr val="tx1"/>
                </a:solidFill>
                <a:latin typeface="Times" charset="0"/>
                <a:ea typeface="Lucida Sans Unicode" charset="0"/>
                <a:cs typeface="Lucida Sans Unicode" charset="0"/>
              </a:defRPr>
            </a:lvl3pPr>
            <a:lvl4pPr marL="1600200" indent="-228600">
              <a:defRPr sz="2400">
                <a:solidFill>
                  <a:schemeClr val="tx1"/>
                </a:solidFill>
                <a:latin typeface="Times" charset="0"/>
                <a:ea typeface="Lucida Sans Unicode" charset="0"/>
                <a:cs typeface="Lucida Sans Unicode" charset="0"/>
              </a:defRPr>
            </a:lvl4pPr>
            <a:lvl5pPr marL="2057400" indent="-228600">
              <a:defRPr sz="2400">
                <a:solidFill>
                  <a:schemeClr val="tx1"/>
                </a:solidFill>
                <a:latin typeface="Times" charset="0"/>
                <a:ea typeface="Lucida Sans Unicode" charset="0"/>
                <a:cs typeface="Lucida Sans Unicode" charset="0"/>
              </a:defRPr>
            </a:lvl5pPr>
            <a:lvl6pPr marL="25146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6pPr>
            <a:lvl7pPr marL="29718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7pPr>
            <a:lvl8pPr marL="34290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8pPr>
            <a:lvl9pPr marL="38862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9pPr>
          </a:lstStyle>
          <a:p>
            <a:r>
              <a:rPr lang="en-US" sz="1000">
                <a:latin typeface="Arial" charset="0"/>
              </a:rPr>
              <a:t>Copyright © 2012 Addison-Wesley. All rights reserved.</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ヒラギノ角ゴ Pro W3" charset="0"/>
                <a:cs typeface="Lucida Sans Unicode" charset="0"/>
              </a:defRPr>
            </a:lvl1pPr>
            <a:lvl2pPr marL="742950" indent="-285750">
              <a:defRPr sz="2400">
                <a:solidFill>
                  <a:schemeClr val="tx1"/>
                </a:solidFill>
                <a:latin typeface="Times" charset="0"/>
                <a:ea typeface="Lucida Sans Unicode" charset="0"/>
                <a:cs typeface="Lucida Sans Unicode" charset="0"/>
              </a:defRPr>
            </a:lvl2pPr>
            <a:lvl3pPr marL="1143000" indent="-228600">
              <a:defRPr sz="2400">
                <a:solidFill>
                  <a:schemeClr val="tx1"/>
                </a:solidFill>
                <a:latin typeface="Times" charset="0"/>
                <a:ea typeface="Lucida Sans Unicode" charset="0"/>
                <a:cs typeface="Lucida Sans Unicode" charset="0"/>
              </a:defRPr>
            </a:lvl3pPr>
            <a:lvl4pPr marL="1600200" indent="-228600">
              <a:defRPr sz="2400">
                <a:solidFill>
                  <a:schemeClr val="tx1"/>
                </a:solidFill>
                <a:latin typeface="Times" charset="0"/>
                <a:ea typeface="Lucida Sans Unicode" charset="0"/>
                <a:cs typeface="Lucida Sans Unicode" charset="0"/>
              </a:defRPr>
            </a:lvl4pPr>
            <a:lvl5pPr marL="2057400" indent="-228600">
              <a:defRPr sz="2400">
                <a:solidFill>
                  <a:schemeClr val="tx1"/>
                </a:solidFill>
                <a:latin typeface="Times" charset="0"/>
                <a:ea typeface="Lucida Sans Unicode" charset="0"/>
                <a:cs typeface="Lucida Sans Unicode" charset="0"/>
              </a:defRPr>
            </a:lvl5pPr>
            <a:lvl6pPr marL="25146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6pPr>
            <a:lvl7pPr marL="29718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7pPr>
            <a:lvl8pPr marL="34290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8pPr>
            <a:lvl9pPr marL="3886200" indent="-228600" eaLnBrk="0" fontAlgn="base" hangingPunct="0">
              <a:spcBef>
                <a:spcPct val="0"/>
              </a:spcBef>
              <a:spcAft>
                <a:spcPct val="0"/>
              </a:spcAft>
              <a:defRPr sz="2400">
                <a:solidFill>
                  <a:schemeClr val="tx1"/>
                </a:solidFill>
                <a:latin typeface="Times" charset="0"/>
                <a:ea typeface="Lucida Sans Unicode" charset="0"/>
                <a:cs typeface="Lucida Sans Unicode" charset="0"/>
              </a:defRPr>
            </a:lvl9pPr>
          </a:lstStyle>
          <a:p>
            <a:r>
              <a:rPr lang="en-US" sz="1000">
                <a:latin typeface="Arial" charset="0"/>
              </a:rPr>
              <a:t>1-</a:t>
            </a:r>
            <a:fld id="{1F6F8B6C-1CC8-304B-9ECD-DA159A02328C}" type="slidenum">
              <a:rPr lang="en-US" sz="1000">
                <a:latin typeface="Arial" charset="0"/>
              </a:rPr>
              <a:pPr/>
              <a:t>13</a:t>
            </a:fld>
            <a:endParaRPr lang="en-US" sz="1000">
              <a:latin typeface="Arial" charset="0"/>
            </a:endParaRPr>
          </a:p>
        </p:txBody>
      </p:sp>
      <p:sp>
        <p:nvSpPr>
          <p:cNvPr id="23556" name="Rectangle 3"/>
          <p:cNvSpPr>
            <a:spLocks noGrp="1" noChangeArrowheads="1"/>
          </p:cNvSpPr>
          <p:nvPr>
            <p:ph type="title"/>
          </p:nvPr>
        </p:nvSpPr>
        <p:spPr>
          <a:xfrm>
            <a:off x="609600" y="0"/>
            <a:ext cx="4267200" cy="1676400"/>
          </a:xfrm>
        </p:spPr>
        <p:txBody>
          <a:bodyPr/>
          <a:lstStyle/>
          <a:p>
            <a:pPr eaLnBrk="1" hangingPunct="1"/>
            <a:r>
              <a:rPr lang="en-US" dirty="0">
                <a:latin typeface="Lucida Sans Unicode" charset="0"/>
                <a:cs typeface="Lucida Sans Unicode" charset="0"/>
              </a:rPr>
              <a:t>Stack Contents </a:t>
            </a:r>
            <a:r>
              <a:rPr lang="en-US" dirty="0" smtClean="0">
                <a:latin typeface="Lucida Sans Unicode" charset="0"/>
                <a:cs typeface="Lucida Sans Unicode" charset="0"/>
              </a:rPr>
              <a:t>(</a:t>
            </a:r>
            <a:r>
              <a:rPr lang="en-US" dirty="0" err="1" smtClean="0">
                <a:latin typeface="Lucida Sans Unicode" charset="0"/>
                <a:cs typeface="Lucida Sans Unicode" charset="0"/>
              </a:rPr>
              <a:t>Sebesta</a:t>
            </a:r>
            <a:r>
              <a:rPr lang="en-US" dirty="0" smtClean="0">
                <a:latin typeface="Lucida Sans Unicode" charset="0"/>
                <a:cs typeface="Lucida Sans Unicode" charset="0"/>
              </a:rPr>
              <a:t>)</a:t>
            </a:r>
            <a:endParaRPr lang="en-US" dirty="0">
              <a:latin typeface="Lucida Sans Unicode" charset="0"/>
              <a:cs typeface="Lucida Sans Unicode" charset="0"/>
            </a:endParaRPr>
          </a:p>
        </p:txBody>
      </p:sp>
      <p:pic>
        <p:nvPicPr>
          <p:cNvPr id="235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
            <a:ext cx="2894013" cy="622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0907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Layout</a:t>
            </a:r>
            <a:endParaRPr lang="en-US" dirty="0"/>
          </a:p>
        </p:txBody>
      </p:sp>
      <p:pic>
        <p:nvPicPr>
          <p:cNvPr id="3" name="Picture 2"/>
          <p:cNvPicPr>
            <a:picLocks noChangeAspect="1"/>
          </p:cNvPicPr>
          <p:nvPr/>
        </p:nvPicPr>
        <p:blipFill>
          <a:blip r:embed="rId2"/>
          <a:stretch>
            <a:fillRect/>
          </a:stretch>
        </p:blipFill>
        <p:spPr>
          <a:xfrm>
            <a:off x="2654300" y="1569596"/>
            <a:ext cx="3007163" cy="5085203"/>
          </a:xfrm>
          <a:prstGeom prst="rect">
            <a:avLst/>
          </a:prstGeom>
        </p:spPr>
      </p:pic>
    </p:spTree>
    <p:extLst>
      <p:ext uri="{BB962C8B-B14F-4D97-AF65-F5344CB8AC3E}">
        <p14:creationId xmlns:p14="http://schemas.microsoft.com/office/powerpoint/2010/main" val="371935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Memory Layout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Each process is given physical memory called the process's </a:t>
            </a:r>
            <a:r>
              <a:rPr lang="en-US" i="1" dirty="0" smtClean="0"/>
              <a:t>virtual memory space</a:t>
            </a:r>
            <a:r>
              <a:rPr lang="en-US" dirty="0" smtClean="0"/>
              <a:t>.</a:t>
            </a:r>
          </a:p>
          <a:p>
            <a:r>
              <a:rPr lang="en-US" dirty="0" smtClean="0"/>
              <a:t>A process is unaware of the details of its physical memory (i.e. where it physically resides). All the process knows is how big the chunk is and that its chunk begins at address 0.</a:t>
            </a:r>
          </a:p>
          <a:p>
            <a:r>
              <a:rPr lang="en-US" dirty="0" smtClean="0"/>
              <a:t>Each process is unaware of any other chunks of VM belonging to other processes.</a:t>
            </a:r>
          </a:p>
          <a:p>
            <a:r>
              <a:rPr lang="en-US" dirty="0" smtClean="0"/>
              <a:t>Even if the process </a:t>
            </a:r>
            <a:r>
              <a:rPr lang="en-US" i="1" dirty="0" smtClean="0"/>
              <a:t>did</a:t>
            </a:r>
            <a:r>
              <a:rPr lang="en-US" dirty="0" smtClean="0"/>
              <a:t> know about other chunks of VM, it's physically prevented from accessing that memory.</a:t>
            </a:r>
          </a:p>
          <a:p>
            <a:endParaRPr lang="en-US" dirty="0"/>
          </a:p>
        </p:txBody>
      </p:sp>
    </p:spTree>
    <p:extLst>
      <p:ext uri="{BB962C8B-B14F-4D97-AF65-F5344CB8AC3E}">
        <p14:creationId xmlns:p14="http://schemas.microsoft.com/office/powerpoint/2010/main" val="339103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Memory Layout</a:t>
            </a:r>
            <a:endParaRPr lang="en-US" dirty="0"/>
          </a:p>
        </p:txBody>
      </p:sp>
      <p:pic>
        <p:nvPicPr>
          <p:cNvPr id="10" name="Content Placeholder 9" descr="Process Memory Layout 3.jpg"/>
          <p:cNvPicPr>
            <a:picLocks noGrp="1" noChangeAspect="1"/>
          </p:cNvPicPr>
          <p:nvPr>
            <p:ph idx="1"/>
          </p:nvPr>
        </p:nvPicPr>
        <p:blipFill>
          <a:blip r:embed="rId2">
            <a:extLst>
              <a:ext uri="{28A0092B-C50C-407E-A947-70E740481C1C}">
                <a14:useLocalDpi xmlns:a14="http://schemas.microsoft.com/office/drawing/2010/main" val="0"/>
              </a:ext>
            </a:extLst>
          </a:blip>
          <a:srcRect l="1102" r="1102"/>
          <a:stretch>
            <a:fillRect/>
          </a:stretch>
        </p:blipFill>
        <p:spPr/>
      </p:pic>
    </p:spTree>
    <p:extLst>
      <p:ext uri="{BB962C8B-B14F-4D97-AF65-F5344CB8AC3E}">
        <p14:creationId xmlns:p14="http://schemas.microsoft.com/office/powerpoint/2010/main" val="282014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Memory</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Text Segment:</a:t>
            </a:r>
            <a:r>
              <a:rPr lang="en-US" dirty="0" smtClean="0"/>
              <a:t> The text segment contains the actual code to be executed. It's usually sharable, so multiple instances of a program can share the text segment to lower memory requirements. This segment is usually marked read-only so a program can't modify its own instructions.</a:t>
            </a:r>
          </a:p>
          <a:p>
            <a:r>
              <a:rPr lang="en-US" b="1" dirty="0" smtClean="0"/>
              <a:t>Initialized Data Segment:</a:t>
            </a:r>
            <a:r>
              <a:rPr lang="en-US" dirty="0" smtClean="0"/>
              <a:t> This segment contains global variables which are initialized by the programmer.</a:t>
            </a:r>
          </a:p>
          <a:p>
            <a:r>
              <a:rPr lang="en-US" b="1" dirty="0" smtClean="0"/>
              <a:t>Uninitialized Data Segment:</a:t>
            </a:r>
            <a:r>
              <a:rPr lang="en-US" dirty="0" smtClean="0"/>
              <a:t> Also named "</a:t>
            </a:r>
            <a:r>
              <a:rPr lang="en-US" dirty="0" err="1" smtClean="0"/>
              <a:t>bss</a:t>
            </a:r>
            <a:r>
              <a:rPr lang="en-US" dirty="0" smtClean="0"/>
              <a:t>" (block started by symbol) which was an operator used by an old assembler. This segment contains uninitialized global variables. All variables in this segment are initialized to 0 or NULL pointers before the program begins to execute.</a:t>
            </a:r>
          </a:p>
          <a:p>
            <a:r>
              <a:rPr lang="en-US" b="1" dirty="0" smtClean="0"/>
              <a:t>The stack:</a:t>
            </a:r>
            <a:r>
              <a:rPr lang="en-US" dirty="0" smtClean="0"/>
              <a:t> The stack is a collection of stack frames. When a new frame needs to be added (as a result of a newly called function), the stack grows downward. </a:t>
            </a:r>
          </a:p>
          <a:p>
            <a:r>
              <a:rPr lang="en-US" b="1" dirty="0" smtClean="0"/>
              <a:t>The heap:</a:t>
            </a:r>
            <a:r>
              <a:rPr lang="en-US" dirty="0" smtClean="0"/>
              <a:t> Most dynamic memory, whether requested via C's </a:t>
            </a:r>
            <a:r>
              <a:rPr lang="en-US" dirty="0" err="1" smtClean="0"/>
              <a:t>malloc</a:t>
            </a:r>
            <a:r>
              <a:rPr lang="en-US" dirty="0" smtClean="0"/>
              <a:t>() and friends or C++'s new is doled out to the program from the heap. The C library also gets dynamic memory for its own personal workspace from the heap as well. As more memory is requested "on the fly", the heap grows upward. </a:t>
            </a:r>
          </a:p>
          <a:p>
            <a:endParaRPr lang="en-US" dirty="0"/>
          </a:p>
        </p:txBody>
      </p:sp>
    </p:spTree>
    <p:extLst>
      <p:ext uri="{BB962C8B-B14F-4D97-AF65-F5344CB8AC3E}">
        <p14:creationId xmlns:p14="http://schemas.microsoft.com/office/powerpoint/2010/main" val="276156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Frame</a:t>
            </a:r>
            <a:endParaRPr lang="en-US" dirty="0"/>
          </a:p>
        </p:txBody>
      </p:sp>
      <p:sp>
        <p:nvSpPr>
          <p:cNvPr id="4" name="Slide Number Placeholder 3"/>
          <p:cNvSpPr>
            <a:spLocks noGrp="1"/>
          </p:cNvSpPr>
          <p:nvPr>
            <p:ph type="sldNum" sz="quarter" idx="10"/>
          </p:nvPr>
        </p:nvSpPr>
        <p:spPr/>
        <p:txBody>
          <a:bodyPr/>
          <a:lstStyle/>
          <a:p>
            <a:pPr>
              <a:defRPr/>
            </a:pPr>
            <a:fld id="{0B2BED60-7A5C-F143-8A92-E9401321A5DA}" type="slidenum">
              <a:rPr lang="en-US" smtClean="0"/>
              <a:pPr>
                <a:defRPr/>
              </a:pPr>
              <a:t>6</a:t>
            </a:fld>
            <a:endParaRPr lang="en-US"/>
          </a:p>
        </p:txBody>
      </p:sp>
      <p:pic>
        <p:nvPicPr>
          <p:cNvPr id="6" name="Picture 5" descr="342px-Call_stack_layou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0" y="1660922"/>
            <a:ext cx="5451142" cy="4446984"/>
          </a:xfrm>
          <a:prstGeom prst="rect">
            <a:avLst/>
          </a:prstGeom>
        </p:spPr>
      </p:pic>
      <p:sp>
        <p:nvSpPr>
          <p:cNvPr id="7" name="TextBox 6"/>
          <p:cNvSpPr txBox="1"/>
          <p:nvPr/>
        </p:nvSpPr>
        <p:spPr>
          <a:xfrm>
            <a:off x="5429250" y="5411391"/>
            <a:ext cx="3214688" cy="680473"/>
          </a:xfrm>
          <a:prstGeom prst="rect">
            <a:avLst/>
          </a:prstGeom>
          <a:noFill/>
        </p:spPr>
        <p:txBody>
          <a:bodyPr wrap="square" lIns="64291" tIns="32146" rIns="64291" bIns="32146" rtlCol="0">
            <a:spAutoFit/>
          </a:bodyPr>
          <a:lstStyle/>
          <a:p>
            <a:pPr algn="l"/>
            <a:r>
              <a:rPr lang="en-US" sz="2000" dirty="0" err="1"/>
              <a:t>DrawSquare</a:t>
            </a:r>
            <a:r>
              <a:rPr lang="en-US" sz="2000" dirty="0"/>
              <a:t> calls </a:t>
            </a:r>
            <a:r>
              <a:rPr lang="en-US" sz="2000" dirty="0" err="1"/>
              <a:t>DrawLine</a:t>
            </a:r>
            <a:endParaRPr lang="en-US" sz="2000" dirty="0"/>
          </a:p>
        </p:txBody>
      </p:sp>
    </p:spTree>
    <p:extLst>
      <p:ext uri="{BB962C8B-B14F-4D97-AF65-F5344CB8AC3E}">
        <p14:creationId xmlns:p14="http://schemas.microsoft.com/office/powerpoint/2010/main" val="306694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892969" y="1151929"/>
            <a:ext cx="7590234" cy="2384227"/>
          </a:xfrm>
        </p:spPr>
        <p:txBody>
          <a:bodyPr/>
          <a:lstStyle/>
          <a:p>
            <a:r>
              <a:rPr lang="en-US" sz="5600" dirty="0"/>
              <a:t>Virtualization for the Educational Laboratory</a:t>
            </a:r>
          </a:p>
        </p:txBody>
      </p:sp>
      <p:sp>
        <p:nvSpPr>
          <p:cNvPr id="39938" name="Rectangle 2"/>
          <p:cNvSpPr>
            <a:spLocks noGrp="1" noChangeArrowheads="1"/>
          </p:cNvSpPr>
          <p:nvPr>
            <p:ph type="body" idx="1"/>
          </p:nvPr>
        </p:nvSpPr>
        <p:spPr>
          <a:xfrm>
            <a:off x="892969" y="3536156"/>
            <a:ext cx="7358063" cy="2321719"/>
          </a:xfrm>
        </p:spPr>
        <p:txBody>
          <a:bodyPr/>
          <a:lstStyle/>
          <a:p>
            <a:pPr marL="0" indent="0" eaLnBrk="1" hangingPunct="1"/>
            <a:r>
              <a:rPr lang="en-US" sz="1700" dirty="0">
                <a:latin typeface="Gill Sans" charset="0"/>
                <a:ea typeface="ヒラギノ角ゴ ProN W3" charset="0"/>
                <a:cs typeface="ヒラギノ角ゴ ProN W3" charset="0"/>
              </a:rPr>
              <a:t>Thomas Reddington</a:t>
            </a:r>
          </a:p>
          <a:p>
            <a:pPr marL="0" indent="0" eaLnBrk="1" hangingPunct="1"/>
            <a:r>
              <a:rPr lang="en-US" sz="1700" dirty="0" smtClean="0">
                <a:latin typeface="Gill Sans" charset="0"/>
                <a:ea typeface="ヒラギノ角ゴ ProN W3" charset="0"/>
                <a:cs typeface="ヒラギノ角ゴ ProN W3" charset="0"/>
              </a:rPr>
              <a:t>Industry Professor </a:t>
            </a:r>
            <a:r>
              <a:rPr lang="en-US" sz="1700" dirty="0">
                <a:latin typeface="Gill Sans" charset="0"/>
                <a:ea typeface="ヒラギノ角ゴ ProN W3" charset="0"/>
                <a:cs typeface="ヒラギノ角ゴ ProN W3" charset="0"/>
              </a:rPr>
              <a:t>Computer Science</a:t>
            </a:r>
          </a:p>
          <a:p>
            <a:pPr marL="0" indent="0" eaLnBrk="1" hangingPunct="1"/>
            <a:r>
              <a:rPr lang="en-US" sz="1700" dirty="0">
                <a:latin typeface="Gill Sans" charset="0"/>
                <a:ea typeface="ヒラギノ角ゴ ProN W3" charset="0"/>
                <a:cs typeface="ヒラギノ角ゴ ProN W3" charset="0"/>
              </a:rPr>
              <a:t>NYU Polytechnic School of Engineering</a:t>
            </a:r>
          </a:p>
          <a:p>
            <a:pPr marL="0" indent="0" eaLnBrk="1" hangingPunct="1"/>
            <a:r>
              <a:rPr lang="en-US" sz="1700" dirty="0" err="1">
                <a:latin typeface="Gill Sans" charset="0"/>
                <a:ea typeface="ヒラギノ角ゴ ProN W3" charset="0"/>
                <a:cs typeface="ヒラギノ角ゴ ProN W3" charset="0"/>
              </a:rPr>
              <a:t>treddington@nyu.edu</a:t>
            </a:r>
            <a:endParaRPr lang="en-US" sz="1700"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p:txBody>
      </p:sp>
      <p:sp>
        <p:nvSpPr>
          <p:cNvPr id="2" name="Slide Number Placeholder 1"/>
          <p:cNvSpPr>
            <a:spLocks noGrp="1"/>
          </p:cNvSpPr>
          <p:nvPr>
            <p:ph type="sldNum" sz="quarter" idx="10"/>
          </p:nvPr>
        </p:nvSpPr>
        <p:spPr/>
        <p:txBody>
          <a:bodyPr/>
          <a:lstStyle/>
          <a:p>
            <a:pPr>
              <a:defRPr/>
            </a:pPr>
            <a:fld id="{39BB74E2-5A92-EB4D-A9C4-7E6B86B49F52}" type="slidenum">
              <a:rPr lang="en-US" smtClean="0"/>
              <a:pPr>
                <a:defRPr/>
              </a:pPr>
              <a:t>7</a:t>
            </a:fld>
            <a:endParaRPr lang="en-US"/>
          </a:p>
        </p:txBody>
      </p:sp>
    </p:spTree>
  </p:cSld>
  <p:clrMapOvr>
    <a:masterClrMapping/>
  </p:clrMapOvr>
  <p:transition advTm="740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004"/>
          </a:xfrm>
        </p:spPr>
        <p:txBody>
          <a:bodyPr>
            <a:normAutofit fontScale="90000"/>
          </a:bodyPr>
          <a:lstStyle/>
          <a:p>
            <a:r>
              <a:rPr lang="en-US" dirty="0" smtClean="0"/>
              <a:t>Stack Frame</a:t>
            </a:r>
            <a:endParaRPr lang="en-US" dirty="0"/>
          </a:p>
        </p:txBody>
      </p:sp>
      <p:pic>
        <p:nvPicPr>
          <p:cNvPr id="3" name="Picture 2" descr="6391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30" y="1034225"/>
            <a:ext cx="6502408" cy="5751019"/>
          </a:xfrm>
          <a:prstGeom prst="rect">
            <a:avLst/>
          </a:prstGeom>
        </p:spPr>
      </p:pic>
    </p:spTree>
    <p:extLst>
      <p:ext uri="{BB962C8B-B14F-4D97-AF65-F5344CB8AC3E}">
        <p14:creationId xmlns:p14="http://schemas.microsoft.com/office/powerpoint/2010/main" val="320700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 (Windows/Intel)*</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The function parameters are pushed on the stack before the function is called.  The parameters are pushed from right to left.</a:t>
            </a:r>
            <a:endParaRPr lang="en-US" dirty="0" smtClean="0">
              <a:effectLst/>
            </a:endParaRPr>
          </a:p>
          <a:p>
            <a:pPr marL="514350" indent="-514350">
              <a:buFont typeface="+mj-lt"/>
              <a:buAutoNum type="arabicPeriod"/>
            </a:pPr>
            <a:r>
              <a:rPr lang="en-US" dirty="0"/>
              <a:t>The function return address is placed on the stack by the x86 CALL instruction, which stores the current value of the EIP register.</a:t>
            </a:r>
            <a:endParaRPr lang="en-US" dirty="0" smtClean="0">
              <a:effectLst/>
            </a:endParaRPr>
          </a:p>
          <a:p>
            <a:pPr marL="514350" indent="-514350">
              <a:buFont typeface="+mj-lt"/>
              <a:buAutoNum type="arabicPeriod"/>
            </a:pPr>
            <a:r>
              <a:rPr lang="en-US" dirty="0"/>
              <a:t>Then, the frame pointer that is the previous value of the </a:t>
            </a:r>
            <a:r>
              <a:rPr lang="en-US" dirty="0" smtClean="0"/>
              <a:t>EBP register </a:t>
            </a:r>
            <a:r>
              <a:rPr lang="en-US" dirty="0"/>
              <a:t>is placed on the stack.</a:t>
            </a:r>
            <a:endParaRPr lang="en-US" dirty="0" smtClean="0">
              <a:effectLst/>
            </a:endParaRPr>
          </a:p>
          <a:p>
            <a:pPr marL="514350" indent="-514350">
              <a:buFont typeface="+mj-lt"/>
              <a:buAutoNum type="arabicPeriod"/>
            </a:pPr>
            <a:r>
              <a:rPr lang="en-US" dirty="0"/>
              <a:t>If a function includes try/catch or any other exception handling construct such as SEH (Structured Exception Handling - Microsoft implementation), the compiler will include exception handling information on the stack.</a:t>
            </a:r>
            <a:endParaRPr lang="en-US" dirty="0" smtClean="0">
              <a:effectLst/>
            </a:endParaRPr>
          </a:p>
          <a:p>
            <a:pPr marL="514350" indent="-514350">
              <a:buFont typeface="+mj-lt"/>
              <a:buAutoNum type="arabicPeriod"/>
            </a:pPr>
            <a:r>
              <a:rPr lang="en-US" dirty="0"/>
              <a:t>Next, the locally declared variables.</a:t>
            </a:r>
            <a:endParaRPr lang="en-US" dirty="0" smtClean="0">
              <a:effectLst/>
            </a:endParaRPr>
          </a:p>
          <a:p>
            <a:pPr marL="514350" indent="-514350">
              <a:buFont typeface="+mj-lt"/>
              <a:buAutoNum type="arabicPeriod"/>
            </a:pPr>
            <a:r>
              <a:rPr lang="en-US" dirty="0"/>
              <a:t>Then the buffers are allocated for temporary data storage.</a:t>
            </a:r>
            <a:endParaRPr lang="en-US" dirty="0" smtClean="0">
              <a:effectLst/>
            </a:endParaRPr>
          </a:p>
          <a:p>
            <a:pPr marL="514350" indent="-514350">
              <a:buFont typeface="+mj-lt"/>
              <a:buAutoNum type="arabicPeriod"/>
            </a:pPr>
            <a:r>
              <a:rPr lang="en-US" dirty="0"/>
              <a:t>Finally, the </a:t>
            </a:r>
            <a:r>
              <a:rPr lang="en-US" dirty="0" err="1"/>
              <a:t>callee</a:t>
            </a:r>
            <a:r>
              <a:rPr lang="en-US" dirty="0"/>
              <a:t> save registers such as ESI, EDI, and EBX are stored if they are used at any point during the functions execution.  For Linux/Intel, this step comes after step no. 4.</a:t>
            </a:r>
            <a:endParaRPr lang="en-US" dirty="0" smtClean="0">
              <a:effectLst/>
            </a:endParaRPr>
          </a:p>
          <a:p>
            <a:pPr marL="514350" indent="-514350">
              <a:buFont typeface="+mj-lt"/>
              <a:buAutoNum type="arabicPeriod"/>
            </a:pPr>
            <a:endParaRPr lang="en-US" dirty="0"/>
          </a:p>
        </p:txBody>
      </p:sp>
      <p:sp>
        <p:nvSpPr>
          <p:cNvPr id="4" name="Footer Placeholder 3"/>
          <p:cNvSpPr>
            <a:spLocks noGrp="1"/>
          </p:cNvSpPr>
          <p:nvPr>
            <p:ph type="ftr" sz="quarter" idx="11"/>
          </p:nvPr>
        </p:nvSpPr>
        <p:spPr>
          <a:xfrm>
            <a:off x="2333496" y="6173787"/>
            <a:ext cx="4159851" cy="365125"/>
          </a:xfrm>
        </p:spPr>
        <p:txBody>
          <a:bodyPr/>
          <a:lstStyle/>
          <a:p>
            <a:r>
              <a:rPr lang="en-US" b="1" dirty="0" smtClean="0">
                <a:solidFill>
                  <a:schemeClr val="accent2"/>
                </a:solidFill>
              </a:rPr>
              <a:t>*Dependent on Architecture and Language</a:t>
            </a:r>
            <a:endParaRPr lang="en-US" b="1" dirty="0">
              <a:solidFill>
                <a:schemeClr val="accent2"/>
              </a:solidFill>
            </a:endParaRPr>
          </a:p>
        </p:txBody>
      </p:sp>
    </p:spTree>
    <p:extLst>
      <p:ext uri="{BB962C8B-B14F-4D97-AF65-F5344CB8AC3E}">
        <p14:creationId xmlns:p14="http://schemas.microsoft.com/office/powerpoint/2010/main" val="816890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3309</TotalTime>
  <Words>586</Words>
  <Application>Microsoft Macintosh PowerPoint</Application>
  <PresentationFormat>On-screen Show (4:3)</PresentationFormat>
  <Paragraphs>70</Paragraphs>
  <Slides>13</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13</vt:i4>
      </vt:variant>
    </vt:vector>
  </HeadingPairs>
  <TitlesOfParts>
    <vt:vector size="27" baseType="lpstr">
      <vt:lpstr>Calibri</vt:lpstr>
      <vt:lpstr>Gill Sans</vt:lpstr>
      <vt:lpstr>Lucida Sans Unicode</vt:lpstr>
      <vt:lpstr>ＭＳ Ｐゴシック</vt:lpstr>
      <vt:lpstr>Tahoma</vt:lpstr>
      <vt:lpstr>Times</vt:lpstr>
      <vt:lpstr>Times New Roman</vt:lpstr>
      <vt:lpstr>ヒラギノ角ゴ Pro W3</vt:lpstr>
      <vt:lpstr>ヒラギノ角ゴ ProN W3</vt:lpstr>
      <vt:lpstr>Arial</vt:lpstr>
      <vt:lpstr>Office Theme</vt:lpstr>
      <vt:lpstr>Custom Design</vt:lpstr>
      <vt:lpstr>1_Custom Design</vt:lpstr>
      <vt:lpstr>2_Custom Design</vt:lpstr>
      <vt:lpstr>Call Stack Revisited</vt:lpstr>
      <vt:lpstr>Memory Layout</vt:lpstr>
      <vt:lpstr>Process Memory Layout</vt:lpstr>
      <vt:lpstr>Process Memory Layout</vt:lpstr>
      <vt:lpstr>Process Memory</vt:lpstr>
      <vt:lpstr>Stack Frame</vt:lpstr>
      <vt:lpstr>Virtualization for the Educational Laboratory</vt:lpstr>
      <vt:lpstr>Stack Frame</vt:lpstr>
      <vt:lpstr>Function Call (Windows/Intel)*</vt:lpstr>
      <vt:lpstr>THE GCC AND C CALLING CONVENTION </vt:lpstr>
      <vt:lpstr>Activation Records for Functions</vt:lpstr>
      <vt:lpstr>Activation Record Layout</vt:lpstr>
      <vt:lpstr>Stack Contents (Sebesta)</vt:lpstr>
    </vt:vector>
  </TitlesOfParts>
  <Company>Home</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Reddington</dc:creator>
  <cp:lastModifiedBy>Thomas Reddington</cp:lastModifiedBy>
  <cp:revision>14</cp:revision>
  <dcterms:created xsi:type="dcterms:W3CDTF">2014-12-10T16:41:52Z</dcterms:created>
  <dcterms:modified xsi:type="dcterms:W3CDTF">2017-11-08T15:15:53Z</dcterms:modified>
</cp:coreProperties>
</file>