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4" r:id="rId10"/>
    <p:sldId id="275" r:id="rId11"/>
    <p:sldId id="276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8" r:id="rId24"/>
    <p:sldId id="273" r:id="rId25"/>
    <p:sldId id="279" r:id="rId26"/>
    <p:sldId id="280" r:id="rId27"/>
    <p:sldId id="281" r:id="rId28"/>
    <p:sldId id="282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3"/>
  </p:normalViewPr>
  <p:slideViewPr>
    <p:cSldViewPr>
      <p:cViewPr varScale="1">
        <p:scale>
          <a:sx n="83" d="100"/>
          <a:sy n="83" d="100"/>
        </p:scale>
        <p:origin x="512" y="22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75877-BB73-4145-9626-8915951E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4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0D3B-E55E-3848-909F-EC7BD0E4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5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0"/>
            <a:ext cx="30956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91344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9D1B-D3C7-B744-AECD-ADC80398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59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4CD6-55E4-0744-84BC-DF6986CD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5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B0590-1BA4-EC4C-88D8-3B9851CFE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9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8D466-3137-F14C-8D52-146E7F2DA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4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E2621-B06A-1B4C-A56F-F86788239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67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1D9F-F544-474F-93D4-A623C558B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3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87AB-FE75-C540-80F5-950E003AD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32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E13BF-6599-314D-83A3-EC744EE3F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71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E97B-93BC-174C-9D5D-0ABC4ACE3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88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ED60-7A5C-F143-8A92-E9401321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7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6EAA-2A65-844B-8CCF-BE2491F9B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655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9752-608C-8140-A0D7-00CAFFDA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02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F173-B836-5D46-A545-CA896A3E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5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55D0-EF50-F34B-8E0C-1452C965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1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0DEC-357C-B64A-9C44-AB200C291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1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D0C3-1483-E742-AA92-DF3E94C1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40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33EA-985A-CD4C-B0E7-D316B828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50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761F-20D3-834E-8440-A44DECD3B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15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E97-56FE-0646-8FC1-C39A7C39F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9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AB3C-036F-2946-B740-457C6E463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7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CDEB0941-AB80-494A-9082-858888400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12382500" cy="1854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785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•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406400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2pPr>
      <a:lvl3pPr marL="863600" indent="-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3pPr>
      <a:lvl4pPr marL="1320800" indent="-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4pPr>
      <a:lvl5pPr marL="1778000" indent="-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5pPr>
      <a:lvl6pPr marL="22352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B0ECC268-3ECD-6748-A97E-7017F0704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jargon/html/D/Duffs-device.html" TargetMode="External"/><Relationship Id="rId4" Type="http://schemas.openxmlformats.org/officeDocument/2006/relationships/hyperlink" Target="http://c.learncodethehardway.org/book/ex23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lysator.liu.se/c/duffs-devic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inux.die.net/man/3/atexit" TargetMode="External"/><Relationship Id="rId3" Type="http://schemas.openxmlformats.org/officeDocument/2006/relationships/hyperlink" Target="http://linux.die.net/man/3/on_ex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die.net/man/3/longjm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die.net/man/3/setjm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r/include/setjmp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sz="4400" dirty="0" smtClean="0"/>
              <a:t>Exception Handling in 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75877-BB73-4145-9626-8915951ECF1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20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longjmp</a:t>
            </a:r>
            <a:r>
              <a:rPr lang="en-US" dirty="0"/>
              <a:t>(</a:t>
            </a:r>
            <a:r>
              <a:rPr lang="en-US" dirty="0" err="1"/>
              <a:t>jmp_buf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Longjmp</a:t>
            </a:r>
            <a:r>
              <a:rPr lang="en-US" b="1" dirty="0"/>
              <a:t>()</a:t>
            </a:r>
            <a:r>
              <a:rPr lang="en-US" dirty="0"/>
              <a:t> resets the registers to the values saved in </a:t>
            </a:r>
            <a:r>
              <a:rPr lang="en-US" b="1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This </a:t>
            </a:r>
            <a:r>
              <a:rPr lang="en-US" i="1" dirty="0"/>
              <a:t>includes the </a:t>
            </a:r>
            <a:r>
              <a:rPr lang="en-US" b="1" i="1" dirty="0" err="1"/>
              <a:t>sp</a:t>
            </a:r>
            <a:r>
              <a:rPr lang="en-US" i="1" dirty="0"/>
              <a:t>, </a:t>
            </a:r>
            <a:r>
              <a:rPr lang="en-US" b="1" i="1" dirty="0" err="1"/>
              <a:t>fp</a:t>
            </a:r>
            <a:r>
              <a:rPr lang="en-US" i="1" dirty="0"/>
              <a:t> and </a:t>
            </a:r>
            <a:r>
              <a:rPr lang="en-US" b="1" i="1" dirty="0" smtClean="0"/>
              <a:t>pc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dirty="0"/>
              <a:t>this means is that </a:t>
            </a:r>
            <a:r>
              <a:rPr lang="en-US" b="1" dirty="0" err="1"/>
              <a:t>longjmp</a:t>
            </a:r>
            <a:r>
              <a:rPr lang="en-US" b="1" dirty="0"/>
              <a:t>()</a:t>
            </a:r>
            <a:r>
              <a:rPr lang="en-US" dirty="0"/>
              <a:t> doesn't return. Instead, when you call it, you return as if you have just called the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 call that saved </a:t>
            </a:r>
            <a:r>
              <a:rPr lang="en-US" b="1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</a:t>
            </a:r>
            <a:r>
              <a:rPr lang="en-US" b="1" dirty="0"/>
              <a:t>pc</a:t>
            </a:r>
            <a:r>
              <a:rPr lang="en-US" dirty="0"/>
              <a:t> is restored along with the other registers.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 returns the </a:t>
            </a:r>
            <a:r>
              <a:rPr lang="en-US" b="1" dirty="0" err="1"/>
              <a:t>val</a:t>
            </a:r>
            <a:r>
              <a:rPr lang="en-US" dirty="0"/>
              <a:t> argument of </a:t>
            </a:r>
            <a:r>
              <a:rPr lang="en-US" b="1" dirty="0" err="1"/>
              <a:t>longjmp</a:t>
            </a:r>
            <a:r>
              <a:rPr lang="en-US" b="1" dirty="0"/>
              <a:t>()</a:t>
            </a:r>
            <a:r>
              <a:rPr lang="en-US" dirty="0"/>
              <a:t>, which is not allowed to be zero (read the man page). Thus, you know when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 returns a non-zero value that </a:t>
            </a:r>
            <a:r>
              <a:rPr lang="en-US" b="1" dirty="0" err="1"/>
              <a:t>longjmp</a:t>
            </a:r>
            <a:r>
              <a:rPr lang="en-US" b="1" dirty="0"/>
              <a:t>()</a:t>
            </a:r>
            <a:r>
              <a:rPr lang="en-US" dirty="0"/>
              <a:t> was called, and is returning to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68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idea is to map </a:t>
            </a:r>
            <a:r>
              <a:rPr lang="en-US" b="1" dirty="0"/>
              <a:t>TRY</a:t>
            </a:r>
            <a:r>
              <a:rPr lang="en-US" dirty="0"/>
              <a:t> statement on </a:t>
            </a:r>
            <a:r>
              <a:rPr lang="en-US" b="1" dirty="0"/>
              <a:t>if</a:t>
            </a:r>
            <a:r>
              <a:rPr lang="en-US" dirty="0"/>
              <a:t> statement. The first time that it is invoked it return 0 and the executed code is the one stated in </a:t>
            </a:r>
            <a:r>
              <a:rPr lang="en-US" b="1" dirty="0"/>
              <a:t>then</a:t>
            </a:r>
            <a:r>
              <a:rPr lang="en-US" dirty="0"/>
              <a:t> branch</a:t>
            </a:r>
            <a:r>
              <a:rPr lang="en-US" dirty="0" smtClean="0"/>
              <a:t>.</a:t>
            </a:r>
          </a:p>
          <a:p>
            <a:r>
              <a:rPr lang="en-US" b="1" dirty="0"/>
              <a:t>CATCH</a:t>
            </a:r>
            <a:r>
              <a:rPr lang="en-US" dirty="0"/>
              <a:t> statement is simply the </a:t>
            </a:r>
            <a:r>
              <a:rPr lang="en-US" b="1" dirty="0"/>
              <a:t>else</a:t>
            </a:r>
            <a:r>
              <a:rPr lang="en-US" dirty="0"/>
              <a:t> statement</a:t>
            </a:r>
            <a:r>
              <a:rPr lang="en-US" dirty="0" smtClean="0"/>
              <a:t>.</a:t>
            </a:r>
          </a:p>
          <a:p>
            <a:r>
              <a:rPr lang="en-US" dirty="0"/>
              <a:t>When the </a:t>
            </a:r>
            <a:r>
              <a:rPr lang="en-US" b="1" dirty="0"/>
              <a:t>THROW</a:t>
            </a:r>
            <a:r>
              <a:rPr lang="en-US" dirty="0"/>
              <a:t> statement is executed it simply calls the </a:t>
            </a:r>
            <a:r>
              <a:rPr lang="en-US" b="1" dirty="0" err="1"/>
              <a:t>longjmp</a:t>
            </a:r>
            <a:r>
              <a:rPr lang="en-US" dirty="0"/>
              <a:t> function with the second parameter equals to 1 (or anything not 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</a:t>
            </a:r>
            <a:r>
              <a:rPr lang="en-US" dirty="0"/>
              <a:t>an </a:t>
            </a:r>
            <a:r>
              <a:rPr lang="en-US" b="1" dirty="0"/>
              <a:t>ETRY</a:t>
            </a:r>
            <a:r>
              <a:rPr lang="en-US" dirty="0"/>
              <a:t> statement that represents the end of </a:t>
            </a:r>
            <a:r>
              <a:rPr lang="en-US" i="1" dirty="0"/>
              <a:t>try-throw-catch</a:t>
            </a:r>
            <a:r>
              <a:rPr lang="en-US" dirty="0"/>
              <a:t>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76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</a:t>
            </a:r>
            <a:r>
              <a:rPr lang="en-US" dirty="0" err="1" smtClean="0"/>
              <a:t>Etry</a:t>
            </a:r>
            <a:r>
              <a:rPr lang="en-US" dirty="0" smtClean="0"/>
              <a:t>/Catch/Throw – Solution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4600" y="2209800"/>
            <a:ext cx="1112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pPr algn="l"/>
            <a:r>
              <a:rPr lang="en-US" sz="3200" dirty="0"/>
              <a:t>#include &lt;</a:t>
            </a:r>
            <a:r>
              <a:rPr lang="en-US" sz="3200" dirty="0" err="1"/>
              <a:t>setjmp.h</a:t>
            </a:r>
            <a:r>
              <a:rPr lang="en-US" sz="3200" dirty="0"/>
              <a:t>&gt;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#define TRY do{ </a:t>
            </a:r>
            <a:r>
              <a:rPr lang="en-US" sz="3200" dirty="0" err="1"/>
              <a:t>jmp_buf</a:t>
            </a:r>
            <a:r>
              <a:rPr lang="en-US" sz="3200" dirty="0"/>
              <a:t> </a:t>
            </a:r>
            <a:r>
              <a:rPr lang="en-US" sz="3200" dirty="0" err="1"/>
              <a:t>ex_buf</a:t>
            </a:r>
            <a:r>
              <a:rPr lang="en-US" sz="3200" dirty="0"/>
              <a:t>__; if( !</a:t>
            </a:r>
            <a:r>
              <a:rPr lang="en-US" sz="3200" dirty="0" err="1"/>
              <a:t>setjmp</a:t>
            </a:r>
            <a:r>
              <a:rPr lang="en-US" sz="3200" dirty="0"/>
              <a:t>(</a:t>
            </a:r>
            <a:r>
              <a:rPr lang="en-US" sz="3200" dirty="0" err="1"/>
              <a:t>ex_buf</a:t>
            </a:r>
            <a:r>
              <a:rPr lang="en-US" sz="3200" dirty="0"/>
              <a:t>__) ){</a:t>
            </a:r>
          </a:p>
          <a:p>
            <a:pPr algn="l"/>
            <a:r>
              <a:rPr lang="en-US" sz="3200" dirty="0"/>
              <a:t>#define CATCH } else {</a:t>
            </a:r>
          </a:p>
          <a:p>
            <a:pPr algn="l"/>
            <a:r>
              <a:rPr lang="en-US" sz="3200" dirty="0"/>
              <a:t>#define ETRY } }while(0)</a:t>
            </a:r>
          </a:p>
          <a:p>
            <a:pPr algn="l"/>
            <a:r>
              <a:rPr lang="en-US" sz="3200" dirty="0"/>
              <a:t>#define THROW </a:t>
            </a:r>
            <a:r>
              <a:rPr lang="en-US" sz="3200" dirty="0" err="1"/>
              <a:t>longjmp</a:t>
            </a:r>
            <a:r>
              <a:rPr lang="en-US" sz="3200" dirty="0"/>
              <a:t>(</a:t>
            </a:r>
            <a:r>
              <a:rPr lang="en-US" sz="3200" dirty="0" err="1"/>
              <a:t>ex_buf</a:t>
            </a:r>
            <a:r>
              <a:rPr lang="en-US" sz="3200" dirty="0"/>
              <a:t>__, 1)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78016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4600" y="2209800"/>
            <a:ext cx="11125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int</a:t>
            </a:r>
            <a:endParaRPr lang="en-US" sz="2800" dirty="0"/>
          </a:p>
          <a:p>
            <a:pPr algn="l"/>
            <a:r>
              <a:rPr lang="en-US" sz="2800" dirty="0"/>
              <a:t>main(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, char** </a:t>
            </a:r>
            <a:r>
              <a:rPr lang="en-US" sz="2800" dirty="0" err="1"/>
              <a:t>argv</a:t>
            </a:r>
            <a:r>
              <a:rPr lang="en-US" sz="2800" dirty="0"/>
              <a:t>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TRY</a:t>
            </a:r>
          </a:p>
          <a:p>
            <a:pPr algn="l"/>
            <a:r>
              <a:rPr lang="en-US" sz="2800" dirty="0"/>
              <a:t>   {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("In Try Statement\n");</a:t>
            </a:r>
          </a:p>
          <a:p>
            <a:pPr algn="l"/>
            <a:r>
              <a:rPr lang="en-US" sz="2800" dirty="0"/>
              <a:t>      THROW;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("I do not appear\n");</a:t>
            </a:r>
          </a:p>
          <a:p>
            <a:pPr algn="l"/>
            <a:r>
              <a:rPr lang="en-US" sz="2800" dirty="0"/>
              <a:t>   }</a:t>
            </a:r>
          </a:p>
          <a:p>
            <a:pPr algn="l"/>
            <a:r>
              <a:rPr lang="en-US" sz="2800" dirty="0"/>
              <a:t>   CATCH</a:t>
            </a:r>
          </a:p>
          <a:p>
            <a:pPr algn="l"/>
            <a:r>
              <a:rPr lang="en-US" sz="2800" dirty="0"/>
              <a:t>   {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("Got Exception!\n");</a:t>
            </a:r>
          </a:p>
          <a:p>
            <a:pPr algn="l"/>
            <a:r>
              <a:rPr lang="en-US" sz="2800" dirty="0"/>
              <a:t>   }</a:t>
            </a:r>
          </a:p>
          <a:p>
            <a:pPr algn="l"/>
            <a:r>
              <a:rPr lang="en-US" sz="2800" dirty="0"/>
              <a:t>   ETRY</a:t>
            </a:r>
            <a:r>
              <a:rPr lang="en-US" sz="2800" dirty="0" smtClean="0"/>
              <a:t>;</a:t>
            </a:r>
            <a:endParaRPr lang="en-US" sz="2800" dirty="0"/>
          </a:p>
          <a:p>
            <a:pPr algn="l"/>
            <a:r>
              <a:rPr lang="en-US" sz="2800" dirty="0"/>
              <a:t>   return 0;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0541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Previous Slide (</a:t>
            </a:r>
            <a:r>
              <a:rPr lang="en-US" dirty="0" err="1" smtClean="0"/>
              <a:t>gcc</a:t>
            </a:r>
            <a:r>
              <a:rPr lang="en-US" dirty="0" smtClean="0"/>
              <a:t> –E)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2514600"/>
            <a:ext cx="11734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/>
              <a:t>int</a:t>
            </a:r>
            <a:endParaRPr lang="en-US" sz="2800" dirty="0"/>
          </a:p>
          <a:p>
            <a:pPr algn="l"/>
            <a:r>
              <a:rPr lang="en-US" sz="2800" dirty="0"/>
              <a:t>main(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, char** </a:t>
            </a:r>
            <a:r>
              <a:rPr lang="en-US" sz="2800" dirty="0" err="1"/>
              <a:t>argv</a:t>
            </a:r>
            <a:r>
              <a:rPr lang="en-US" sz="2800" dirty="0"/>
              <a:t>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do{ </a:t>
            </a:r>
            <a:r>
              <a:rPr lang="en-US" sz="2800" dirty="0" err="1"/>
              <a:t>jmp_buf</a:t>
            </a:r>
            <a:r>
              <a:rPr lang="en-US" sz="2800" dirty="0"/>
              <a:t> </a:t>
            </a:r>
            <a:r>
              <a:rPr lang="en-US" sz="2800" dirty="0" err="1"/>
              <a:t>ex_buf</a:t>
            </a:r>
            <a:r>
              <a:rPr lang="en-US" sz="2800" dirty="0"/>
              <a:t>__; if( !</a:t>
            </a:r>
            <a:r>
              <a:rPr lang="en-US" sz="2800" dirty="0" err="1"/>
              <a:t>setjmp</a:t>
            </a:r>
            <a:r>
              <a:rPr lang="en-US" sz="2800" dirty="0"/>
              <a:t>(</a:t>
            </a:r>
            <a:r>
              <a:rPr lang="en-US" sz="2800" dirty="0" err="1"/>
              <a:t>ex_buf</a:t>
            </a:r>
            <a:r>
              <a:rPr lang="en-US" sz="2800" dirty="0"/>
              <a:t>__) ){</a:t>
            </a:r>
          </a:p>
          <a:p>
            <a:pPr algn="l"/>
            <a:r>
              <a:rPr lang="en-US" sz="2800" dirty="0"/>
              <a:t>   {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("In Try Statement\n");</a:t>
            </a:r>
          </a:p>
          <a:p>
            <a:pPr algn="l"/>
            <a:r>
              <a:rPr lang="hu-HU" sz="2800" dirty="0"/>
              <a:t>      longjmp(ex_buf__, 1);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("I do not appear\n");</a:t>
            </a:r>
          </a:p>
          <a:p>
            <a:pPr algn="l"/>
            <a:r>
              <a:rPr lang="en-US" sz="2800" dirty="0"/>
              <a:t>   }</a:t>
            </a:r>
          </a:p>
          <a:p>
            <a:pPr algn="l"/>
            <a:r>
              <a:rPr lang="da-DK" sz="2800" dirty="0"/>
              <a:t>   } </a:t>
            </a:r>
            <a:r>
              <a:rPr lang="da-DK" sz="2800" dirty="0" err="1"/>
              <a:t>else</a:t>
            </a:r>
            <a:r>
              <a:rPr lang="da-DK" sz="2800" dirty="0"/>
              <a:t> {</a:t>
            </a:r>
          </a:p>
          <a:p>
            <a:pPr algn="l"/>
            <a:r>
              <a:rPr lang="da-DK" sz="2800" dirty="0"/>
              <a:t>   {</a:t>
            </a:r>
          </a:p>
          <a:p>
            <a:pPr algn="l"/>
            <a:r>
              <a:rPr lang="da-DK" sz="2800" dirty="0"/>
              <a:t>      </a:t>
            </a:r>
            <a:r>
              <a:rPr lang="da-DK" sz="2800" dirty="0" err="1"/>
              <a:t>printf</a:t>
            </a:r>
            <a:r>
              <a:rPr lang="da-DK" sz="2800" dirty="0"/>
              <a:t>("Got </a:t>
            </a:r>
            <a:r>
              <a:rPr lang="da-DK" sz="2800" dirty="0" err="1"/>
              <a:t>Exception</a:t>
            </a:r>
            <a:r>
              <a:rPr lang="da-DK" sz="2800" dirty="0"/>
              <a:t>!\n");</a:t>
            </a:r>
          </a:p>
          <a:p>
            <a:pPr algn="l"/>
            <a:r>
              <a:rPr lang="da-DK" sz="2800" dirty="0"/>
              <a:t>   }</a:t>
            </a:r>
          </a:p>
          <a:p>
            <a:pPr algn="l"/>
            <a:r>
              <a:rPr lang="en-US" sz="2800" dirty="0"/>
              <a:t>   } }while(0)</a:t>
            </a:r>
            <a:r>
              <a:rPr lang="en-US" sz="2800" dirty="0" smtClean="0"/>
              <a:t>;</a:t>
            </a:r>
            <a:endParaRPr lang="en-US" sz="2800" dirty="0"/>
          </a:p>
          <a:p>
            <a:pPr algn="l"/>
            <a:r>
              <a:rPr lang="is-IS" sz="2800" dirty="0"/>
              <a:t>   return 0;</a:t>
            </a:r>
          </a:p>
          <a:p>
            <a:pPr algn="l"/>
            <a:r>
              <a:rPr lang="is-I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5707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7000" y="2743200"/>
            <a:ext cx="998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﻿</a:t>
            </a:r>
            <a:r>
              <a:rPr lang="en-US" dirty="0" smtClean="0"/>
              <a:t>make try</a:t>
            </a:r>
          </a:p>
          <a:p>
            <a:pPr algn="l"/>
            <a:r>
              <a:rPr lang="en-US" dirty="0" smtClean="0"/>
              <a:t>cc     </a:t>
            </a:r>
            <a:r>
              <a:rPr lang="en-US" dirty="0" err="1"/>
              <a:t>try.c</a:t>
            </a:r>
            <a:r>
              <a:rPr lang="en-US" dirty="0"/>
              <a:t>   -</a:t>
            </a:r>
            <a:r>
              <a:rPr lang="en-US" dirty="0" smtClean="0"/>
              <a:t>o</a:t>
            </a:r>
          </a:p>
          <a:p>
            <a:pPr algn="l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smtClean="0"/>
              <a:t>try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Try </a:t>
            </a:r>
            <a:r>
              <a:rPr lang="en-US" dirty="0" smtClean="0"/>
              <a:t>Statement</a:t>
            </a:r>
          </a:p>
          <a:p>
            <a:pPr algn="l"/>
            <a:r>
              <a:rPr lang="en-US" dirty="0" smtClean="0"/>
              <a:t>Got </a:t>
            </a:r>
            <a:r>
              <a:rPr lang="en-US" dirty="0"/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41177859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68500"/>
            <a:ext cx="12369800" cy="7785100"/>
          </a:xfrm>
        </p:spPr>
        <p:txBody>
          <a:bodyPr/>
          <a:lstStyle/>
          <a:p>
            <a:r>
              <a:rPr lang="en-US" sz="3200" dirty="0"/>
              <a:t>Real exception systems have the possibility </a:t>
            </a:r>
            <a:r>
              <a:rPr lang="en-US" sz="3200" dirty="0" smtClean="0"/>
              <a:t>of defining </a:t>
            </a:r>
            <a:r>
              <a:rPr lang="en-US" sz="3200" dirty="0"/>
              <a:t>various </a:t>
            </a:r>
            <a:r>
              <a:rPr lang="en-US" sz="3200" i="1" dirty="0"/>
              <a:t>kinds</a:t>
            </a:r>
            <a:r>
              <a:rPr lang="en-US" sz="3200" dirty="0"/>
              <a:t> of exceptions. These </a:t>
            </a:r>
            <a:r>
              <a:rPr lang="en-US" sz="3200" dirty="0" smtClean="0"/>
              <a:t>are </a:t>
            </a:r>
            <a:r>
              <a:rPr lang="en-US" sz="3200" dirty="0"/>
              <a:t>mapped over </a:t>
            </a:r>
            <a:r>
              <a:rPr lang="en-US" sz="3200" dirty="0" smtClean="0"/>
              <a:t>types. </a:t>
            </a:r>
            <a:r>
              <a:rPr lang="en-US" sz="3200" b="1" dirty="0" smtClean="0"/>
              <a:t>catch</a:t>
            </a:r>
            <a:r>
              <a:rPr lang="en-US" sz="3200" dirty="0" smtClean="0"/>
              <a:t> </a:t>
            </a:r>
            <a:r>
              <a:rPr lang="en-US" sz="3200" dirty="0"/>
              <a:t>statements intercept exceptions using these types.</a:t>
            </a:r>
          </a:p>
          <a:p>
            <a:r>
              <a:rPr lang="en-US" sz="3200" dirty="0"/>
              <a:t>In our solution we cannot define different types for different exceptions. Our solution maps different exception on different return values of function </a:t>
            </a:r>
            <a:r>
              <a:rPr lang="en-US" sz="3200" b="1" dirty="0" err="1"/>
              <a:t>setjmp</a:t>
            </a:r>
            <a:r>
              <a:rPr lang="en-US" sz="3200" dirty="0"/>
              <a:t>. To do this we use defines like the following:</a:t>
            </a:r>
          </a:p>
          <a:p>
            <a:r>
              <a:rPr lang="en-US" sz="3200" dirty="0"/>
              <a:t>#define FOO_EXCEPTION (1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Now</a:t>
            </a:r>
            <a:r>
              <a:rPr lang="en-US" sz="3200" dirty="0"/>
              <a:t>, our </a:t>
            </a:r>
            <a:r>
              <a:rPr lang="en-US" sz="3200" b="1" dirty="0"/>
              <a:t>TRY-ETRY</a:t>
            </a:r>
            <a:r>
              <a:rPr lang="en-US" sz="3200" dirty="0"/>
              <a:t> must use a </a:t>
            </a:r>
            <a:r>
              <a:rPr lang="en-US" sz="3200" b="1" dirty="0"/>
              <a:t>switch</a:t>
            </a:r>
            <a:r>
              <a:rPr lang="en-US" sz="3200" dirty="0"/>
              <a:t> statement instead of </a:t>
            </a:r>
            <a:r>
              <a:rPr lang="en-US" sz="3200" b="1" dirty="0"/>
              <a:t>if</a:t>
            </a:r>
            <a:r>
              <a:rPr lang="en-US" sz="3200" dirty="0"/>
              <a:t> statement. Each </a:t>
            </a:r>
            <a:r>
              <a:rPr lang="en-US" sz="3200" b="1" dirty="0"/>
              <a:t>CATCH</a:t>
            </a:r>
            <a:r>
              <a:rPr lang="en-US" sz="3200" dirty="0"/>
              <a:t> statement is no more a simple </a:t>
            </a:r>
            <a:r>
              <a:rPr lang="en-US" sz="3200" b="1" dirty="0"/>
              <a:t>else</a:t>
            </a:r>
            <a:r>
              <a:rPr lang="en-US" sz="3200" dirty="0"/>
              <a:t> but it maps over a </a:t>
            </a:r>
            <a:r>
              <a:rPr lang="en-US" sz="3200" b="1" dirty="0"/>
              <a:t>case</a:t>
            </a:r>
            <a:r>
              <a:rPr lang="en-US" sz="3200" dirty="0"/>
              <a:t>.</a:t>
            </a:r>
          </a:p>
          <a:p>
            <a:r>
              <a:rPr lang="en-US" sz="3200" b="1" dirty="0"/>
              <a:t>CATCH</a:t>
            </a:r>
            <a:r>
              <a:rPr lang="en-US" sz="3200" dirty="0"/>
              <a:t> now become a macro with parameters. Parameter represents the exception kind that is treated in that block. Each </a:t>
            </a:r>
            <a:r>
              <a:rPr lang="en-US" sz="3200" b="1" dirty="0"/>
              <a:t>CATCH</a:t>
            </a:r>
            <a:r>
              <a:rPr lang="en-US" sz="3200" dirty="0"/>
              <a:t> statement must also close the previous </a:t>
            </a:r>
            <a:r>
              <a:rPr lang="en-US" sz="3200" b="1" dirty="0"/>
              <a:t>case</a:t>
            </a:r>
            <a:r>
              <a:rPr lang="en-US" sz="3200" dirty="0"/>
              <a:t> block (with a </a:t>
            </a:r>
            <a:r>
              <a:rPr lang="en-US" sz="3200" b="1" dirty="0"/>
              <a:t>break</a:t>
            </a:r>
            <a:r>
              <a:rPr lang="en-US" sz="3200" dirty="0"/>
              <a:t>.)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99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4600" y="2362200"/>
            <a:ext cx="1127760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#include &lt;</a:t>
            </a:r>
            <a:r>
              <a:rPr lang="en-US" sz="3600" dirty="0" err="1"/>
              <a:t>stdio.h</a:t>
            </a:r>
            <a:r>
              <a:rPr lang="en-US" sz="3600" dirty="0"/>
              <a:t>&gt;</a:t>
            </a:r>
          </a:p>
          <a:p>
            <a:pPr algn="l"/>
            <a:r>
              <a:rPr lang="en-US" sz="3600" dirty="0"/>
              <a:t>#include &lt;</a:t>
            </a:r>
            <a:r>
              <a:rPr lang="en-US" sz="3600" dirty="0" err="1"/>
              <a:t>setjmp.h</a:t>
            </a:r>
            <a:r>
              <a:rPr lang="en-US" sz="3600" dirty="0"/>
              <a:t>&gt;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#define TRY do{ </a:t>
            </a:r>
            <a:r>
              <a:rPr lang="en-US" sz="3600" dirty="0" err="1"/>
              <a:t>jmp_buf</a:t>
            </a:r>
            <a:r>
              <a:rPr lang="en-US" sz="3600" dirty="0"/>
              <a:t> </a:t>
            </a:r>
            <a:r>
              <a:rPr lang="en-US" sz="3600" dirty="0" err="1"/>
              <a:t>ex_buf</a:t>
            </a:r>
            <a:r>
              <a:rPr lang="en-US" sz="3600" dirty="0"/>
              <a:t>__; switch( </a:t>
            </a:r>
            <a:r>
              <a:rPr lang="en-US" sz="3600" dirty="0" err="1"/>
              <a:t>setjmp</a:t>
            </a:r>
            <a:r>
              <a:rPr lang="en-US" sz="3600" dirty="0"/>
              <a:t>(</a:t>
            </a:r>
            <a:r>
              <a:rPr lang="en-US" sz="3600" dirty="0" err="1"/>
              <a:t>ex_buf</a:t>
            </a:r>
            <a:r>
              <a:rPr lang="en-US" sz="3600" dirty="0"/>
              <a:t>__) ){ case 0:</a:t>
            </a:r>
          </a:p>
          <a:p>
            <a:pPr algn="l"/>
            <a:r>
              <a:rPr lang="en-US" sz="3600" dirty="0"/>
              <a:t>#define CATCH(x) break; case x:</a:t>
            </a:r>
          </a:p>
          <a:p>
            <a:pPr algn="l"/>
            <a:r>
              <a:rPr lang="en-US" sz="3600" dirty="0"/>
              <a:t>#define ETRY } }while(0)</a:t>
            </a:r>
          </a:p>
          <a:p>
            <a:pPr algn="l"/>
            <a:r>
              <a:rPr lang="en-US" sz="3600" dirty="0"/>
              <a:t>#define THROW(x) </a:t>
            </a:r>
            <a:r>
              <a:rPr lang="en-US" sz="3600" dirty="0" err="1"/>
              <a:t>longjmp</a:t>
            </a:r>
            <a:r>
              <a:rPr lang="en-US" sz="3600" dirty="0"/>
              <a:t>(</a:t>
            </a:r>
            <a:r>
              <a:rPr lang="en-US" sz="3600" dirty="0" err="1"/>
              <a:t>ex_buf</a:t>
            </a:r>
            <a:r>
              <a:rPr lang="en-US" sz="3600" dirty="0"/>
              <a:t>__, x)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#define FOO_EXCEPTION (1)</a:t>
            </a:r>
          </a:p>
          <a:p>
            <a:pPr algn="l"/>
            <a:r>
              <a:rPr lang="en-US" sz="3600" dirty="0"/>
              <a:t>#define BAR_EXCEPTION (2)</a:t>
            </a:r>
          </a:p>
          <a:p>
            <a:pPr algn="l"/>
            <a:r>
              <a:rPr lang="en-US" sz="3600" dirty="0"/>
              <a:t>#define BAZ_EXCEPTION (3)</a:t>
            </a:r>
          </a:p>
        </p:txBody>
      </p:sp>
    </p:spTree>
    <p:extLst>
      <p:ext uri="{BB962C8B-B14F-4D97-AF65-F5344CB8AC3E}">
        <p14:creationId xmlns:p14="http://schemas.microsoft.com/office/powerpoint/2010/main" val="36679595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8000" y="2133600"/>
            <a:ext cx="838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/>
              <a:t>int</a:t>
            </a:r>
            <a:endParaRPr lang="en-US" sz="2000" dirty="0"/>
          </a:p>
          <a:p>
            <a:pPr algn="l"/>
            <a:r>
              <a:rPr lang="en-US" sz="2000" dirty="0"/>
              <a:t>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char** </a:t>
            </a:r>
            <a:r>
              <a:rPr lang="en-US" sz="2000" dirty="0" err="1"/>
              <a:t>argv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TRY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("In Try Statement\n");</a:t>
            </a:r>
          </a:p>
          <a:p>
            <a:pPr algn="l"/>
            <a:r>
              <a:rPr lang="en-US" sz="2000" dirty="0"/>
              <a:t>      THROW( BAR_EXCEPTION );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("I do not appear\n");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CATCH( FOO_EXCEPTION 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("Got Foo!\n");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CATCH( BAR_EXCEPTION 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("Got Bar!\n");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CATCH( BAZ_EXCEPTION 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("Got </a:t>
            </a:r>
            <a:r>
              <a:rPr lang="en-US" sz="2000" dirty="0" err="1"/>
              <a:t>Baz</a:t>
            </a:r>
            <a:r>
              <a:rPr lang="en-US" sz="2000" dirty="0"/>
              <a:t>!\n");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ETRY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return 0;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4170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2 -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3200" y="2895600"/>
            <a:ext cx="922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﻿﻿make </a:t>
            </a:r>
            <a:r>
              <a:rPr lang="en-US" dirty="0" smtClean="0"/>
              <a:t>try2</a:t>
            </a:r>
          </a:p>
          <a:p>
            <a:pPr algn="l"/>
            <a:r>
              <a:rPr lang="en-US" dirty="0" smtClean="0"/>
              <a:t>cc     </a:t>
            </a:r>
            <a:r>
              <a:rPr lang="en-US" dirty="0"/>
              <a:t>try2.c   -o </a:t>
            </a:r>
            <a:r>
              <a:rPr lang="en-US" dirty="0" smtClean="0"/>
              <a:t>try2</a:t>
            </a:r>
          </a:p>
          <a:p>
            <a:pPr algn="l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smtClean="0"/>
              <a:t>try2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Try </a:t>
            </a:r>
            <a:r>
              <a:rPr lang="en-US" dirty="0" err="1"/>
              <a:t>StatementGot</a:t>
            </a:r>
            <a:r>
              <a:rPr lang="en-US" dirty="0"/>
              <a:t> Bar!</a:t>
            </a:r>
          </a:p>
        </p:txBody>
      </p:sp>
    </p:spTree>
    <p:extLst>
      <p:ext uri="{BB962C8B-B14F-4D97-AF65-F5344CB8AC3E}">
        <p14:creationId xmlns:p14="http://schemas.microsoft.com/office/powerpoint/2010/main" val="15675142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7023100"/>
          </a:xfrm>
        </p:spPr>
        <p:txBody>
          <a:bodyPr/>
          <a:lstStyle/>
          <a:p>
            <a:r>
              <a:rPr lang="en-US" dirty="0" smtClean="0"/>
              <a:t>Exceptions </a:t>
            </a:r>
            <a:r>
              <a:rPr lang="en-US" dirty="0"/>
              <a:t>are a very powerful way to program error safe programs. Exceptions let you write straight code without testing for errors at each statement. In modern programming languages, such as C++, Java or C#, exceptions are expressed with the </a:t>
            </a:r>
            <a:r>
              <a:rPr lang="en-US" i="1" dirty="0"/>
              <a:t>try-throw-catch</a:t>
            </a:r>
            <a:r>
              <a:rPr lang="en-US" dirty="0"/>
              <a:t>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languages support exception handling. Most use keywords such as try, except, case, finally, else, throw, catch, maybe or your-guess-is-as-good-as-mine</a:t>
            </a:r>
          </a:p>
          <a:p>
            <a:r>
              <a:rPr lang="en-US" dirty="0" smtClean="0"/>
              <a:t>See: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Exception_handling_syntax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2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Finally-Block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400" y="2667000"/>
            <a:ext cx="1143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Makes use of Duff Device – Don’t ask!!</a:t>
            </a:r>
          </a:p>
          <a:p>
            <a:pPr algn="l"/>
            <a:r>
              <a:rPr lang="en-US" sz="3200" dirty="0">
                <a:hlinkClick r:id="rId2"/>
              </a:rPr>
              <a:t>http://www.lysator.liu.se/c/duffs-</a:t>
            </a:r>
            <a:r>
              <a:rPr lang="en-US" sz="3200" dirty="0" smtClean="0">
                <a:hlinkClick r:id="rId2"/>
              </a:rPr>
              <a:t>device.html</a:t>
            </a:r>
            <a:endParaRPr lang="en-US" sz="3200" dirty="0" smtClean="0"/>
          </a:p>
          <a:p>
            <a:pPr algn="l"/>
            <a:r>
              <a:rPr lang="en-US" sz="3200" dirty="0">
                <a:hlinkClick r:id="rId3"/>
              </a:rPr>
              <a:t>http://www.catb.org/jargon/html/D/Duffs-</a:t>
            </a:r>
            <a:r>
              <a:rPr lang="en-US" sz="3200" dirty="0" smtClean="0">
                <a:hlinkClick r:id="rId3"/>
              </a:rPr>
              <a:t>device.html</a:t>
            </a:r>
            <a:endParaRPr lang="en-US" sz="3200" dirty="0" smtClean="0"/>
          </a:p>
          <a:p>
            <a:pPr algn="l"/>
            <a:r>
              <a:rPr lang="en-US" sz="3200" dirty="0">
                <a:hlinkClick r:id="rId4"/>
              </a:rPr>
              <a:t>http://</a:t>
            </a:r>
            <a:r>
              <a:rPr lang="en-US" sz="3200" dirty="0" err="1">
                <a:hlinkClick r:id="rId4"/>
              </a:rPr>
              <a:t>c.learncodethehardway.org</a:t>
            </a:r>
            <a:r>
              <a:rPr lang="en-US" sz="3200" dirty="0">
                <a:hlinkClick r:id="rId4"/>
              </a:rPr>
              <a:t>/book/ex23.html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82643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Finally-</a:t>
            </a:r>
            <a:r>
              <a:rPr lang="en-US" dirty="0" err="1" smtClean="0"/>
              <a:t>BLock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nasty feature of real exception systems is represented by </a:t>
            </a:r>
            <a:r>
              <a:rPr lang="en-US" sz="2400" b="1" dirty="0"/>
              <a:t>finally</a:t>
            </a:r>
            <a:r>
              <a:rPr lang="en-US" sz="2400" dirty="0"/>
              <a:t> statement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Finally</a:t>
            </a:r>
            <a:r>
              <a:rPr lang="en-US" sz="2400" dirty="0"/>
              <a:t> statement is really powerful. The block guarded by </a:t>
            </a:r>
            <a:r>
              <a:rPr lang="en-US" sz="2400" b="1" dirty="0"/>
              <a:t>finally</a:t>
            </a:r>
            <a:r>
              <a:rPr lang="en-US" sz="2400" dirty="0"/>
              <a:t> statement is executed after the </a:t>
            </a:r>
            <a:r>
              <a:rPr lang="en-US" sz="2400" b="1" dirty="0"/>
              <a:t>try</a:t>
            </a:r>
            <a:r>
              <a:rPr lang="en-US" sz="2400" dirty="0"/>
              <a:t> block or any of the </a:t>
            </a:r>
            <a:r>
              <a:rPr lang="en-US" sz="2400" b="1" dirty="0"/>
              <a:t>catch</a:t>
            </a:r>
            <a:r>
              <a:rPr lang="en-US" sz="2400" dirty="0"/>
              <a:t> blocks. In real exception systems </a:t>
            </a:r>
            <a:r>
              <a:rPr lang="en-US" sz="2400" b="1" dirty="0"/>
              <a:t>finally</a:t>
            </a:r>
            <a:r>
              <a:rPr lang="en-US" sz="2400" dirty="0"/>
              <a:t> block is executed also </a:t>
            </a:r>
            <a:r>
              <a:rPr lang="en-US" sz="2400" dirty="0" smtClean="0"/>
              <a:t>if </a:t>
            </a:r>
            <a:r>
              <a:rPr lang="en-US" sz="2400" b="1" dirty="0"/>
              <a:t>try</a:t>
            </a:r>
            <a:r>
              <a:rPr lang="en-US" sz="2400" dirty="0"/>
              <a:t> or </a:t>
            </a:r>
            <a:r>
              <a:rPr lang="en-US" sz="2400" b="1" dirty="0"/>
              <a:t>catch</a:t>
            </a:r>
            <a:r>
              <a:rPr lang="en-US" sz="2400" dirty="0"/>
              <a:t> block execute an exit or return statement</a:t>
            </a:r>
            <a:r>
              <a:rPr lang="en-US" sz="2400" dirty="0" smtClean="0"/>
              <a:t>. (See </a:t>
            </a:r>
            <a:r>
              <a:rPr lang="en-US" sz="2400" dirty="0" err="1" smtClean="0"/>
              <a:t>atexit</a:t>
            </a:r>
            <a:r>
              <a:rPr lang="en-US" sz="2400" dirty="0" smtClean="0"/>
              <a:t>(3) and  </a:t>
            </a:r>
            <a:r>
              <a:rPr lang="en-US" sz="2400" dirty="0" err="1" smtClean="0"/>
              <a:t>on_exit</a:t>
            </a:r>
            <a:r>
              <a:rPr lang="en-US" sz="2400" dirty="0" smtClean="0"/>
              <a:t>(3)). We </a:t>
            </a:r>
            <a:r>
              <a:rPr lang="en-US" sz="2400" dirty="0"/>
              <a:t>cannot build over the language a system like this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Our </a:t>
            </a:r>
            <a:r>
              <a:rPr lang="en-US" sz="2400" b="1" dirty="0"/>
              <a:t>FINALLY</a:t>
            </a:r>
            <a:r>
              <a:rPr lang="en-US" sz="2400" dirty="0"/>
              <a:t> statement is executed in three cases: </a:t>
            </a:r>
          </a:p>
          <a:p>
            <a:pPr marL="676656" lvl="1" indent="-265176">
              <a:spcAft>
                <a:spcPts val="0"/>
              </a:spcAft>
            </a:pPr>
            <a:r>
              <a:rPr lang="en-US" sz="2400" dirty="0" smtClean="0"/>
              <a:t>after </a:t>
            </a:r>
            <a:r>
              <a:rPr lang="en-US" sz="2400" dirty="0"/>
              <a:t>a </a:t>
            </a:r>
            <a:r>
              <a:rPr lang="en-US" sz="2400" b="1" dirty="0"/>
              <a:t>TRY</a:t>
            </a:r>
            <a:r>
              <a:rPr lang="en-US" sz="2400" dirty="0"/>
              <a:t> block code (with out exiting</a:t>
            </a:r>
            <a:r>
              <a:rPr lang="en-US" sz="2400" dirty="0" smtClean="0"/>
              <a:t>)</a:t>
            </a:r>
          </a:p>
          <a:p>
            <a:pPr marL="676656" lvl="1" indent="-265176">
              <a:spcAft>
                <a:spcPts val="0"/>
              </a:spcAft>
            </a:pPr>
            <a:r>
              <a:rPr lang="en-US" sz="2400" dirty="0" smtClean="0"/>
              <a:t>after </a:t>
            </a:r>
            <a:r>
              <a:rPr lang="en-US" sz="2400" dirty="0"/>
              <a:t>a </a:t>
            </a:r>
            <a:r>
              <a:rPr lang="en-US" sz="2400" b="1" dirty="0"/>
              <a:t>CATCH</a:t>
            </a:r>
            <a:r>
              <a:rPr lang="en-US" sz="2400" dirty="0"/>
              <a:t> block code (with out exiting</a:t>
            </a:r>
            <a:r>
              <a:rPr lang="en-US" sz="2400" dirty="0" smtClean="0"/>
              <a:t>)</a:t>
            </a:r>
          </a:p>
          <a:p>
            <a:pPr marL="676656" lvl="1" indent="-265176">
              <a:spcAft>
                <a:spcPts val="0"/>
              </a:spcAft>
            </a:pPr>
            <a:r>
              <a:rPr lang="en-US" sz="2400" dirty="0" smtClean="0"/>
              <a:t>when </a:t>
            </a:r>
            <a:r>
              <a:rPr lang="en-US" sz="2400" dirty="0"/>
              <a:t>an exception kind is not a known one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0"/>
            <a:ext cx="12382500" cy="1447800"/>
          </a:xfrm>
        </p:spPr>
        <p:txBody>
          <a:bodyPr/>
          <a:lstStyle/>
          <a:p>
            <a:r>
              <a:rPr lang="en-US" dirty="0" smtClean="0"/>
              <a:t>Finally Solution?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3600" y="1447800"/>
            <a:ext cx="11506200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/* Copyright (C) 2009-2013 Francesco </a:t>
            </a:r>
            <a:r>
              <a:rPr lang="en-US" sz="2800" dirty="0" err="1"/>
              <a:t>Nidito</a:t>
            </a:r>
            <a:r>
              <a:rPr lang="en-US" sz="2800" dirty="0"/>
              <a:t> 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*http</a:t>
            </a:r>
            <a:r>
              <a:rPr lang="en-US" sz="2800" dirty="0"/>
              <a:t>://</a:t>
            </a:r>
            <a:r>
              <a:rPr lang="en-US" sz="2800" dirty="0" err="1"/>
              <a:t>www.di.unipi.it</a:t>
            </a:r>
            <a:r>
              <a:rPr lang="en-US" sz="2800" dirty="0"/>
              <a:t>/~</a:t>
            </a:r>
            <a:r>
              <a:rPr lang="en-US" sz="2800" dirty="0" err="1"/>
              <a:t>nids</a:t>
            </a:r>
            <a:r>
              <a:rPr lang="en-US" sz="2800" dirty="0"/>
              <a:t>/docs/</a:t>
            </a:r>
            <a:r>
              <a:rPr lang="en-US" sz="2800" dirty="0" err="1"/>
              <a:t>longjump_try_trow_catch.html</a:t>
            </a:r>
            <a:endParaRPr lang="en-US" sz="2800" dirty="0"/>
          </a:p>
          <a:p>
            <a:pPr algn="l"/>
            <a:r>
              <a:rPr lang="en-US" sz="2800" dirty="0"/>
              <a:t> */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#</a:t>
            </a:r>
            <a:r>
              <a:rPr lang="en-US" sz="2800" dirty="0"/>
              <a:t>define _TRY_THROW_CATCH_H_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 algn="l"/>
            <a:r>
              <a:rPr lang="en-US" sz="2800" dirty="0"/>
              <a:t>#include &lt;</a:t>
            </a:r>
            <a:r>
              <a:rPr lang="en-US" sz="2800" dirty="0" err="1"/>
              <a:t>setjmp.h</a:t>
            </a:r>
            <a:r>
              <a:rPr lang="en-US" sz="2800" dirty="0"/>
              <a:t>&gt;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#</a:t>
            </a:r>
            <a:r>
              <a:rPr lang="en-US" sz="2800" dirty="0"/>
              <a:t>define TRY do{ </a:t>
            </a:r>
            <a:r>
              <a:rPr lang="en-US" sz="2800" dirty="0" err="1"/>
              <a:t>jmp_buf</a:t>
            </a:r>
            <a:r>
              <a:rPr lang="en-US" sz="2800" dirty="0"/>
              <a:t> </a:t>
            </a:r>
            <a:r>
              <a:rPr lang="en-US" sz="2800" dirty="0" err="1"/>
              <a:t>ex_buf</a:t>
            </a:r>
            <a:r>
              <a:rPr lang="en-US" sz="2800" dirty="0"/>
              <a:t>__; switch( </a:t>
            </a:r>
            <a:r>
              <a:rPr lang="en-US" sz="2800" dirty="0" err="1"/>
              <a:t>setjmp</a:t>
            </a:r>
            <a:r>
              <a:rPr lang="en-US" sz="2800" dirty="0"/>
              <a:t>(</a:t>
            </a:r>
            <a:r>
              <a:rPr lang="en-US" sz="2800" dirty="0" err="1"/>
              <a:t>ex_buf</a:t>
            </a:r>
            <a:r>
              <a:rPr lang="en-US" sz="2800" dirty="0"/>
              <a:t>__) ){ case 0: while(1){</a:t>
            </a:r>
          </a:p>
          <a:p>
            <a:pPr algn="l"/>
            <a:r>
              <a:rPr lang="en-US" sz="2800" dirty="0"/>
              <a:t>#define CATCH(x) break; case x:</a:t>
            </a:r>
          </a:p>
          <a:p>
            <a:pPr algn="l"/>
            <a:r>
              <a:rPr lang="en-US" sz="2800" dirty="0"/>
              <a:t>#define FINALLY break; } default:</a:t>
            </a:r>
          </a:p>
          <a:p>
            <a:pPr algn="l"/>
            <a:r>
              <a:rPr lang="en-US" sz="2800" dirty="0"/>
              <a:t>#define ETRY } }while(0)</a:t>
            </a:r>
          </a:p>
          <a:p>
            <a:pPr algn="l"/>
            <a:r>
              <a:rPr lang="en-US" sz="2800" dirty="0"/>
              <a:t>#define THROW(x) </a:t>
            </a:r>
            <a:r>
              <a:rPr lang="en-US" sz="2800" dirty="0" err="1"/>
              <a:t>longjmp</a:t>
            </a:r>
            <a:r>
              <a:rPr lang="en-US" sz="2800" dirty="0"/>
              <a:t>(</a:t>
            </a:r>
            <a:r>
              <a:rPr lang="en-US" sz="2800" dirty="0" err="1"/>
              <a:t>ex_buf</a:t>
            </a:r>
            <a:r>
              <a:rPr lang="en-US" sz="2800" dirty="0"/>
              <a:t>__, x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3169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texit</a:t>
            </a:r>
            <a:r>
              <a:rPr lang="en-US" dirty="0" smtClean="0"/>
              <a:t>(3)/</a:t>
            </a:r>
            <a:r>
              <a:rPr lang="en-US" dirty="0" err="1" smtClean="0"/>
              <a:t>on_exit</a:t>
            </a:r>
            <a:r>
              <a:rPr lang="en-US" dirty="0" smtClean="0"/>
              <a:t>(3)*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0" y="1905000"/>
            <a:ext cx="10820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﻿#include 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stdlib.h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unistd.h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/>
              <a:t>v</a:t>
            </a:r>
            <a:r>
              <a:rPr lang="en-US" sz="2000" dirty="0" smtClean="0"/>
              <a:t>oid</a:t>
            </a:r>
          </a:p>
          <a:p>
            <a:pPr algn="l"/>
            <a:r>
              <a:rPr lang="en-US" sz="2000" dirty="0" smtClean="0"/>
              <a:t>bye</a:t>
            </a:r>
            <a:r>
              <a:rPr lang="en-US" sz="2000" dirty="0"/>
              <a:t>(void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("That was all, folks\n")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 err="1" smtClean="0"/>
              <a:t>Int</a:t>
            </a:r>
            <a:endParaRPr lang="en-US" sz="2000" dirty="0" smtClean="0"/>
          </a:p>
          <a:p>
            <a:pPr algn="l"/>
            <a:r>
              <a:rPr lang="en-US" sz="2000" dirty="0" smtClean="0"/>
              <a:t>main</a:t>
            </a:r>
            <a:r>
              <a:rPr lang="en-US" sz="2000" dirty="0"/>
              <a:t>(void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{    </a:t>
            </a:r>
            <a:r>
              <a:rPr lang="en-US" sz="2000" dirty="0"/>
              <a:t>long a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     </a:t>
            </a:r>
            <a:r>
              <a:rPr lang="en-US" sz="2000" dirty="0"/>
              <a:t>a = </a:t>
            </a:r>
            <a:r>
              <a:rPr lang="en-US" sz="2000" dirty="0" err="1"/>
              <a:t>sysconf</a:t>
            </a:r>
            <a:r>
              <a:rPr lang="en-US" sz="2000" dirty="0"/>
              <a:t>(_SC_ATEXIT_MAX)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("ATEXIT_MAX = %</a:t>
            </a:r>
            <a:r>
              <a:rPr lang="en-US" sz="2000" dirty="0" err="1"/>
              <a:t>ld</a:t>
            </a:r>
            <a:r>
              <a:rPr lang="en-US" sz="2000" dirty="0"/>
              <a:t>\n", a)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atexit</a:t>
            </a:r>
            <a:r>
              <a:rPr lang="en-US" sz="2000" dirty="0"/>
              <a:t>(bye)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if (</a:t>
            </a:r>
            <a:r>
              <a:rPr lang="en-US" sz="2000" dirty="0" err="1"/>
              <a:t>i</a:t>
            </a:r>
            <a:r>
              <a:rPr lang="en-US" sz="2000" dirty="0"/>
              <a:t> != 0) </a:t>
            </a:r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"cannot set exit function\n")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        </a:t>
            </a:r>
            <a:r>
              <a:rPr lang="en-US" sz="2000" dirty="0"/>
              <a:t>exit(EXIT_FAILURE)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    }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/>
              <a:t>exit(EXIT_SUCCESS);}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00" y="845820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hlinkClick r:id="rId2"/>
              </a:rPr>
              <a:t>http://linux.die.net/man/3/</a:t>
            </a:r>
            <a:r>
              <a:rPr lang="en-US" sz="1800" dirty="0" smtClean="0">
                <a:hlinkClick r:id="rId2"/>
              </a:rPr>
              <a:t>atexit</a:t>
            </a:r>
            <a:endParaRPr lang="en-US" sz="1800" dirty="0" smtClean="0"/>
          </a:p>
          <a:p>
            <a:pPr algn="l"/>
            <a:r>
              <a:rPr lang="en-US" sz="1800" dirty="0">
                <a:hlinkClick r:id="rId3"/>
              </a:rPr>
              <a:t>http://linux.die.net/man/3/</a:t>
            </a:r>
            <a:r>
              <a:rPr lang="en-US" sz="1800" dirty="0" smtClean="0">
                <a:hlinkClick r:id="rId3"/>
              </a:rPr>
              <a:t>on_exit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97600" y="20574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﻿./</a:t>
            </a:r>
            <a:r>
              <a:rPr lang="en-US" sz="3200" dirty="0" smtClean="0"/>
              <a:t>exit</a:t>
            </a:r>
          </a:p>
          <a:p>
            <a:pPr algn="l"/>
            <a:r>
              <a:rPr lang="en-US" sz="3200" dirty="0" smtClean="0"/>
              <a:t>ATEXIT_MAX </a:t>
            </a:r>
            <a:r>
              <a:rPr lang="en-US" sz="3200" dirty="0"/>
              <a:t>= </a:t>
            </a:r>
            <a:r>
              <a:rPr lang="en-US" sz="3200" dirty="0" smtClean="0"/>
              <a:t>2147483647</a:t>
            </a:r>
          </a:p>
          <a:p>
            <a:pPr algn="l"/>
            <a:r>
              <a:rPr lang="en-US" sz="3200" dirty="0" smtClean="0"/>
              <a:t>That </a:t>
            </a:r>
            <a:r>
              <a:rPr lang="en-US" sz="3200" dirty="0"/>
              <a:t>was all, folks</a:t>
            </a:r>
          </a:p>
        </p:txBody>
      </p:sp>
    </p:spTree>
    <p:extLst>
      <p:ext uri="{BB962C8B-B14F-4D97-AF65-F5344CB8AC3E}">
        <p14:creationId xmlns:p14="http://schemas.microsoft.com/office/powerpoint/2010/main" val="24243535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n_exit</a:t>
            </a:r>
            <a:r>
              <a:rPr lang="en-US" dirty="0" smtClean="0"/>
              <a:t>/</a:t>
            </a:r>
            <a:r>
              <a:rPr lang="en-US" dirty="0" err="1" smtClean="0"/>
              <a:t>atexit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6400" y="1981200"/>
            <a:ext cx="115824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﻿﻿#include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stdlib.h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unistd.h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﻿static </a:t>
            </a:r>
            <a:r>
              <a:rPr lang="en-US" sz="1800" dirty="0" smtClean="0"/>
              <a:t>void atexitFunc1</a:t>
            </a:r>
            <a:r>
              <a:rPr lang="en-US" sz="1800" dirty="0"/>
              <a:t>(void</a:t>
            </a:r>
            <a:r>
              <a:rPr lang="en-US" sz="1800" dirty="0" smtClean="0"/>
              <a:t>)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atexit</a:t>
            </a:r>
            <a:r>
              <a:rPr lang="en-US" sz="1800" dirty="0"/>
              <a:t> function 1 called\</a:t>
            </a:r>
            <a:r>
              <a:rPr lang="en-US" sz="1800" dirty="0" smtClean="0"/>
              <a:t>n”);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static </a:t>
            </a:r>
            <a:r>
              <a:rPr lang="en-US" sz="1800" dirty="0"/>
              <a:t>voidatexitFunc2(void</a:t>
            </a:r>
            <a:r>
              <a:rPr lang="en-US" sz="1800" dirty="0" smtClean="0"/>
              <a:t>)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atexit</a:t>
            </a:r>
            <a:r>
              <a:rPr lang="en-US" sz="1800" dirty="0"/>
              <a:t> function 2 called\n")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static void </a:t>
            </a:r>
            <a:r>
              <a:rPr lang="en-US" sz="1800" dirty="0" err="1" smtClean="0"/>
              <a:t>onexitFunc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exitStatus</a:t>
            </a:r>
            <a:r>
              <a:rPr lang="en-US" sz="1800" dirty="0"/>
              <a:t>, void *</a:t>
            </a:r>
            <a:r>
              <a:rPr lang="en-US" sz="1800" dirty="0" err="1" smtClean="0"/>
              <a:t>arg</a:t>
            </a:r>
            <a:r>
              <a:rPr lang="en-US" sz="1800" dirty="0" smtClean="0"/>
              <a:t>)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on_exit</a:t>
            </a:r>
            <a:r>
              <a:rPr lang="en-US" sz="1800" dirty="0"/>
              <a:t> function called: status=%d, </a:t>
            </a:r>
            <a:r>
              <a:rPr lang="en-US" sz="1800" dirty="0" err="1"/>
              <a:t>arg</a:t>
            </a:r>
            <a:r>
              <a:rPr lang="en-US" sz="1800" dirty="0"/>
              <a:t>=%</a:t>
            </a:r>
            <a:r>
              <a:rPr lang="en-US" sz="1800" dirty="0" err="1"/>
              <a:t>ld</a:t>
            </a:r>
            <a:r>
              <a:rPr lang="en-US" sz="1800" dirty="0"/>
              <a:t>\n", </a:t>
            </a:r>
            <a:r>
              <a:rPr lang="en-US" sz="1800" dirty="0" err="1" smtClean="0"/>
              <a:t>exitStatus</a:t>
            </a:r>
            <a:r>
              <a:rPr lang="en-US" sz="1800" dirty="0"/>
              <a:t>, (long) </a:t>
            </a:r>
            <a:r>
              <a:rPr lang="en-US" sz="1800" dirty="0" err="1"/>
              <a:t>arg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 err="1" smtClean="0"/>
              <a:t>Int</a:t>
            </a:r>
            <a:r>
              <a:rPr lang="en-US" sz="1800" dirty="0"/>
              <a:t> </a:t>
            </a:r>
            <a:r>
              <a:rPr lang="en-US" sz="1800" dirty="0" smtClean="0"/>
              <a:t>main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[]</a:t>
            </a:r>
            <a:r>
              <a:rPr lang="en-US" sz="1800" dirty="0" smtClean="0"/>
              <a:t>)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if </a:t>
            </a:r>
            <a:r>
              <a:rPr lang="en-US" sz="1800" dirty="0"/>
              <a:t>(</a:t>
            </a:r>
            <a:r>
              <a:rPr lang="en-US" sz="1800" dirty="0" err="1"/>
              <a:t>on_exit</a:t>
            </a:r>
            <a:r>
              <a:rPr lang="en-US" sz="1800" dirty="0"/>
              <a:t>(</a:t>
            </a:r>
            <a:r>
              <a:rPr lang="en-US" sz="1800" dirty="0" err="1"/>
              <a:t>onexitFunc</a:t>
            </a:r>
            <a:r>
              <a:rPr lang="en-US" sz="1800" dirty="0"/>
              <a:t>, (void *) 10) != 0)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("fatal: </a:t>
            </a:r>
            <a:r>
              <a:rPr lang="en-US" sz="1800" dirty="0" err="1"/>
              <a:t>on_exit</a:t>
            </a:r>
            <a:r>
              <a:rPr lang="en-US" sz="1800" dirty="0"/>
              <a:t> 1")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     </a:t>
            </a:r>
            <a:r>
              <a:rPr lang="en-US" sz="1800" dirty="0"/>
              <a:t>abort()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 }</a:t>
            </a:r>
            <a:endParaRPr lang="en-US" sz="1800" dirty="0"/>
          </a:p>
          <a:p>
            <a:pPr algn="l"/>
            <a:r>
              <a:rPr lang="en-US" sz="1800" dirty="0" smtClean="0"/>
              <a:t>    </a:t>
            </a:r>
            <a:r>
              <a:rPr lang="en-US" sz="1800" dirty="0"/>
              <a:t>if (</a:t>
            </a:r>
            <a:r>
              <a:rPr lang="en-US" sz="1800" dirty="0" err="1"/>
              <a:t>atexit</a:t>
            </a:r>
            <a:r>
              <a:rPr lang="en-US" sz="1800" dirty="0"/>
              <a:t>(atexitFunc1) != 0)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  </a:t>
            </a:r>
            <a:r>
              <a:rPr lang="en-US" sz="1800" dirty="0" err="1" smtClean="0"/>
              <a:t>printf</a:t>
            </a:r>
            <a:r>
              <a:rPr lang="en-US" sz="1800" dirty="0"/>
              <a:t>("fatal: </a:t>
            </a:r>
            <a:r>
              <a:rPr lang="en-US" sz="1800" dirty="0" err="1"/>
              <a:t>atexit</a:t>
            </a:r>
            <a:r>
              <a:rPr lang="en-US" sz="1800" dirty="0"/>
              <a:t> 1"); </a:t>
            </a:r>
            <a:endParaRPr lang="en-US" sz="1800" dirty="0" smtClean="0"/>
          </a:p>
          <a:p>
            <a:pPr algn="l"/>
            <a:r>
              <a:rPr lang="en-US" sz="1800" dirty="0" smtClean="0"/>
              <a:t>        </a:t>
            </a:r>
            <a:r>
              <a:rPr lang="en-US" sz="1800" dirty="0"/>
              <a:t>abort()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  }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if (</a:t>
            </a:r>
            <a:r>
              <a:rPr lang="en-US" sz="1800" dirty="0" err="1"/>
              <a:t>atexit</a:t>
            </a:r>
            <a:r>
              <a:rPr lang="en-US" sz="1800" dirty="0"/>
              <a:t>(atexitFunc2) != 0)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  </a:t>
            </a:r>
            <a:r>
              <a:rPr lang="en-US" sz="1800" dirty="0" err="1"/>
              <a:t>printf</a:t>
            </a:r>
            <a:r>
              <a:rPr lang="en-US" sz="1800" dirty="0"/>
              <a:t>("fatal: </a:t>
            </a:r>
            <a:r>
              <a:rPr lang="en-US" sz="1800" dirty="0" err="1"/>
              <a:t>atexit</a:t>
            </a:r>
            <a:r>
              <a:rPr lang="en-US" sz="1800" dirty="0"/>
              <a:t> 2")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     </a:t>
            </a:r>
            <a:r>
              <a:rPr lang="en-US" sz="1800" dirty="0"/>
              <a:t>abort();     }</a:t>
            </a:r>
            <a:r>
              <a:rPr lang="en-US" sz="1800" dirty="0" smtClean="0"/>
              <a:t>#</a:t>
            </a:r>
            <a:endParaRPr lang="en-US" sz="1800" dirty="0"/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if (</a:t>
            </a:r>
            <a:r>
              <a:rPr lang="en-US" sz="1800" dirty="0" err="1"/>
              <a:t>on_exit</a:t>
            </a:r>
            <a:r>
              <a:rPr lang="en-US" sz="1800" dirty="0"/>
              <a:t>(</a:t>
            </a:r>
            <a:r>
              <a:rPr lang="en-US" sz="1800" dirty="0" err="1"/>
              <a:t>onexitFunc</a:t>
            </a:r>
            <a:r>
              <a:rPr lang="en-US" sz="1800" dirty="0"/>
              <a:t>, (void *) 20) != 0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smtClean="0"/>
              <a:t>         </a:t>
            </a:r>
            <a:r>
              <a:rPr lang="en-US" sz="1800" dirty="0"/>
              <a:t>abort()</a:t>
            </a:r>
            <a:r>
              <a:rPr lang="en-US" sz="1800" dirty="0" smtClean="0"/>
              <a:t>;</a:t>
            </a:r>
            <a:endParaRPr lang="en-US" sz="1800" dirty="0"/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exit(2);}</a:t>
            </a:r>
          </a:p>
        </p:txBody>
      </p:sp>
    </p:spTree>
    <p:extLst>
      <p:ext uri="{BB962C8B-B14F-4D97-AF65-F5344CB8AC3E}">
        <p14:creationId xmlns:p14="http://schemas.microsoft.com/office/powerpoint/2010/main" val="410889836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2743200"/>
            <a:ext cx="937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﻿./</a:t>
            </a:r>
            <a:r>
              <a:rPr lang="en-US" sz="3600" dirty="0" err="1" smtClean="0"/>
              <a:t>onexit</a:t>
            </a:r>
            <a:endParaRPr lang="en-US" sz="3600" dirty="0" smtClean="0"/>
          </a:p>
          <a:p>
            <a:pPr algn="l"/>
            <a:r>
              <a:rPr lang="en-US" sz="3600" dirty="0" err="1" smtClean="0"/>
              <a:t>on_exit</a:t>
            </a:r>
            <a:r>
              <a:rPr lang="en-US" sz="3600" dirty="0" smtClean="0"/>
              <a:t> </a:t>
            </a:r>
            <a:r>
              <a:rPr lang="en-US" sz="3600" dirty="0"/>
              <a:t>function called: status=2, </a:t>
            </a:r>
            <a:r>
              <a:rPr lang="en-US" sz="3600" dirty="0" err="1"/>
              <a:t>arg</a:t>
            </a:r>
            <a:r>
              <a:rPr lang="en-US" sz="3600" dirty="0"/>
              <a:t>=</a:t>
            </a:r>
            <a:r>
              <a:rPr lang="en-US" sz="3600" dirty="0" smtClean="0"/>
              <a:t>20</a:t>
            </a:r>
          </a:p>
          <a:p>
            <a:pPr algn="l"/>
            <a:r>
              <a:rPr lang="en-US" sz="3600" dirty="0" err="1" smtClean="0"/>
              <a:t>atexit</a:t>
            </a:r>
            <a:r>
              <a:rPr lang="en-US" sz="3600" dirty="0" smtClean="0"/>
              <a:t> </a:t>
            </a:r>
            <a:r>
              <a:rPr lang="en-US" sz="3600" dirty="0"/>
              <a:t>function 2 </a:t>
            </a:r>
            <a:r>
              <a:rPr lang="en-US" sz="3600" dirty="0" smtClean="0"/>
              <a:t>called</a:t>
            </a:r>
          </a:p>
          <a:p>
            <a:pPr algn="l"/>
            <a:r>
              <a:rPr lang="en-US" sz="3600" dirty="0" err="1" smtClean="0"/>
              <a:t>atexit</a:t>
            </a:r>
            <a:r>
              <a:rPr lang="en-US" sz="3600" dirty="0" smtClean="0"/>
              <a:t> </a:t>
            </a:r>
            <a:r>
              <a:rPr lang="en-US" sz="3600" dirty="0"/>
              <a:t>function 1 </a:t>
            </a:r>
            <a:r>
              <a:rPr lang="en-US" sz="3600" dirty="0" smtClean="0"/>
              <a:t>called</a:t>
            </a:r>
          </a:p>
          <a:p>
            <a:pPr algn="l"/>
            <a:r>
              <a:rPr lang="en-US" sz="3600" dirty="0" err="1" smtClean="0"/>
              <a:t>on_exit</a:t>
            </a:r>
            <a:r>
              <a:rPr lang="en-US" sz="3600" dirty="0" smtClean="0"/>
              <a:t> </a:t>
            </a:r>
            <a:r>
              <a:rPr lang="en-US" sz="3600" dirty="0"/>
              <a:t>function called: status=2, </a:t>
            </a:r>
            <a:r>
              <a:rPr lang="en-US" sz="3600" dirty="0" err="1"/>
              <a:t>arg</a:t>
            </a:r>
            <a:r>
              <a:rPr lang="en-US" sz="3600" dirty="0"/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30174244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7400" y="1828800"/>
            <a:ext cx="11277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﻿#include &lt;</a:t>
            </a:r>
            <a:r>
              <a:rPr lang="en-US" sz="1800" dirty="0" err="1"/>
              <a:t>signal.h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setjmp.h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stdlib.h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, j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long </a:t>
            </a:r>
            <a:r>
              <a:rPr lang="en-US" sz="1800" dirty="0"/>
              <a:t>T0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err="1" smtClean="0"/>
              <a:t>jmp_buf</a:t>
            </a:r>
            <a:r>
              <a:rPr lang="en-US" sz="1800" dirty="0" smtClean="0"/>
              <a:t> </a:t>
            </a:r>
            <a:r>
              <a:rPr lang="en-US" sz="1800" dirty="0" err="1"/>
              <a:t>Env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void </a:t>
            </a:r>
            <a:r>
              <a:rPr lang="en-US" sz="1800" dirty="0" err="1"/>
              <a:t>alarm_handler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dummy)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long t1;  t1 = time(0) </a:t>
            </a:r>
            <a:r>
              <a:rPr lang="en-US" sz="1800" dirty="0" smtClean="0"/>
              <a:t>– T0;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("%d </a:t>
            </a:r>
            <a:r>
              <a:rPr lang="en-US" sz="1800" dirty="0" err="1"/>
              <a:t>second%s</a:t>
            </a:r>
            <a:r>
              <a:rPr lang="en-US" sz="1800" dirty="0"/>
              <a:t> has passed: j = %d.  </a:t>
            </a:r>
            <a:r>
              <a:rPr lang="en-US" sz="1800" dirty="0" err="1"/>
              <a:t>i</a:t>
            </a:r>
            <a:r>
              <a:rPr lang="en-US" sz="1800" dirty="0"/>
              <a:t> = %d\n", t1, </a:t>
            </a:r>
            <a:r>
              <a:rPr lang="en-US" sz="1800" dirty="0" smtClean="0"/>
              <a:t> </a:t>
            </a:r>
            <a:r>
              <a:rPr lang="en-US" sz="1800" dirty="0"/>
              <a:t>(t1 == 1) ? "" : "s", j,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if (t1 &gt;= 8)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("Giving up\n")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/>
              <a:t>longjmp</a:t>
            </a:r>
            <a:r>
              <a:rPr lang="en-US" sz="1800" dirty="0"/>
              <a:t>(</a:t>
            </a:r>
            <a:r>
              <a:rPr lang="en-US" sz="1800" dirty="0" err="1"/>
              <a:t>Env</a:t>
            </a:r>
            <a:r>
              <a:rPr lang="en-US" sz="1800" dirty="0"/>
              <a:t>, 1)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}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alarm(1)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signal(SIGALRM, </a:t>
            </a:r>
            <a:r>
              <a:rPr lang="en-US" sz="1800" dirty="0" err="1"/>
              <a:t>alarm_handler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main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signal(SIGALRM, </a:t>
            </a:r>
            <a:r>
              <a:rPr lang="en-US" sz="1800" dirty="0" err="1"/>
              <a:t>alarm_handler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alarm(1</a:t>
            </a:r>
            <a:r>
              <a:rPr lang="en-US" sz="1800" dirty="0" smtClean="0"/>
              <a:t>);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if (</a:t>
            </a:r>
            <a:r>
              <a:rPr lang="en-US" sz="1800" dirty="0" err="1"/>
              <a:t>setjmp</a:t>
            </a:r>
            <a:r>
              <a:rPr lang="en-US" sz="1800" dirty="0"/>
              <a:t>(</a:t>
            </a:r>
            <a:r>
              <a:rPr lang="en-US" sz="1800" dirty="0" err="1"/>
              <a:t>Env</a:t>
            </a:r>
            <a:r>
              <a:rPr lang="en-US" sz="1800" dirty="0"/>
              <a:t>) != 0)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("Gave up:  j = %d, </a:t>
            </a:r>
            <a:r>
              <a:rPr lang="en-US" sz="1800" dirty="0" err="1"/>
              <a:t>i</a:t>
            </a:r>
            <a:r>
              <a:rPr lang="en-US" sz="1800" dirty="0"/>
              <a:t> = %d\n", j,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/>
              <a:t>exit(1)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}</a:t>
            </a:r>
          </a:p>
          <a:p>
            <a:pPr algn="l"/>
            <a:r>
              <a:rPr lang="en-US" sz="1800" dirty="0" smtClean="0"/>
              <a:t>  T0 </a:t>
            </a:r>
            <a:r>
              <a:rPr lang="en-US" sz="1800" dirty="0"/>
              <a:t>= time(0)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for (j = 0; j &lt; 10000; j++) 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1000000;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01168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7000" y="1828800"/>
            <a:ext cx="10668000" cy="720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﻿./</a:t>
            </a:r>
            <a:r>
              <a:rPr lang="en-US" dirty="0" smtClean="0"/>
              <a:t>sh4</a:t>
            </a:r>
          </a:p>
          <a:p>
            <a:pPr algn="l"/>
            <a:r>
              <a:rPr lang="en-US" dirty="0" smtClean="0"/>
              <a:t>1 </a:t>
            </a:r>
            <a:r>
              <a:rPr lang="en-US" dirty="0"/>
              <a:t>second has passed: j = 562.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206447</a:t>
            </a:r>
          </a:p>
          <a:p>
            <a:pPr algn="l"/>
            <a:r>
              <a:rPr lang="en-US" dirty="0" smtClean="0"/>
              <a:t>2 </a:t>
            </a:r>
            <a:r>
              <a:rPr lang="en-US" dirty="0"/>
              <a:t>seconds has passed: j = 1086.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482049</a:t>
            </a:r>
          </a:p>
          <a:p>
            <a:pPr algn="l"/>
            <a:r>
              <a:rPr lang="en-US" dirty="0" smtClean="0"/>
              <a:t>3 </a:t>
            </a:r>
            <a:r>
              <a:rPr lang="en-US" dirty="0"/>
              <a:t>seconds has passed: j = 1627.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624208</a:t>
            </a:r>
          </a:p>
          <a:p>
            <a:pPr algn="l"/>
            <a:r>
              <a:rPr lang="en-US" dirty="0" smtClean="0"/>
              <a:t>4 </a:t>
            </a:r>
            <a:r>
              <a:rPr lang="en-US" dirty="0"/>
              <a:t>seconds has passed: j = 2166.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672045</a:t>
            </a:r>
          </a:p>
          <a:p>
            <a:pPr algn="l"/>
            <a:r>
              <a:rPr lang="en-US" dirty="0" smtClean="0"/>
              <a:t>5 </a:t>
            </a:r>
            <a:r>
              <a:rPr lang="en-US" dirty="0"/>
              <a:t>seconds has passed: j = 2697.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822012</a:t>
            </a:r>
          </a:p>
          <a:p>
            <a:pPr algn="l"/>
            <a:r>
              <a:rPr lang="en-US" dirty="0" smtClean="0"/>
              <a:t>6 </a:t>
            </a:r>
            <a:r>
              <a:rPr lang="en-US" dirty="0"/>
              <a:t>seconds has passed: j = 3218.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3248</a:t>
            </a:r>
          </a:p>
          <a:p>
            <a:pPr algn="l"/>
            <a:r>
              <a:rPr lang="en-US" dirty="0" smtClean="0"/>
              <a:t>7 </a:t>
            </a:r>
            <a:r>
              <a:rPr lang="en-US" dirty="0"/>
              <a:t>seconds has passed: j = 3756.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174425</a:t>
            </a:r>
          </a:p>
          <a:p>
            <a:pPr algn="l"/>
            <a:r>
              <a:rPr lang="en-US" dirty="0" smtClean="0"/>
              <a:t>8 </a:t>
            </a:r>
            <a:r>
              <a:rPr lang="en-US" dirty="0"/>
              <a:t>seconds has passed: j = 4276.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814466</a:t>
            </a:r>
          </a:p>
          <a:p>
            <a:pPr algn="l"/>
            <a:r>
              <a:rPr lang="en-US" dirty="0" smtClean="0"/>
              <a:t>Giving up</a:t>
            </a:r>
          </a:p>
          <a:p>
            <a:pPr algn="l"/>
            <a:r>
              <a:rPr lang="en-US" dirty="0" smtClean="0"/>
              <a:t>Gave </a:t>
            </a:r>
            <a:r>
              <a:rPr lang="en-US" dirty="0"/>
              <a:t>up:  j = 4276, </a:t>
            </a:r>
            <a:r>
              <a:rPr lang="en-US" dirty="0" err="1"/>
              <a:t>i</a:t>
            </a:r>
            <a:r>
              <a:rPr lang="en-US" dirty="0"/>
              <a:t> = 814466</a:t>
            </a:r>
          </a:p>
        </p:txBody>
      </p:sp>
    </p:spTree>
    <p:extLst>
      <p:ext uri="{BB962C8B-B14F-4D97-AF65-F5344CB8AC3E}">
        <p14:creationId xmlns:p14="http://schemas.microsoft.com/office/powerpoint/2010/main" val="1205666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9000" y="1905000"/>
            <a:ext cx="9372600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def</a:t>
            </a:r>
            <a:r>
              <a:rPr lang="en-US" dirty="0"/>
              <a:t> divide(x, y):</a:t>
            </a:r>
          </a:p>
          <a:p>
            <a:pPr algn="l"/>
            <a:r>
              <a:rPr lang="en-US" dirty="0"/>
              <a:t>...     </a:t>
            </a: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...         result = x / y</a:t>
            </a:r>
          </a:p>
          <a:p>
            <a:pPr algn="l"/>
            <a:r>
              <a:rPr lang="en-US" dirty="0"/>
              <a:t>...     </a:t>
            </a:r>
            <a:r>
              <a:rPr lang="en-US" b="1" dirty="0"/>
              <a:t>except</a:t>
            </a:r>
            <a:r>
              <a:rPr lang="en-US" dirty="0"/>
              <a:t>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...         print "division by zero!"</a:t>
            </a:r>
          </a:p>
          <a:p>
            <a:pPr algn="l"/>
            <a:r>
              <a:rPr lang="en-US" dirty="0"/>
              <a:t>...    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...         print "result is", result</a:t>
            </a:r>
          </a:p>
          <a:p>
            <a:pPr algn="l"/>
            <a:r>
              <a:rPr lang="en-US" dirty="0"/>
              <a:t>...     </a:t>
            </a: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...         print "executing </a:t>
            </a:r>
            <a:r>
              <a:rPr lang="en-US" dirty="0" smtClean="0"/>
              <a:t>finally clause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84215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400" y="1905000"/>
            <a:ext cx="113538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public void </a:t>
            </a:r>
            <a:r>
              <a:rPr lang="en-US" sz="2000" dirty="0" err="1"/>
              <a:t>writeList</a:t>
            </a:r>
            <a:r>
              <a:rPr lang="en-US" sz="2000" dirty="0"/>
              <a:t>()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PrintWriter</a:t>
            </a:r>
            <a:r>
              <a:rPr lang="en-US" sz="2000" dirty="0"/>
              <a:t> out = null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b="1" dirty="0"/>
              <a:t>try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("Entering" + " try statement")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     out = new </a:t>
            </a:r>
            <a:r>
              <a:rPr lang="en-US" sz="2000" dirty="0" err="1"/>
              <a:t>PrintWriter</a:t>
            </a:r>
            <a:r>
              <a:rPr lang="en-US" sz="2000" dirty="0"/>
              <a:t>(new </a:t>
            </a:r>
            <a:r>
              <a:rPr lang="en-US" sz="2000" dirty="0" err="1"/>
              <a:t>FileWriter</a:t>
            </a:r>
            <a:r>
              <a:rPr lang="en-US" sz="2000" dirty="0"/>
              <a:t>("</a:t>
            </a:r>
            <a:r>
              <a:rPr lang="en-US" sz="2000" dirty="0" err="1"/>
              <a:t>OutFile.txt</a:t>
            </a:r>
            <a:r>
              <a:rPr lang="en-US" sz="2000" dirty="0"/>
              <a:t>"));</a:t>
            </a:r>
          </a:p>
          <a:p>
            <a:pPr algn="l"/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SIZE;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out.println</a:t>
            </a:r>
            <a:r>
              <a:rPr lang="en-US" sz="2000" dirty="0"/>
              <a:t>("Value at: " + </a:t>
            </a:r>
            <a:r>
              <a:rPr lang="en-US" sz="2000" dirty="0" err="1"/>
              <a:t>i</a:t>
            </a:r>
            <a:r>
              <a:rPr lang="en-US" sz="2000" dirty="0"/>
              <a:t> + " = " + </a:t>
            </a:r>
            <a:r>
              <a:rPr lang="en-US" sz="2000" dirty="0" err="1"/>
              <a:t>list.get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));</a:t>
            </a:r>
          </a:p>
          <a:p>
            <a:pPr algn="l"/>
            <a:r>
              <a:rPr lang="en-US" sz="2000" dirty="0"/>
              <a:t>        }</a:t>
            </a:r>
          </a:p>
          <a:p>
            <a:pPr algn="l"/>
            <a:r>
              <a:rPr lang="en-US" sz="2000" dirty="0"/>
              <a:t>    } </a:t>
            </a:r>
            <a:r>
              <a:rPr lang="en-US" sz="2000" b="1" dirty="0"/>
              <a:t>catch</a:t>
            </a:r>
            <a:r>
              <a:rPr lang="en-US" sz="2000" dirty="0"/>
              <a:t> (</a:t>
            </a:r>
            <a:r>
              <a:rPr lang="en-US" sz="2000" dirty="0" err="1"/>
              <a:t>IndexOutOfBoundsException</a:t>
            </a:r>
            <a:r>
              <a:rPr lang="en-US" sz="2000" dirty="0"/>
              <a:t> e) {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System.err.println</a:t>
            </a:r>
            <a:r>
              <a:rPr lang="en-US" sz="2000" dirty="0"/>
              <a:t>("Caught </a:t>
            </a:r>
            <a:r>
              <a:rPr lang="en-US" sz="2000" dirty="0" err="1"/>
              <a:t>IndexOutOfBoundsException</a:t>
            </a:r>
            <a:r>
              <a:rPr lang="en-US" sz="2000" dirty="0"/>
              <a:t>: "</a:t>
            </a:r>
          </a:p>
          <a:p>
            <a:pPr algn="l"/>
            <a:r>
              <a:rPr lang="en-US" sz="2000" dirty="0"/>
              <a:t>                           +  </a:t>
            </a:r>
            <a:r>
              <a:rPr lang="en-US" sz="2000" dirty="0" err="1"/>
              <a:t>e.getMessage</a:t>
            </a:r>
            <a:r>
              <a:rPr lang="en-US" sz="2000" dirty="0"/>
              <a:t>())</a:t>
            </a:r>
            <a:r>
              <a:rPr lang="en-US" sz="2000" dirty="0" smtClean="0"/>
              <a:t>;                      </a:t>
            </a:r>
            <a:endParaRPr lang="en-US" sz="2000" dirty="0"/>
          </a:p>
          <a:p>
            <a:pPr algn="l"/>
            <a:r>
              <a:rPr lang="en-US" sz="2000" dirty="0"/>
              <a:t>    } </a:t>
            </a:r>
            <a:r>
              <a:rPr lang="en-US" sz="2000" b="1" dirty="0"/>
              <a:t>catch</a:t>
            </a:r>
            <a:r>
              <a:rPr lang="en-US" sz="2000" dirty="0"/>
              <a:t>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System.err.println</a:t>
            </a:r>
            <a:r>
              <a:rPr lang="en-US" sz="2000" dirty="0"/>
              <a:t>("Caught </a:t>
            </a:r>
            <a:r>
              <a:rPr lang="en-US" sz="2000" dirty="0" err="1"/>
              <a:t>IOException</a:t>
            </a:r>
            <a:r>
              <a:rPr lang="en-US" sz="2000" dirty="0"/>
              <a:t>: " +  </a:t>
            </a:r>
            <a:r>
              <a:rPr lang="en-US" sz="2000" dirty="0" err="1"/>
              <a:t>e.getMessage</a:t>
            </a:r>
            <a:r>
              <a:rPr lang="en-US" sz="2000" dirty="0"/>
              <a:t>())</a:t>
            </a:r>
            <a:r>
              <a:rPr lang="en-US" sz="2000" dirty="0" smtClean="0"/>
              <a:t>;                     </a:t>
            </a:r>
            <a:endParaRPr lang="en-US" sz="2000" dirty="0"/>
          </a:p>
          <a:p>
            <a:pPr algn="l"/>
            <a:r>
              <a:rPr lang="en-US" sz="2000" dirty="0"/>
              <a:t>    } </a:t>
            </a:r>
            <a:r>
              <a:rPr lang="en-US" sz="2000" b="1" dirty="0"/>
              <a:t>finally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        if (out != null) {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("Closing </a:t>
            </a:r>
            <a:r>
              <a:rPr lang="en-US" sz="2000" dirty="0" err="1"/>
              <a:t>PrintWriter</a:t>
            </a:r>
            <a:r>
              <a:rPr lang="en-US" sz="2000" dirty="0"/>
              <a:t>");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out.close</a:t>
            </a:r>
            <a:r>
              <a:rPr lang="en-US" sz="2000" dirty="0"/>
              <a:t>();</a:t>
            </a:r>
          </a:p>
          <a:p>
            <a:pPr algn="l"/>
            <a:r>
              <a:rPr lang="en-US" sz="2000" dirty="0"/>
              <a:t>        } </a:t>
            </a:r>
          </a:p>
          <a:p>
            <a:pPr algn="l"/>
            <a:r>
              <a:rPr lang="en-US" sz="2000" dirty="0"/>
              <a:t>        </a:t>
            </a:r>
            <a:r>
              <a:rPr lang="en-US" sz="2000" b="1" dirty="0"/>
              <a:t>else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PrintWriter</a:t>
            </a:r>
            <a:r>
              <a:rPr lang="en-US" sz="2000" dirty="0"/>
              <a:t> not open");</a:t>
            </a:r>
          </a:p>
          <a:p>
            <a:pPr algn="l"/>
            <a:r>
              <a:rPr lang="en-US" sz="2000" dirty="0"/>
              <a:t>        }</a:t>
            </a:r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511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Unix/c - </a:t>
            </a:r>
            <a:r>
              <a:rPr lang="en-US" dirty="0" err="1" smtClean="0"/>
              <a:t>longjmp</a:t>
            </a:r>
            <a:r>
              <a:rPr lang="en-US" dirty="0" smtClean="0"/>
              <a:t>/</a:t>
            </a:r>
            <a:r>
              <a:rPr lang="en-US" dirty="0" err="1" smtClean="0"/>
              <a:t>setjmp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setjmp</a:t>
            </a:r>
            <a:r>
              <a:rPr lang="en-US" dirty="0"/>
              <a:t>(</a:t>
            </a:r>
            <a:r>
              <a:rPr lang="en-US" dirty="0" err="1"/>
              <a:t>jmp_buf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</a:t>
            </a:r>
            <a:r>
              <a:rPr lang="en-US" dirty="0" err="1"/>
              <a:t>longjmp</a:t>
            </a:r>
            <a:r>
              <a:rPr lang="en-US" dirty="0"/>
              <a:t>(</a:t>
            </a:r>
            <a:r>
              <a:rPr lang="en-US" dirty="0" err="1"/>
              <a:t>jmp_buf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/>
              <a:t>setjmp</a:t>
            </a:r>
            <a:r>
              <a:rPr lang="en-US" dirty="0"/>
              <a:t>() and </a:t>
            </a:r>
            <a:r>
              <a:rPr lang="en-US" b="1" dirty="0">
                <a:hlinkClick r:id="rId2"/>
              </a:rPr>
              <a:t>longjmp</a:t>
            </a:r>
            <a:r>
              <a:rPr lang="en-US" dirty="0"/>
              <a:t>(3) are useful for dealing with errors and interrupts encountered in a low-level subroutine of a </a:t>
            </a:r>
            <a:r>
              <a:rPr lang="en-US" dirty="0" smtClean="0"/>
              <a:t>c program.</a:t>
            </a:r>
          </a:p>
          <a:p>
            <a:r>
              <a:rPr lang="en-US" b="1" dirty="0" err="1" smtClean="0"/>
              <a:t>setjmp</a:t>
            </a:r>
            <a:r>
              <a:rPr lang="en-US" dirty="0"/>
              <a:t>() saves the stack context/environment in </a:t>
            </a:r>
            <a:r>
              <a:rPr lang="en-US" i="1" dirty="0" err="1"/>
              <a:t>env</a:t>
            </a:r>
            <a:r>
              <a:rPr lang="en-US" dirty="0"/>
              <a:t> for later use by </a:t>
            </a:r>
            <a:r>
              <a:rPr lang="en-US" b="1" dirty="0">
                <a:hlinkClick r:id="rId2"/>
              </a:rPr>
              <a:t>longjmp</a:t>
            </a:r>
            <a:r>
              <a:rPr lang="en-US" dirty="0"/>
              <a:t>(3). The stack context will be invalidated if the function which called </a:t>
            </a:r>
            <a:r>
              <a:rPr lang="en-US" b="1" dirty="0" err="1"/>
              <a:t>setjmp</a:t>
            </a:r>
            <a:r>
              <a:rPr lang="en-US" dirty="0"/>
              <a:t>() returns.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07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longjmp</a:t>
            </a:r>
            <a:r>
              <a:rPr lang="en-US" dirty="0"/>
              <a:t>() restores the environment saved by the last call of </a:t>
            </a:r>
            <a:r>
              <a:rPr lang="en-US" b="1" dirty="0">
                <a:hlinkClick r:id="rId2"/>
              </a:rPr>
              <a:t>setjmp</a:t>
            </a:r>
            <a:r>
              <a:rPr lang="en-US" dirty="0"/>
              <a:t>(3) with the corresponding </a:t>
            </a:r>
            <a:r>
              <a:rPr lang="en-US" i="1" dirty="0" err="1"/>
              <a:t>env</a:t>
            </a:r>
            <a:r>
              <a:rPr lang="en-US" dirty="0"/>
              <a:t> argument. After </a:t>
            </a:r>
            <a:r>
              <a:rPr lang="en-US" b="1" dirty="0" err="1"/>
              <a:t>longjmp</a:t>
            </a:r>
            <a:r>
              <a:rPr lang="en-US" dirty="0"/>
              <a:t>() is completed, program execution continues as if the corresponding call of </a:t>
            </a:r>
            <a:r>
              <a:rPr lang="en-US" b="1" dirty="0">
                <a:hlinkClick r:id="rId2"/>
              </a:rPr>
              <a:t>setjmp</a:t>
            </a:r>
            <a:r>
              <a:rPr lang="en-US" dirty="0"/>
              <a:t>(3) had just returned the value </a:t>
            </a:r>
            <a:r>
              <a:rPr lang="en-US" i="1" dirty="0"/>
              <a:t>val</a:t>
            </a:r>
            <a:r>
              <a:rPr lang="en-US" dirty="0"/>
              <a:t>. </a:t>
            </a:r>
            <a:r>
              <a:rPr lang="en-US" b="1" dirty="0" err="1"/>
              <a:t>longjmp</a:t>
            </a:r>
            <a:r>
              <a:rPr lang="en-US" dirty="0"/>
              <a:t>() cannot cause 0 to be returned. If </a:t>
            </a:r>
            <a:r>
              <a:rPr lang="en-US" b="1" dirty="0" err="1"/>
              <a:t>longjmp</a:t>
            </a:r>
            <a:r>
              <a:rPr lang="en-US" dirty="0"/>
              <a:t>() is invoked with a second argument of 0, 1 will be returned instead.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36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2286000"/>
            <a:ext cx="6705600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﻿#</a:t>
            </a:r>
            <a:r>
              <a:rPr lang="en-US" sz="2400" dirty="0" smtClean="0"/>
              <a:t>include &lt;</a:t>
            </a:r>
            <a:r>
              <a:rPr lang="en-US" sz="2400" dirty="0" err="1"/>
              <a:t>setjmp.h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 smtClean="0"/>
              <a:t>#</a:t>
            </a:r>
            <a:r>
              <a:rPr lang="en-US" sz="2400" dirty="0"/>
              <a:t>include&lt;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 smtClean="0"/>
              <a:t>#</a:t>
            </a:r>
            <a:r>
              <a:rPr lang="en-US" sz="2400" dirty="0"/>
              <a:t>include&lt;</a:t>
            </a:r>
            <a:r>
              <a:rPr lang="en-US" sz="2400" dirty="0" err="1"/>
              <a:t>stdlib.h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 smtClean="0"/>
              <a:t>main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algn="l"/>
            <a:r>
              <a:rPr lang="en-US" sz="2400" dirty="0" smtClean="0"/>
              <a:t>{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/>
              <a:t>jmp_buf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setjmp</a:t>
            </a:r>
            <a:r>
              <a:rPr lang="en-US" sz="2400" dirty="0"/>
              <a:t>(</a:t>
            </a:r>
            <a:r>
              <a:rPr lang="en-US" sz="2400" dirty="0" err="1"/>
              <a:t>env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("first print: </a:t>
            </a:r>
            <a:r>
              <a:rPr lang="en-US" sz="2400" dirty="0" err="1"/>
              <a:t>i</a:t>
            </a:r>
            <a:r>
              <a:rPr lang="en-US" sz="2400" dirty="0"/>
              <a:t> = %d\n",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!= 0) </a:t>
            </a:r>
            <a:r>
              <a:rPr lang="en-US" sz="2400" dirty="0" smtClean="0"/>
              <a:t>{</a:t>
            </a:r>
          </a:p>
          <a:p>
            <a:pPr algn="l"/>
            <a:r>
              <a:rPr lang="en-US" sz="2400" dirty="0" smtClean="0"/>
              <a:t>      </a:t>
            </a:r>
            <a:r>
              <a:rPr lang="en-US" sz="2400" dirty="0" err="1"/>
              <a:t>printf</a:t>
            </a:r>
            <a:r>
              <a:rPr lang="en-US" sz="2400" dirty="0"/>
              <a:t>("second print: </a:t>
            </a:r>
            <a:r>
              <a:rPr lang="en-US" sz="2400" dirty="0" err="1"/>
              <a:t>i</a:t>
            </a:r>
            <a:r>
              <a:rPr lang="en-US" sz="2400" dirty="0"/>
              <a:t> = %d\n",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    </a:t>
            </a:r>
            <a:r>
              <a:rPr lang="en-US" sz="2400" dirty="0"/>
              <a:t>exit(0)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}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/>
              <a:t>longjmp</a:t>
            </a:r>
            <a:r>
              <a:rPr lang="en-US" sz="2400" dirty="0"/>
              <a:t>(</a:t>
            </a:r>
            <a:r>
              <a:rPr lang="en-US" sz="2400" dirty="0" err="1"/>
              <a:t>env</a:t>
            </a:r>
            <a:r>
              <a:rPr lang="en-US" sz="2400" dirty="0"/>
              <a:t>, 2)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("third print: Does this line get printed?\n");</a:t>
            </a:r>
            <a:r>
              <a:rPr lang="en-US" sz="2400" dirty="0" smtClean="0"/>
              <a:t>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("Does this line get printed?\n")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8400" y="19050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s-IS" sz="2400" dirty="0" smtClean="0"/>
              <a:t>./sj1</a:t>
            </a:r>
            <a:endParaRPr lang="is-IS" sz="2400" dirty="0"/>
          </a:p>
          <a:p>
            <a:pPr algn="l"/>
            <a:r>
              <a:rPr lang="en-US" sz="2400" dirty="0"/>
              <a:t>﻿first print: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0</a:t>
            </a:r>
          </a:p>
          <a:p>
            <a:pPr algn="l"/>
            <a:r>
              <a:rPr lang="en-US" sz="2400" dirty="0" smtClean="0"/>
              <a:t>first </a:t>
            </a:r>
            <a:r>
              <a:rPr lang="en-US" sz="2400" dirty="0"/>
              <a:t>print: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2</a:t>
            </a:r>
          </a:p>
          <a:p>
            <a:pPr algn="l"/>
            <a:r>
              <a:rPr lang="en-US" sz="2400" dirty="0" smtClean="0"/>
              <a:t>second </a:t>
            </a:r>
            <a:r>
              <a:rPr lang="en-US" sz="2400" dirty="0"/>
              <a:t>print: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is-IS" sz="2400" dirty="0" smtClean="0"/>
          </a:p>
          <a:p>
            <a:pPr algn="l"/>
            <a:endParaRPr lang="is-IS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400" dirty="0"/>
              <a:t>So, first, we call </a:t>
            </a:r>
            <a:r>
              <a:rPr lang="en-US" sz="2400" b="1" dirty="0" err="1"/>
              <a:t>setjmp</a:t>
            </a:r>
            <a:r>
              <a:rPr lang="en-US" sz="2400" b="1" dirty="0"/>
              <a:t>()</a:t>
            </a:r>
            <a:r>
              <a:rPr lang="en-US" sz="2400" dirty="0"/>
              <a:t>, and it returns 0. </a:t>
            </a:r>
            <a:endParaRPr lang="en-US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we call </a:t>
            </a:r>
            <a:r>
              <a:rPr lang="en-US" sz="2400" b="1" dirty="0" err="1"/>
              <a:t>longjmp</a:t>
            </a:r>
            <a:r>
              <a:rPr lang="en-US" sz="2400" b="1" dirty="0"/>
              <a:t>()</a:t>
            </a:r>
            <a:r>
              <a:rPr lang="en-US" sz="2400" dirty="0"/>
              <a:t> with a value of 2, which causes the code to return from </a:t>
            </a:r>
            <a:r>
              <a:rPr lang="en-US" sz="2400" b="1" dirty="0" err="1"/>
              <a:t>setjmp</a:t>
            </a:r>
            <a:r>
              <a:rPr lang="en-US" sz="2400" b="1" dirty="0"/>
              <a:t>()</a:t>
            </a:r>
            <a:r>
              <a:rPr lang="en-US" sz="2400" dirty="0"/>
              <a:t> with a value of 2. </a:t>
            </a:r>
            <a:endParaRPr lang="en-US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That </a:t>
            </a:r>
            <a:r>
              <a:rPr lang="en-US" sz="2400" dirty="0"/>
              <a:t>value is printed out, and the code exits.</a:t>
            </a:r>
            <a:endParaRPr lang="is-I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5827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a program depends completely on the contents of its memory (i.e. the code, </a:t>
            </a:r>
            <a:r>
              <a:rPr lang="en-US" dirty="0" err="1"/>
              <a:t>globals</a:t>
            </a:r>
            <a:r>
              <a:rPr lang="en-US" dirty="0"/>
              <a:t>, heap, and stack), and the contents of its </a:t>
            </a:r>
            <a:r>
              <a:rPr lang="en-US" dirty="0" smtClean="0"/>
              <a:t>registers.</a:t>
            </a:r>
          </a:p>
          <a:p>
            <a:r>
              <a:rPr lang="en-US" dirty="0" smtClean="0"/>
              <a:t>The </a:t>
            </a:r>
            <a:r>
              <a:rPr lang="en-US" dirty="0"/>
              <a:t>contents of the registers includes the stack pointer (</a:t>
            </a:r>
            <a:r>
              <a:rPr lang="en-US" b="1" dirty="0" err="1"/>
              <a:t>sp</a:t>
            </a:r>
            <a:r>
              <a:rPr lang="en-US" dirty="0"/>
              <a:t>), frame pointer (</a:t>
            </a:r>
            <a:r>
              <a:rPr lang="en-US" b="1" dirty="0" err="1"/>
              <a:t>fp</a:t>
            </a:r>
            <a:r>
              <a:rPr lang="en-US" dirty="0"/>
              <a:t>), and program counter (</a:t>
            </a:r>
            <a:r>
              <a:rPr lang="en-US" b="1" dirty="0"/>
              <a:t>pc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 does is save the contents of the registers so that </a:t>
            </a:r>
            <a:r>
              <a:rPr lang="en-US" b="1" dirty="0" err="1"/>
              <a:t>longjmp</a:t>
            </a:r>
            <a:r>
              <a:rPr lang="en-US" b="1" dirty="0"/>
              <a:t>()</a:t>
            </a:r>
            <a:r>
              <a:rPr lang="en-US" dirty="0"/>
              <a:t> can restore them </a:t>
            </a:r>
            <a:r>
              <a:rPr lang="en-US" dirty="0" smtClean="0"/>
              <a:t>later.</a:t>
            </a:r>
          </a:p>
          <a:p>
            <a:r>
              <a:rPr lang="en-US" dirty="0" smtClean="0"/>
              <a:t>In </a:t>
            </a:r>
            <a:r>
              <a:rPr lang="en-US" dirty="0"/>
              <a:t>this way, </a:t>
            </a:r>
            <a:r>
              <a:rPr lang="en-US" b="1" dirty="0" err="1"/>
              <a:t>longjmp</a:t>
            </a:r>
            <a:r>
              <a:rPr lang="en-US" b="1" dirty="0"/>
              <a:t>()</a:t>
            </a:r>
            <a:r>
              <a:rPr lang="en-US" dirty="0"/>
              <a:t> ``returns'' to the state of the program when </a:t>
            </a:r>
            <a:r>
              <a:rPr lang="en-US" b="1" dirty="0" err="1"/>
              <a:t>setjmp</a:t>
            </a:r>
            <a:r>
              <a:rPr lang="en-US" b="1" dirty="0"/>
              <a:t>()</a:t>
            </a:r>
            <a:r>
              <a:rPr lang="en-US" dirty="0"/>
              <a:t> was called.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633EA-985A-CD4C-B0E7-D316B82869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99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Setjmp.h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#include &lt; </a:t>
            </a:r>
            <a:r>
              <a:rPr lang="en-US" sz="3200" dirty="0" err="1"/>
              <a:t>setjmp.h</a:t>
            </a:r>
            <a:r>
              <a:rPr lang="en-US" sz="3200" dirty="0"/>
              <a:t> &gt; </a:t>
            </a:r>
            <a:endParaRPr lang="en-US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/>
              <a:t>setjmp</a:t>
            </a:r>
            <a:r>
              <a:rPr lang="en-US" sz="3200" dirty="0"/>
              <a:t>(</a:t>
            </a:r>
            <a:r>
              <a:rPr lang="en-US" sz="3200" dirty="0" err="1"/>
              <a:t>jmp_buf</a:t>
            </a:r>
            <a:r>
              <a:rPr lang="en-US" sz="3200" dirty="0"/>
              <a:t> </a:t>
            </a:r>
            <a:r>
              <a:rPr lang="en-US" sz="3200" dirty="0" err="1"/>
              <a:t>env</a:t>
            </a:r>
            <a:r>
              <a:rPr lang="en-US" sz="3200" dirty="0"/>
              <a:t>)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says to save the current state of the registers into </a:t>
            </a:r>
            <a:r>
              <a:rPr lang="en-US" sz="3200" b="1" dirty="0" err="1" smtClean="0"/>
              <a:t>env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you look in </a:t>
            </a:r>
            <a:r>
              <a:rPr lang="en-US" sz="3200" b="1" dirty="0">
                <a:hlinkClick r:id="rId2" action="ppaction://hlinkfile"/>
              </a:rPr>
              <a:t>/usr/include/setjmp.h</a:t>
            </a:r>
            <a:r>
              <a:rPr lang="en-US" sz="3200" dirty="0"/>
              <a:t>, you'll see that </a:t>
            </a:r>
            <a:r>
              <a:rPr lang="en-US" sz="3200" b="1" dirty="0" err="1"/>
              <a:t>jmp_buf</a:t>
            </a:r>
            <a:r>
              <a:rPr lang="en-US" sz="3200" dirty="0"/>
              <a:t> is defined as</a:t>
            </a:r>
            <a:r>
              <a:rPr lang="en-US" sz="3200" dirty="0" smtClean="0"/>
              <a:t>:</a:t>
            </a:r>
          </a:p>
          <a:p>
            <a:pPr marL="768096" lvl="1" indent="-356616"/>
            <a:r>
              <a:rPr lang="en-US" sz="3200" dirty="0" smtClean="0"/>
              <a:t>#</a:t>
            </a:r>
            <a:r>
              <a:rPr lang="en-US" sz="3200" dirty="0"/>
              <a:t>define _JBLEN </a:t>
            </a:r>
            <a:r>
              <a:rPr lang="en-US" sz="3200" dirty="0" smtClean="0"/>
              <a:t>9</a:t>
            </a:r>
          </a:p>
          <a:p>
            <a:pPr marL="768096" lvl="1" indent="-356616"/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 err="1"/>
              <a:t>struct</a:t>
            </a:r>
            <a:r>
              <a:rPr lang="en-US" sz="3200" dirty="0"/>
              <a:t> { </a:t>
            </a:r>
            <a:r>
              <a:rPr lang="en-US" sz="3200" dirty="0" err="1"/>
              <a:t>int</a:t>
            </a:r>
            <a:r>
              <a:rPr lang="en-US" sz="3200" dirty="0"/>
              <a:t> _</a:t>
            </a:r>
            <a:r>
              <a:rPr lang="en-US" sz="3200" dirty="0" err="1"/>
              <a:t>jb</a:t>
            </a:r>
            <a:r>
              <a:rPr lang="en-US" sz="3200" dirty="0"/>
              <a:t>[_JBLEN + 1]; } </a:t>
            </a:r>
            <a:r>
              <a:rPr lang="en-US" sz="3200" dirty="0" err="1"/>
              <a:t>jmp_buf</a:t>
            </a:r>
            <a:r>
              <a:rPr lang="en-US" sz="3200" dirty="0"/>
              <a:t>[1]</a:t>
            </a:r>
            <a:r>
              <a:rPr lang="en-US" sz="3200" dirty="0" smtClean="0"/>
              <a:t>;</a:t>
            </a:r>
          </a:p>
          <a:p>
            <a:r>
              <a:rPr lang="en-US" sz="3200" b="1" dirty="0" err="1" smtClean="0"/>
              <a:t>jmp_buf</a:t>
            </a:r>
            <a:r>
              <a:rPr lang="en-US" sz="3200" dirty="0" smtClean="0"/>
              <a:t> </a:t>
            </a:r>
            <a:r>
              <a:rPr lang="en-US" sz="3200" dirty="0"/>
              <a:t>is an array of </a:t>
            </a:r>
            <a:r>
              <a:rPr lang="en-US" sz="3200" b="1" dirty="0"/>
              <a:t>_JBLEN+1</a:t>
            </a:r>
            <a:r>
              <a:rPr lang="en-US" sz="3200" dirty="0"/>
              <a:t> </a:t>
            </a:r>
            <a:r>
              <a:rPr lang="en-US" sz="3200" dirty="0" smtClean="0"/>
              <a:t>integers.</a:t>
            </a:r>
          </a:p>
          <a:p>
            <a:r>
              <a:rPr lang="en-US" sz="3200" dirty="0" smtClean="0"/>
              <a:t>So</a:t>
            </a:r>
            <a:r>
              <a:rPr lang="en-US" sz="3200" dirty="0"/>
              <a:t>, when you call </a:t>
            </a:r>
            <a:r>
              <a:rPr lang="en-US" sz="3200" b="1" dirty="0" err="1"/>
              <a:t>setjmp</a:t>
            </a:r>
            <a:r>
              <a:rPr lang="en-US" sz="3200" b="1" dirty="0"/>
              <a:t>()</a:t>
            </a:r>
            <a:r>
              <a:rPr lang="en-US" sz="3200" dirty="0"/>
              <a:t>, you pass it the address of an array of integers, and it stores the value of the registers in that array. </a:t>
            </a:r>
            <a:r>
              <a:rPr lang="en-US" sz="3200" b="1" dirty="0" err="1"/>
              <a:t>Setjmp</a:t>
            </a:r>
            <a:r>
              <a:rPr lang="en-US" sz="3200" b="1" dirty="0"/>
              <a:t>()</a:t>
            </a:r>
            <a:r>
              <a:rPr lang="en-US" sz="3200" dirty="0"/>
              <a:t> returns 0 when you call it in this way.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NYU.potx</Template>
  <TotalTime>3447</TotalTime>
  <Pages>0</Pages>
  <Words>1574</Words>
  <Characters>0</Characters>
  <Application>Microsoft Macintosh PowerPoint</Application>
  <PresentationFormat>Custom</PresentationFormat>
  <Lines>0</Lines>
  <Paragraphs>349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Gill Sans</vt:lpstr>
      <vt:lpstr>ＭＳ Ｐゴシック</vt:lpstr>
      <vt:lpstr>ヒラギノ角ゴ ProN W3</vt:lpstr>
      <vt:lpstr>Arial</vt:lpstr>
      <vt:lpstr>Bullets</vt:lpstr>
      <vt:lpstr>Blank</vt:lpstr>
      <vt:lpstr>Exception Handling in c</vt:lpstr>
      <vt:lpstr>Introduction</vt:lpstr>
      <vt:lpstr>Python</vt:lpstr>
      <vt:lpstr>Java</vt:lpstr>
      <vt:lpstr>Unix/c - longjmp/setjmp</vt:lpstr>
      <vt:lpstr>longjmp</vt:lpstr>
      <vt:lpstr>Setjmp/longjmp Example</vt:lpstr>
      <vt:lpstr>Setjmp/Longjmp</vt:lpstr>
      <vt:lpstr>Setjmp.h</vt:lpstr>
      <vt:lpstr>longjmp</vt:lpstr>
      <vt:lpstr>PowerPoint Presentation</vt:lpstr>
      <vt:lpstr>Try/Etry/Catch/Throw – Solution 1</vt:lpstr>
      <vt:lpstr>Solution 1</vt:lpstr>
      <vt:lpstr>Expansion of Previous Slide (gcc –E)</vt:lpstr>
      <vt:lpstr>Execution</vt:lpstr>
      <vt:lpstr>Adding Exceptions</vt:lpstr>
      <vt:lpstr>Solution 2</vt:lpstr>
      <vt:lpstr>Solution 2</vt:lpstr>
      <vt:lpstr>Solution 2 - Execution</vt:lpstr>
      <vt:lpstr>Finally-Block</vt:lpstr>
      <vt:lpstr>Adding Finally-BLock</vt:lpstr>
      <vt:lpstr>Finally Solution?</vt:lpstr>
      <vt:lpstr>atexit(3)/on_exit(3)*</vt:lpstr>
      <vt:lpstr>on_exit/atexit</vt:lpstr>
      <vt:lpstr>Execution</vt:lpstr>
      <vt:lpstr>Signal Handling in c</vt:lpstr>
      <vt:lpstr>Execution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subject/>
  <dc:creator/>
  <cp:keywords/>
  <dc:description/>
  <cp:lastModifiedBy>Thomas Reddington</cp:lastModifiedBy>
  <cp:revision>53</cp:revision>
  <dcterms:created xsi:type="dcterms:W3CDTF">2009-10-22T17:13:24Z</dcterms:created>
  <dcterms:modified xsi:type="dcterms:W3CDTF">2017-11-08T15:16:16Z</dcterms:modified>
</cp:coreProperties>
</file>