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3" r:id="rId7"/>
    <p:sldId id="264" r:id="rId8"/>
    <p:sldId id="261" r:id="rId9"/>
    <p:sldId id="265" r:id="rId10"/>
    <p:sldId id="266" r:id="rId11"/>
    <p:sldId id="262"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2"/>
    <p:restoredTop sz="94613"/>
  </p:normalViewPr>
  <p:slideViewPr>
    <p:cSldViewPr snapToGrid="0" snapToObjects="1">
      <p:cViewPr>
        <p:scale>
          <a:sx n="88" d="100"/>
          <a:sy n="88" d="100"/>
        </p:scale>
        <p:origin x="376" y="8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57612-3E82-DA4D-BCB9-D391E3204514}" type="datetimeFigureOut">
              <a:rPr lang="en-US" smtClean="0"/>
              <a:t>12/13/17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FCA0E-4C4C-6B42-AD21-4AD2340113E4}" type="slidenum">
              <a:rPr lang="en-US" smtClean="0"/>
              <a:t>‹#›</a:t>
            </a:fld>
            <a:endParaRPr lang="en-US"/>
          </a:p>
        </p:txBody>
      </p:sp>
    </p:spTree>
    <p:extLst>
      <p:ext uri="{BB962C8B-B14F-4D97-AF65-F5344CB8AC3E}">
        <p14:creationId xmlns:p14="http://schemas.microsoft.com/office/powerpoint/2010/main" val="1909054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CA0E-4C4C-6B42-AD21-4AD2340113E4}" type="slidenum">
              <a:rPr lang="en-US" smtClean="0"/>
              <a:t>4</a:t>
            </a:fld>
            <a:endParaRPr lang="en-US"/>
          </a:p>
        </p:txBody>
      </p:sp>
    </p:spTree>
    <p:extLst>
      <p:ext uri="{BB962C8B-B14F-4D97-AF65-F5344CB8AC3E}">
        <p14:creationId xmlns:p14="http://schemas.microsoft.com/office/powerpoint/2010/main" val="2068791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CA0E-4C4C-6B42-AD21-4AD2340113E4}" type="slidenum">
              <a:rPr lang="en-US" smtClean="0"/>
              <a:t>5</a:t>
            </a:fld>
            <a:endParaRPr lang="en-US"/>
          </a:p>
        </p:txBody>
      </p:sp>
    </p:spTree>
    <p:extLst>
      <p:ext uri="{BB962C8B-B14F-4D97-AF65-F5344CB8AC3E}">
        <p14:creationId xmlns:p14="http://schemas.microsoft.com/office/powerpoint/2010/main" val="87024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CA0E-4C4C-6B42-AD21-4AD2340113E4}" type="slidenum">
              <a:rPr lang="en-US" smtClean="0"/>
              <a:t>15</a:t>
            </a:fld>
            <a:endParaRPr lang="en-US"/>
          </a:p>
        </p:txBody>
      </p:sp>
    </p:spTree>
    <p:extLst>
      <p:ext uri="{BB962C8B-B14F-4D97-AF65-F5344CB8AC3E}">
        <p14:creationId xmlns:p14="http://schemas.microsoft.com/office/powerpoint/2010/main" val="34121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366599-5A7F-E045-9C1F-6A7F58372088}" type="datetimeFigureOut">
              <a:rPr lang="en-US" smtClean="0"/>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84680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66599-5A7F-E045-9C1F-6A7F58372088}" type="datetimeFigureOut">
              <a:rPr lang="en-US" smtClean="0"/>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33929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66599-5A7F-E045-9C1F-6A7F58372088}" type="datetimeFigureOut">
              <a:rPr lang="en-US" smtClean="0"/>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825768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66599-5A7F-E045-9C1F-6A7F58372088}" type="datetimeFigureOut">
              <a:rPr lang="en-US" smtClean="0"/>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06073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66599-5A7F-E045-9C1F-6A7F58372088}" type="datetimeFigureOut">
              <a:rPr lang="en-US" smtClean="0"/>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49693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366599-5A7F-E045-9C1F-6A7F58372088}" type="datetimeFigureOut">
              <a:rPr lang="en-US" smtClean="0"/>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25315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366599-5A7F-E045-9C1F-6A7F58372088}" type="datetimeFigureOut">
              <a:rPr lang="en-US" smtClean="0"/>
              <a:t>12/13/17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32708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66599-5A7F-E045-9C1F-6A7F58372088}" type="datetimeFigureOut">
              <a:rPr lang="en-US" smtClean="0"/>
              <a:t>12/13/17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52979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66599-5A7F-E045-9C1F-6A7F58372088}" type="datetimeFigureOut">
              <a:rPr lang="en-US" smtClean="0"/>
              <a:t>12/13/17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85163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66599-5A7F-E045-9C1F-6A7F58372088}" type="datetimeFigureOut">
              <a:rPr lang="en-US" smtClean="0"/>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43986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66599-5A7F-E045-9C1F-6A7F58372088}" type="datetimeFigureOut">
              <a:rPr lang="en-US" smtClean="0"/>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120778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66599-5A7F-E045-9C1F-6A7F58372088}" type="datetimeFigureOut">
              <a:rPr lang="en-US" smtClean="0"/>
              <a:t>12/13/17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23D63-1837-264A-9BAD-81049888CB9B}" type="slidenum">
              <a:rPr lang="en-US" smtClean="0"/>
              <a:t>‹#›</a:t>
            </a:fld>
            <a:endParaRPr lang="en-US"/>
          </a:p>
        </p:txBody>
      </p:sp>
    </p:spTree>
    <p:extLst>
      <p:ext uri="{BB962C8B-B14F-4D97-AF65-F5344CB8AC3E}">
        <p14:creationId xmlns:p14="http://schemas.microsoft.com/office/powerpoint/2010/main" val="568002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954" y="0"/>
            <a:ext cx="9144000" cy="2190830"/>
          </a:xfrm>
        </p:spPr>
        <p:txBody>
          <a:bodyPr/>
          <a:lstStyle/>
          <a:p>
            <a:r>
              <a:rPr lang="en-US" dirty="0"/>
              <a:t>Support for Object-</a:t>
            </a:r>
            <a:br>
              <a:rPr lang="en-US" dirty="0"/>
            </a:br>
            <a:r>
              <a:rPr lang="en-US" dirty="0"/>
              <a:t>Oriented Programming</a:t>
            </a:r>
          </a:p>
        </p:txBody>
      </p:sp>
      <p:sp>
        <p:nvSpPr>
          <p:cNvPr id="3" name="Subtitle 2"/>
          <p:cNvSpPr>
            <a:spLocks noGrp="1"/>
          </p:cNvSpPr>
          <p:nvPr>
            <p:ph type="subTitle" idx="1"/>
          </p:nvPr>
        </p:nvSpPr>
        <p:spPr>
          <a:xfrm>
            <a:off x="1477701" y="2387600"/>
            <a:ext cx="9144000" cy="3816430"/>
          </a:xfrm>
        </p:spPr>
        <p:txBody>
          <a:bodyPr>
            <a:normAutofit lnSpcReduction="10000"/>
          </a:bodyPr>
          <a:lstStyle/>
          <a:p>
            <a:r>
              <a:rPr lang="en-US" sz="3200" dirty="0" smtClean="0"/>
              <a:t>Introduction</a:t>
            </a:r>
            <a:endParaRPr lang="en-US" dirty="0" smtClean="0"/>
          </a:p>
          <a:p>
            <a:pPr marL="342900" indent="-342900" algn="l">
              <a:buFont typeface="Arial" charset="0"/>
              <a:buChar char="•"/>
            </a:pPr>
            <a:r>
              <a:rPr lang="en-US" dirty="0" smtClean="0"/>
              <a:t>Most of the languages now support OOP like C++, objective C , OOP version of LISP, Java etc. and some functional languages like CLOS</a:t>
            </a:r>
            <a:r>
              <a:rPr lang="en-US" dirty="0"/>
              <a:t>, </a:t>
            </a:r>
            <a:r>
              <a:rPr lang="en-US" dirty="0" err="1"/>
              <a:t>OCaml</a:t>
            </a:r>
            <a:r>
              <a:rPr lang="en-US" dirty="0"/>
              <a:t>, and F</a:t>
            </a:r>
            <a:r>
              <a:rPr lang="en-US" dirty="0" smtClean="0"/>
              <a:t># also support OOPs.</a:t>
            </a:r>
          </a:p>
          <a:p>
            <a:pPr marL="342900" indent="-342900" algn="l">
              <a:buFont typeface="Arial" charset="0"/>
              <a:buChar char="•"/>
            </a:pPr>
            <a:r>
              <a:rPr lang="en-US" dirty="0" smtClean="0"/>
              <a:t>Some only OOPs language have some features of imperative languages like Java and C#. Ruby is hybrid i.e. can be used as  both oops and procedural.</a:t>
            </a:r>
          </a:p>
          <a:p>
            <a:pPr marL="342900" indent="-342900" algn="l">
              <a:buFont typeface="Arial" charset="0"/>
              <a:buChar char="•"/>
            </a:pPr>
            <a:r>
              <a:rPr lang="en-US" dirty="0" smtClean="0"/>
              <a:t>Small talk is first complete OOPs language.</a:t>
            </a:r>
          </a:p>
          <a:p>
            <a:pPr marL="342900" indent="-342900" algn="l">
              <a:buFont typeface="Arial" charset="0"/>
              <a:buChar char="•"/>
            </a:pPr>
            <a:r>
              <a:rPr lang="en-US" dirty="0"/>
              <a:t>O</a:t>
            </a:r>
            <a:r>
              <a:rPr lang="en-US" dirty="0" smtClean="0"/>
              <a:t>bject-oriented programming </a:t>
            </a:r>
            <a:r>
              <a:rPr lang="en-US" dirty="0"/>
              <a:t>is, in essence, an application of the principle of abstraction </a:t>
            </a:r>
            <a:r>
              <a:rPr lang="en-US" dirty="0" smtClean="0"/>
              <a:t>to abstract </a:t>
            </a:r>
            <a:r>
              <a:rPr lang="en-US" dirty="0"/>
              <a:t>data types. </a:t>
            </a:r>
            <a:endParaRPr lang="en-US" dirty="0" smtClean="0"/>
          </a:p>
          <a:p>
            <a:pPr marL="342900" indent="-342900" algn="l">
              <a:buFont typeface="Arial" charset="0"/>
              <a:buChar char="•"/>
            </a:pPr>
            <a:endParaRPr lang="en-US" dirty="0" smtClean="0"/>
          </a:p>
          <a:p>
            <a:pPr marL="342900" indent="-342900" algn="l">
              <a:buFont typeface="Arial" charset="0"/>
              <a:buChar char="•"/>
            </a:pPr>
            <a:endParaRPr lang="en-US" dirty="0" smtClean="0"/>
          </a:p>
          <a:p>
            <a:pPr marL="342900" indent="-342900" algn="l">
              <a:buFont typeface="Arial" charset="0"/>
              <a:buChar char="•"/>
            </a:pPr>
            <a:endParaRPr lang="en-US" dirty="0"/>
          </a:p>
        </p:txBody>
      </p:sp>
    </p:spTree>
    <p:extLst>
      <p:ext uri="{BB962C8B-B14F-4D97-AF65-F5344CB8AC3E}">
        <p14:creationId xmlns:p14="http://schemas.microsoft.com/office/powerpoint/2010/main" val="845875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Example( Class Method)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class</a:t>
            </a:r>
            <a:r>
              <a:rPr lang="en-US" dirty="0"/>
              <a:t> Calculate{  </a:t>
            </a:r>
          </a:p>
          <a:p>
            <a:pPr marL="0" indent="0">
              <a:buNone/>
            </a:pPr>
            <a:r>
              <a:rPr lang="en-US" dirty="0"/>
              <a:t>  </a:t>
            </a:r>
            <a:r>
              <a:rPr lang="en-US" b="1" dirty="0"/>
              <a:t>static</a:t>
            </a:r>
            <a:r>
              <a:rPr lang="en-US" dirty="0"/>
              <a:t> </a:t>
            </a:r>
            <a:r>
              <a:rPr lang="en-US" b="1" dirty="0" err="1"/>
              <a:t>int</a:t>
            </a:r>
            <a:r>
              <a:rPr lang="en-US" dirty="0"/>
              <a:t> cube(</a:t>
            </a:r>
            <a:r>
              <a:rPr lang="en-US" b="1" dirty="0" err="1"/>
              <a:t>int</a:t>
            </a:r>
            <a:r>
              <a:rPr lang="en-US" dirty="0"/>
              <a:t> x){  </a:t>
            </a:r>
          </a:p>
          <a:p>
            <a:pPr marL="0" indent="0">
              <a:buNone/>
            </a:pPr>
            <a:r>
              <a:rPr lang="en-US" dirty="0"/>
              <a:t>  </a:t>
            </a:r>
            <a:r>
              <a:rPr lang="en-US" b="1" dirty="0"/>
              <a:t>return</a:t>
            </a:r>
            <a:r>
              <a:rPr lang="en-US" dirty="0"/>
              <a:t> x*x*x;  </a:t>
            </a:r>
          </a:p>
          <a:p>
            <a:pPr marL="0" indent="0">
              <a:buNone/>
            </a:pPr>
            <a:r>
              <a:rPr lang="en-US" dirty="0"/>
              <a:t>  }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b="1" dirty="0" err="1"/>
              <a:t>int</a:t>
            </a:r>
            <a:r>
              <a:rPr lang="en-US" dirty="0"/>
              <a:t> result=</a:t>
            </a:r>
            <a:r>
              <a:rPr lang="en-US" dirty="0" err="1"/>
              <a:t>Calculate.cube</a:t>
            </a:r>
            <a:r>
              <a:rPr lang="en-US" dirty="0"/>
              <a:t>(5);  </a:t>
            </a:r>
          </a:p>
          <a:p>
            <a:pPr marL="0" indent="0">
              <a:buNone/>
            </a:pPr>
            <a:r>
              <a:rPr lang="en-US" dirty="0"/>
              <a:t>  </a:t>
            </a:r>
            <a:r>
              <a:rPr lang="en-US" dirty="0" err="1"/>
              <a:t>System.out.println</a:t>
            </a:r>
            <a:r>
              <a:rPr lang="en-US" dirty="0"/>
              <a:t>(result);  </a:t>
            </a:r>
          </a:p>
          <a:p>
            <a:pPr marL="0" indent="0">
              <a:buNone/>
            </a:pPr>
            <a:r>
              <a:rPr lang="en-US" dirty="0"/>
              <a:t>  }  </a:t>
            </a:r>
          </a:p>
          <a:p>
            <a:pPr marL="0" indent="0">
              <a:buNone/>
            </a:pPr>
            <a:r>
              <a:rPr lang="en-US" dirty="0"/>
              <a:t>}  </a:t>
            </a:r>
            <a:endParaRPr lang="en-US" dirty="0" smtClean="0"/>
          </a:p>
          <a:p>
            <a:pPr marL="0" indent="0">
              <a:buNone/>
            </a:pPr>
            <a:r>
              <a:rPr lang="en-US" dirty="0" smtClean="0"/>
              <a:t>Source: Javatpoint.com</a:t>
            </a:r>
            <a:endParaRPr lang="en-US" dirty="0"/>
          </a:p>
          <a:p>
            <a:endParaRPr lang="en-US" dirty="0"/>
          </a:p>
        </p:txBody>
      </p:sp>
    </p:spTree>
    <p:extLst>
      <p:ext uri="{BB962C8B-B14F-4D97-AF65-F5344CB8AC3E}">
        <p14:creationId xmlns:p14="http://schemas.microsoft.com/office/powerpoint/2010/main" val="434610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Inheritance(continued)</a:t>
            </a:r>
            <a:endParaRPr lang="en-US" dirty="0"/>
          </a:p>
        </p:txBody>
      </p:sp>
      <p:sp>
        <p:nvSpPr>
          <p:cNvPr id="3" name="Content Placeholder 2"/>
          <p:cNvSpPr>
            <a:spLocks noGrp="1"/>
          </p:cNvSpPr>
          <p:nvPr>
            <p:ph idx="1"/>
          </p:nvPr>
        </p:nvSpPr>
        <p:spPr>
          <a:xfrm>
            <a:off x="838200" y="1825625"/>
            <a:ext cx="10515600" cy="4807404"/>
          </a:xfrm>
        </p:spPr>
        <p:txBody>
          <a:bodyPr>
            <a:normAutofit/>
          </a:bodyPr>
          <a:lstStyle/>
          <a:p>
            <a:r>
              <a:rPr lang="en-US" dirty="0"/>
              <a:t> If a new class is a subclass of a single parent class, then the derivation </a:t>
            </a:r>
            <a:r>
              <a:rPr lang="en-US" dirty="0" smtClean="0"/>
              <a:t>process is </a:t>
            </a:r>
            <a:r>
              <a:rPr lang="en-US" dirty="0"/>
              <a:t>called single </a:t>
            </a:r>
            <a:r>
              <a:rPr lang="en-US" dirty="0" smtClean="0"/>
              <a:t>inheritance. </a:t>
            </a:r>
          </a:p>
          <a:p>
            <a:r>
              <a:rPr lang="en-US" dirty="0" smtClean="0"/>
              <a:t>If </a:t>
            </a:r>
            <a:r>
              <a:rPr lang="en-US" dirty="0"/>
              <a:t>a class has more than one parent class, </a:t>
            </a:r>
            <a:r>
              <a:rPr lang="en-US" dirty="0" smtClean="0"/>
              <a:t>the process </a:t>
            </a:r>
            <a:r>
              <a:rPr lang="en-US" dirty="0"/>
              <a:t>is called multiple inheritance . </a:t>
            </a:r>
            <a:endParaRPr lang="en-US" dirty="0" smtClean="0"/>
          </a:p>
          <a:p>
            <a:r>
              <a:rPr lang="en-US" dirty="0" smtClean="0"/>
              <a:t>When </a:t>
            </a:r>
            <a:r>
              <a:rPr lang="en-US" dirty="0"/>
              <a:t>a number of classes are </a:t>
            </a:r>
            <a:r>
              <a:rPr lang="en-US" dirty="0" smtClean="0"/>
              <a:t>related through </a:t>
            </a:r>
            <a:r>
              <a:rPr lang="en-US" dirty="0"/>
              <a:t>single inheritance, their relationships to each other can be shown in </a:t>
            </a:r>
            <a:r>
              <a:rPr lang="en-US" dirty="0" smtClean="0"/>
              <a:t>a derivation </a:t>
            </a:r>
            <a:r>
              <a:rPr lang="en-US" dirty="0"/>
              <a:t>tree. The class relationships in a multiple inheritance can be </a:t>
            </a:r>
            <a:r>
              <a:rPr lang="en-US" dirty="0" smtClean="0"/>
              <a:t>shown in </a:t>
            </a:r>
            <a:r>
              <a:rPr lang="en-US" dirty="0"/>
              <a:t>a derivation </a:t>
            </a:r>
            <a:r>
              <a:rPr lang="en-US" dirty="0" smtClean="0"/>
              <a:t>graph. </a:t>
            </a:r>
          </a:p>
          <a:p>
            <a:r>
              <a:rPr lang="en-US" dirty="0" smtClean="0"/>
              <a:t>One disadvantage of inheritance is that it creates dependencies </a:t>
            </a:r>
            <a:r>
              <a:rPr lang="en-US" dirty="0"/>
              <a:t>among the classes in an inheritance hierarchy.</a:t>
            </a:r>
            <a:r>
              <a:rPr lang="en-US" dirty="0" smtClean="0"/>
              <a:t> While in ADT’s, there is no dependencies which is their major advantage.</a:t>
            </a:r>
            <a:endParaRPr lang="en-US" dirty="0"/>
          </a:p>
        </p:txBody>
      </p:sp>
    </p:spTree>
    <p:extLst>
      <p:ext uri="{BB962C8B-B14F-4D97-AF65-F5344CB8AC3E}">
        <p14:creationId xmlns:p14="http://schemas.microsoft.com/office/powerpoint/2010/main" val="946934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Dynamic Binding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smtClean="0"/>
              <a:t>Dynamic dispatch: It </a:t>
            </a:r>
            <a:r>
              <a:rPr lang="en-US" dirty="0"/>
              <a:t>is a kind of </a:t>
            </a:r>
            <a:r>
              <a:rPr lang="en-US" dirty="0" smtClean="0"/>
              <a:t>polymorphism </a:t>
            </a:r>
            <a:r>
              <a:rPr lang="en-US" dirty="0"/>
              <a:t>provided by </a:t>
            </a:r>
            <a:r>
              <a:rPr lang="en-US" dirty="0" smtClean="0"/>
              <a:t>the  dynamic </a:t>
            </a:r>
            <a:r>
              <a:rPr lang="en-US" dirty="0"/>
              <a:t>binding of messages to method definitions</a:t>
            </a:r>
            <a:r>
              <a:rPr lang="en-US" dirty="0" smtClean="0"/>
              <a:t>.</a:t>
            </a:r>
          </a:p>
          <a:p>
            <a:r>
              <a:rPr lang="en-US" dirty="0" err="1" smtClean="0"/>
              <a:t>E.g</a:t>
            </a:r>
            <a:r>
              <a:rPr lang="en-US" dirty="0" smtClean="0"/>
              <a:t>: Say a Class A (superclass) has a method draw() and it</a:t>
            </a:r>
            <a:r>
              <a:rPr lang="uk-UA" dirty="0" smtClean="0"/>
              <a:t>’</a:t>
            </a:r>
            <a:r>
              <a:rPr lang="en-US" dirty="0" smtClean="0"/>
              <a:t>s subclass has overridden method draw(). Now, according to polymorphic reference, if a </a:t>
            </a:r>
            <a:r>
              <a:rPr lang="en-US" dirty="0"/>
              <a:t>client of A  and B  has a variable that is a </a:t>
            </a:r>
            <a:r>
              <a:rPr lang="en-US" dirty="0" smtClean="0"/>
              <a:t>reference to </a:t>
            </a:r>
            <a:r>
              <a:rPr lang="en-US" dirty="0"/>
              <a:t>class A ’s objects, that reference also could point at class B ’s </a:t>
            </a:r>
            <a:r>
              <a:rPr lang="en-US" dirty="0" smtClean="0"/>
              <a:t>objects.</a:t>
            </a:r>
          </a:p>
          <a:p>
            <a:pPr marL="0" indent="0">
              <a:buNone/>
            </a:pPr>
            <a:r>
              <a:rPr lang="en-US" dirty="0" smtClean="0"/>
              <a:t>A </a:t>
            </a:r>
            <a:r>
              <a:rPr lang="en-US" dirty="0" err="1" smtClean="0"/>
              <a:t>obj</a:t>
            </a:r>
            <a:r>
              <a:rPr lang="en-US" dirty="0" smtClean="0"/>
              <a:t>= new A();  // this </a:t>
            </a:r>
            <a:r>
              <a:rPr lang="en-US" dirty="0" err="1" smtClean="0"/>
              <a:t>obj</a:t>
            </a:r>
            <a:r>
              <a:rPr lang="en-US" dirty="0" smtClean="0"/>
              <a:t> can point to object of both subclass and   parent class.</a:t>
            </a:r>
          </a:p>
          <a:p>
            <a:r>
              <a:rPr lang="en-US" dirty="0" smtClean="0"/>
              <a:t>Now, when we call </a:t>
            </a:r>
            <a:r>
              <a:rPr lang="en-US" dirty="0" err="1" smtClean="0"/>
              <a:t>obj.draw</a:t>
            </a:r>
            <a:r>
              <a:rPr lang="en-US" dirty="0" smtClean="0"/>
              <a:t>(), which draw() should be called ??</a:t>
            </a:r>
          </a:p>
          <a:p>
            <a:r>
              <a:rPr lang="en-US" dirty="0" smtClean="0"/>
              <a:t>This is decided at runtime by checking that </a:t>
            </a:r>
            <a:r>
              <a:rPr lang="en-US" dirty="0" err="1" smtClean="0"/>
              <a:t>obj</a:t>
            </a:r>
            <a:r>
              <a:rPr lang="en-US" dirty="0" smtClean="0"/>
              <a:t> is pointing to object of which class.</a:t>
            </a:r>
          </a:p>
          <a:p>
            <a:pPr marL="0" indent="0">
              <a:buNone/>
            </a:pPr>
            <a:endParaRPr lang="en-US" dirty="0" smtClean="0"/>
          </a:p>
        </p:txBody>
      </p:sp>
    </p:spTree>
    <p:extLst>
      <p:ext uri="{BB962C8B-B14F-4D97-AF65-F5344CB8AC3E}">
        <p14:creationId xmlns:p14="http://schemas.microsoft.com/office/powerpoint/2010/main" val="2026401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Example( Dynamic Binding)</a:t>
            </a:r>
            <a:endParaRPr lang="en-US" dirty="0"/>
          </a:p>
        </p:txBody>
      </p:sp>
      <p:sp>
        <p:nvSpPr>
          <p:cNvPr id="3" name="Content Placeholder 2"/>
          <p:cNvSpPr>
            <a:spLocks noGrp="1"/>
          </p:cNvSpPr>
          <p:nvPr>
            <p:ph idx="1"/>
          </p:nvPr>
        </p:nvSpPr>
        <p:spPr>
          <a:xfrm>
            <a:off x="838200" y="1825624"/>
            <a:ext cx="10515600" cy="4676775"/>
          </a:xfrm>
        </p:spPr>
        <p:txBody>
          <a:bodyPr>
            <a:normAutofit fontScale="85000" lnSpcReduction="20000"/>
          </a:bodyPr>
          <a:lstStyle/>
          <a:p>
            <a:pPr marL="0" indent="0">
              <a:buNone/>
            </a:pPr>
            <a:r>
              <a:rPr lang="en-US" b="1" dirty="0"/>
              <a:t>class</a:t>
            </a:r>
            <a:r>
              <a:rPr lang="en-US" dirty="0"/>
              <a:t> Animal{  </a:t>
            </a:r>
          </a:p>
          <a:p>
            <a:pPr marL="0" indent="0">
              <a:buNone/>
            </a:pPr>
            <a:r>
              <a:rPr lang="en-US" dirty="0"/>
              <a:t> </a:t>
            </a:r>
            <a:r>
              <a:rPr lang="en-US" b="1" dirty="0"/>
              <a:t>void</a:t>
            </a:r>
            <a:r>
              <a:rPr lang="en-US" dirty="0"/>
              <a:t> eat(){</a:t>
            </a:r>
            <a:r>
              <a:rPr lang="en-US" dirty="0" err="1"/>
              <a:t>System.out.println</a:t>
            </a:r>
            <a:r>
              <a:rPr lang="en-US" dirty="0"/>
              <a:t>("animal is eating...");}  </a:t>
            </a:r>
          </a:p>
          <a:p>
            <a:pPr marL="0" indent="0">
              <a:buNone/>
            </a:pPr>
            <a:r>
              <a:rPr lang="en-US" dirty="0"/>
              <a:t>}  </a:t>
            </a:r>
          </a:p>
          <a:p>
            <a:pPr marL="0" indent="0">
              <a:buNone/>
            </a:pPr>
            <a:r>
              <a:rPr lang="en-US" b="1" dirty="0"/>
              <a:t>class</a:t>
            </a:r>
            <a:r>
              <a:rPr lang="en-US" dirty="0"/>
              <a:t> Dog </a:t>
            </a:r>
            <a:r>
              <a:rPr lang="en-US" b="1" dirty="0"/>
              <a:t>extends</a:t>
            </a:r>
            <a:r>
              <a:rPr lang="en-US" dirty="0"/>
              <a:t> Animal{  </a:t>
            </a:r>
          </a:p>
          <a:p>
            <a:pPr marL="0" indent="0">
              <a:buNone/>
            </a:pPr>
            <a:r>
              <a:rPr lang="en-US" dirty="0"/>
              <a:t> </a:t>
            </a:r>
            <a:r>
              <a:rPr lang="en-US" b="1" dirty="0"/>
              <a:t>void</a:t>
            </a:r>
            <a:r>
              <a:rPr lang="en-US" dirty="0"/>
              <a:t> eat(){</a:t>
            </a:r>
            <a:r>
              <a:rPr lang="en-US" dirty="0" err="1"/>
              <a:t>System.out.println</a:t>
            </a:r>
            <a:r>
              <a:rPr lang="en-US" dirty="0"/>
              <a:t>("dog is eating...");}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Animal a=</a:t>
            </a:r>
            <a:r>
              <a:rPr lang="en-US" b="1" dirty="0"/>
              <a:t>new</a:t>
            </a:r>
            <a:r>
              <a:rPr lang="en-US" dirty="0"/>
              <a:t> Dog();  </a:t>
            </a:r>
          </a:p>
          <a:p>
            <a:pPr marL="0" indent="0">
              <a:buNone/>
            </a:pPr>
            <a:r>
              <a:rPr lang="en-US" dirty="0"/>
              <a:t>  </a:t>
            </a:r>
            <a:r>
              <a:rPr lang="en-US" dirty="0" err="1"/>
              <a:t>a.eat</a:t>
            </a:r>
            <a:r>
              <a:rPr lang="en-US" dirty="0"/>
              <a:t>();  </a:t>
            </a:r>
          </a:p>
          <a:p>
            <a:pPr marL="0" indent="0">
              <a:buNone/>
            </a:pPr>
            <a:r>
              <a:rPr lang="en-US" dirty="0"/>
              <a:t> }  </a:t>
            </a:r>
          </a:p>
          <a:p>
            <a:pPr marL="0" indent="0">
              <a:buNone/>
            </a:pPr>
            <a:r>
              <a:rPr lang="en-US" dirty="0"/>
              <a:t>}  </a:t>
            </a:r>
            <a:endParaRPr lang="en-US" dirty="0" smtClean="0"/>
          </a:p>
          <a:p>
            <a:pPr marL="0" indent="0">
              <a:buNone/>
            </a:pPr>
            <a:r>
              <a:rPr lang="en-US" dirty="0" smtClean="0"/>
              <a:t>Source: </a:t>
            </a:r>
            <a:r>
              <a:rPr lang="en-US" dirty="0" err="1" smtClean="0"/>
              <a:t>Javatpoint.com</a:t>
            </a:r>
            <a:endParaRPr lang="en-US" dirty="0" smtClean="0"/>
          </a:p>
          <a:p>
            <a:pPr marL="0" indent="0">
              <a:buNone/>
            </a:pPr>
            <a:endParaRPr lang="en-US" dirty="0"/>
          </a:p>
        </p:txBody>
      </p:sp>
    </p:spTree>
    <p:extLst>
      <p:ext uri="{BB962C8B-B14F-4D97-AF65-F5344CB8AC3E}">
        <p14:creationId xmlns:p14="http://schemas.microsoft.com/office/powerpoint/2010/main" val="1794959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Dynamic Binding( Continued)</a:t>
            </a:r>
            <a:endParaRPr lang="en-US" dirty="0"/>
          </a:p>
        </p:txBody>
      </p:sp>
      <p:sp>
        <p:nvSpPr>
          <p:cNvPr id="3" name="Content Placeholder 2"/>
          <p:cNvSpPr>
            <a:spLocks noGrp="1"/>
          </p:cNvSpPr>
          <p:nvPr>
            <p:ph idx="1"/>
          </p:nvPr>
        </p:nvSpPr>
        <p:spPr>
          <a:xfrm>
            <a:off x="838200" y="1325563"/>
            <a:ext cx="10515600" cy="5220380"/>
          </a:xfrm>
        </p:spPr>
        <p:txBody>
          <a:bodyPr>
            <a:normAutofit fontScale="92500" lnSpcReduction="20000"/>
          </a:bodyPr>
          <a:lstStyle/>
          <a:p>
            <a:r>
              <a:rPr lang="en-US" dirty="0"/>
              <a:t>P</a:t>
            </a:r>
            <a:r>
              <a:rPr lang="en-US" dirty="0" smtClean="0"/>
              <a:t>olymorphism </a:t>
            </a:r>
            <a:r>
              <a:rPr lang="en-US" dirty="0"/>
              <a:t>makes a statically typed language </a:t>
            </a:r>
            <a:r>
              <a:rPr lang="en-US" dirty="0" smtClean="0"/>
              <a:t>a little </a:t>
            </a:r>
            <a:r>
              <a:rPr lang="en-US" dirty="0"/>
              <a:t>bit dynamically typed, where the little bit is in some bindings of </a:t>
            </a:r>
            <a:r>
              <a:rPr lang="en-US" dirty="0" smtClean="0"/>
              <a:t>method calls </a:t>
            </a:r>
            <a:r>
              <a:rPr lang="en-US" dirty="0"/>
              <a:t>to methods. The type of a polymorphic variable is indeed dynamic</a:t>
            </a:r>
            <a:r>
              <a:rPr lang="en-US" dirty="0" smtClean="0"/>
              <a:t>.</a:t>
            </a:r>
          </a:p>
          <a:p>
            <a:r>
              <a:rPr lang="en-US" dirty="0"/>
              <a:t> One purpose of dynamic binding is to allow software systems to be </a:t>
            </a:r>
            <a:r>
              <a:rPr lang="en-US" dirty="0" smtClean="0"/>
              <a:t>more easily </a:t>
            </a:r>
            <a:r>
              <a:rPr lang="en-US" dirty="0"/>
              <a:t>extended during both development and maintenance</a:t>
            </a:r>
            <a:r>
              <a:rPr lang="en-US" dirty="0" smtClean="0"/>
              <a:t>.</a:t>
            </a:r>
          </a:p>
          <a:p>
            <a:r>
              <a:rPr lang="en-US" dirty="0" smtClean="0"/>
              <a:t>Abstract Method</a:t>
            </a:r>
            <a:r>
              <a:rPr lang="en-US" dirty="0" smtClean="0">
                <a:sym typeface="Wingdings"/>
              </a:rPr>
              <a:t>(): When only method protocol(or signature) is defined and no implementation is given, it is known as abstract method. It is known as pure virtual method in C++.</a:t>
            </a:r>
          </a:p>
          <a:p>
            <a:r>
              <a:rPr lang="en-US" dirty="0"/>
              <a:t> A class that includes at least one </a:t>
            </a:r>
            <a:r>
              <a:rPr lang="en-US" dirty="0" smtClean="0"/>
              <a:t>abstract method </a:t>
            </a:r>
            <a:r>
              <a:rPr lang="en-US" dirty="0"/>
              <a:t>is called an abstract class </a:t>
            </a:r>
            <a:r>
              <a:rPr lang="en-US" dirty="0" smtClean="0"/>
              <a:t>(</a:t>
            </a:r>
            <a:r>
              <a:rPr lang="en-US" dirty="0"/>
              <a:t>abstract base class  in C++). Such a class </a:t>
            </a:r>
            <a:r>
              <a:rPr lang="en-US" dirty="0" smtClean="0"/>
              <a:t>usually cannot </a:t>
            </a:r>
            <a:r>
              <a:rPr lang="en-US" dirty="0"/>
              <a:t>be instantiated, because some of its methods are declared but are </a:t>
            </a:r>
            <a:r>
              <a:rPr lang="en-US" dirty="0" smtClean="0"/>
              <a:t>not defined </a:t>
            </a:r>
            <a:r>
              <a:rPr lang="en-US" dirty="0"/>
              <a:t>(they do not have bodies</a:t>
            </a:r>
            <a:r>
              <a:rPr lang="en-US" dirty="0" smtClean="0"/>
              <a:t>).</a:t>
            </a:r>
          </a:p>
          <a:p>
            <a:r>
              <a:rPr lang="en-US" dirty="0" smtClean="0"/>
              <a:t>Sub class of abstract class should give definition to abstract methods.</a:t>
            </a:r>
          </a:p>
          <a:p>
            <a:endParaRPr lang="en-US" dirty="0" smtClean="0"/>
          </a:p>
          <a:p>
            <a:endParaRPr lang="en-US" dirty="0"/>
          </a:p>
        </p:txBody>
      </p:sp>
    </p:spTree>
    <p:extLst>
      <p:ext uri="{BB962C8B-B14F-4D97-AF65-F5344CB8AC3E}">
        <p14:creationId xmlns:p14="http://schemas.microsoft.com/office/powerpoint/2010/main" val="1352614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175657"/>
          </a:xfrm>
        </p:spPr>
        <p:txBody>
          <a:bodyPr/>
          <a:lstStyle/>
          <a:p>
            <a:pPr algn="ctr"/>
            <a:r>
              <a:rPr lang="en-US" dirty="0" smtClean="0"/>
              <a:t>Design Issues for OO Languages</a:t>
            </a:r>
            <a:endParaRPr lang="en-US" dirty="0"/>
          </a:p>
        </p:txBody>
      </p:sp>
      <p:sp>
        <p:nvSpPr>
          <p:cNvPr id="3" name="Content Placeholder 2"/>
          <p:cNvSpPr>
            <a:spLocks noGrp="1"/>
          </p:cNvSpPr>
          <p:nvPr>
            <p:ph idx="1"/>
          </p:nvPr>
        </p:nvSpPr>
        <p:spPr>
          <a:xfrm>
            <a:off x="838200" y="1190171"/>
            <a:ext cx="10515600" cy="5442858"/>
          </a:xfrm>
        </p:spPr>
        <p:txBody>
          <a:bodyPr>
            <a:normAutofit fontScale="92500" lnSpcReduction="20000"/>
          </a:bodyPr>
          <a:lstStyle/>
          <a:p>
            <a:pPr marL="514350" indent="-514350">
              <a:buFont typeface="+mj-lt"/>
              <a:buAutoNum type="arabicPeriod"/>
            </a:pPr>
            <a:r>
              <a:rPr lang="en-US" u="sng" dirty="0"/>
              <a:t>The Exclusivity of </a:t>
            </a:r>
            <a:r>
              <a:rPr lang="en-US" u="sng" dirty="0" smtClean="0"/>
              <a:t>Objects</a:t>
            </a:r>
            <a:r>
              <a:rPr lang="en-US" dirty="0" smtClean="0"/>
              <a:t>: </a:t>
            </a:r>
          </a:p>
          <a:p>
            <a:r>
              <a:rPr lang="en-US" dirty="0" smtClean="0"/>
              <a:t>Language designer designs an object system that </a:t>
            </a:r>
            <a:r>
              <a:rPr lang="en-US" dirty="0"/>
              <a:t>subsumes all other concepts of </a:t>
            </a:r>
            <a:r>
              <a:rPr lang="en-US" dirty="0" smtClean="0"/>
              <a:t>type. </a:t>
            </a:r>
          </a:p>
          <a:p>
            <a:r>
              <a:rPr lang="en-US" dirty="0"/>
              <a:t> </a:t>
            </a:r>
            <a:r>
              <a:rPr lang="en-US" dirty="0" smtClean="0"/>
              <a:t>Everything from </a:t>
            </a:r>
            <a:r>
              <a:rPr lang="en-US" dirty="0"/>
              <a:t>a simple scalar integer to a complete software system, is an object </a:t>
            </a:r>
            <a:r>
              <a:rPr lang="en-US" dirty="0" smtClean="0"/>
              <a:t>in this </a:t>
            </a:r>
            <a:r>
              <a:rPr lang="en-US" dirty="0"/>
              <a:t>mind-set</a:t>
            </a:r>
            <a:r>
              <a:rPr lang="en-US" dirty="0" smtClean="0"/>
              <a:t>.</a:t>
            </a:r>
          </a:p>
          <a:p>
            <a:r>
              <a:rPr lang="en-US" dirty="0" smtClean="0"/>
              <a:t>Advantage: elegance </a:t>
            </a:r>
            <a:r>
              <a:rPr lang="en-US" dirty="0"/>
              <a:t>and pure </a:t>
            </a:r>
            <a:r>
              <a:rPr lang="en-US" dirty="0" smtClean="0"/>
              <a:t>uniformity of language.</a:t>
            </a:r>
          </a:p>
          <a:p>
            <a:r>
              <a:rPr lang="en-US" dirty="0" smtClean="0"/>
              <a:t>Disadvantage: all computations (even the simpler ones)are done using message passing, which makes it slower.</a:t>
            </a:r>
          </a:p>
          <a:p>
            <a:r>
              <a:rPr lang="en-US" dirty="0" smtClean="0"/>
              <a:t>Predefined and user, all classes treated in same way.</a:t>
            </a:r>
          </a:p>
          <a:p>
            <a:r>
              <a:rPr lang="en-US" dirty="0" smtClean="0"/>
              <a:t>Alternative 1: Imperative languages supporting OOPs (can be complex).</a:t>
            </a:r>
          </a:p>
          <a:p>
            <a:r>
              <a:rPr lang="en-US" dirty="0" smtClean="0"/>
              <a:t>Alternative 2:  </a:t>
            </a:r>
            <a:r>
              <a:rPr lang="en-US" dirty="0"/>
              <a:t>I</a:t>
            </a:r>
            <a:r>
              <a:rPr lang="en-US" dirty="0" smtClean="0"/>
              <a:t>mperative style type </a:t>
            </a:r>
            <a:r>
              <a:rPr lang="en-US" dirty="0"/>
              <a:t>structure for the primitive scalar types, but implement all </a:t>
            </a:r>
            <a:r>
              <a:rPr lang="en-US" dirty="0" smtClean="0"/>
              <a:t>structured types </a:t>
            </a:r>
            <a:r>
              <a:rPr lang="en-US" dirty="0"/>
              <a:t>as </a:t>
            </a:r>
            <a:r>
              <a:rPr lang="en-US" dirty="0" smtClean="0"/>
              <a:t>object. It is also complicated. Non-object values have to be mixed with objects for which we need wrapper classes(convert non-object to object of wrapper class and then use wrapper class method).</a:t>
            </a:r>
          </a:p>
        </p:txBody>
      </p:sp>
    </p:spTree>
    <p:extLst>
      <p:ext uri="{BB962C8B-B14F-4D97-AF65-F5344CB8AC3E}">
        <p14:creationId xmlns:p14="http://schemas.microsoft.com/office/powerpoint/2010/main" val="602381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30"/>
            <a:ext cx="10515600" cy="1132114"/>
          </a:xfrm>
        </p:spPr>
        <p:txBody>
          <a:bodyPr/>
          <a:lstStyle/>
          <a:p>
            <a:pPr algn="ctr"/>
            <a:r>
              <a:rPr lang="en-US" dirty="0" smtClean="0"/>
              <a:t>Design Issues(Continued)</a:t>
            </a:r>
            <a:endParaRPr lang="en-US" dirty="0"/>
          </a:p>
        </p:txBody>
      </p:sp>
      <p:sp>
        <p:nvSpPr>
          <p:cNvPr id="3" name="Content Placeholder 2"/>
          <p:cNvSpPr>
            <a:spLocks noGrp="1"/>
          </p:cNvSpPr>
          <p:nvPr>
            <p:ph idx="1"/>
          </p:nvPr>
        </p:nvSpPr>
        <p:spPr>
          <a:xfrm>
            <a:off x="838200" y="1117600"/>
            <a:ext cx="10515600" cy="5059363"/>
          </a:xfrm>
        </p:spPr>
        <p:txBody>
          <a:bodyPr>
            <a:normAutofit fontScale="92500" lnSpcReduction="20000"/>
          </a:bodyPr>
          <a:lstStyle/>
          <a:p>
            <a:pPr marL="514350" lvl="0" indent="-514350">
              <a:lnSpc>
                <a:spcPct val="100000"/>
              </a:lnSpc>
              <a:spcBef>
                <a:spcPts val="0"/>
              </a:spcBef>
              <a:buNone/>
            </a:pPr>
            <a:r>
              <a:rPr lang="en-US" dirty="0" smtClean="0"/>
              <a:t>2. </a:t>
            </a:r>
            <a:r>
              <a:rPr lang="en-US" u="sng" dirty="0"/>
              <a:t>Are Subclasses Subtypes</a:t>
            </a:r>
            <a:r>
              <a:rPr lang="en-US" dirty="0" smtClean="0"/>
              <a:t>?</a:t>
            </a:r>
          </a:p>
          <a:p>
            <a:pPr marL="514350" lvl="0" indent="-514350">
              <a:lnSpc>
                <a:spcPct val="100000"/>
              </a:lnSpc>
              <a:spcBef>
                <a:spcPts val="0"/>
              </a:spcBef>
              <a:buNone/>
            </a:pPr>
            <a:endParaRPr lang="en-US" dirty="0" smtClean="0"/>
          </a:p>
          <a:p>
            <a:pPr>
              <a:lnSpc>
                <a:spcPct val="100000"/>
              </a:lnSpc>
              <a:spcBef>
                <a:spcPts val="0"/>
              </a:spcBef>
            </a:pPr>
            <a:r>
              <a:rPr lang="en-US" dirty="0" smtClean="0"/>
              <a:t>Is there an “is-a” relationship b/w parent and derived class. </a:t>
            </a:r>
            <a:r>
              <a:rPr lang="en-US" dirty="0" err="1" smtClean="0"/>
              <a:t>Eg</a:t>
            </a:r>
            <a:r>
              <a:rPr lang="en-US" dirty="0" smtClean="0"/>
              <a:t>: </a:t>
            </a:r>
            <a:r>
              <a:rPr lang="en-US" u="sng" dirty="0" smtClean="0"/>
              <a:t>Truck </a:t>
            </a:r>
            <a:r>
              <a:rPr lang="en-US" dirty="0" smtClean="0"/>
              <a:t>is a </a:t>
            </a:r>
            <a:r>
              <a:rPr lang="en-US" u="sng" dirty="0" smtClean="0"/>
              <a:t>Vehicle.</a:t>
            </a:r>
            <a:endParaRPr lang="en-US" dirty="0" smtClean="0"/>
          </a:p>
          <a:p>
            <a:r>
              <a:rPr lang="en-US" dirty="0" smtClean="0"/>
              <a:t>Semantically: if a derived class “is-a” parent class, then </a:t>
            </a:r>
            <a:r>
              <a:rPr lang="en-US" dirty="0"/>
              <a:t> objects of the derived class must expose </a:t>
            </a:r>
            <a:r>
              <a:rPr lang="en-US" dirty="0" smtClean="0"/>
              <a:t>all of </a:t>
            </a:r>
            <a:r>
              <a:rPr lang="en-US" dirty="0"/>
              <a:t>the members that are exposed by objects of the parent class</a:t>
            </a:r>
            <a:r>
              <a:rPr lang="en-US" dirty="0" smtClean="0"/>
              <a:t>.</a:t>
            </a:r>
          </a:p>
          <a:p>
            <a:r>
              <a:rPr lang="en-US" dirty="0"/>
              <a:t> is-a relationship guarantees that in a client a variable of the </a:t>
            </a:r>
            <a:r>
              <a:rPr lang="en-US" dirty="0" smtClean="0"/>
              <a:t>derived class </a:t>
            </a:r>
            <a:r>
              <a:rPr lang="en-US" dirty="0"/>
              <a:t>type could appear anywhere a variable of the parent class type was </a:t>
            </a:r>
            <a:r>
              <a:rPr lang="en-US" dirty="0" smtClean="0"/>
              <a:t>legal, without </a:t>
            </a:r>
            <a:r>
              <a:rPr lang="en-US" dirty="0"/>
              <a:t>causing a type error</a:t>
            </a:r>
            <a:r>
              <a:rPr lang="en-US" dirty="0" smtClean="0"/>
              <a:t>.</a:t>
            </a:r>
          </a:p>
          <a:p>
            <a:r>
              <a:rPr lang="en-US" dirty="0" err="1" smtClean="0"/>
              <a:t>Eg</a:t>
            </a:r>
            <a:r>
              <a:rPr lang="en-US" dirty="0" smtClean="0"/>
              <a:t>: registration number of a truck could appear everywhere registration number of vehicle is legal.</a:t>
            </a:r>
          </a:p>
          <a:p>
            <a:r>
              <a:rPr lang="en-US" dirty="0"/>
              <a:t> the derived class objects should </a:t>
            </a:r>
            <a:r>
              <a:rPr lang="en-US" dirty="0" smtClean="0"/>
              <a:t>be behaviorally </a:t>
            </a:r>
            <a:r>
              <a:rPr lang="en-US" dirty="0"/>
              <a:t>equivalent to the parent class objects.</a:t>
            </a:r>
            <a:endParaRPr lang="en-US" dirty="0" smtClean="0"/>
          </a:p>
        </p:txBody>
      </p:sp>
    </p:spTree>
    <p:extLst>
      <p:ext uri="{BB962C8B-B14F-4D97-AF65-F5344CB8AC3E}">
        <p14:creationId xmlns:p14="http://schemas.microsoft.com/office/powerpoint/2010/main" val="1582412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9"/>
            <a:ext cx="10515600" cy="926646"/>
          </a:xfrm>
        </p:spPr>
        <p:txBody>
          <a:bodyPr/>
          <a:lstStyle/>
          <a:p>
            <a:pPr algn="ctr"/>
            <a:r>
              <a:rPr lang="en-US" dirty="0"/>
              <a:t>Design Issues(Continued)</a:t>
            </a:r>
          </a:p>
        </p:txBody>
      </p:sp>
      <p:sp>
        <p:nvSpPr>
          <p:cNvPr id="3" name="Content Placeholder 2"/>
          <p:cNvSpPr>
            <a:spLocks noGrp="1"/>
          </p:cNvSpPr>
          <p:nvPr>
            <p:ph idx="1"/>
          </p:nvPr>
        </p:nvSpPr>
        <p:spPr>
          <a:xfrm>
            <a:off x="838200" y="1030514"/>
            <a:ext cx="10515600" cy="5254171"/>
          </a:xfrm>
        </p:spPr>
        <p:txBody>
          <a:bodyPr>
            <a:normAutofit fontScale="92500" lnSpcReduction="10000"/>
          </a:bodyPr>
          <a:lstStyle/>
          <a:p>
            <a:r>
              <a:rPr lang="en-US" dirty="0" smtClean="0"/>
              <a:t>Subtypes(continued)</a:t>
            </a:r>
          </a:p>
          <a:p>
            <a:r>
              <a:rPr lang="en-US" dirty="0" smtClean="0"/>
              <a:t>Ada example:</a:t>
            </a:r>
          </a:p>
          <a:p>
            <a:r>
              <a:rPr lang="en-US" dirty="0"/>
              <a:t>subtype </a:t>
            </a:r>
            <a:r>
              <a:rPr lang="en-US" dirty="0" err="1"/>
              <a:t>Small_Int</a:t>
            </a:r>
            <a:r>
              <a:rPr lang="en-US" dirty="0"/>
              <a:t> is Integer range -100..100</a:t>
            </a:r>
            <a:r>
              <a:rPr lang="en-US" dirty="0" smtClean="0"/>
              <a:t>; </a:t>
            </a:r>
          </a:p>
          <a:p>
            <a:r>
              <a:rPr lang="en-US" dirty="0" smtClean="0"/>
              <a:t>Here, </a:t>
            </a:r>
            <a:r>
              <a:rPr lang="en-US" dirty="0"/>
              <a:t>Variables of </a:t>
            </a:r>
            <a:r>
              <a:rPr lang="en-US" dirty="0" err="1"/>
              <a:t>Small_Int</a:t>
            </a:r>
            <a:r>
              <a:rPr lang="en-US" dirty="0"/>
              <a:t> </a:t>
            </a:r>
            <a:r>
              <a:rPr lang="en-US" dirty="0" smtClean="0"/>
              <a:t>type </a:t>
            </a:r>
            <a:r>
              <a:rPr lang="en-US" dirty="0"/>
              <a:t>have all of the operations of Integer  </a:t>
            </a:r>
            <a:r>
              <a:rPr lang="en-US" dirty="0" smtClean="0"/>
              <a:t>variables but </a:t>
            </a:r>
            <a:r>
              <a:rPr lang="en-US" dirty="0"/>
              <a:t>can store only a subset of the values possible in </a:t>
            </a:r>
            <a:r>
              <a:rPr lang="en-US" dirty="0" smtClean="0"/>
              <a:t>Integer.</a:t>
            </a:r>
          </a:p>
          <a:p>
            <a:r>
              <a:rPr lang="en-US" dirty="0" smtClean="0"/>
              <a:t>Also, </a:t>
            </a:r>
            <a:r>
              <a:rPr lang="en-US" dirty="0"/>
              <a:t>every </a:t>
            </a:r>
            <a:r>
              <a:rPr lang="en-US" dirty="0" err="1"/>
              <a:t>Small_Int</a:t>
            </a:r>
            <a:r>
              <a:rPr lang="en-US" dirty="0"/>
              <a:t> </a:t>
            </a:r>
            <a:r>
              <a:rPr lang="en-US" dirty="0" smtClean="0"/>
              <a:t>variable is, in </a:t>
            </a:r>
            <a:r>
              <a:rPr lang="en-US" dirty="0"/>
              <a:t>a sense, an </a:t>
            </a:r>
            <a:r>
              <a:rPr lang="en-US" dirty="0" smtClean="0"/>
              <a:t>Integer variable.</a:t>
            </a:r>
          </a:p>
          <a:p>
            <a:r>
              <a:rPr lang="en-US" dirty="0" smtClean="0"/>
              <a:t>Sub-class can differ from parent as:</a:t>
            </a:r>
          </a:p>
          <a:p>
            <a:r>
              <a:rPr lang="en-US" dirty="0" smtClean="0"/>
              <a:t>Having different methods(different definitions, # of parameters, return types etc.)</a:t>
            </a:r>
          </a:p>
          <a:p>
            <a:r>
              <a:rPr lang="en-US" dirty="0"/>
              <a:t> In most </a:t>
            </a:r>
            <a:r>
              <a:rPr lang="en-US" dirty="0" smtClean="0"/>
              <a:t>cases, the </a:t>
            </a:r>
            <a:r>
              <a:rPr lang="en-US" dirty="0"/>
              <a:t>language rules restrict the subclass to be a subtype of its parent class.</a:t>
            </a:r>
          </a:p>
        </p:txBody>
      </p:sp>
    </p:spTree>
    <p:extLst>
      <p:ext uri="{BB962C8B-B14F-4D97-AF65-F5344CB8AC3E}">
        <p14:creationId xmlns:p14="http://schemas.microsoft.com/office/powerpoint/2010/main" val="1892035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16000"/>
          </a:xfrm>
        </p:spPr>
        <p:txBody>
          <a:bodyPr/>
          <a:lstStyle/>
          <a:p>
            <a:pPr algn="ctr"/>
            <a:r>
              <a:rPr lang="en-US" dirty="0" smtClean="0"/>
              <a:t>Design Issues(Continued)</a:t>
            </a:r>
            <a:endParaRPr lang="en-US" dirty="0"/>
          </a:p>
        </p:txBody>
      </p:sp>
      <p:sp>
        <p:nvSpPr>
          <p:cNvPr id="3" name="Content Placeholder 2"/>
          <p:cNvSpPr>
            <a:spLocks noGrp="1"/>
          </p:cNvSpPr>
          <p:nvPr>
            <p:ph idx="1"/>
          </p:nvPr>
        </p:nvSpPr>
        <p:spPr>
          <a:xfrm>
            <a:off x="838200" y="1016000"/>
            <a:ext cx="10515600" cy="5297713"/>
          </a:xfrm>
        </p:spPr>
        <p:txBody>
          <a:bodyPr>
            <a:normAutofit lnSpcReduction="10000"/>
          </a:bodyPr>
          <a:lstStyle/>
          <a:p>
            <a:r>
              <a:rPr lang="en-US" dirty="0" smtClean="0"/>
              <a:t>For a derived class to be a subtypes, there should be an “is-a” relationship characterized by:</a:t>
            </a:r>
          </a:p>
          <a:p>
            <a:r>
              <a:rPr lang="en-US" dirty="0" smtClean="0"/>
              <a:t>The </a:t>
            </a:r>
            <a:r>
              <a:rPr lang="en-US" dirty="0"/>
              <a:t>methods of the subclass that override parent </a:t>
            </a:r>
            <a:r>
              <a:rPr lang="en-US" dirty="0" smtClean="0"/>
              <a:t>class methods </a:t>
            </a:r>
            <a:r>
              <a:rPr lang="en-US" dirty="0"/>
              <a:t>must be type compatible with their corresponding overridden methods.</a:t>
            </a:r>
          </a:p>
          <a:p>
            <a:r>
              <a:rPr lang="en-US" dirty="0" smtClean="0"/>
              <a:t>Compatible here </a:t>
            </a:r>
            <a:r>
              <a:rPr lang="en-US" dirty="0"/>
              <a:t>means that a call to an overriding method can replace any </a:t>
            </a:r>
            <a:r>
              <a:rPr lang="en-US" dirty="0" smtClean="0"/>
              <a:t>call to </a:t>
            </a:r>
            <a:r>
              <a:rPr lang="en-US" dirty="0"/>
              <a:t>the overridden method in any appearance in the client program without </a:t>
            </a:r>
            <a:r>
              <a:rPr lang="en-US" dirty="0" smtClean="0"/>
              <a:t>causing type errors.</a:t>
            </a:r>
          </a:p>
          <a:p>
            <a:r>
              <a:rPr lang="en-US" dirty="0" smtClean="0"/>
              <a:t>i.e. Overriding method should have same # and type of parameters, compatible return type. Also, public method of parent should be public in sub-class.</a:t>
            </a:r>
          </a:p>
          <a:p>
            <a:r>
              <a:rPr lang="en-US" dirty="0" smtClean="0"/>
              <a:t>Less </a:t>
            </a:r>
            <a:r>
              <a:rPr lang="en-US" dirty="0"/>
              <a:t>severe restrictions </a:t>
            </a:r>
            <a:r>
              <a:rPr lang="en-US" dirty="0" smtClean="0"/>
              <a:t>are possible</a:t>
            </a:r>
            <a:r>
              <a:rPr lang="en-US" dirty="0"/>
              <a:t>, however, depending on the type compatibility rules of the language.</a:t>
            </a:r>
          </a:p>
        </p:txBody>
      </p:sp>
    </p:spTree>
    <p:extLst>
      <p:ext uri="{BB962C8B-B14F-4D97-AF65-F5344CB8AC3E}">
        <p14:creationId xmlns:p14="http://schemas.microsoft.com/office/powerpoint/2010/main" val="1945863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30514"/>
          </a:xfrm>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030515"/>
            <a:ext cx="10515600" cy="4351338"/>
          </a:xfrm>
        </p:spPr>
        <p:txBody>
          <a:bodyPr>
            <a:normAutofit lnSpcReduction="10000"/>
          </a:bodyPr>
          <a:lstStyle/>
          <a:p>
            <a:r>
              <a:rPr lang="en-US" dirty="0" smtClean="0"/>
              <a:t>Class A{</a:t>
            </a:r>
          </a:p>
          <a:p>
            <a:r>
              <a:rPr lang="en-US" dirty="0" smtClean="0"/>
              <a:t>public display(</a:t>
            </a:r>
            <a:r>
              <a:rPr lang="en-US" dirty="0" err="1" smtClean="0"/>
              <a:t>int</a:t>
            </a:r>
            <a:r>
              <a:rPr lang="en-US" dirty="0" smtClean="0"/>
              <a:t> x ){</a:t>
            </a:r>
          </a:p>
          <a:p>
            <a:r>
              <a:rPr lang="en-US" dirty="0" err="1" smtClean="0"/>
              <a:t>printf</a:t>
            </a:r>
            <a:r>
              <a:rPr lang="en-US" dirty="0" smtClean="0"/>
              <a:t>(x);</a:t>
            </a:r>
          </a:p>
          <a:p>
            <a:r>
              <a:rPr lang="en-US" dirty="0" smtClean="0"/>
              <a:t>}</a:t>
            </a:r>
          </a:p>
          <a:p>
            <a:r>
              <a:rPr lang="en-US" dirty="0" smtClean="0"/>
              <a:t>Class B extends A{</a:t>
            </a:r>
          </a:p>
          <a:p>
            <a:r>
              <a:rPr lang="en-US" dirty="0" smtClean="0"/>
              <a:t>public display(</a:t>
            </a:r>
            <a:r>
              <a:rPr lang="en-US" dirty="0" err="1" smtClean="0"/>
              <a:t>int</a:t>
            </a:r>
            <a:r>
              <a:rPr lang="en-US" dirty="0" smtClean="0"/>
              <a:t> x, </a:t>
            </a:r>
            <a:r>
              <a:rPr lang="en-US" dirty="0" err="1" smtClean="0"/>
              <a:t>int</a:t>
            </a:r>
            <a:r>
              <a:rPr lang="en-US" dirty="0" smtClean="0"/>
              <a:t> y){</a:t>
            </a:r>
          </a:p>
          <a:p>
            <a:r>
              <a:rPr lang="en-US" dirty="0" err="1" smtClean="0"/>
              <a:t>printf</a:t>
            </a:r>
            <a:r>
              <a:rPr lang="en-US" dirty="0" smtClean="0"/>
              <a:t>(</a:t>
            </a:r>
            <a:r>
              <a:rPr lang="en-US" dirty="0" err="1" smtClean="0"/>
              <a:t>x,y</a:t>
            </a:r>
            <a:r>
              <a:rPr lang="en-US" dirty="0" smtClean="0"/>
              <a:t>);</a:t>
            </a:r>
          </a:p>
          <a:p>
            <a:r>
              <a:rPr lang="en-US" dirty="0" smtClean="0"/>
              <a:t>}</a:t>
            </a:r>
          </a:p>
          <a:p>
            <a:r>
              <a:rPr lang="en-US" dirty="0" smtClean="0"/>
              <a:t>There is NO ”is-a” relationship in this example.</a:t>
            </a:r>
          </a:p>
          <a:p>
            <a:endParaRPr lang="en-US" dirty="0"/>
          </a:p>
        </p:txBody>
      </p:sp>
    </p:spTree>
    <p:extLst>
      <p:ext uri="{BB962C8B-B14F-4D97-AF65-F5344CB8AC3E}">
        <p14:creationId xmlns:p14="http://schemas.microsoft.com/office/powerpoint/2010/main" val="1725147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 Oriented Programming</a:t>
            </a:r>
            <a:endParaRPr lang="en-US" dirty="0"/>
          </a:p>
        </p:txBody>
      </p:sp>
      <p:sp>
        <p:nvSpPr>
          <p:cNvPr id="3" name="Content Placeholder 2"/>
          <p:cNvSpPr>
            <a:spLocks noGrp="1"/>
          </p:cNvSpPr>
          <p:nvPr>
            <p:ph idx="1"/>
          </p:nvPr>
        </p:nvSpPr>
        <p:spPr/>
        <p:txBody>
          <a:bodyPr/>
          <a:lstStyle/>
          <a:p>
            <a:r>
              <a:rPr lang="en-US" dirty="0" smtClean="0"/>
              <a:t>Every OOP language should support 3 key features </a:t>
            </a:r>
            <a:r>
              <a:rPr lang="en-US" dirty="0" err="1" smtClean="0"/>
              <a:t>viz</a:t>
            </a:r>
            <a:r>
              <a:rPr lang="en-US" dirty="0" smtClean="0"/>
              <a:t> </a:t>
            </a:r>
          </a:p>
          <a:p>
            <a:r>
              <a:rPr lang="en-US" dirty="0" smtClean="0"/>
              <a:t>Abstract Data Types (Done in Chapter 11)</a:t>
            </a:r>
          </a:p>
          <a:p>
            <a:r>
              <a:rPr lang="en-US" dirty="0" smtClean="0"/>
              <a:t>Inheritance </a:t>
            </a:r>
          </a:p>
          <a:p>
            <a:r>
              <a:rPr lang="en-US" dirty="0" smtClean="0"/>
              <a:t>Dynamic Binding</a:t>
            </a:r>
          </a:p>
        </p:txBody>
      </p:sp>
    </p:spTree>
    <p:extLst>
      <p:ext uri="{BB962C8B-B14F-4D97-AF65-F5344CB8AC3E}">
        <p14:creationId xmlns:p14="http://schemas.microsoft.com/office/powerpoint/2010/main" val="672438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88571"/>
          </a:xfrm>
        </p:spPr>
        <p:txBody>
          <a:bodyPr/>
          <a:lstStyle/>
          <a:p>
            <a:pPr algn="ctr"/>
            <a:r>
              <a:rPr lang="en-US" dirty="0" smtClean="0"/>
              <a:t>Single And Multiple Inheritance</a:t>
            </a:r>
            <a:endParaRPr lang="en-US" dirty="0"/>
          </a:p>
        </p:txBody>
      </p:sp>
      <p:sp>
        <p:nvSpPr>
          <p:cNvPr id="3" name="Content Placeholder 2"/>
          <p:cNvSpPr>
            <a:spLocks noGrp="1"/>
          </p:cNvSpPr>
          <p:nvPr>
            <p:ph idx="1"/>
          </p:nvPr>
        </p:nvSpPr>
        <p:spPr>
          <a:xfrm>
            <a:off x="838200" y="899886"/>
            <a:ext cx="10515600" cy="5457372"/>
          </a:xfrm>
        </p:spPr>
        <p:txBody>
          <a:bodyPr/>
          <a:lstStyle/>
          <a:p>
            <a:r>
              <a:rPr lang="en-US" dirty="0" smtClean="0"/>
              <a:t>Multiple Inheritance: Subclass inheriting features from 2 or more parent classes.</a:t>
            </a:r>
          </a:p>
          <a:p>
            <a:r>
              <a:rPr lang="en-US" dirty="0" smtClean="0"/>
              <a:t>Why it is difficult to include multiple inheritance in a language:</a:t>
            </a:r>
          </a:p>
          <a:p>
            <a:r>
              <a:rPr lang="en-US" dirty="0" smtClean="0"/>
              <a:t>2 reasons: complexity and efficiency.</a:t>
            </a:r>
          </a:p>
          <a:p>
            <a:pPr marL="514350" indent="-514350">
              <a:buFont typeface="+mj-lt"/>
              <a:buAutoNum type="arabicPeriod"/>
            </a:pPr>
            <a:r>
              <a:rPr lang="en-US" dirty="0" smtClean="0"/>
              <a:t>Say a Class C is inheriting from 2 parent classes A and B. Both A and B have identical method, say, ‘display’. When C has to make reference to or override method ‘display’, which display should it call or override.</a:t>
            </a:r>
          </a:p>
          <a:p>
            <a:pPr marL="514350" indent="-514350">
              <a:buFont typeface="+mj-lt"/>
              <a:buAutoNum type="arabicPeriod"/>
            </a:pPr>
            <a:r>
              <a:rPr lang="en-US" dirty="0" smtClean="0"/>
              <a:t>Furthermore, say A and B above has a common parent X and X has a variable or method ‘y’. Now, C should inherit both versions of ‘y’ or just one . If just one, which one.</a:t>
            </a:r>
          </a:p>
          <a:p>
            <a:pPr marL="514350" indent="-514350">
              <a:buFont typeface="+mj-lt"/>
              <a:buAutoNum type="arabicPeriod"/>
            </a:pPr>
            <a:endParaRPr lang="en-US" dirty="0"/>
          </a:p>
          <a:p>
            <a:pPr marL="514350" indent="-514350">
              <a:buFont typeface="+mj-lt"/>
              <a:buAutoNum type="arabicPeriod"/>
            </a:pPr>
            <a:endParaRPr lang="en-US" dirty="0" smtClean="0"/>
          </a:p>
        </p:txBody>
      </p:sp>
    </p:spTree>
    <p:extLst>
      <p:ext uri="{BB962C8B-B14F-4D97-AF65-F5344CB8AC3E}">
        <p14:creationId xmlns:p14="http://schemas.microsoft.com/office/powerpoint/2010/main" val="525025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Single And Multiple Inheritance(Continued)</a:t>
            </a:r>
            <a:endParaRPr lang="en-US" dirty="0"/>
          </a:p>
        </p:txBody>
      </p:sp>
      <p:sp>
        <p:nvSpPr>
          <p:cNvPr id="3" name="Content Placeholder 2"/>
          <p:cNvSpPr>
            <a:spLocks noGrp="1"/>
          </p:cNvSpPr>
          <p:nvPr>
            <p:ph idx="1"/>
          </p:nvPr>
        </p:nvSpPr>
        <p:spPr>
          <a:xfrm>
            <a:off x="914400" y="1333274"/>
            <a:ext cx="10515600" cy="4351338"/>
          </a:xfrm>
        </p:spPr>
        <p:txBody>
          <a:bodyPr/>
          <a:lstStyle/>
          <a:p>
            <a:r>
              <a:rPr lang="en-US" dirty="0" smtClean="0"/>
              <a:t>Efficiency: </a:t>
            </a:r>
            <a:r>
              <a:rPr lang="en-US" dirty="0"/>
              <a:t> </a:t>
            </a:r>
            <a:r>
              <a:rPr lang="en-US" dirty="0" smtClean="0"/>
              <a:t>May </a:t>
            </a:r>
            <a:r>
              <a:rPr lang="en-US" dirty="0"/>
              <a:t>be more perceived than real</a:t>
            </a:r>
            <a:endParaRPr lang="en-US" dirty="0" smtClean="0"/>
          </a:p>
          <a:p>
            <a:r>
              <a:rPr lang="de-DE" dirty="0" smtClean="0"/>
              <a:t>In </a:t>
            </a:r>
            <a:r>
              <a:rPr lang="de-DE" dirty="0"/>
              <a:t>C++, </a:t>
            </a:r>
            <a:r>
              <a:rPr lang="de-DE" dirty="0" err="1" smtClean="0"/>
              <a:t>for</a:t>
            </a:r>
            <a:r>
              <a:rPr lang="de-DE" dirty="0"/>
              <a:t> </a:t>
            </a:r>
            <a:r>
              <a:rPr lang="de-DE" dirty="0" err="1" smtClean="0"/>
              <a:t>example</a:t>
            </a:r>
            <a:r>
              <a:rPr lang="de-DE" dirty="0" smtClean="0"/>
              <a:t>, </a:t>
            </a:r>
            <a:r>
              <a:rPr lang="de-DE" dirty="0" err="1"/>
              <a:t>supporting</a:t>
            </a:r>
            <a:r>
              <a:rPr lang="de-DE" dirty="0"/>
              <a:t> multiple </a:t>
            </a:r>
            <a:r>
              <a:rPr lang="de-DE" dirty="0" err="1"/>
              <a:t>inheritance</a:t>
            </a:r>
            <a:r>
              <a:rPr lang="de-DE" dirty="0"/>
              <a:t> </a:t>
            </a:r>
            <a:r>
              <a:rPr lang="de-DE" dirty="0" err="1"/>
              <a:t>requires</a:t>
            </a:r>
            <a:r>
              <a:rPr lang="de-DE" dirty="0"/>
              <a:t> just </a:t>
            </a:r>
            <a:r>
              <a:rPr lang="de-DE" dirty="0" err="1"/>
              <a:t>one</a:t>
            </a:r>
            <a:r>
              <a:rPr lang="de-DE" dirty="0"/>
              <a:t> additional </a:t>
            </a:r>
            <a:r>
              <a:rPr lang="de-DE" dirty="0" err="1" smtClean="0"/>
              <a:t>array</a:t>
            </a:r>
            <a:r>
              <a:rPr lang="de-DE" dirty="0"/>
              <a:t> </a:t>
            </a:r>
            <a:r>
              <a:rPr lang="de-DE" dirty="0" err="1" smtClean="0"/>
              <a:t>access</a:t>
            </a:r>
            <a:r>
              <a:rPr lang="de-DE" dirty="0" smtClean="0"/>
              <a:t> </a:t>
            </a:r>
            <a:r>
              <a:rPr lang="de-DE" dirty="0" err="1"/>
              <a:t>and</a:t>
            </a:r>
            <a:r>
              <a:rPr lang="de-DE" dirty="0"/>
              <a:t> </a:t>
            </a:r>
            <a:r>
              <a:rPr lang="de-DE" dirty="0" err="1"/>
              <a:t>one</a:t>
            </a:r>
            <a:r>
              <a:rPr lang="de-DE" dirty="0"/>
              <a:t> extra </a:t>
            </a:r>
            <a:r>
              <a:rPr lang="de-DE" dirty="0" err="1"/>
              <a:t>addition</a:t>
            </a:r>
            <a:r>
              <a:rPr lang="de-DE" dirty="0"/>
              <a:t> </a:t>
            </a:r>
            <a:r>
              <a:rPr lang="de-DE" dirty="0" err="1"/>
              <a:t>operation</a:t>
            </a:r>
            <a:r>
              <a:rPr lang="de-DE" dirty="0"/>
              <a:t> </a:t>
            </a:r>
            <a:r>
              <a:rPr lang="de-DE" dirty="0" err="1"/>
              <a:t>for</a:t>
            </a:r>
            <a:r>
              <a:rPr lang="de-DE" dirty="0"/>
              <a:t> </a:t>
            </a:r>
            <a:r>
              <a:rPr lang="de-DE" dirty="0" err="1"/>
              <a:t>each</a:t>
            </a:r>
            <a:r>
              <a:rPr lang="de-DE" dirty="0"/>
              <a:t> </a:t>
            </a:r>
            <a:r>
              <a:rPr lang="de-DE" dirty="0" err="1"/>
              <a:t>dynamically</a:t>
            </a:r>
            <a:r>
              <a:rPr lang="de-DE" dirty="0"/>
              <a:t> </a:t>
            </a:r>
            <a:r>
              <a:rPr lang="de-DE" dirty="0" err="1"/>
              <a:t>bound</a:t>
            </a:r>
            <a:r>
              <a:rPr lang="de-DE" dirty="0"/>
              <a:t> </a:t>
            </a:r>
            <a:r>
              <a:rPr lang="de-DE" dirty="0" err="1" smtClean="0"/>
              <a:t>method</a:t>
            </a:r>
            <a:r>
              <a:rPr lang="de-DE" dirty="0"/>
              <a:t> </a:t>
            </a:r>
            <a:r>
              <a:rPr lang="de-DE" dirty="0" err="1" smtClean="0"/>
              <a:t>call</a:t>
            </a:r>
            <a:r>
              <a:rPr lang="de-DE" dirty="0"/>
              <a:t>, at least </a:t>
            </a:r>
            <a:r>
              <a:rPr lang="de-DE" dirty="0" err="1"/>
              <a:t>with</a:t>
            </a:r>
            <a:r>
              <a:rPr lang="de-DE" dirty="0"/>
              <a:t> </a:t>
            </a:r>
            <a:r>
              <a:rPr lang="de-DE" dirty="0" err="1"/>
              <a:t>some</a:t>
            </a:r>
            <a:r>
              <a:rPr lang="de-DE" dirty="0"/>
              <a:t> </a:t>
            </a:r>
            <a:r>
              <a:rPr lang="de-DE" dirty="0" err="1"/>
              <a:t>machine</a:t>
            </a:r>
            <a:r>
              <a:rPr lang="de-DE" dirty="0"/>
              <a:t> </a:t>
            </a:r>
            <a:r>
              <a:rPr lang="de-DE" dirty="0" err="1" smtClean="0"/>
              <a:t>architectures</a:t>
            </a:r>
            <a:r>
              <a:rPr lang="de-DE" dirty="0" smtClean="0"/>
              <a:t>.</a:t>
            </a:r>
          </a:p>
          <a:p>
            <a:r>
              <a:rPr lang="de-DE" dirty="0" err="1" smtClean="0"/>
              <a:t>There</a:t>
            </a:r>
            <a:r>
              <a:rPr lang="de-DE" dirty="0" smtClean="0"/>
              <a:t> </a:t>
            </a:r>
            <a:r>
              <a:rPr lang="de-DE" dirty="0" err="1" smtClean="0"/>
              <a:t>are</a:t>
            </a:r>
            <a:r>
              <a:rPr lang="de-DE" dirty="0" smtClean="0"/>
              <a:t> </a:t>
            </a:r>
            <a:r>
              <a:rPr lang="de-DE" dirty="0" err="1" smtClean="0"/>
              <a:t>issues</a:t>
            </a:r>
            <a:r>
              <a:rPr lang="de-DE" dirty="0" smtClean="0"/>
              <a:t> like </a:t>
            </a:r>
            <a:r>
              <a:rPr lang="de-DE" dirty="0" err="1" smtClean="0"/>
              <a:t>complexity</a:t>
            </a:r>
            <a:r>
              <a:rPr lang="de-DE" dirty="0" smtClean="0"/>
              <a:t> </a:t>
            </a:r>
            <a:r>
              <a:rPr lang="de-DE" dirty="0" err="1" smtClean="0"/>
              <a:t>and</a:t>
            </a:r>
            <a:r>
              <a:rPr lang="de-DE" dirty="0" smtClean="0"/>
              <a:t> </a:t>
            </a:r>
            <a:r>
              <a:rPr lang="de-DE" dirty="0" err="1" smtClean="0"/>
              <a:t>maintainence</a:t>
            </a:r>
            <a:r>
              <a:rPr lang="de-DE" dirty="0" smtClean="0"/>
              <a:t> </a:t>
            </a:r>
            <a:r>
              <a:rPr lang="de-DE" dirty="0" err="1" smtClean="0"/>
              <a:t>with</a:t>
            </a:r>
            <a:r>
              <a:rPr lang="de-DE" dirty="0" smtClean="0"/>
              <a:t> multiple </a:t>
            </a:r>
            <a:r>
              <a:rPr lang="de-DE" dirty="0" err="1" smtClean="0"/>
              <a:t>inheritance</a:t>
            </a:r>
            <a:r>
              <a:rPr lang="de-DE" dirty="0" smtClean="0"/>
              <a:t>.</a:t>
            </a:r>
          </a:p>
          <a:p>
            <a:r>
              <a:rPr lang="de-DE" dirty="0" smtClean="0"/>
              <a:t>Alternative: Interfaces( all </a:t>
            </a:r>
            <a:r>
              <a:rPr lang="de-DE" dirty="0" err="1" smtClean="0"/>
              <a:t>methods</a:t>
            </a:r>
            <a:r>
              <a:rPr lang="de-DE" dirty="0" smtClean="0"/>
              <a:t> </a:t>
            </a:r>
            <a:r>
              <a:rPr lang="de-DE" dirty="0" err="1" smtClean="0"/>
              <a:t>are</a:t>
            </a:r>
            <a:r>
              <a:rPr lang="de-DE" dirty="0" smtClean="0"/>
              <a:t> </a:t>
            </a:r>
            <a:r>
              <a:rPr lang="de-DE" dirty="0" err="1" smtClean="0"/>
              <a:t>abstract</a:t>
            </a:r>
            <a:r>
              <a:rPr lang="de-DE" dirty="0" smtClean="0"/>
              <a:t>) </a:t>
            </a:r>
            <a:r>
              <a:rPr lang="de-DE" dirty="0" err="1" smtClean="0"/>
              <a:t>have</a:t>
            </a:r>
            <a:r>
              <a:rPr lang="de-DE" dirty="0" smtClean="0"/>
              <a:t> </a:t>
            </a:r>
            <a:r>
              <a:rPr lang="de-DE" dirty="0" err="1" smtClean="0"/>
              <a:t>some</a:t>
            </a:r>
            <a:r>
              <a:rPr lang="de-DE" dirty="0" smtClean="0"/>
              <a:t> </a:t>
            </a:r>
            <a:r>
              <a:rPr lang="de-DE" dirty="0" err="1" smtClean="0"/>
              <a:t>benefits</a:t>
            </a:r>
            <a:r>
              <a:rPr lang="de-DE" dirty="0" smtClean="0"/>
              <a:t> </a:t>
            </a:r>
            <a:r>
              <a:rPr lang="de-DE" dirty="0" err="1" smtClean="0"/>
              <a:t>of</a:t>
            </a:r>
            <a:r>
              <a:rPr lang="de-DE" dirty="0" smtClean="0"/>
              <a:t> multiple </a:t>
            </a:r>
            <a:r>
              <a:rPr lang="de-DE" dirty="0" err="1" smtClean="0"/>
              <a:t>inheritance</a:t>
            </a:r>
            <a:r>
              <a:rPr lang="de-DE" dirty="0" smtClean="0"/>
              <a:t> </a:t>
            </a:r>
            <a:r>
              <a:rPr lang="de-DE" dirty="0" err="1" smtClean="0"/>
              <a:t>with</a:t>
            </a:r>
            <a:r>
              <a:rPr lang="de-DE" dirty="0" smtClean="0"/>
              <a:t> </a:t>
            </a:r>
            <a:r>
              <a:rPr lang="de-DE" dirty="0" err="1" smtClean="0"/>
              <a:t>less</a:t>
            </a:r>
            <a:r>
              <a:rPr lang="de-DE" dirty="0" smtClean="0"/>
              <a:t> </a:t>
            </a:r>
            <a:r>
              <a:rPr lang="de-DE" dirty="0" err="1" smtClean="0"/>
              <a:t>disadvantages</a:t>
            </a:r>
            <a:r>
              <a:rPr lang="de-DE" dirty="0" smtClean="0"/>
              <a:t>.</a:t>
            </a:r>
            <a:endParaRPr lang="en-US" dirty="0"/>
          </a:p>
        </p:txBody>
      </p:sp>
    </p:spTree>
    <p:extLst>
      <p:ext uri="{BB962C8B-B14F-4D97-AF65-F5344CB8AC3E}">
        <p14:creationId xmlns:p14="http://schemas.microsoft.com/office/powerpoint/2010/main" val="1966916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383"/>
            <a:ext cx="10515600" cy="810531"/>
          </a:xfrm>
        </p:spPr>
        <p:txBody>
          <a:bodyPr/>
          <a:lstStyle/>
          <a:p>
            <a:pPr algn="ctr"/>
            <a:r>
              <a:rPr lang="en-US" dirty="0" smtClean="0"/>
              <a:t>Allocation and Deallocation of Objects</a:t>
            </a:r>
            <a:endParaRPr lang="en-US" dirty="0"/>
          </a:p>
        </p:txBody>
      </p:sp>
      <p:sp>
        <p:nvSpPr>
          <p:cNvPr id="3" name="Content Placeholder 2"/>
          <p:cNvSpPr>
            <a:spLocks noGrp="1"/>
          </p:cNvSpPr>
          <p:nvPr>
            <p:ph idx="1"/>
          </p:nvPr>
        </p:nvSpPr>
        <p:spPr>
          <a:xfrm>
            <a:off x="838200" y="1099911"/>
            <a:ext cx="10515600" cy="5373460"/>
          </a:xfrm>
        </p:spPr>
        <p:txBody>
          <a:bodyPr>
            <a:normAutofit fontScale="92500" lnSpcReduction="10000"/>
          </a:bodyPr>
          <a:lstStyle/>
          <a:p>
            <a:r>
              <a:rPr lang="en-US" dirty="0" smtClean="0"/>
              <a:t>If objects behave like ADT’s, they can be allocated using 2 ways:</a:t>
            </a:r>
          </a:p>
          <a:p>
            <a:r>
              <a:rPr lang="en-US" dirty="0"/>
              <a:t>R</a:t>
            </a:r>
            <a:r>
              <a:rPr lang="en-US" dirty="0" smtClean="0"/>
              <a:t>un-time stack or </a:t>
            </a:r>
            <a:r>
              <a:rPr lang="en-US" dirty="0"/>
              <a:t>explicitly created on the heap with an operator or function, such as </a:t>
            </a:r>
            <a:r>
              <a:rPr lang="en-US" dirty="0" smtClean="0"/>
              <a:t>new. If they </a:t>
            </a:r>
            <a:r>
              <a:rPr lang="en-US" dirty="0"/>
              <a:t>are all heap dynamic, there is the advantage of having a uniform method </a:t>
            </a:r>
            <a:r>
              <a:rPr lang="en-US" dirty="0" smtClean="0"/>
              <a:t>of creation </a:t>
            </a:r>
            <a:r>
              <a:rPr lang="en-US" dirty="0"/>
              <a:t>and access through pointer or reference variables</a:t>
            </a:r>
            <a:r>
              <a:rPr lang="en-US" dirty="0" smtClean="0"/>
              <a:t>.</a:t>
            </a:r>
          </a:p>
          <a:p>
            <a:r>
              <a:rPr lang="en-US" dirty="0"/>
              <a:t> This design </a:t>
            </a:r>
            <a:r>
              <a:rPr lang="en-US" dirty="0" smtClean="0"/>
              <a:t>simplifies the </a:t>
            </a:r>
            <a:r>
              <a:rPr lang="en-US" dirty="0"/>
              <a:t>assignment operation for objects, making it in all cases only a </a:t>
            </a:r>
            <a:r>
              <a:rPr lang="en-US" dirty="0" smtClean="0"/>
              <a:t>pointer or </a:t>
            </a:r>
            <a:r>
              <a:rPr lang="en-US" dirty="0"/>
              <a:t>reference value change. It also allows references to objects to be </a:t>
            </a:r>
            <a:r>
              <a:rPr lang="en-US" dirty="0" smtClean="0"/>
              <a:t>implicitly dereferenced</a:t>
            </a:r>
            <a:r>
              <a:rPr lang="en-US" dirty="0"/>
              <a:t>, simplifying the access </a:t>
            </a:r>
            <a:r>
              <a:rPr lang="en-US" dirty="0" smtClean="0"/>
              <a:t>syntax. </a:t>
            </a:r>
          </a:p>
          <a:p>
            <a:r>
              <a:rPr lang="en-US" dirty="0" smtClean="0"/>
              <a:t>If </a:t>
            </a:r>
            <a:r>
              <a:rPr lang="en-US" dirty="0"/>
              <a:t>objects are stack dynamic, there is a problem with regard to subtypes. </a:t>
            </a:r>
            <a:r>
              <a:rPr lang="en-US" dirty="0" smtClean="0"/>
              <a:t>If class </a:t>
            </a:r>
            <a:r>
              <a:rPr lang="en-US" dirty="0"/>
              <a:t>B  is a child of class A  and B  is a subtype of A , then an object of B  type </a:t>
            </a:r>
            <a:r>
              <a:rPr lang="en-US" dirty="0" smtClean="0"/>
              <a:t>can be </a:t>
            </a:r>
            <a:r>
              <a:rPr lang="en-US" dirty="0"/>
              <a:t>assigned to a variable of A  type. For example, if b1  is a variable of B  type </a:t>
            </a:r>
            <a:r>
              <a:rPr lang="en-US" dirty="0" smtClean="0"/>
              <a:t>and a1  </a:t>
            </a:r>
            <a:r>
              <a:rPr lang="en-US" dirty="0"/>
              <a:t>is a variable of A  type, then</a:t>
            </a:r>
          </a:p>
          <a:p>
            <a:r>
              <a:rPr lang="it-IT" dirty="0"/>
              <a:t>a1 = b1;</a:t>
            </a:r>
            <a:endParaRPr lang="en-US" dirty="0"/>
          </a:p>
        </p:txBody>
      </p:sp>
    </p:spTree>
    <p:extLst>
      <p:ext uri="{BB962C8B-B14F-4D97-AF65-F5344CB8AC3E}">
        <p14:creationId xmlns:p14="http://schemas.microsoft.com/office/powerpoint/2010/main" val="494982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400"/>
          </a:xfrm>
        </p:spPr>
        <p:txBody>
          <a:bodyPr/>
          <a:lstStyle/>
          <a:p>
            <a:pPr algn="ctr"/>
            <a:r>
              <a:rPr lang="en-US" dirty="0" smtClean="0"/>
              <a:t>Allocation and Deallocation (Continued)</a:t>
            </a:r>
            <a:endParaRPr lang="en-US" dirty="0"/>
          </a:p>
        </p:txBody>
      </p:sp>
      <p:sp>
        <p:nvSpPr>
          <p:cNvPr id="3" name="Content Placeholder 2"/>
          <p:cNvSpPr>
            <a:spLocks noGrp="1"/>
          </p:cNvSpPr>
          <p:nvPr>
            <p:ph idx="1"/>
          </p:nvPr>
        </p:nvSpPr>
        <p:spPr>
          <a:xfrm>
            <a:off x="838200" y="751567"/>
            <a:ext cx="10515600" cy="5881461"/>
          </a:xfrm>
        </p:spPr>
        <p:txBody>
          <a:bodyPr>
            <a:normAutofit fontScale="92500" lnSpcReduction="20000"/>
          </a:bodyPr>
          <a:lstStyle/>
          <a:p>
            <a:r>
              <a:rPr lang="en-US" dirty="0" smtClean="0"/>
              <a:t>If a1  </a:t>
            </a:r>
            <a:r>
              <a:rPr lang="en-US" dirty="0"/>
              <a:t>and b1  are stack dynamic, then they are value variables and, if assigned </a:t>
            </a:r>
            <a:r>
              <a:rPr lang="en-US" dirty="0" smtClean="0"/>
              <a:t>the value </a:t>
            </a:r>
            <a:r>
              <a:rPr lang="en-US" dirty="0"/>
              <a:t>of the object</a:t>
            </a:r>
            <a:r>
              <a:rPr lang="en-US" dirty="0" smtClean="0"/>
              <a:t>, it </a:t>
            </a:r>
            <a:r>
              <a:rPr lang="en-US" dirty="0"/>
              <a:t>must be copied to the space of the target object</a:t>
            </a:r>
            <a:r>
              <a:rPr lang="en-US" dirty="0" smtClean="0"/>
              <a:t>.</a:t>
            </a:r>
          </a:p>
          <a:p>
            <a:r>
              <a:rPr lang="en-US" dirty="0"/>
              <a:t> If B  </a:t>
            </a:r>
            <a:r>
              <a:rPr lang="en-US" dirty="0" smtClean="0"/>
              <a:t>adds a </a:t>
            </a:r>
            <a:r>
              <a:rPr lang="en-US" dirty="0"/>
              <a:t>data field to what it inherited from A , then </a:t>
            </a:r>
            <a:r>
              <a:rPr lang="en-US" dirty="0" smtClean="0"/>
              <a:t>a1 </a:t>
            </a:r>
            <a:r>
              <a:rPr lang="en-US" dirty="0"/>
              <a:t>will not have sufficient </a:t>
            </a:r>
            <a:r>
              <a:rPr lang="en-US" dirty="0" smtClean="0"/>
              <a:t>space on </a:t>
            </a:r>
            <a:r>
              <a:rPr lang="en-US" dirty="0"/>
              <a:t>the </a:t>
            </a:r>
            <a:r>
              <a:rPr lang="en-US" dirty="0" smtClean="0"/>
              <a:t>stack </a:t>
            </a:r>
            <a:r>
              <a:rPr lang="en-US" dirty="0"/>
              <a:t>for all of b1 . The excess will simply be truncated, which could </a:t>
            </a:r>
            <a:r>
              <a:rPr lang="en-US" dirty="0" smtClean="0"/>
              <a:t>be confusing </a:t>
            </a:r>
            <a:r>
              <a:rPr lang="en-US" dirty="0"/>
              <a:t>to programmers who write or use the code. </a:t>
            </a:r>
            <a:endParaRPr lang="en-US" dirty="0" smtClean="0"/>
          </a:p>
          <a:p>
            <a:r>
              <a:rPr lang="en-US" dirty="0" smtClean="0"/>
              <a:t>This </a:t>
            </a:r>
            <a:r>
              <a:rPr lang="en-US" dirty="0"/>
              <a:t>truncation is </a:t>
            </a:r>
            <a:r>
              <a:rPr lang="en-US" dirty="0" smtClean="0"/>
              <a:t>called object </a:t>
            </a:r>
            <a:r>
              <a:rPr lang="en-US" dirty="0"/>
              <a:t>slicing </a:t>
            </a:r>
            <a:r>
              <a:rPr lang="en-US" dirty="0" smtClean="0"/>
              <a:t>.</a:t>
            </a:r>
          </a:p>
          <a:p>
            <a:r>
              <a:rPr lang="en-US" dirty="0"/>
              <a:t>class A {</a:t>
            </a:r>
          </a:p>
          <a:p>
            <a:r>
              <a:rPr lang="en-US" dirty="0" err="1"/>
              <a:t>int</a:t>
            </a:r>
            <a:r>
              <a:rPr lang="en-US" dirty="0"/>
              <a:t> x;</a:t>
            </a:r>
          </a:p>
          <a:p>
            <a:r>
              <a:rPr lang="en-US" dirty="0"/>
              <a:t>. . .</a:t>
            </a:r>
          </a:p>
          <a:p>
            <a:r>
              <a:rPr lang="uk-UA" dirty="0"/>
              <a:t>};</a:t>
            </a:r>
          </a:p>
          <a:p>
            <a:r>
              <a:rPr lang="en-US" dirty="0"/>
              <a:t>class B : A {</a:t>
            </a:r>
          </a:p>
          <a:p>
            <a:r>
              <a:rPr lang="en-US" dirty="0" err="1"/>
              <a:t>int</a:t>
            </a:r>
            <a:r>
              <a:rPr lang="en-US" dirty="0"/>
              <a:t> y;</a:t>
            </a:r>
          </a:p>
          <a:p>
            <a:r>
              <a:rPr lang="en-US" dirty="0"/>
              <a:t>. . .</a:t>
            </a:r>
          </a:p>
          <a:p>
            <a:r>
              <a:rPr lang="en-US" dirty="0"/>
              <a:t>}</a:t>
            </a:r>
          </a:p>
        </p:txBody>
      </p:sp>
    </p:spTree>
    <p:extLst>
      <p:ext uri="{BB962C8B-B14F-4D97-AF65-F5344CB8AC3E}">
        <p14:creationId xmlns:p14="http://schemas.microsoft.com/office/powerpoint/2010/main" val="1118535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99886"/>
          </a:xfrm>
        </p:spPr>
        <p:txBody>
          <a:bodyPr/>
          <a:lstStyle/>
          <a:p>
            <a:pPr algn="ctr"/>
            <a:r>
              <a:rPr lang="en-US" dirty="0" smtClean="0"/>
              <a:t>Allocation and Deallocation(Continued)</a:t>
            </a:r>
            <a:endParaRPr lang="en-US" dirty="0"/>
          </a:p>
        </p:txBody>
      </p:sp>
      <p:sp>
        <p:nvSpPr>
          <p:cNvPr id="3" name="Content Placeholder 2"/>
          <p:cNvSpPr>
            <a:spLocks noGrp="1"/>
          </p:cNvSpPr>
          <p:nvPr>
            <p:ph idx="1"/>
          </p:nvPr>
        </p:nvSpPr>
        <p:spPr>
          <a:xfrm>
            <a:off x="838200" y="899887"/>
            <a:ext cx="10515600" cy="535577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If a1 and b1 are stack dynamic.</a:t>
            </a:r>
            <a:endParaRPr lang="en-US" dirty="0"/>
          </a:p>
        </p:txBody>
      </p:sp>
      <p:sp>
        <p:nvSpPr>
          <p:cNvPr id="4" name="Rectangle 3"/>
          <p:cNvSpPr/>
          <p:nvPr/>
        </p:nvSpPr>
        <p:spPr>
          <a:xfrm>
            <a:off x="3817257" y="2191656"/>
            <a:ext cx="1422400" cy="314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x</a:t>
            </a:r>
            <a:endParaRPr lang="en-US" dirty="0"/>
          </a:p>
        </p:txBody>
      </p:sp>
      <p:cxnSp>
        <p:nvCxnSpPr>
          <p:cNvPr id="6" name="Straight Connector 5"/>
          <p:cNvCxnSpPr/>
          <p:nvPr/>
        </p:nvCxnSpPr>
        <p:spPr>
          <a:xfrm>
            <a:off x="3817257" y="4905829"/>
            <a:ext cx="1451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817257" y="3962400"/>
            <a:ext cx="1422400" cy="14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17257" y="3541486"/>
            <a:ext cx="142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17257" y="2496457"/>
            <a:ext cx="1451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17257" y="2815771"/>
            <a:ext cx="142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94628" y="2127126"/>
            <a:ext cx="696686" cy="369332"/>
          </a:xfrm>
          <a:prstGeom prst="rect">
            <a:avLst/>
          </a:prstGeom>
          <a:noFill/>
        </p:spPr>
        <p:txBody>
          <a:bodyPr wrap="square" rtlCol="0">
            <a:spAutoFit/>
          </a:bodyPr>
          <a:lstStyle/>
          <a:p>
            <a:r>
              <a:rPr lang="en-US" dirty="0" smtClean="0"/>
              <a:t>   x</a:t>
            </a:r>
            <a:endParaRPr lang="en-US" dirty="0"/>
          </a:p>
        </p:txBody>
      </p:sp>
      <p:sp>
        <p:nvSpPr>
          <p:cNvPr id="16" name="TextBox 15"/>
          <p:cNvSpPr txBox="1"/>
          <p:nvPr/>
        </p:nvSpPr>
        <p:spPr>
          <a:xfrm>
            <a:off x="4194628" y="2496457"/>
            <a:ext cx="551543" cy="369332"/>
          </a:xfrm>
          <a:prstGeom prst="rect">
            <a:avLst/>
          </a:prstGeom>
          <a:noFill/>
        </p:spPr>
        <p:txBody>
          <a:bodyPr wrap="square" rtlCol="0">
            <a:spAutoFit/>
          </a:bodyPr>
          <a:lstStyle/>
          <a:p>
            <a:r>
              <a:rPr lang="en-US" dirty="0" smtClean="0"/>
              <a:t>   y</a:t>
            </a:r>
            <a:endParaRPr lang="en-US" dirty="0"/>
          </a:p>
        </p:txBody>
      </p:sp>
      <p:sp>
        <p:nvSpPr>
          <p:cNvPr id="18" name="TextBox 17"/>
          <p:cNvSpPr txBox="1"/>
          <p:nvPr/>
        </p:nvSpPr>
        <p:spPr>
          <a:xfrm>
            <a:off x="4891314" y="2191656"/>
            <a:ext cx="1204686" cy="1754326"/>
          </a:xfrm>
          <a:prstGeom prst="rect">
            <a:avLst/>
          </a:prstGeom>
          <a:noFill/>
        </p:spPr>
        <p:txBody>
          <a:bodyPr wrap="square" rtlCol="0">
            <a:spAutoFit/>
          </a:bodyPr>
          <a:lstStyle/>
          <a:p>
            <a:r>
              <a:rPr lang="en-US" dirty="0" smtClean="0"/>
              <a:t>       b1</a:t>
            </a:r>
          </a:p>
          <a:p>
            <a:endParaRPr lang="en-US" dirty="0"/>
          </a:p>
          <a:p>
            <a:endParaRPr lang="en-US" dirty="0" smtClean="0"/>
          </a:p>
          <a:p>
            <a:endParaRPr lang="en-US" dirty="0"/>
          </a:p>
          <a:p>
            <a:endParaRPr lang="en-US" dirty="0" smtClean="0"/>
          </a:p>
          <a:p>
            <a:r>
              <a:rPr lang="en-US" dirty="0"/>
              <a:t> </a:t>
            </a:r>
            <a:r>
              <a:rPr lang="en-US" dirty="0" smtClean="0"/>
              <a:t>     a1</a:t>
            </a:r>
            <a:endParaRPr lang="en-US" dirty="0"/>
          </a:p>
        </p:txBody>
      </p:sp>
    </p:spTree>
    <p:extLst>
      <p:ext uri="{BB962C8B-B14F-4D97-AF65-F5344CB8AC3E}">
        <p14:creationId xmlns:p14="http://schemas.microsoft.com/office/powerpoint/2010/main" val="885157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1829"/>
          </a:xfrm>
        </p:spPr>
        <p:txBody>
          <a:bodyPr>
            <a:normAutofit fontScale="90000"/>
          </a:bodyPr>
          <a:lstStyle/>
          <a:p>
            <a:pPr algn="ctr"/>
            <a:r>
              <a:rPr lang="en-US" dirty="0" smtClean="0"/>
              <a:t>Dynamic And Static Binding And Nested Classes</a:t>
            </a:r>
            <a:endParaRPr lang="en-US" dirty="0"/>
          </a:p>
        </p:txBody>
      </p:sp>
      <p:sp>
        <p:nvSpPr>
          <p:cNvPr id="3" name="Content Placeholder 2"/>
          <p:cNvSpPr>
            <a:spLocks noGrp="1"/>
          </p:cNvSpPr>
          <p:nvPr>
            <p:ph idx="1"/>
          </p:nvPr>
        </p:nvSpPr>
        <p:spPr>
          <a:xfrm>
            <a:off x="838200" y="841828"/>
            <a:ext cx="10515600" cy="5558971"/>
          </a:xfrm>
        </p:spPr>
        <p:txBody>
          <a:bodyPr>
            <a:normAutofit/>
          </a:bodyPr>
          <a:lstStyle/>
          <a:p>
            <a:r>
              <a:rPr lang="en-US" dirty="0" smtClean="0"/>
              <a:t>We can have static binding , which is faster than dynamic.</a:t>
            </a:r>
          </a:p>
          <a:p>
            <a:r>
              <a:rPr lang="en-US" dirty="0" smtClean="0"/>
              <a:t>Nested </a:t>
            </a:r>
            <a:r>
              <a:rPr lang="en-US" dirty="0" err="1" smtClean="0"/>
              <a:t>Classes:To</a:t>
            </a:r>
            <a:r>
              <a:rPr lang="en-US" dirty="0" smtClean="0"/>
              <a:t> hide information. It is used when a class is needed by only one another class.</a:t>
            </a:r>
          </a:p>
          <a:p>
            <a:r>
              <a:rPr lang="en-US" dirty="0" smtClean="0"/>
              <a:t>In </a:t>
            </a:r>
            <a:r>
              <a:rPr lang="en-US" dirty="0"/>
              <a:t>some cases, the new class is nested inside a </a:t>
            </a:r>
            <a:r>
              <a:rPr lang="en-US" dirty="0" smtClean="0"/>
              <a:t>subprogram, rather </a:t>
            </a:r>
            <a:r>
              <a:rPr lang="en-US" dirty="0"/>
              <a:t>than directly in another class</a:t>
            </a:r>
            <a:r>
              <a:rPr lang="en-US" dirty="0" smtClean="0"/>
              <a:t>.</a:t>
            </a:r>
          </a:p>
          <a:p>
            <a:r>
              <a:rPr lang="en-US" dirty="0" smtClean="0"/>
              <a:t>The </a:t>
            </a:r>
            <a:r>
              <a:rPr lang="en-US" dirty="0"/>
              <a:t>class in which the new class is nested is called the nesting class </a:t>
            </a:r>
            <a:r>
              <a:rPr lang="en-US" dirty="0" smtClean="0"/>
              <a:t>.</a:t>
            </a:r>
          </a:p>
          <a:p>
            <a:r>
              <a:rPr lang="en-US" dirty="0" smtClean="0"/>
              <a:t>2 important questions related to visibility:</a:t>
            </a:r>
          </a:p>
          <a:p>
            <a:pPr marL="514350" indent="-514350">
              <a:buFont typeface="+mj-lt"/>
              <a:buAutoNum type="arabicPeriod"/>
            </a:pPr>
            <a:r>
              <a:rPr lang="en-US" dirty="0" smtClean="0"/>
              <a:t>Which </a:t>
            </a:r>
            <a:r>
              <a:rPr lang="en-US" dirty="0"/>
              <a:t>of the facilities of the nesting class are </a:t>
            </a:r>
            <a:r>
              <a:rPr lang="en-US" dirty="0" smtClean="0"/>
              <a:t>visible in </a:t>
            </a:r>
            <a:r>
              <a:rPr lang="en-US" dirty="0"/>
              <a:t>the nested class?</a:t>
            </a:r>
            <a:r>
              <a:rPr lang="en-US" dirty="0" smtClean="0"/>
              <a:t>  </a:t>
            </a:r>
          </a:p>
          <a:p>
            <a:pPr marL="514350" indent="-514350">
              <a:buFont typeface="+mj-lt"/>
              <a:buAutoNum type="arabicPeriod"/>
            </a:pPr>
            <a:r>
              <a:rPr lang="en-US" dirty="0" smtClean="0"/>
              <a:t>Which </a:t>
            </a:r>
            <a:r>
              <a:rPr lang="en-US" dirty="0"/>
              <a:t>of the </a:t>
            </a:r>
            <a:r>
              <a:rPr lang="en-US" dirty="0" smtClean="0"/>
              <a:t>facilities of </a:t>
            </a:r>
            <a:r>
              <a:rPr lang="en-US" dirty="0"/>
              <a:t>the nested class are visible in the nesting class?</a:t>
            </a:r>
          </a:p>
        </p:txBody>
      </p:sp>
    </p:spTree>
    <p:extLst>
      <p:ext uri="{BB962C8B-B14F-4D97-AF65-F5344CB8AC3E}">
        <p14:creationId xmlns:p14="http://schemas.microsoft.com/office/powerpoint/2010/main" val="1710947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99886"/>
          </a:xfrm>
        </p:spPr>
        <p:txBody>
          <a:bodyPr/>
          <a:lstStyle/>
          <a:p>
            <a:pPr algn="ctr"/>
            <a:r>
              <a:rPr lang="en-US" dirty="0" smtClean="0"/>
              <a:t>Initialization of Objects</a:t>
            </a:r>
            <a:endParaRPr lang="en-US" dirty="0"/>
          </a:p>
        </p:txBody>
      </p:sp>
      <p:sp>
        <p:nvSpPr>
          <p:cNvPr id="3" name="Content Placeholder 2"/>
          <p:cNvSpPr>
            <a:spLocks noGrp="1"/>
          </p:cNvSpPr>
          <p:nvPr>
            <p:ph idx="1"/>
          </p:nvPr>
        </p:nvSpPr>
        <p:spPr>
          <a:xfrm>
            <a:off x="838200" y="899886"/>
            <a:ext cx="10515600" cy="5617027"/>
          </a:xfrm>
        </p:spPr>
        <p:txBody>
          <a:bodyPr/>
          <a:lstStyle/>
          <a:p>
            <a:r>
              <a:rPr lang="en-US" dirty="0"/>
              <a:t> The initialization issue is whether and how objects are initialized to </a:t>
            </a:r>
            <a:r>
              <a:rPr lang="en-US" dirty="0" smtClean="0"/>
              <a:t>values when </a:t>
            </a:r>
            <a:r>
              <a:rPr lang="en-US" dirty="0"/>
              <a:t>they are created</a:t>
            </a:r>
            <a:r>
              <a:rPr lang="en-US" dirty="0" smtClean="0"/>
              <a:t>.</a:t>
            </a:r>
          </a:p>
          <a:p>
            <a:r>
              <a:rPr lang="en-US" dirty="0" smtClean="0"/>
              <a:t>The </a:t>
            </a:r>
            <a:r>
              <a:rPr lang="en-US" dirty="0"/>
              <a:t>first question is whether objects must be initialized manually or </a:t>
            </a:r>
            <a:r>
              <a:rPr lang="en-US" dirty="0" smtClean="0"/>
              <a:t>through some </a:t>
            </a:r>
            <a:r>
              <a:rPr lang="en-US" dirty="0"/>
              <a:t>implicit mechanism. </a:t>
            </a:r>
            <a:endParaRPr lang="en-US" dirty="0" smtClean="0"/>
          </a:p>
          <a:p>
            <a:r>
              <a:rPr lang="en-US" dirty="0" smtClean="0"/>
              <a:t>When </a:t>
            </a:r>
            <a:r>
              <a:rPr lang="en-US" dirty="0"/>
              <a:t>an object of a subclass is created, is </a:t>
            </a:r>
            <a:r>
              <a:rPr lang="en-US" dirty="0" smtClean="0"/>
              <a:t>the </a:t>
            </a:r>
            <a:r>
              <a:rPr lang="en-US" dirty="0"/>
              <a:t> associated initialization of the inherited parent class member implicit or </a:t>
            </a:r>
            <a:r>
              <a:rPr lang="en-US" dirty="0" smtClean="0"/>
              <a:t>must the programmer </a:t>
            </a:r>
            <a:r>
              <a:rPr lang="en-US" dirty="0"/>
              <a:t>explicitly deal with it.</a:t>
            </a:r>
          </a:p>
        </p:txBody>
      </p:sp>
    </p:spTree>
    <p:extLst>
      <p:ext uri="{BB962C8B-B14F-4D97-AF65-F5344CB8AC3E}">
        <p14:creationId xmlns:p14="http://schemas.microsoft.com/office/powerpoint/2010/main" val="96488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Why was there a need for inheritance?? Software Reuse</a:t>
            </a:r>
          </a:p>
          <a:p>
            <a:r>
              <a:rPr lang="en-US" dirty="0" smtClean="0"/>
              <a:t>Software reuse is also achieved using Abstract Data Types but with 2 major problems:</a:t>
            </a:r>
          </a:p>
          <a:p>
            <a:pPr marL="514350" indent="-514350">
              <a:buFont typeface="+mj-lt"/>
              <a:buAutoNum type="arabicPeriod"/>
            </a:pPr>
            <a:r>
              <a:rPr lang="en-US" dirty="0" smtClean="0"/>
              <a:t>We want to reuse older program but with some modifications. To modify we need to understand the whole program.</a:t>
            </a:r>
          </a:p>
          <a:p>
            <a:pPr marL="514350" indent="-514350">
              <a:buFont typeface="+mj-lt"/>
              <a:buAutoNum type="arabicPeriod"/>
            </a:pPr>
            <a:r>
              <a:rPr lang="en-US" dirty="0" smtClean="0"/>
              <a:t>Type definitions are all at the same level. No parent-child or siblings(same level) type relationship b/w objects. Program Organization is the problem.</a:t>
            </a:r>
          </a:p>
          <a:p>
            <a:r>
              <a:rPr lang="en-US" dirty="0" smtClean="0"/>
              <a:t>These problems have been solved using Inheritance.</a:t>
            </a:r>
          </a:p>
        </p:txBody>
      </p:sp>
    </p:spTree>
    <p:extLst>
      <p:ext uri="{BB962C8B-B14F-4D97-AF65-F5344CB8AC3E}">
        <p14:creationId xmlns:p14="http://schemas.microsoft.com/office/powerpoint/2010/main" val="95807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Inheritance(continued)</a:t>
            </a:r>
            <a:endParaRPr lang="en-US" dirty="0"/>
          </a:p>
        </p:txBody>
      </p:sp>
      <p:sp>
        <p:nvSpPr>
          <p:cNvPr id="3" name="Content Placeholder 2"/>
          <p:cNvSpPr>
            <a:spLocks noGrp="1"/>
          </p:cNvSpPr>
          <p:nvPr>
            <p:ph idx="1"/>
          </p:nvPr>
        </p:nvSpPr>
        <p:spPr>
          <a:xfrm>
            <a:off x="838200" y="1455234"/>
            <a:ext cx="10515600" cy="5315955"/>
          </a:xfrm>
        </p:spPr>
        <p:txBody>
          <a:bodyPr>
            <a:normAutofit lnSpcReduction="10000"/>
          </a:bodyPr>
          <a:lstStyle/>
          <a:p>
            <a:r>
              <a:rPr lang="en-US" dirty="0" smtClean="0"/>
              <a:t>ADT’s in OOP are called Classes and instances of these ADT’s are called objects.</a:t>
            </a:r>
          </a:p>
          <a:p>
            <a:r>
              <a:rPr lang="en-US" dirty="0" smtClean="0"/>
              <a:t>A class that is derived from </a:t>
            </a:r>
            <a:r>
              <a:rPr lang="en-US" dirty="0"/>
              <a:t> another class is a </a:t>
            </a:r>
            <a:r>
              <a:rPr lang="en-US" u="sng" dirty="0"/>
              <a:t>derived class</a:t>
            </a:r>
            <a:r>
              <a:rPr lang="en-US" dirty="0"/>
              <a:t>  or </a:t>
            </a:r>
            <a:r>
              <a:rPr lang="en-US" u="sng" dirty="0"/>
              <a:t>subclass</a:t>
            </a:r>
            <a:r>
              <a:rPr lang="en-US" dirty="0"/>
              <a:t> . A class from which the </a:t>
            </a:r>
            <a:r>
              <a:rPr lang="en-US" dirty="0" smtClean="0"/>
              <a:t>new class </a:t>
            </a:r>
            <a:r>
              <a:rPr lang="en-US" dirty="0"/>
              <a:t>is derived is </a:t>
            </a:r>
            <a:r>
              <a:rPr lang="en-US" dirty="0" smtClean="0"/>
              <a:t>it’s </a:t>
            </a:r>
            <a:r>
              <a:rPr lang="en-US" u="sng" dirty="0"/>
              <a:t>parent </a:t>
            </a:r>
            <a:r>
              <a:rPr lang="en-US" dirty="0"/>
              <a:t>class </a:t>
            </a:r>
            <a:r>
              <a:rPr lang="en-US" dirty="0" smtClean="0"/>
              <a:t>or </a:t>
            </a:r>
            <a:r>
              <a:rPr lang="en-US" u="sng" dirty="0" smtClean="0"/>
              <a:t>superclass.</a:t>
            </a:r>
          </a:p>
          <a:p>
            <a:r>
              <a:rPr lang="en-US" dirty="0"/>
              <a:t> The subprograms that </a:t>
            </a:r>
            <a:r>
              <a:rPr lang="en-US" dirty="0" smtClean="0"/>
              <a:t>define the </a:t>
            </a:r>
            <a:r>
              <a:rPr lang="en-US" dirty="0"/>
              <a:t>operations on objects of a class are called </a:t>
            </a:r>
            <a:r>
              <a:rPr lang="en-US" dirty="0" smtClean="0"/>
              <a:t>methods.</a:t>
            </a:r>
          </a:p>
          <a:p>
            <a:r>
              <a:rPr lang="en-US" dirty="0"/>
              <a:t> The calls to </a:t>
            </a:r>
            <a:r>
              <a:rPr lang="en-US" dirty="0" smtClean="0"/>
              <a:t>methods are </a:t>
            </a:r>
            <a:r>
              <a:rPr lang="en-US" dirty="0"/>
              <a:t>sometimes called messages . The entire collection of methods of an </a:t>
            </a:r>
            <a:r>
              <a:rPr lang="en-US" dirty="0" smtClean="0"/>
              <a:t>object is </a:t>
            </a:r>
            <a:r>
              <a:rPr lang="en-US" dirty="0"/>
              <a:t>called the message </a:t>
            </a:r>
            <a:r>
              <a:rPr lang="en-US" dirty="0" smtClean="0"/>
              <a:t>protocol, or </a:t>
            </a:r>
            <a:r>
              <a:rPr lang="en-US" dirty="0"/>
              <a:t>message </a:t>
            </a:r>
            <a:r>
              <a:rPr lang="en-US" dirty="0" smtClean="0"/>
              <a:t>interface, </a:t>
            </a:r>
            <a:r>
              <a:rPr lang="en-US" dirty="0"/>
              <a:t>of the object</a:t>
            </a:r>
            <a:r>
              <a:rPr lang="en-US" dirty="0" smtClean="0"/>
              <a:t>.</a:t>
            </a:r>
          </a:p>
          <a:p>
            <a:r>
              <a:rPr lang="en-US" dirty="0" smtClean="0"/>
              <a:t>Calling a subprogram is a bit different from passing a message(calling a method). </a:t>
            </a:r>
            <a:r>
              <a:rPr lang="en-US" dirty="0"/>
              <a:t>A message </a:t>
            </a:r>
            <a:r>
              <a:rPr lang="en-US" dirty="0" smtClean="0"/>
              <a:t>sent </a:t>
            </a:r>
            <a:r>
              <a:rPr lang="en-US" dirty="0"/>
              <a:t>to an object is a </a:t>
            </a:r>
            <a:r>
              <a:rPr lang="en-US" dirty="0" smtClean="0"/>
              <a:t>request to </a:t>
            </a:r>
            <a:r>
              <a:rPr lang="en-US" dirty="0"/>
              <a:t>execute one of its methods</a:t>
            </a:r>
            <a:r>
              <a:rPr lang="en-US" dirty="0" smtClean="0"/>
              <a:t>. </a:t>
            </a:r>
          </a:p>
          <a:p>
            <a:endParaRPr lang="en-US" dirty="0" smtClean="0"/>
          </a:p>
          <a:p>
            <a:endParaRPr lang="en-US" dirty="0"/>
          </a:p>
        </p:txBody>
      </p:sp>
    </p:spTree>
    <p:extLst>
      <p:ext uri="{BB962C8B-B14F-4D97-AF65-F5344CB8AC3E}">
        <p14:creationId xmlns:p14="http://schemas.microsoft.com/office/powerpoint/2010/main" val="71141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6446"/>
          </a:xfrm>
        </p:spPr>
        <p:txBody>
          <a:bodyPr/>
          <a:lstStyle/>
          <a:p>
            <a:pPr algn="ctr"/>
            <a:r>
              <a:rPr lang="en-US" dirty="0" smtClean="0"/>
              <a:t>Inheritance (continued)</a:t>
            </a:r>
            <a:endParaRPr lang="en-US" dirty="0"/>
          </a:p>
        </p:txBody>
      </p:sp>
      <p:sp>
        <p:nvSpPr>
          <p:cNvPr id="3" name="Content Placeholder 2"/>
          <p:cNvSpPr>
            <a:spLocks noGrp="1"/>
          </p:cNvSpPr>
          <p:nvPr>
            <p:ph idx="1"/>
          </p:nvPr>
        </p:nvSpPr>
        <p:spPr>
          <a:xfrm>
            <a:off x="838200" y="923473"/>
            <a:ext cx="10515600" cy="5934527"/>
          </a:xfrm>
        </p:spPr>
        <p:txBody>
          <a:bodyPr>
            <a:normAutofit fontScale="92500" lnSpcReduction="10000"/>
          </a:bodyPr>
          <a:lstStyle/>
          <a:p>
            <a:r>
              <a:rPr lang="en-US" dirty="0" smtClean="0"/>
              <a:t>Example of Inheritance: Vehicle Class( having variables year</a:t>
            </a:r>
            <a:r>
              <a:rPr lang="en-US" dirty="0"/>
              <a:t>, color, and </a:t>
            </a:r>
            <a:r>
              <a:rPr lang="en-US" dirty="0" smtClean="0"/>
              <a:t>make) is parent class of Truck(having variables hauling </a:t>
            </a:r>
            <a:r>
              <a:rPr lang="en-US" dirty="0"/>
              <a:t>capacity </a:t>
            </a:r>
            <a:r>
              <a:rPr lang="en-US" dirty="0" smtClean="0"/>
              <a:t>and number </a:t>
            </a:r>
            <a:r>
              <a:rPr lang="en-US" dirty="0"/>
              <a:t>of </a:t>
            </a:r>
            <a:r>
              <a:rPr lang="en-US" dirty="0" smtClean="0"/>
              <a:t>wheels + variables of Vehicle class) is the subclass.</a:t>
            </a:r>
          </a:p>
          <a:p>
            <a:pPr marL="0" indent="0">
              <a:buNone/>
            </a:pPr>
            <a:r>
              <a:rPr lang="en-US" dirty="0"/>
              <a:t> </a:t>
            </a:r>
            <a:r>
              <a:rPr lang="en-US" dirty="0" smtClean="0"/>
              <a:t>                                             Vehicle (superclass or parent class)</a:t>
            </a:r>
          </a:p>
          <a:p>
            <a:pPr marL="0" indent="0">
              <a:buNone/>
            </a:pPr>
            <a:r>
              <a:rPr lang="en-US" dirty="0"/>
              <a:t> </a:t>
            </a:r>
            <a:r>
              <a:rPr lang="en-US" dirty="0" smtClean="0"/>
              <a:t>                                              </a:t>
            </a:r>
          </a:p>
          <a:p>
            <a:pPr marL="0" indent="0">
              <a:buNone/>
            </a:pPr>
            <a:r>
              <a:rPr lang="en-US" dirty="0"/>
              <a:t> </a:t>
            </a:r>
            <a:r>
              <a:rPr lang="en-US" dirty="0" smtClean="0"/>
              <a:t>                                              Truck (subclass or derived Class)</a:t>
            </a:r>
          </a:p>
          <a:p>
            <a:r>
              <a:rPr lang="en-US" dirty="0" smtClean="0"/>
              <a:t>Differences in subclass and parent class:</a:t>
            </a:r>
          </a:p>
          <a:p>
            <a:pPr marL="514350" indent="-514350">
              <a:buFont typeface="+mj-lt"/>
              <a:buAutoNum type="arabicPeriod"/>
            </a:pPr>
            <a:r>
              <a:rPr lang="en-US" dirty="0" smtClean="0"/>
              <a:t>Private variables and methods of parent are not visible or accessed by subclass.</a:t>
            </a:r>
          </a:p>
          <a:p>
            <a:pPr marL="514350" indent="-514350">
              <a:buFont typeface="+mj-lt"/>
              <a:buAutoNum type="arabicPeriod"/>
            </a:pPr>
            <a:r>
              <a:rPr lang="en-US" dirty="0" smtClean="0"/>
              <a:t>Subclass can add its own variables and methods apart from those of parent class.</a:t>
            </a:r>
          </a:p>
          <a:p>
            <a:pPr marL="514350" indent="-514350">
              <a:buFont typeface="+mj-lt"/>
              <a:buAutoNum type="arabicPeriod"/>
            </a:pPr>
            <a:r>
              <a:rPr lang="en-US" dirty="0" smtClean="0"/>
              <a:t>Subclass can change definition of an inherited method(with same name and protocol) for the purpose of customization. This is known as </a:t>
            </a:r>
            <a:r>
              <a:rPr lang="en-US" u="sng" dirty="0" smtClean="0"/>
              <a:t>Method Overriding</a:t>
            </a:r>
            <a:r>
              <a:rPr lang="en-US" dirty="0" smtClean="0"/>
              <a:t>.</a:t>
            </a:r>
          </a:p>
          <a:p>
            <a:pPr marL="514350" indent="-514350">
              <a:buFont typeface="+mj-lt"/>
              <a:buAutoNum type="arabicPeriod"/>
            </a:pPr>
            <a:endParaRPr lang="en-US" dirty="0" smtClean="0"/>
          </a:p>
          <a:p>
            <a:pPr marL="514350" indent="-514350">
              <a:buFont typeface="+mj-lt"/>
              <a:buAutoNum type="arabicPeriod"/>
            </a:pPr>
            <a:endParaRPr lang="en-US" dirty="0" smtClean="0"/>
          </a:p>
          <a:p>
            <a:endParaRPr lang="en-US" dirty="0"/>
          </a:p>
        </p:txBody>
      </p:sp>
      <p:cxnSp>
        <p:nvCxnSpPr>
          <p:cNvPr id="5" name="Straight Arrow Connector 4"/>
          <p:cNvCxnSpPr/>
          <p:nvPr/>
        </p:nvCxnSpPr>
        <p:spPr>
          <a:xfrm flipV="1">
            <a:off x="5662225" y="2355724"/>
            <a:ext cx="0" cy="594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79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Example(Inheritance)</a:t>
            </a:r>
            <a:endParaRPr lang="en-US" dirty="0"/>
          </a:p>
        </p:txBody>
      </p:sp>
      <p:sp>
        <p:nvSpPr>
          <p:cNvPr id="3" name="Content Placeholder 2"/>
          <p:cNvSpPr>
            <a:spLocks noGrp="1"/>
          </p:cNvSpPr>
          <p:nvPr>
            <p:ph idx="1"/>
          </p:nvPr>
        </p:nvSpPr>
        <p:spPr>
          <a:xfrm>
            <a:off x="838200" y="1825624"/>
            <a:ext cx="10515600" cy="4748795"/>
          </a:xfrm>
        </p:spPr>
        <p:txBody>
          <a:bodyPr>
            <a:normAutofit fontScale="85000" lnSpcReduction="20000"/>
          </a:bodyPr>
          <a:lstStyle/>
          <a:p>
            <a:pPr marL="0" indent="0">
              <a:buNone/>
            </a:pPr>
            <a:r>
              <a:rPr lang="en-US" b="1" dirty="0"/>
              <a:t>class</a:t>
            </a:r>
            <a:r>
              <a:rPr lang="en-US" dirty="0"/>
              <a:t> Employee{  </a:t>
            </a:r>
          </a:p>
          <a:p>
            <a:pPr marL="0" indent="0">
              <a:buNone/>
            </a:pPr>
            <a:r>
              <a:rPr lang="en-US" dirty="0"/>
              <a:t> </a:t>
            </a:r>
            <a:r>
              <a:rPr lang="en-US" b="1" dirty="0"/>
              <a:t>float</a:t>
            </a:r>
            <a:r>
              <a:rPr lang="en-US" dirty="0"/>
              <a:t> salary=40000;  </a:t>
            </a:r>
          </a:p>
          <a:p>
            <a:pPr marL="0" indent="0">
              <a:buNone/>
            </a:pPr>
            <a:r>
              <a:rPr lang="en-US" dirty="0"/>
              <a:t>}  </a:t>
            </a:r>
          </a:p>
          <a:p>
            <a:pPr marL="0" indent="0">
              <a:buNone/>
            </a:pPr>
            <a:r>
              <a:rPr lang="en-US" b="1" dirty="0"/>
              <a:t>class</a:t>
            </a:r>
            <a:r>
              <a:rPr lang="en-US" dirty="0"/>
              <a:t> Programmer </a:t>
            </a:r>
            <a:r>
              <a:rPr lang="en-US" b="1" dirty="0"/>
              <a:t>extends</a:t>
            </a:r>
            <a:r>
              <a:rPr lang="en-US" dirty="0"/>
              <a:t> Employee{  </a:t>
            </a:r>
          </a:p>
          <a:p>
            <a:pPr marL="0" indent="0">
              <a:buNone/>
            </a:pPr>
            <a:r>
              <a:rPr lang="en-US" dirty="0"/>
              <a:t> </a:t>
            </a:r>
            <a:r>
              <a:rPr lang="en-US" b="1" dirty="0" err="1"/>
              <a:t>int</a:t>
            </a:r>
            <a:r>
              <a:rPr lang="en-US" dirty="0"/>
              <a:t> bonus=10000;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Programmer p=</a:t>
            </a:r>
            <a:r>
              <a:rPr lang="en-US" b="1" dirty="0"/>
              <a:t>new</a:t>
            </a:r>
            <a:r>
              <a:rPr lang="en-US" dirty="0"/>
              <a:t> Programmer();  </a:t>
            </a:r>
          </a:p>
          <a:p>
            <a:pPr marL="0" indent="0">
              <a:buNone/>
            </a:pPr>
            <a:r>
              <a:rPr lang="en-US" dirty="0"/>
              <a:t>   </a:t>
            </a:r>
            <a:r>
              <a:rPr lang="en-US" dirty="0" err="1"/>
              <a:t>System.out.println</a:t>
            </a:r>
            <a:r>
              <a:rPr lang="en-US" dirty="0"/>
              <a:t>("Programmer salary is:"+</a:t>
            </a:r>
            <a:r>
              <a:rPr lang="en-US" dirty="0" err="1"/>
              <a:t>p.salary</a:t>
            </a:r>
            <a:r>
              <a:rPr lang="en-US" dirty="0"/>
              <a:t>);  </a:t>
            </a:r>
          </a:p>
          <a:p>
            <a:pPr marL="0" indent="0">
              <a:buNone/>
            </a:pPr>
            <a:r>
              <a:rPr lang="en-US" dirty="0"/>
              <a:t>   </a:t>
            </a:r>
            <a:r>
              <a:rPr lang="en-US" dirty="0" err="1"/>
              <a:t>System.out.println</a:t>
            </a:r>
            <a:r>
              <a:rPr lang="en-US" dirty="0"/>
              <a:t>("Bonus of Programmer is:"+</a:t>
            </a:r>
            <a:r>
              <a:rPr lang="en-US" dirty="0" err="1"/>
              <a:t>p.bonus</a:t>
            </a:r>
            <a:r>
              <a:rPr lang="en-US" dirty="0"/>
              <a:t>);  </a:t>
            </a:r>
          </a:p>
          <a:p>
            <a:pPr marL="0" indent="0">
              <a:buNone/>
            </a:pPr>
            <a:r>
              <a:rPr lang="en-US" dirty="0"/>
              <a:t>}  </a:t>
            </a:r>
          </a:p>
          <a:p>
            <a:pPr marL="0" indent="0">
              <a:buNone/>
            </a:pPr>
            <a:r>
              <a:rPr lang="en-US" dirty="0" smtClean="0"/>
              <a:t>}</a:t>
            </a:r>
            <a:r>
              <a:rPr lang="en-US" dirty="0"/>
              <a:t>  </a:t>
            </a:r>
            <a:endParaRPr lang="en-US" dirty="0" smtClean="0"/>
          </a:p>
          <a:p>
            <a:pPr marL="0" indent="0">
              <a:buNone/>
            </a:pPr>
            <a:r>
              <a:rPr lang="en-US" dirty="0" smtClean="0"/>
              <a:t>Source: </a:t>
            </a:r>
            <a:r>
              <a:rPr lang="en-US" dirty="0" err="1" smtClean="0"/>
              <a:t>Javatpoint.com</a:t>
            </a:r>
            <a:endParaRPr lang="en-US" dirty="0"/>
          </a:p>
          <a:p>
            <a:pPr marL="0" indent="0">
              <a:buNone/>
            </a:pPr>
            <a:endParaRPr lang="en-US" dirty="0"/>
          </a:p>
        </p:txBody>
      </p:sp>
    </p:spTree>
    <p:extLst>
      <p:ext uri="{BB962C8B-B14F-4D97-AF65-F5344CB8AC3E}">
        <p14:creationId xmlns:p14="http://schemas.microsoft.com/office/powerpoint/2010/main" val="598754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Example( Method Overriding)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class</a:t>
            </a:r>
            <a:r>
              <a:rPr lang="en-US" dirty="0"/>
              <a:t> Vehicle{  </a:t>
            </a:r>
          </a:p>
          <a:p>
            <a:pPr marL="0" indent="0">
              <a:buNone/>
            </a:pPr>
            <a:r>
              <a:rPr lang="en-US" b="1" dirty="0"/>
              <a:t>void</a:t>
            </a:r>
            <a:r>
              <a:rPr lang="en-US" dirty="0"/>
              <a:t> run(){</a:t>
            </a:r>
            <a:r>
              <a:rPr lang="en-US" dirty="0" err="1"/>
              <a:t>System.out.println</a:t>
            </a:r>
            <a:r>
              <a:rPr lang="en-US" dirty="0"/>
              <a:t>("Vehicle is running");}  </a:t>
            </a:r>
          </a:p>
          <a:p>
            <a:pPr marL="0" indent="0">
              <a:buNone/>
            </a:pPr>
            <a:r>
              <a:rPr lang="en-US" dirty="0"/>
              <a:t>}  </a:t>
            </a:r>
          </a:p>
          <a:p>
            <a:pPr marL="0" indent="0">
              <a:buNone/>
            </a:pPr>
            <a:r>
              <a:rPr lang="en-US" b="1" dirty="0"/>
              <a:t>class</a:t>
            </a:r>
            <a:r>
              <a:rPr lang="en-US" dirty="0"/>
              <a:t> Bike2 </a:t>
            </a:r>
            <a:r>
              <a:rPr lang="en-US" b="1" dirty="0"/>
              <a:t>extends</a:t>
            </a:r>
            <a:r>
              <a:rPr lang="en-US" dirty="0"/>
              <a:t> Vehicle{  </a:t>
            </a:r>
          </a:p>
          <a:p>
            <a:pPr marL="0" indent="0">
              <a:buNone/>
            </a:pPr>
            <a:r>
              <a:rPr lang="en-US" b="1" dirty="0"/>
              <a:t>void</a:t>
            </a:r>
            <a:r>
              <a:rPr lang="en-US" dirty="0"/>
              <a:t> run(){</a:t>
            </a:r>
            <a:r>
              <a:rPr lang="en-US" dirty="0" err="1"/>
              <a:t>System.out.println</a:t>
            </a:r>
            <a:r>
              <a:rPr lang="en-US" dirty="0"/>
              <a:t>("Bike is running safely");}  </a:t>
            </a:r>
          </a:p>
          <a:p>
            <a:pPr marL="0" indent="0">
              <a:buNone/>
            </a:pP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Bike2 </a:t>
            </a:r>
            <a:r>
              <a:rPr lang="en-US" dirty="0" err="1"/>
              <a:t>obj</a:t>
            </a:r>
            <a:r>
              <a:rPr lang="en-US" dirty="0"/>
              <a:t> = </a:t>
            </a:r>
            <a:r>
              <a:rPr lang="en-US" b="1" dirty="0"/>
              <a:t>new</a:t>
            </a:r>
            <a:r>
              <a:rPr lang="en-US" dirty="0"/>
              <a:t> Bike2();  </a:t>
            </a:r>
          </a:p>
          <a:p>
            <a:pPr marL="0" indent="0">
              <a:buNone/>
            </a:pPr>
            <a:r>
              <a:rPr lang="en-US" dirty="0" err="1"/>
              <a:t>obj.run</a:t>
            </a:r>
            <a:r>
              <a:rPr lang="en-US" dirty="0"/>
              <a:t>();  </a:t>
            </a:r>
          </a:p>
          <a:p>
            <a:pPr marL="0" indent="0">
              <a:buNone/>
            </a:pPr>
            <a:r>
              <a:rPr lang="en-US" dirty="0"/>
              <a:t>}  </a:t>
            </a:r>
          </a:p>
          <a:p>
            <a:pPr marL="0" indent="0">
              <a:buNone/>
            </a:pPr>
            <a:r>
              <a:rPr lang="en-US" dirty="0" smtClean="0"/>
              <a:t>Source: </a:t>
            </a:r>
            <a:r>
              <a:rPr lang="en-US" dirty="0" err="1" smtClean="0"/>
              <a:t>Javatpoint.com</a:t>
            </a:r>
            <a:endParaRPr lang="en-US" dirty="0"/>
          </a:p>
        </p:txBody>
      </p:sp>
    </p:spTree>
    <p:extLst>
      <p:ext uri="{BB962C8B-B14F-4D97-AF65-F5344CB8AC3E}">
        <p14:creationId xmlns:p14="http://schemas.microsoft.com/office/powerpoint/2010/main" val="762057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Inheritance(Continued)</a:t>
            </a:r>
            <a:endParaRPr lang="en-US" dirty="0"/>
          </a:p>
        </p:txBody>
      </p:sp>
      <p:sp>
        <p:nvSpPr>
          <p:cNvPr id="3" name="Content Placeholder 2"/>
          <p:cNvSpPr>
            <a:spLocks noGrp="1"/>
          </p:cNvSpPr>
          <p:nvPr>
            <p:ph idx="1"/>
          </p:nvPr>
        </p:nvSpPr>
        <p:spPr/>
        <p:txBody>
          <a:bodyPr>
            <a:normAutofit lnSpcReduction="10000"/>
          </a:bodyPr>
          <a:lstStyle/>
          <a:p>
            <a:r>
              <a:rPr lang="en-US" u="sng" dirty="0" smtClean="0"/>
              <a:t>Instance Variables</a:t>
            </a:r>
            <a:r>
              <a:rPr lang="en-US" dirty="0" smtClean="0"/>
              <a:t>(I </a:t>
            </a:r>
            <a:r>
              <a:rPr lang="en-US" dirty="0" err="1" smtClean="0"/>
              <a:t>Var</a:t>
            </a:r>
            <a:r>
              <a:rPr lang="en-US" dirty="0" smtClean="0"/>
              <a:t>)and </a:t>
            </a:r>
            <a:r>
              <a:rPr lang="en-US" u="sng" dirty="0" smtClean="0"/>
              <a:t>Instance Methods</a:t>
            </a:r>
            <a:r>
              <a:rPr lang="en-US" dirty="0" smtClean="0"/>
              <a:t>(I M):</a:t>
            </a:r>
          </a:p>
          <a:p>
            <a:pPr marL="514350" indent="-514350">
              <a:buFont typeface="+mj-lt"/>
              <a:buAutoNum type="arabicPeriod"/>
            </a:pPr>
            <a:r>
              <a:rPr lang="en-US" dirty="0" smtClean="0"/>
              <a:t>I </a:t>
            </a:r>
            <a:r>
              <a:rPr lang="en-US" dirty="0" err="1" smtClean="0"/>
              <a:t>Var</a:t>
            </a:r>
            <a:r>
              <a:rPr lang="en-US" dirty="0" smtClean="0"/>
              <a:t> belongs to objects and store their state. Difference b/w any 2 objects of a class is state of their I Vars.</a:t>
            </a:r>
          </a:p>
          <a:p>
            <a:pPr marL="514350" indent="-514350">
              <a:buFont typeface="+mj-lt"/>
              <a:buAutoNum type="arabicPeriod"/>
            </a:pPr>
            <a:r>
              <a:rPr lang="en-US" dirty="0" smtClean="0"/>
              <a:t>I M belongs to objects and can be used to alter state of I vars.</a:t>
            </a:r>
          </a:p>
          <a:p>
            <a:r>
              <a:rPr lang="en-US" u="sng" dirty="0" smtClean="0"/>
              <a:t>Class Variables</a:t>
            </a:r>
            <a:r>
              <a:rPr lang="en-US" dirty="0" smtClean="0"/>
              <a:t> belongs to class and is commonly accessed by all objects of that class. Requires only single storage space. Their value is same for all objects. Stored in method area and not heap(where objects are stored.)</a:t>
            </a:r>
          </a:p>
          <a:p>
            <a:r>
              <a:rPr lang="en-US" u="sng" dirty="0" smtClean="0"/>
              <a:t>Class </a:t>
            </a:r>
            <a:r>
              <a:rPr lang="en-US" u="sng" dirty="0"/>
              <a:t>methods </a:t>
            </a:r>
            <a:r>
              <a:rPr lang="en-US" dirty="0"/>
              <a:t>can perform </a:t>
            </a:r>
            <a:r>
              <a:rPr lang="en-US" dirty="0" smtClean="0"/>
              <a:t>operations on </a:t>
            </a:r>
            <a:r>
              <a:rPr lang="en-US" dirty="0"/>
              <a:t>the class, and possibly also on the objects of the class</a:t>
            </a:r>
            <a:r>
              <a:rPr lang="en-US" dirty="0" smtClean="0"/>
              <a:t>.</a:t>
            </a:r>
          </a:p>
        </p:txBody>
      </p:sp>
    </p:spTree>
    <p:extLst>
      <p:ext uri="{BB962C8B-B14F-4D97-AF65-F5344CB8AC3E}">
        <p14:creationId xmlns:p14="http://schemas.microsoft.com/office/powerpoint/2010/main" val="1775788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Example(Class Variables)</a:t>
            </a:r>
            <a:endParaRPr lang="en-US" dirty="0"/>
          </a:p>
        </p:txBody>
      </p:sp>
      <p:sp>
        <p:nvSpPr>
          <p:cNvPr id="3" name="Content Placeholder 2"/>
          <p:cNvSpPr>
            <a:spLocks noGrp="1"/>
          </p:cNvSpPr>
          <p:nvPr>
            <p:ph idx="1"/>
          </p:nvPr>
        </p:nvSpPr>
        <p:spPr>
          <a:xfrm>
            <a:off x="838200" y="1524000"/>
            <a:ext cx="10515600" cy="4652963"/>
          </a:xfrm>
        </p:spPr>
        <p:txBody>
          <a:bodyPr>
            <a:normAutofit fontScale="47500" lnSpcReduction="20000"/>
          </a:bodyPr>
          <a:lstStyle/>
          <a:p>
            <a:pPr marL="0" indent="0">
              <a:buNone/>
            </a:pPr>
            <a:r>
              <a:rPr lang="en-US" b="1" dirty="0" smtClean="0"/>
              <a:t>class</a:t>
            </a:r>
            <a:r>
              <a:rPr lang="en-US" dirty="0"/>
              <a:t> Student8{  </a:t>
            </a:r>
          </a:p>
          <a:p>
            <a:pPr marL="0" indent="0">
              <a:buNone/>
            </a:pPr>
            <a:r>
              <a:rPr lang="en-US" dirty="0"/>
              <a:t>   </a:t>
            </a:r>
            <a:r>
              <a:rPr lang="en-US" b="1" dirty="0" err="1"/>
              <a:t>int</a:t>
            </a:r>
            <a:r>
              <a:rPr lang="en-US" dirty="0"/>
              <a:t> </a:t>
            </a:r>
            <a:r>
              <a:rPr lang="en-US" dirty="0" err="1"/>
              <a:t>rollno</a:t>
            </a:r>
            <a:r>
              <a:rPr lang="en-US" dirty="0"/>
              <a:t>;  </a:t>
            </a:r>
          </a:p>
          <a:p>
            <a:pPr marL="0" indent="0">
              <a:buNone/>
            </a:pPr>
            <a:r>
              <a:rPr lang="en-US" dirty="0"/>
              <a:t>   String name;  </a:t>
            </a:r>
          </a:p>
          <a:p>
            <a:pPr marL="0" indent="0">
              <a:buNone/>
            </a:pPr>
            <a:r>
              <a:rPr lang="en-US" dirty="0"/>
              <a:t>   </a:t>
            </a:r>
            <a:r>
              <a:rPr lang="en-US" b="1" dirty="0"/>
              <a:t>static</a:t>
            </a:r>
            <a:r>
              <a:rPr lang="en-US" dirty="0"/>
              <a:t> String college </a:t>
            </a:r>
            <a:r>
              <a:rPr lang="en-US" dirty="0" smtClean="0"/>
              <a:t>=”NYU";</a:t>
            </a:r>
            <a:r>
              <a:rPr lang="en-US" dirty="0"/>
              <a:t>  </a:t>
            </a:r>
          </a:p>
          <a:p>
            <a:pPr marL="0" indent="0">
              <a:buNone/>
            </a:pPr>
            <a:r>
              <a:rPr lang="en-US" dirty="0"/>
              <a:t>   Student8(</a:t>
            </a:r>
            <a:r>
              <a:rPr lang="en-US" b="1" dirty="0" err="1"/>
              <a:t>int</a:t>
            </a:r>
            <a:r>
              <a:rPr lang="en-US" dirty="0"/>
              <a:t> </a:t>
            </a:r>
            <a:r>
              <a:rPr lang="en-US" dirty="0" err="1"/>
              <a:t>r,String</a:t>
            </a:r>
            <a:r>
              <a:rPr lang="en-US" dirty="0"/>
              <a:t> n){  </a:t>
            </a:r>
          </a:p>
          <a:p>
            <a:pPr marL="0" indent="0">
              <a:buNone/>
            </a:pPr>
            <a:r>
              <a:rPr lang="en-US" dirty="0"/>
              <a:t>   </a:t>
            </a:r>
            <a:r>
              <a:rPr lang="en-US" dirty="0" err="1"/>
              <a:t>rollno</a:t>
            </a:r>
            <a:r>
              <a:rPr lang="en-US" dirty="0"/>
              <a:t> = r;  </a:t>
            </a:r>
          </a:p>
          <a:p>
            <a:pPr marL="0" indent="0">
              <a:buNone/>
            </a:pPr>
            <a:r>
              <a:rPr lang="en-US" dirty="0"/>
              <a:t>   name = n;  </a:t>
            </a:r>
          </a:p>
          <a:p>
            <a:pPr marL="0" indent="0">
              <a:buNone/>
            </a:pPr>
            <a:r>
              <a:rPr lang="en-US" dirty="0"/>
              <a:t>   }  </a:t>
            </a:r>
          </a:p>
          <a:p>
            <a:pPr marL="0" indent="0">
              <a:buNone/>
            </a:pPr>
            <a:r>
              <a:rPr lang="en-US" dirty="0"/>
              <a:t> </a:t>
            </a:r>
            <a:r>
              <a:rPr lang="en-US" b="1" dirty="0"/>
              <a:t>void</a:t>
            </a:r>
            <a:r>
              <a:rPr lang="en-US" dirty="0"/>
              <a:t> display (){</a:t>
            </a:r>
            <a:r>
              <a:rPr lang="en-US" dirty="0" err="1"/>
              <a:t>System.out.println</a:t>
            </a:r>
            <a:r>
              <a:rPr lang="en-US" dirty="0"/>
              <a:t>(</a:t>
            </a:r>
            <a:r>
              <a:rPr lang="en-US" dirty="0" err="1"/>
              <a:t>rollno</a:t>
            </a:r>
            <a:r>
              <a:rPr lang="en-US" dirty="0"/>
              <a:t>+" "+name+" "+college);}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Student8 s1 = </a:t>
            </a:r>
            <a:r>
              <a:rPr lang="en-US" b="1" dirty="0"/>
              <a:t>new</a:t>
            </a:r>
            <a:r>
              <a:rPr lang="en-US" dirty="0"/>
              <a:t> Student8(111,"Karan");  </a:t>
            </a:r>
          </a:p>
          <a:p>
            <a:pPr marL="0" indent="0">
              <a:buNone/>
            </a:pPr>
            <a:r>
              <a:rPr lang="en-US" dirty="0"/>
              <a:t> Student8 s2 = </a:t>
            </a:r>
            <a:r>
              <a:rPr lang="en-US" b="1" dirty="0"/>
              <a:t>new</a:t>
            </a:r>
            <a:r>
              <a:rPr lang="en-US" dirty="0"/>
              <a:t> Student8(222,"Aryan");     </a:t>
            </a:r>
          </a:p>
          <a:p>
            <a:pPr marL="0" indent="0">
              <a:buNone/>
            </a:pPr>
            <a:r>
              <a:rPr lang="en-US" dirty="0"/>
              <a:t> s1.display();  </a:t>
            </a:r>
          </a:p>
          <a:p>
            <a:pPr marL="0" indent="0">
              <a:buNone/>
            </a:pPr>
            <a:r>
              <a:rPr lang="en-US" dirty="0"/>
              <a:t> s2.display();  </a:t>
            </a:r>
          </a:p>
          <a:p>
            <a:pPr marL="0" indent="0">
              <a:buNone/>
            </a:pPr>
            <a:r>
              <a:rPr lang="en-US" dirty="0"/>
              <a:t> }  </a:t>
            </a:r>
          </a:p>
          <a:p>
            <a:pPr marL="0" indent="0">
              <a:buNone/>
            </a:pPr>
            <a:r>
              <a:rPr lang="en-US" dirty="0"/>
              <a:t>}  </a:t>
            </a:r>
            <a:endParaRPr lang="en-US" dirty="0" smtClean="0"/>
          </a:p>
          <a:p>
            <a:pPr marL="0" indent="0">
              <a:buNone/>
            </a:pPr>
            <a:r>
              <a:rPr lang="en-US" dirty="0" smtClean="0"/>
              <a:t>Source: Javatpoint.com</a:t>
            </a:r>
            <a:endParaRPr lang="en-US" dirty="0"/>
          </a:p>
          <a:p>
            <a:pPr marL="0" indent="0">
              <a:buNone/>
            </a:pPr>
            <a:endParaRPr lang="en-US" dirty="0"/>
          </a:p>
        </p:txBody>
      </p:sp>
    </p:spTree>
    <p:extLst>
      <p:ext uri="{BB962C8B-B14F-4D97-AF65-F5344CB8AC3E}">
        <p14:creationId xmlns:p14="http://schemas.microsoft.com/office/powerpoint/2010/main" val="1921672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2227</Words>
  <Application>Microsoft Macintosh PowerPoint</Application>
  <PresentationFormat>Widescreen</PresentationFormat>
  <Paragraphs>222</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Arial</vt:lpstr>
      <vt:lpstr>Wingdings</vt:lpstr>
      <vt:lpstr>Office Theme</vt:lpstr>
      <vt:lpstr>Support for Object- Oriented Programming</vt:lpstr>
      <vt:lpstr>Object Oriented Programming</vt:lpstr>
      <vt:lpstr>Inheritance</vt:lpstr>
      <vt:lpstr>Inheritance(continued)</vt:lpstr>
      <vt:lpstr>Inheritance (continued)</vt:lpstr>
      <vt:lpstr>Java Example(Inheritance)</vt:lpstr>
      <vt:lpstr>Java Example( Method Overriding)</vt:lpstr>
      <vt:lpstr>Inheritance(Continued)</vt:lpstr>
      <vt:lpstr>Java Example(Class Variables)</vt:lpstr>
      <vt:lpstr>Java Example( Class Method)</vt:lpstr>
      <vt:lpstr>Inheritance(continued)</vt:lpstr>
      <vt:lpstr>Dynamic Binding</vt:lpstr>
      <vt:lpstr>Java Example( Dynamic Binding)</vt:lpstr>
      <vt:lpstr>Dynamic Binding( Continued)</vt:lpstr>
      <vt:lpstr>Design Issues for OO Languages</vt:lpstr>
      <vt:lpstr>Design Issues(Continued)</vt:lpstr>
      <vt:lpstr>Design Issues(Continued)</vt:lpstr>
      <vt:lpstr>Design Issues(Continued)</vt:lpstr>
      <vt:lpstr>Example</vt:lpstr>
      <vt:lpstr>Single And Multiple Inheritance</vt:lpstr>
      <vt:lpstr>Single And Multiple Inheritance(Continued)</vt:lpstr>
      <vt:lpstr>Allocation and Deallocation of Objects</vt:lpstr>
      <vt:lpstr>Allocation and Deallocation (Continued)</vt:lpstr>
      <vt:lpstr>Allocation and Deallocation(Continued)</vt:lpstr>
      <vt:lpstr>Dynamic And Static Binding And Nested Classes</vt:lpstr>
      <vt:lpstr>Initialization of Objects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for Object- Oriented Programming</dc:title>
  <dc:creator>Microsoft Office User</dc:creator>
  <cp:lastModifiedBy>Thomas Reddington</cp:lastModifiedBy>
  <cp:revision>50</cp:revision>
  <dcterms:created xsi:type="dcterms:W3CDTF">2017-12-04T16:58:00Z</dcterms:created>
  <dcterms:modified xsi:type="dcterms:W3CDTF">2017-12-14T02:15:07Z</dcterms:modified>
</cp:coreProperties>
</file>