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2" r:id="rId25"/>
    <p:sldId id="285" r:id="rId26"/>
    <p:sldId id="288" r:id="rId27"/>
    <p:sldId id="289" r:id="rId28"/>
    <p:sldId id="286" r:id="rId29"/>
    <p:sldId id="287" r:id="rId30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4"/>
    <p:restoredTop sz="94682"/>
  </p:normalViewPr>
  <p:slideViewPr>
    <p:cSldViewPr snapToGrid="0" snapToObjects="1" showGuides="1">
      <p:cViewPr varScale="1">
        <p:scale>
          <a:sx n="131" d="100"/>
          <a:sy n="131" d="100"/>
        </p:scale>
        <p:origin x="1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72799-BC54-2143-9C1F-186BC44393A9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0715A-0A5F-9542-BFD3-C97EE6C5E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1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F073-DC15-7D41-8952-2D6B757C4177}" type="datetimeFigureOut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D02A-052A-FE4C-B409-2E607182B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Helvetica"/>
                <a:cs typeface="Helvetica"/>
              </a:rPr>
              <a:t>Attribute</a:t>
            </a:r>
            <a:r>
              <a:rPr lang="en-US" sz="3600" b="1" spc="38" dirty="0">
                <a:latin typeface="Helvetica"/>
                <a:cs typeface="Helvetica"/>
              </a:rPr>
              <a:t> </a:t>
            </a:r>
            <a:r>
              <a:rPr lang="en-US" sz="3600" b="1" dirty="0">
                <a:latin typeface="Helvetica"/>
                <a:cs typeface="Helvetica"/>
              </a:rPr>
              <a:t>Grammars</a:t>
            </a:r>
            <a:r>
              <a:rPr lang="en-US" sz="3600" dirty="0">
                <a:latin typeface="Helvetica"/>
                <a:cs typeface="Helvetica"/>
              </a:rPr>
              <a:t/>
            </a:r>
            <a:br>
              <a:rPr lang="en-US" sz="3600" dirty="0">
                <a:latin typeface="Helvetica"/>
                <a:cs typeface="Helvetica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8881"/>
            <a:ext cx="7886700" cy="288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attribute grammar is a context-free grammar that has been extended to provide </a:t>
            </a:r>
            <a:r>
              <a:rPr lang="en-US" sz="2400" dirty="0" smtClean="0"/>
              <a:t>context-sensitive </a:t>
            </a:r>
            <a:r>
              <a:rPr lang="en-US" sz="2400" dirty="0"/>
              <a:t>information by appending </a:t>
            </a:r>
            <a:r>
              <a:rPr lang="en-US" sz="2400" dirty="0" smtClean="0"/>
              <a:t>attributes to </a:t>
            </a:r>
            <a:r>
              <a:rPr lang="en-US" sz="2400" dirty="0"/>
              <a:t>some of its </a:t>
            </a:r>
            <a:r>
              <a:rPr lang="en-US" sz="2400" dirty="0" err="1"/>
              <a:t>nonterminals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Each distinct symbol in the grammar has associated with it a finite, possibly empty, set of attributes.</a:t>
            </a:r>
          </a:p>
          <a:p>
            <a:pPr lvl="1"/>
            <a:r>
              <a:rPr lang="en-US" sz="2000" dirty="0"/>
              <a:t>Each attribute has a domain of possible values.</a:t>
            </a:r>
          </a:p>
          <a:p>
            <a:pPr lvl="1"/>
            <a:r>
              <a:rPr lang="en-US" sz="2000" dirty="0"/>
              <a:t>An attribute may be assigned values from its domain during parsing.</a:t>
            </a:r>
          </a:p>
          <a:p>
            <a:pPr lvl="1"/>
            <a:r>
              <a:rPr lang="en-US" sz="2000" dirty="0"/>
              <a:t>Attributes can be evaluated in assignments or conditions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object 5"/>
          <p:cNvSpPr txBox="1"/>
          <p:nvPr/>
        </p:nvSpPr>
        <p:spPr>
          <a:xfrm>
            <a:off x="712278" y="4241165"/>
            <a:ext cx="7598601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 b="1" dirty="0"/>
              <a:t>Two Classes of Attributes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/>
              <a:t>Synthesized </a:t>
            </a:r>
            <a:r>
              <a:rPr lang="en-US" sz="2000" b="1" dirty="0"/>
              <a:t>attributes: </a:t>
            </a:r>
            <a:r>
              <a:rPr lang="en-US" sz="2000" dirty="0"/>
              <a:t>An attribute that gets its values from the attributes attached to the children of its nonterminal.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/>
              <a:t>Inherited </a:t>
            </a:r>
            <a:r>
              <a:rPr lang="en-US" sz="2000" b="1" dirty="0"/>
              <a:t>attributes: </a:t>
            </a:r>
            <a:r>
              <a:rPr lang="en-US" sz="2000" dirty="0"/>
              <a:t>An attribute that gets its values from the attributes attached to the parent (or siblings) of its nonterminal.</a:t>
            </a:r>
          </a:p>
        </p:txBody>
      </p:sp>
    </p:spTree>
    <p:extLst>
      <p:ext uri="{BB962C8B-B14F-4D97-AF65-F5344CB8AC3E}">
        <p14:creationId xmlns:p14="http://schemas.microsoft.com/office/powerpoint/2010/main" val="35753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9920" y="1162291"/>
            <a:ext cx="4572000" cy="1526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>
              <a:lnSpc>
                <a:spcPts val="1480"/>
              </a:lnSpc>
            </a:pPr>
            <a:r>
              <a:rPr lang="en-US" spc="-20" dirty="0" smtClean="0">
                <a:latin typeface="Helvetica"/>
                <a:cs typeface="Helvetica"/>
              </a:rPr>
              <a:t>Fo</a:t>
            </a:r>
            <a:r>
              <a:rPr lang="en-US" dirty="0" smtClean="0">
                <a:latin typeface="Helvetica"/>
                <a:cs typeface="Helvetica"/>
              </a:rPr>
              <a:t>r</a:t>
            </a:r>
            <a:r>
              <a:rPr lang="en-US" spc="-45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eac</a:t>
            </a:r>
            <a:r>
              <a:rPr lang="en-US" spc="5" dirty="0" smtClean="0">
                <a:latin typeface="Helvetica"/>
                <a:cs typeface="Helvetica"/>
              </a:rPr>
              <a:t>h</a:t>
            </a:r>
            <a:r>
              <a:rPr lang="en-US" spc="-45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syntacti</a:t>
            </a:r>
            <a:r>
              <a:rPr lang="en-US" spc="5" dirty="0" smtClean="0">
                <a:latin typeface="Helvetica"/>
                <a:cs typeface="Helvetica"/>
              </a:rPr>
              <a:t>c</a:t>
            </a:r>
            <a:r>
              <a:rPr lang="en-US" spc="-45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categor</a:t>
            </a:r>
            <a:r>
              <a:rPr lang="en-US" spc="5" dirty="0" smtClean="0">
                <a:latin typeface="Helvetica"/>
                <a:cs typeface="Helvetica"/>
              </a:rPr>
              <a:t>y</a:t>
            </a:r>
            <a:r>
              <a:rPr lang="en-US" spc="-45" dirty="0" smtClean="0">
                <a:latin typeface="Helvetica"/>
                <a:cs typeface="Helvetica"/>
              </a:rPr>
              <a:t> </a:t>
            </a:r>
            <a:r>
              <a:rPr lang="en-US" spc="5" dirty="0" smtClean="0">
                <a:latin typeface="Helvetica"/>
                <a:cs typeface="Helvetica"/>
              </a:rPr>
              <a:t>X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5" dirty="0" smtClean="0">
                <a:latin typeface="Symbol"/>
                <a:cs typeface="Symbol"/>
              </a:rPr>
              <a:t>∈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5" dirty="0" smtClean="0">
                <a:latin typeface="Helvetica"/>
                <a:cs typeface="Helvetica"/>
              </a:rPr>
              <a:t>N</a:t>
            </a:r>
            <a:r>
              <a:rPr lang="en-US" spc="-45" dirty="0" smtClean="0">
                <a:latin typeface="Helvetica"/>
                <a:cs typeface="Helvetica"/>
              </a:rPr>
              <a:t> </a:t>
            </a:r>
            <a:r>
              <a:rPr lang="en-US" spc="-25" dirty="0" smtClean="0">
                <a:latin typeface="Helvetica"/>
                <a:cs typeface="Helvetica"/>
              </a:rPr>
              <a:t>i</a:t>
            </a:r>
            <a:r>
              <a:rPr lang="en-US" spc="5" dirty="0" smtClean="0">
                <a:latin typeface="Helvetica"/>
                <a:cs typeface="Helvetica"/>
              </a:rPr>
              <a:t>n</a:t>
            </a:r>
            <a:r>
              <a:rPr lang="en-US" spc="-45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the</a:t>
            </a:r>
            <a:r>
              <a:rPr lang="en-US" spc="-25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grammar</a:t>
            </a:r>
            <a:r>
              <a:rPr lang="en-US" dirty="0" smtClean="0">
                <a:latin typeface="Helvetica"/>
                <a:cs typeface="Helvetica"/>
              </a:rPr>
              <a:t>,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ther</a:t>
            </a:r>
            <a:r>
              <a:rPr lang="en-US" spc="5" dirty="0" smtClean="0">
                <a:latin typeface="Helvetica"/>
                <a:cs typeface="Helvetica"/>
              </a:rPr>
              <a:t>e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ar</a:t>
            </a:r>
            <a:r>
              <a:rPr lang="en-US" spc="5" dirty="0" smtClean="0">
                <a:latin typeface="Helvetica"/>
                <a:cs typeface="Helvetica"/>
              </a:rPr>
              <a:t>e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tw</a:t>
            </a:r>
            <a:r>
              <a:rPr lang="en-US" spc="5" dirty="0" smtClean="0">
                <a:latin typeface="Helvetica"/>
                <a:cs typeface="Helvetica"/>
              </a:rPr>
              <a:t>o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finit</a:t>
            </a:r>
            <a:r>
              <a:rPr lang="en-US" spc="5" dirty="0" smtClean="0">
                <a:latin typeface="Helvetica"/>
                <a:cs typeface="Helvetica"/>
              </a:rPr>
              <a:t>e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disjoin</a:t>
            </a:r>
            <a:r>
              <a:rPr lang="en-US" dirty="0" smtClean="0">
                <a:latin typeface="Helvetica"/>
                <a:cs typeface="Helvetica"/>
              </a:rPr>
              <a:t>t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sets:</a:t>
            </a:r>
            <a:endParaRPr lang="en-US" dirty="0" smtClean="0">
              <a:latin typeface="Helvetica"/>
              <a:cs typeface="Helvetica"/>
            </a:endParaRPr>
          </a:p>
          <a:p>
            <a:pPr marL="300355">
              <a:lnSpc>
                <a:spcPct val="100000"/>
              </a:lnSpc>
              <a:spcBef>
                <a:spcPts val="405"/>
              </a:spcBef>
            </a:pPr>
            <a:r>
              <a:rPr lang="en-US" spc="15" dirty="0" smtClean="0">
                <a:latin typeface="Palatino"/>
                <a:cs typeface="Palatino"/>
              </a:rPr>
              <a:t>I</a:t>
            </a:r>
            <a:r>
              <a:rPr lang="en-US" spc="10" dirty="0" smtClean="0">
                <a:latin typeface="Helvetica"/>
                <a:cs typeface="Helvetica"/>
              </a:rPr>
              <a:t>(X</a:t>
            </a:r>
            <a:r>
              <a:rPr lang="en-US" dirty="0" smtClean="0">
                <a:latin typeface="Helvetica"/>
                <a:cs typeface="Helvetica"/>
              </a:rPr>
              <a:t>)</a:t>
            </a:r>
            <a:r>
              <a:rPr lang="en-US" spc="60" dirty="0" smtClean="0">
                <a:latin typeface="Helvetica"/>
                <a:cs typeface="Helvetica"/>
              </a:rPr>
              <a:t> </a:t>
            </a:r>
            <a:r>
              <a:rPr lang="en-US" spc="10" dirty="0" smtClean="0">
                <a:latin typeface="Helvetica"/>
                <a:cs typeface="Helvetica"/>
              </a:rPr>
              <a:t>o</a:t>
            </a:r>
            <a:r>
              <a:rPr lang="en-US" dirty="0" smtClean="0">
                <a:latin typeface="Helvetica"/>
                <a:cs typeface="Helvetica"/>
              </a:rPr>
              <a:t>f</a:t>
            </a:r>
            <a:r>
              <a:rPr lang="en-US" spc="65" dirty="0" smtClean="0">
                <a:latin typeface="Helvetica"/>
                <a:cs typeface="Helvetica"/>
              </a:rPr>
              <a:t> </a:t>
            </a:r>
            <a:r>
              <a:rPr lang="en-US" b="1" spc="20" dirty="0" smtClean="0">
                <a:latin typeface="Helvetica"/>
                <a:cs typeface="Helvetica"/>
              </a:rPr>
              <a:t>inherite</a:t>
            </a:r>
            <a:r>
              <a:rPr lang="en-US" b="1" spc="5" dirty="0" smtClean="0">
                <a:latin typeface="Helvetica"/>
                <a:cs typeface="Helvetica"/>
              </a:rPr>
              <a:t>d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spc="-160" dirty="0" smtClean="0">
                <a:latin typeface="Helvetica"/>
                <a:cs typeface="Helvetica"/>
              </a:rPr>
              <a:t> </a:t>
            </a:r>
            <a:r>
              <a:rPr lang="en-US" b="1" spc="20" dirty="0" err="1" smtClean="0">
                <a:latin typeface="Helvetica"/>
                <a:cs typeface="Helvetica"/>
              </a:rPr>
              <a:t>attribut</a:t>
            </a:r>
            <a:r>
              <a:rPr lang="en-US" b="1" spc="-335" dirty="0" err="1" smtClean="0">
                <a:latin typeface="Helvetica"/>
                <a:cs typeface="Helvetica"/>
              </a:rPr>
              <a:t>e</a:t>
            </a:r>
            <a:r>
              <a:rPr lang="en-US" dirty="0" err="1" smtClean="0">
                <a:latin typeface="Helvetica"/>
                <a:cs typeface="Helvetica"/>
              </a:rPr>
              <a:t>,</a:t>
            </a:r>
            <a:r>
              <a:rPr lang="en-US" b="1" spc="-415" dirty="0" err="1" smtClean="0">
                <a:latin typeface="Helvetica"/>
                <a:cs typeface="Helvetica"/>
              </a:rPr>
              <a:t>s</a:t>
            </a:r>
            <a:r>
              <a:rPr lang="en-US" spc="-30" dirty="0" err="1" smtClean="0">
                <a:latin typeface="Helvetica"/>
                <a:cs typeface="Helvetica"/>
              </a:rPr>
              <a:t>and</a:t>
            </a:r>
            <a:endParaRPr lang="en-US" dirty="0" smtClean="0">
              <a:latin typeface="Helvetica"/>
              <a:cs typeface="Helvetica"/>
            </a:endParaRPr>
          </a:p>
          <a:p>
            <a:pPr marL="254000">
              <a:lnSpc>
                <a:spcPct val="100000"/>
              </a:lnSpc>
              <a:spcBef>
                <a:spcPts val="560"/>
              </a:spcBef>
            </a:pPr>
            <a:r>
              <a:rPr lang="en-US" spc="35" dirty="0" smtClean="0">
                <a:latin typeface="Palatino"/>
                <a:cs typeface="Palatino"/>
              </a:rPr>
              <a:t>S</a:t>
            </a:r>
            <a:r>
              <a:rPr lang="en-US" spc="10" dirty="0" smtClean="0">
                <a:latin typeface="Helvetica"/>
                <a:cs typeface="Helvetica"/>
              </a:rPr>
              <a:t>(X</a:t>
            </a:r>
            <a:r>
              <a:rPr lang="en-US" dirty="0" smtClean="0">
                <a:latin typeface="Helvetica"/>
                <a:cs typeface="Helvetica"/>
              </a:rPr>
              <a:t>)</a:t>
            </a:r>
            <a:r>
              <a:rPr lang="en-US" spc="80" dirty="0" smtClean="0">
                <a:latin typeface="Helvetica"/>
                <a:cs typeface="Helvetica"/>
              </a:rPr>
              <a:t> </a:t>
            </a:r>
            <a:r>
              <a:rPr lang="en-US" spc="10" dirty="0" smtClean="0">
                <a:latin typeface="Helvetica"/>
                <a:cs typeface="Helvetica"/>
              </a:rPr>
              <a:t>o</a:t>
            </a:r>
            <a:r>
              <a:rPr lang="en-US" dirty="0" smtClean="0">
                <a:latin typeface="Helvetica"/>
                <a:cs typeface="Helvetica"/>
              </a:rPr>
              <a:t>f</a:t>
            </a:r>
            <a:r>
              <a:rPr lang="en-US" spc="80" dirty="0" smtClean="0">
                <a:latin typeface="Helvetica"/>
                <a:cs typeface="Helvetica"/>
              </a:rPr>
              <a:t> </a:t>
            </a:r>
            <a:r>
              <a:rPr lang="en-US" b="1" spc="25" dirty="0" smtClean="0">
                <a:latin typeface="Helvetica"/>
                <a:cs typeface="Helvetica"/>
              </a:rPr>
              <a:t>synthesize</a:t>
            </a:r>
            <a:r>
              <a:rPr lang="en-US" b="1" spc="5" dirty="0" smtClean="0">
                <a:latin typeface="Helvetica"/>
                <a:cs typeface="Helvetica"/>
              </a:rPr>
              <a:t>d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spc="-85" dirty="0" smtClean="0">
                <a:latin typeface="Helvetica"/>
                <a:cs typeface="Helvetica"/>
              </a:rPr>
              <a:t> </a:t>
            </a:r>
            <a:r>
              <a:rPr lang="en-US" b="1" spc="25" dirty="0" err="1" smtClean="0">
                <a:latin typeface="Helvetica"/>
                <a:cs typeface="Helvetica"/>
              </a:rPr>
              <a:t>attribut</a:t>
            </a:r>
            <a:r>
              <a:rPr lang="en-US" b="1" spc="-434" dirty="0" err="1" smtClean="0">
                <a:latin typeface="Helvetica"/>
                <a:cs typeface="Helvetica"/>
              </a:rPr>
              <a:t>e</a:t>
            </a:r>
            <a:r>
              <a:rPr lang="en-US" spc="105" dirty="0" err="1" smtClean="0">
                <a:latin typeface="Helvetica"/>
                <a:cs typeface="Helvetica"/>
              </a:rPr>
              <a:t>.</a:t>
            </a:r>
            <a:r>
              <a:rPr lang="en-US" b="1" spc="25" dirty="0" err="1" smtClean="0">
                <a:latin typeface="Helvetica"/>
                <a:cs typeface="Helvetica"/>
              </a:rPr>
              <a:t>s</a:t>
            </a:r>
            <a:endParaRPr lang="en-US" dirty="0" smtClean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lang="en-US" spc="-20" dirty="0" smtClean="0">
                <a:latin typeface="Palatino"/>
                <a:cs typeface="Palatino"/>
              </a:rPr>
              <a:t>I</a:t>
            </a:r>
            <a:r>
              <a:rPr lang="en-US" spc="-15" dirty="0" smtClean="0">
                <a:latin typeface="Helvetica"/>
                <a:cs typeface="Helvetica"/>
              </a:rPr>
              <a:t>(S</a:t>
            </a:r>
            <a:r>
              <a:rPr lang="en-US" dirty="0" smtClean="0">
                <a:latin typeface="Helvetica"/>
                <a:cs typeface="Helvetica"/>
              </a:rPr>
              <a:t>)</a:t>
            </a:r>
            <a:r>
              <a:rPr lang="en-US" spc="-35" dirty="0" smtClean="0">
                <a:latin typeface="Helvetica"/>
                <a:cs typeface="Helvetica"/>
              </a:rPr>
              <a:t> </a:t>
            </a:r>
            <a:r>
              <a:rPr lang="en-US" spc="5" dirty="0" smtClean="0">
                <a:latin typeface="Helvetica"/>
                <a:cs typeface="Helvetica"/>
              </a:rPr>
              <a:t>=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10" dirty="0" smtClean="0">
                <a:latin typeface="Symbol"/>
                <a:cs typeface="Symbol"/>
              </a:rPr>
              <a:t>∅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wher</a:t>
            </a:r>
            <a:r>
              <a:rPr lang="en-US" spc="5" dirty="0" smtClean="0">
                <a:latin typeface="Helvetica"/>
                <a:cs typeface="Helvetica"/>
              </a:rPr>
              <a:t>e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5" dirty="0" smtClean="0">
                <a:latin typeface="Helvetica"/>
                <a:cs typeface="Helvetica"/>
              </a:rPr>
              <a:t>S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-25" dirty="0" smtClean="0">
                <a:latin typeface="Helvetica"/>
                <a:cs typeface="Helvetica"/>
              </a:rPr>
              <a:t>i</a:t>
            </a:r>
            <a:r>
              <a:rPr lang="en-US" spc="5" dirty="0" smtClean="0">
                <a:latin typeface="Helvetica"/>
                <a:cs typeface="Helvetica"/>
              </a:rPr>
              <a:t>s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th</a:t>
            </a:r>
            <a:r>
              <a:rPr lang="en-US" spc="5" dirty="0" smtClean="0">
                <a:latin typeface="Helvetica"/>
                <a:cs typeface="Helvetica"/>
              </a:rPr>
              <a:t>e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star</a:t>
            </a:r>
            <a:r>
              <a:rPr lang="en-US" dirty="0" smtClean="0">
                <a:latin typeface="Helvetica"/>
                <a:cs typeface="Helvetica"/>
              </a:rPr>
              <a:t>t</a:t>
            </a:r>
            <a:r>
              <a:rPr lang="en-US" spc="-40" dirty="0" smtClean="0">
                <a:latin typeface="Helvetica"/>
                <a:cs typeface="Helvetica"/>
              </a:rPr>
              <a:t> </a:t>
            </a:r>
            <a:r>
              <a:rPr lang="en-US" spc="-20" dirty="0" smtClean="0">
                <a:latin typeface="Helvetica"/>
                <a:cs typeface="Helvetica"/>
              </a:rPr>
              <a:t>symbol.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742002" y="2876403"/>
            <a:ext cx="397223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latin typeface="Helvetica"/>
                <a:cs typeface="Helvetica"/>
              </a:rPr>
              <a:t>Le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30" dirty="0">
                <a:latin typeface="Palatino"/>
                <a:cs typeface="Palatino"/>
              </a:rPr>
              <a:t>A</a:t>
            </a:r>
            <a:r>
              <a:rPr spc="-15" dirty="0">
                <a:latin typeface="Helvetica"/>
                <a:cs typeface="Helvetica"/>
              </a:rPr>
              <a:t>(X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20" dirty="0">
                <a:latin typeface="Palatino"/>
                <a:cs typeface="Palatino"/>
              </a:rPr>
              <a:t>I</a:t>
            </a:r>
            <a:r>
              <a:rPr spc="-15" dirty="0">
                <a:latin typeface="Helvetica"/>
                <a:cs typeface="Helvetica"/>
              </a:rPr>
              <a:t>(X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5" dirty="0">
                <a:latin typeface="Symbol"/>
                <a:cs typeface="Symbol"/>
              </a:rPr>
              <a:t>∪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Palatino"/>
                <a:cs typeface="Palatino"/>
              </a:rPr>
              <a:t>S</a:t>
            </a:r>
            <a:r>
              <a:rPr spc="-15" dirty="0">
                <a:latin typeface="Helvetica"/>
                <a:cs typeface="Helvetica"/>
              </a:rPr>
              <a:t>(X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b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th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se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attribute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 smtClean="0">
                <a:latin typeface="Helvetica"/>
                <a:cs typeface="Helvetica"/>
              </a:rPr>
              <a:t>o</a:t>
            </a:r>
            <a:r>
              <a:rPr lang="en-US" spc="-15" dirty="0" smtClean="0">
                <a:latin typeface="Helvetica"/>
                <a:cs typeface="Helvetica"/>
              </a:rPr>
              <a:t>f X.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742002" y="3539140"/>
            <a:ext cx="4703758" cy="1183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3300"/>
              </a:lnSpc>
            </a:pPr>
            <a:r>
              <a:rPr spc="-5" dirty="0">
                <a:latin typeface="Helvetica"/>
                <a:cs typeface="Helvetica"/>
              </a:rPr>
              <a:t>Eac</a:t>
            </a:r>
            <a:r>
              <a:rPr spc="5" dirty="0">
                <a:latin typeface="Helvetica"/>
                <a:cs typeface="Helvetica"/>
              </a:rPr>
              <a:t>h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attribut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45" dirty="0">
                <a:latin typeface="Helvetica"/>
                <a:cs typeface="Helvetica"/>
              </a:rPr>
              <a:t> </a:t>
            </a:r>
            <a:r>
              <a:rPr i="1" spc="-5" dirty="0">
                <a:latin typeface="Palatino"/>
                <a:cs typeface="Palatino"/>
              </a:rPr>
              <a:t>At</a:t>
            </a:r>
            <a:r>
              <a:rPr i="1" spc="5" dirty="0">
                <a:latin typeface="Palatino"/>
                <a:cs typeface="Palatino"/>
              </a:rPr>
              <a:t>b</a:t>
            </a:r>
            <a:r>
              <a:rPr i="1" spc="25" dirty="0">
                <a:latin typeface="Palatino"/>
                <a:cs typeface="Palatino"/>
              </a:rPr>
              <a:t> </a:t>
            </a:r>
            <a:r>
              <a:rPr spc="5" dirty="0">
                <a:latin typeface="Symbol"/>
                <a:cs typeface="Symbol"/>
              </a:rPr>
              <a:t>∈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Palatino"/>
                <a:cs typeface="Palatino"/>
              </a:rPr>
              <a:t>A</a:t>
            </a:r>
            <a:r>
              <a:rPr spc="-5" dirty="0">
                <a:latin typeface="Helvetica"/>
                <a:cs typeface="Helvetica"/>
              </a:rPr>
              <a:t>(X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take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a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valu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from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som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semanti</a:t>
            </a:r>
            <a:r>
              <a:rPr spc="5" dirty="0">
                <a:latin typeface="Helvetica"/>
                <a:cs typeface="Helvetica"/>
              </a:rPr>
              <a:t>c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domai</a:t>
            </a:r>
            <a:r>
              <a:rPr spc="5" dirty="0">
                <a:latin typeface="Helvetica"/>
                <a:cs typeface="Helvetica"/>
              </a:rPr>
              <a:t>n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associate</a:t>
            </a:r>
            <a:r>
              <a:rPr spc="5" dirty="0">
                <a:latin typeface="Helvetica"/>
                <a:cs typeface="Helvetica"/>
              </a:rPr>
              <a:t>d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wit</a:t>
            </a:r>
            <a:r>
              <a:rPr spc="5" dirty="0">
                <a:latin typeface="Helvetica"/>
                <a:cs typeface="Helvetica"/>
              </a:rPr>
              <a:t>h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that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attribute</a:t>
            </a:r>
          </a:p>
          <a:p>
            <a:pPr marL="736600" marR="244475" indent="-241935">
              <a:lnSpc>
                <a:spcPts val="1320"/>
              </a:lnSpc>
              <a:spcBef>
                <a:spcPts val="645"/>
              </a:spcBef>
            </a:pPr>
            <a:r>
              <a:rPr spc="-10" dirty="0">
                <a:latin typeface="Helvetica"/>
                <a:cs typeface="Helvetica"/>
              </a:rPr>
              <a:t>e.g</a:t>
            </a:r>
            <a:r>
              <a:rPr dirty="0">
                <a:latin typeface="Helvetica"/>
                <a:cs typeface="Helvetica"/>
              </a:rPr>
              <a:t>.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integers</a:t>
            </a:r>
            <a:r>
              <a:rPr dirty="0">
                <a:latin typeface="Helvetica"/>
                <a:cs typeface="Helvetica"/>
              </a:rPr>
              <a:t>,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string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characters,</a:t>
            </a:r>
            <a:r>
              <a:rPr spc="-15" dirty="0">
                <a:latin typeface="Helvetica"/>
                <a:cs typeface="Helvetica"/>
              </a:rPr>
              <a:t> structure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som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type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742002" y="5073066"/>
            <a:ext cx="492760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320"/>
              </a:lnSpc>
            </a:pPr>
            <a:r>
              <a:rPr spc="-10" dirty="0">
                <a:latin typeface="Helvetica"/>
                <a:cs typeface="Helvetica"/>
              </a:rPr>
              <a:t>Th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value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attribute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ar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define</a:t>
            </a:r>
            <a:r>
              <a:rPr spc="5" dirty="0">
                <a:latin typeface="Helvetica"/>
                <a:cs typeface="Helvetica"/>
              </a:rPr>
              <a:t>d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b</a:t>
            </a:r>
            <a:r>
              <a:rPr spc="5" dirty="0">
                <a:latin typeface="Helvetica"/>
                <a:cs typeface="Helvetica"/>
              </a:rPr>
              <a:t>y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b="1" spc="-15" dirty="0">
                <a:latin typeface="Helvetica"/>
                <a:cs typeface="Helvetica"/>
              </a:rPr>
              <a:t>semantic </a:t>
            </a:r>
            <a:r>
              <a:rPr b="1" spc="20" dirty="0">
                <a:latin typeface="Helvetica"/>
                <a:cs typeface="Helvetica"/>
              </a:rPr>
              <a:t>function</a:t>
            </a:r>
            <a:r>
              <a:rPr b="1" spc="-15" dirty="0">
                <a:latin typeface="Helvetica"/>
                <a:cs typeface="Helvetica"/>
              </a:rPr>
              <a:t>s</a:t>
            </a:r>
            <a:r>
              <a:rPr spc="10" dirty="0">
                <a:latin typeface="Helvetica"/>
                <a:cs typeface="Helvetica"/>
              </a:rPr>
              <a:t>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65" dirty="0">
                <a:latin typeface="Helvetica"/>
                <a:cs typeface="Helvetica"/>
              </a:rPr>
              <a:t> </a:t>
            </a:r>
            <a:r>
              <a:rPr b="1" spc="20" dirty="0">
                <a:latin typeface="Helvetica"/>
                <a:cs typeface="Helvetica"/>
              </a:rPr>
              <a:t>semanti</a:t>
            </a:r>
            <a:r>
              <a:rPr b="1" spc="5" dirty="0">
                <a:latin typeface="Helvetica"/>
                <a:cs typeface="Helvetica"/>
              </a:rPr>
              <a:t>c</a:t>
            </a:r>
            <a:r>
              <a:rPr b="1" dirty="0">
                <a:latin typeface="Helvetica"/>
                <a:cs typeface="Helvetica"/>
              </a:rPr>
              <a:t> </a:t>
            </a:r>
            <a:r>
              <a:rPr b="1" spc="-135" dirty="0">
                <a:latin typeface="Helvetica"/>
                <a:cs typeface="Helvetica"/>
              </a:rPr>
              <a:t> </a:t>
            </a:r>
            <a:r>
              <a:rPr b="1" spc="20" dirty="0" smtClean="0">
                <a:latin typeface="Helvetica"/>
                <a:cs typeface="Helvetica"/>
              </a:rPr>
              <a:t>rule</a:t>
            </a:r>
            <a:r>
              <a:rPr b="1" spc="-409" dirty="0" smtClean="0">
                <a:latin typeface="Helvetica"/>
                <a:cs typeface="Helvetica"/>
              </a:rPr>
              <a:t>s</a:t>
            </a:r>
            <a:r>
              <a:rPr lang="en-US" b="1" spc="-409" dirty="0" smtClean="0">
                <a:latin typeface="Helvetica"/>
                <a:cs typeface="Helvetica"/>
              </a:rPr>
              <a:t> </a:t>
            </a:r>
            <a:r>
              <a:rPr spc="-20" dirty="0" smtClean="0">
                <a:latin typeface="Helvetica"/>
                <a:cs typeface="Helvetica"/>
              </a:rPr>
              <a:t>associate</a:t>
            </a:r>
            <a:r>
              <a:rPr spc="5" dirty="0" smtClean="0">
                <a:latin typeface="Helvetica"/>
                <a:cs typeface="Helvetica"/>
              </a:rPr>
              <a:t>d</a:t>
            </a:r>
            <a:r>
              <a:rPr spc="-40" dirty="0" smtClean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wit</a:t>
            </a:r>
            <a:r>
              <a:rPr spc="5" dirty="0">
                <a:latin typeface="Helvetica"/>
                <a:cs typeface="Helvetica"/>
              </a:rPr>
              <a:t>h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the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production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i</a:t>
            </a:r>
            <a:r>
              <a:rPr spc="5" dirty="0">
                <a:latin typeface="Helvetica"/>
                <a:cs typeface="Helvetica"/>
              </a:rPr>
              <a:t>n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P.</a:t>
            </a:r>
            <a:endParaRPr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0666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81996" y="976936"/>
            <a:ext cx="4511284" cy="4712664"/>
            <a:chOff x="4124716" y="326696"/>
            <a:chExt cx="3382010" cy="3849331"/>
          </a:xfrm>
        </p:grpSpPr>
        <p:sp>
          <p:nvSpPr>
            <p:cNvPr id="2" name="object 11"/>
            <p:cNvSpPr txBox="1"/>
            <p:nvPr/>
          </p:nvSpPr>
          <p:spPr>
            <a:xfrm>
              <a:off x="4124782" y="326696"/>
              <a:ext cx="3194685" cy="9721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25" dirty="0">
                  <a:latin typeface="Helvetica"/>
                  <a:cs typeface="Helvetica"/>
                </a:rPr>
                <a:t>Conside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agai</a:t>
              </a:r>
              <a:r>
                <a:rPr sz="1250" spc="5" dirty="0">
                  <a:latin typeface="Helvetica"/>
                  <a:cs typeface="Helvetica"/>
                </a:rPr>
                <a:t>n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Helvetica"/>
                  <a:cs typeface="Helvetica"/>
                </a:rPr>
                <a:t>a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productio</a:t>
              </a:r>
              <a:r>
                <a:rPr sz="1250" spc="5" dirty="0">
                  <a:latin typeface="Helvetica"/>
                  <a:cs typeface="Helvetica"/>
                </a:rPr>
                <a:t>n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Helvetica"/>
                  <a:cs typeface="Helvetica"/>
                </a:rPr>
                <a:t>p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∈</a:t>
              </a:r>
              <a:r>
                <a:rPr sz="1250" spc="-25" dirty="0">
                  <a:latin typeface="Times New Roman"/>
                  <a:cs typeface="Times New Roman"/>
                </a:rPr>
                <a:t> </a:t>
              </a:r>
              <a:r>
                <a:rPr sz="1250" spc="5" dirty="0">
                  <a:latin typeface="Helvetica"/>
                  <a:cs typeface="Helvetica"/>
                </a:rPr>
                <a:t>P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th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form:</a:t>
              </a:r>
              <a:endParaRPr sz="1250">
                <a:latin typeface="Helvetica"/>
                <a:cs typeface="Helvetica"/>
              </a:endParaRPr>
            </a:p>
            <a:p>
              <a:pPr marL="214629" algn="ctr">
                <a:lnSpc>
                  <a:spcPct val="100000"/>
                </a:lnSpc>
                <a:spcBef>
                  <a:spcPts val="610"/>
                </a:spcBef>
              </a:pPr>
              <a:r>
                <a:rPr sz="1250" spc="-40" dirty="0">
                  <a:latin typeface="Helvetica"/>
                  <a:cs typeface="Helvetica"/>
                </a:rPr>
                <a:t>X</a:t>
              </a:r>
              <a:r>
                <a:rPr sz="1425" baseline="-17543" dirty="0">
                  <a:latin typeface="Helvetica"/>
                  <a:cs typeface="Helvetica"/>
                </a:rPr>
                <a:t>0 </a:t>
              </a:r>
              <a:r>
                <a:rPr sz="1425" spc="150" baseline="-17543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::</a:t>
              </a:r>
              <a:r>
                <a:rPr sz="1250" spc="5" dirty="0">
                  <a:latin typeface="Helvetica"/>
                  <a:cs typeface="Helvetica"/>
                </a:rPr>
                <a:t>=</a:t>
              </a:r>
              <a:r>
                <a:rPr sz="1250" dirty="0">
                  <a:latin typeface="Helvetica"/>
                  <a:cs typeface="Helvetica"/>
                </a:rPr>
                <a:t> </a:t>
              </a:r>
              <a:r>
                <a:rPr sz="1250" spc="-6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X</a:t>
              </a:r>
              <a:r>
                <a:rPr sz="1425" baseline="-17543" dirty="0">
                  <a:latin typeface="Helvetica"/>
                  <a:cs typeface="Helvetica"/>
                </a:rPr>
                <a:t>1</a:t>
              </a:r>
              <a:r>
                <a:rPr sz="1425" spc="-60" baseline="-17543" dirty="0">
                  <a:latin typeface="Helvetica"/>
                  <a:cs typeface="Helvetica"/>
                </a:rPr>
                <a:t> </a:t>
              </a:r>
              <a:r>
                <a:rPr sz="1250" spc="-40" dirty="0">
                  <a:latin typeface="Helvetica"/>
                  <a:cs typeface="Helvetica"/>
                </a:rPr>
                <a:t>X</a:t>
              </a:r>
              <a:r>
                <a:rPr sz="1425" baseline="-17543" dirty="0">
                  <a:latin typeface="Helvetica"/>
                  <a:cs typeface="Helvetica"/>
                </a:rPr>
                <a:t>2</a:t>
              </a:r>
              <a:r>
                <a:rPr sz="1425" spc="37" baseline="-17543" dirty="0">
                  <a:latin typeface="Helvetica"/>
                  <a:cs typeface="Helvetica"/>
                </a:rPr>
                <a:t> </a:t>
              </a:r>
              <a:r>
                <a:rPr sz="1250" spc="10" dirty="0">
                  <a:latin typeface="Helvetica"/>
                  <a:cs typeface="Helvetica"/>
                </a:rPr>
                <a:t>…</a:t>
              </a:r>
              <a:r>
                <a:rPr sz="1250" spc="-65" dirty="0">
                  <a:latin typeface="Helvetica"/>
                  <a:cs typeface="Helvetica"/>
                </a:rPr>
                <a:t> </a:t>
              </a:r>
              <a:r>
                <a:rPr sz="1250" spc="-30" dirty="0">
                  <a:latin typeface="Helvetica"/>
                  <a:cs typeface="Helvetica"/>
                </a:rPr>
                <a:t>X</a:t>
              </a:r>
              <a:r>
                <a:rPr sz="1425" spc="-44" baseline="-17543" dirty="0">
                  <a:latin typeface="Helvetica"/>
                  <a:cs typeface="Helvetica"/>
                </a:rPr>
                <a:t>n</a:t>
              </a:r>
              <a:r>
                <a:rPr sz="1425" baseline="-32163" dirty="0">
                  <a:latin typeface="Helvetica"/>
                  <a:cs typeface="Helvetica"/>
                </a:rPr>
                <a:t>p</a:t>
              </a:r>
              <a:endParaRPr sz="1425" baseline="-32163">
                <a:latin typeface="Helvetica"/>
                <a:cs typeface="Helvetica"/>
              </a:endParaRPr>
            </a:p>
            <a:p>
              <a:pPr marL="12700">
                <a:lnSpc>
                  <a:spcPts val="1435"/>
                </a:lnSpc>
                <a:spcBef>
                  <a:spcPts val="925"/>
                </a:spcBef>
              </a:pPr>
              <a:r>
                <a:rPr sz="1250" spc="-10" dirty="0">
                  <a:latin typeface="Helvetica"/>
                  <a:cs typeface="Helvetica"/>
                </a:rPr>
                <a:t>Derivatio</a:t>
              </a:r>
              <a:r>
                <a:rPr sz="1250" spc="5" dirty="0">
                  <a:latin typeface="Helvetica"/>
                  <a:cs typeface="Helvetica"/>
                </a:rPr>
                <a:t>n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Tree:</a:t>
              </a:r>
              <a:endParaRPr sz="1250">
                <a:latin typeface="Helvetica"/>
                <a:cs typeface="Helvetica"/>
              </a:endParaRPr>
            </a:p>
            <a:p>
              <a:pPr marL="318135" algn="ctr">
                <a:lnSpc>
                  <a:spcPts val="1435"/>
                </a:lnSpc>
              </a:pPr>
              <a:r>
                <a:rPr sz="1250" spc="5" dirty="0">
                  <a:latin typeface="Helvetica"/>
                  <a:cs typeface="Helvetica"/>
                </a:rPr>
                <a:t>X</a:t>
              </a:r>
              <a:r>
                <a:rPr sz="1425" spc="7" baseline="-17543" dirty="0">
                  <a:latin typeface="Helvetica"/>
                  <a:cs typeface="Helvetica"/>
                </a:rPr>
                <a:t>0</a:t>
              </a:r>
              <a:endParaRPr sz="1425" baseline="-17543">
                <a:latin typeface="Helvetica"/>
                <a:cs typeface="Helvetica"/>
              </a:endParaRPr>
            </a:p>
          </p:txBody>
        </p:sp>
        <p:sp>
          <p:nvSpPr>
            <p:cNvPr id="3" name="object 12"/>
            <p:cNvSpPr txBox="1"/>
            <p:nvPr/>
          </p:nvSpPr>
          <p:spPr>
            <a:xfrm>
              <a:off x="4755261" y="2045208"/>
              <a:ext cx="200025" cy="219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dirty="0">
                  <a:latin typeface="Helvetica"/>
                  <a:cs typeface="Helvetica"/>
                </a:rPr>
                <a:t>X</a:t>
              </a:r>
              <a:r>
                <a:rPr sz="1425" baseline="-17543" dirty="0">
                  <a:latin typeface="Helvetica"/>
                  <a:cs typeface="Helvetica"/>
                </a:rPr>
                <a:t>1</a:t>
              </a:r>
              <a:endParaRPr sz="1425" baseline="-17543">
                <a:latin typeface="Helvetica"/>
                <a:cs typeface="Helvetica"/>
              </a:endParaRPr>
            </a:p>
          </p:txBody>
        </p:sp>
        <p:sp>
          <p:nvSpPr>
            <p:cNvPr id="4" name="object 13"/>
            <p:cNvSpPr txBox="1"/>
            <p:nvPr/>
          </p:nvSpPr>
          <p:spPr>
            <a:xfrm>
              <a:off x="5707557" y="2045259"/>
              <a:ext cx="200025" cy="219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5" dirty="0">
                  <a:latin typeface="Helvetica"/>
                  <a:cs typeface="Helvetica"/>
                </a:rPr>
                <a:t>X</a:t>
              </a:r>
              <a:r>
                <a:rPr sz="1425" spc="7" baseline="-17543" dirty="0">
                  <a:latin typeface="Helvetica"/>
                  <a:cs typeface="Helvetica"/>
                </a:rPr>
                <a:t>3</a:t>
              </a:r>
              <a:endParaRPr sz="1425" baseline="-17543">
                <a:latin typeface="Helvetica"/>
                <a:cs typeface="Helvetica"/>
              </a:endParaRPr>
            </a:p>
          </p:txBody>
        </p:sp>
        <p:sp>
          <p:nvSpPr>
            <p:cNvPr id="5" name="object 14"/>
            <p:cNvSpPr txBox="1"/>
            <p:nvPr/>
          </p:nvSpPr>
          <p:spPr>
            <a:xfrm>
              <a:off x="5238089" y="2038554"/>
              <a:ext cx="200025" cy="2190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5" dirty="0">
                  <a:latin typeface="Helvetica"/>
                  <a:cs typeface="Helvetica"/>
                </a:rPr>
                <a:t>X</a:t>
              </a:r>
              <a:r>
                <a:rPr sz="1425" spc="7" baseline="-17543" dirty="0">
                  <a:latin typeface="Helvetica"/>
                  <a:cs typeface="Helvetica"/>
                </a:rPr>
                <a:t>2</a:t>
              </a:r>
              <a:endParaRPr sz="1425" baseline="-17543">
                <a:latin typeface="Helvetica"/>
                <a:cs typeface="Helvetica"/>
              </a:endParaRPr>
            </a:p>
          </p:txBody>
        </p:sp>
        <p:sp>
          <p:nvSpPr>
            <p:cNvPr id="6" name="object 15"/>
            <p:cNvSpPr txBox="1"/>
            <p:nvPr/>
          </p:nvSpPr>
          <p:spPr>
            <a:xfrm>
              <a:off x="6673316" y="2045259"/>
              <a:ext cx="307340" cy="2730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-10" dirty="0">
                  <a:latin typeface="Helvetica"/>
                  <a:cs typeface="Helvetica"/>
                </a:rPr>
                <a:t>X</a:t>
              </a:r>
              <a:r>
                <a:rPr sz="1875" spc="225" baseline="-17777" dirty="0">
                  <a:latin typeface="Helvetica"/>
                  <a:cs typeface="Helvetica"/>
                </a:rPr>
                <a:t>n</a:t>
              </a:r>
              <a:r>
                <a:rPr sz="1425" baseline="-43859" dirty="0">
                  <a:latin typeface="Helvetica"/>
                  <a:cs typeface="Helvetica"/>
                </a:rPr>
                <a:t>p</a:t>
              </a:r>
              <a:endParaRPr sz="1425" baseline="-43859">
                <a:latin typeface="Helvetica"/>
                <a:cs typeface="Helvetica"/>
              </a:endParaRPr>
            </a:p>
          </p:txBody>
        </p:sp>
        <p:sp>
          <p:nvSpPr>
            <p:cNvPr id="7" name="object 16"/>
            <p:cNvSpPr/>
            <p:nvPr/>
          </p:nvSpPr>
          <p:spPr>
            <a:xfrm>
              <a:off x="4808156" y="1249451"/>
              <a:ext cx="1040130" cy="798195"/>
            </a:xfrm>
            <a:custGeom>
              <a:avLst/>
              <a:gdLst/>
              <a:ahLst/>
              <a:cxnLst/>
              <a:rect l="l" t="t" r="r" b="b"/>
              <a:pathLst>
                <a:path w="1040129" h="798194">
                  <a:moveTo>
                    <a:pt x="1039520" y="0"/>
                  </a:moveTo>
                  <a:lnTo>
                    <a:pt x="1026109" y="0"/>
                  </a:lnTo>
                  <a:lnTo>
                    <a:pt x="0" y="784682"/>
                  </a:lnTo>
                  <a:lnTo>
                    <a:pt x="0" y="798093"/>
                  </a:lnTo>
                  <a:lnTo>
                    <a:pt x="13411" y="798093"/>
                  </a:lnTo>
                  <a:lnTo>
                    <a:pt x="1039520" y="13423"/>
                  </a:lnTo>
                  <a:lnTo>
                    <a:pt x="1039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7"/>
            <p:cNvSpPr/>
            <p:nvPr/>
          </p:nvSpPr>
          <p:spPr>
            <a:xfrm>
              <a:off x="5291023" y="1249451"/>
              <a:ext cx="556895" cy="798195"/>
            </a:xfrm>
            <a:custGeom>
              <a:avLst/>
              <a:gdLst/>
              <a:ahLst/>
              <a:cxnLst/>
              <a:rect l="l" t="t" r="r" b="b"/>
              <a:pathLst>
                <a:path w="556895" h="798194">
                  <a:moveTo>
                    <a:pt x="556653" y="0"/>
                  </a:moveTo>
                  <a:lnTo>
                    <a:pt x="543242" y="0"/>
                  </a:lnTo>
                  <a:lnTo>
                    <a:pt x="0" y="784682"/>
                  </a:lnTo>
                  <a:lnTo>
                    <a:pt x="0" y="798093"/>
                  </a:lnTo>
                  <a:lnTo>
                    <a:pt x="13423" y="798093"/>
                  </a:lnTo>
                  <a:lnTo>
                    <a:pt x="556653" y="13423"/>
                  </a:lnTo>
                  <a:lnTo>
                    <a:pt x="556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8"/>
            <p:cNvSpPr/>
            <p:nvPr/>
          </p:nvSpPr>
          <p:spPr>
            <a:xfrm>
              <a:off x="5773902" y="1249451"/>
              <a:ext cx="74295" cy="798195"/>
            </a:xfrm>
            <a:custGeom>
              <a:avLst/>
              <a:gdLst/>
              <a:ahLst/>
              <a:cxnLst/>
              <a:rect l="l" t="t" r="r" b="b"/>
              <a:pathLst>
                <a:path w="74295" h="798194">
                  <a:moveTo>
                    <a:pt x="73774" y="0"/>
                  </a:moveTo>
                  <a:lnTo>
                    <a:pt x="60363" y="0"/>
                  </a:lnTo>
                  <a:lnTo>
                    <a:pt x="0" y="784682"/>
                  </a:lnTo>
                  <a:lnTo>
                    <a:pt x="0" y="798093"/>
                  </a:lnTo>
                  <a:lnTo>
                    <a:pt x="13423" y="798093"/>
                  </a:lnTo>
                  <a:lnTo>
                    <a:pt x="73774" y="13423"/>
                  </a:lnTo>
                  <a:lnTo>
                    <a:pt x="73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9"/>
            <p:cNvSpPr/>
            <p:nvPr/>
          </p:nvSpPr>
          <p:spPr>
            <a:xfrm>
              <a:off x="5834265" y="1249451"/>
              <a:ext cx="918844" cy="798195"/>
            </a:xfrm>
            <a:custGeom>
              <a:avLst/>
              <a:gdLst/>
              <a:ahLst/>
              <a:cxnLst/>
              <a:rect l="l" t="t" r="r" b="b"/>
              <a:pathLst>
                <a:path w="918845" h="798194">
                  <a:moveTo>
                    <a:pt x="13411" y="0"/>
                  </a:moveTo>
                  <a:lnTo>
                    <a:pt x="0" y="0"/>
                  </a:lnTo>
                  <a:lnTo>
                    <a:pt x="0" y="13423"/>
                  </a:lnTo>
                  <a:lnTo>
                    <a:pt x="905395" y="798093"/>
                  </a:lnTo>
                  <a:lnTo>
                    <a:pt x="918806" y="798093"/>
                  </a:lnTo>
                  <a:lnTo>
                    <a:pt x="918806" y="784682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0"/>
            <p:cNvSpPr txBox="1"/>
            <p:nvPr/>
          </p:nvSpPr>
          <p:spPr>
            <a:xfrm>
              <a:off x="6136779" y="2022228"/>
              <a:ext cx="186690" cy="190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300" i="1" spc="-40" dirty="0">
                  <a:latin typeface="Helvetica"/>
                  <a:cs typeface="Helvetica"/>
                </a:rPr>
                <a:t>…</a:t>
              </a:r>
              <a:endParaRPr sz="1300">
                <a:latin typeface="Helvetica"/>
                <a:cs typeface="Helvetica"/>
              </a:endParaRPr>
            </a:p>
          </p:txBody>
        </p:sp>
        <p:sp>
          <p:nvSpPr>
            <p:cNvPr id="12" name="object 21"/>
            <p:cNvSpPr txBox="1"/>
            <p:nvPr/>
          </p:nvSpPr>
          <p:spPr>
            <a:xfrm>
              <a:off x="4124782" y="2653895"/>
              <a:ext cx="3238500" cy="636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635">
                <a:lnSpc>
                  <a:spcPct val="105600"/>
                </a:lnSpc>
              </a:pPr>
              <a:r>
                <a:rPr sz="1250" spc="-5" dirty="0">
                  <a:latin typeface="Helvetica"/>
                  <a:cs typeface="Helvetica"/>
                </a:rPr>
                <a:t>Eac</a:t>
              </a:r>
              <a:r>
                <a:rPr sz="1250" spc="5" dirty="0">
                  <a:latin typeface="Helvetica"/>
                  <a:cs typeface="Helvetica"/>
                </a:rPr>
                <a:t>h</a:t>
              </a:r>
              <a:r>
                <a:rPr sz="1250" spc="-10" dirty="0">
                  <a:latin typeface="Helvetica"/>
                  <a:cs typeface="Helvetica"/>
                </a:rPr>
                <a:t> </a:t>
              </a:r>
              <a:r>
                <a:rPr sz="1250" spc="-5" dirty="0">
                  <a:latin typeface="Helvetica"/>
                  <a:cs typeface="Helvetica"/>
                </a:rPr>
                <a:t>synthesize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10" dirty="0">
                  <a:latin typeface="Helvetica"/>
                  <a:cs typeface="Helvetica"/>
                </a:rPr>
                <a:t> attribut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60" dirty="0">
                  <a:latin typeface="Helvetica"/>
                  <a:cs typeface="Helvetica"/>
                </a:rPr>
                <a:t> </a:t>
              </a:r>
              <a:r>
                <a:rPr sz="1250" i="1" spc="-5" dirty="0">
                  <a:latin typeface="Palatino"/>
                  <a:cs typeface="Palatino"/>
                </a:rPr>
                <a:t>At</a:t>
              </a:r>
              <a:r>
                <a:rPr sz="1250" i="1" spc="5" dirty="0">
                  <a:latin typeface="Palatino"/>
                  <a:cs typeface="Palatino"/>
                </a:rPr>
                <a:t>b</a:t>
              </a:r>
              <a:r>
                <a:rPr sz="1250" i="1" spc="25" dirty="0">
                  <a:latin typeface="Palatino"/>
                  <a:cs typeface="Palatino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∈</a:t>
              </a:r>
              <a:r>
                <a:rPr sz="1250" spc="20" dirty="0">
                  <a:latin typeface="Times New Roman"/>
                  <a:cs typeface="Times New Roman"/>
                </a:rPr>
                <a:t> </a:t>
              </a:r>
              <a:r>
                <a:rPr sz="1250" spc="-5" dirty="0">
                  <a:latin typeface="Palatino"/>
                  <a:cs typeface="Palatino"/>
                </a:rPr>
                <a:t>S</a:t>
              </a:r>
              <a:r>
                <a:rPr sz="1250" spc="-5" dirty="0">
                  <a:latin typeface="Helvetica"/>
                  <a:cs typeface="Helvetica"/>
                </a:rPr>
                <a:t>(X</a:t>
              </a:r>
              <a:r>
                <a:rPr sz="1425" spc="-15" baseline="-17543" dirty="0">
                  <a:latin typeface="Helvetica"/>
                  <a:cs typeface="Helvetica"/>
                </a:rPr>
                <a:t>0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10" dirty="0">
                  <a:latin typeface="Helvetica"/>
                  <a:cs typeface="Helvetica"/>
                </a:rPr>
                <a:t> </a:t>
              </a:r>
              <a:r>
                <a:rPr sz="1250" spc="-5" dirty="0">
                  <a:latin typeface="Helvetica"/>
                  <a:cs typeface="Helvetica"/>
                </a:rPr>
                <a:t>ha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10" dirty="0">
                  <a:latin typeface="Helvetica"/>
                  <a:cs typeface="Helvetica"/>
                </a:rPr>
                <a:t> its </a:t>
              </a:r>
              <a:r>
                <a:rPr sz="1250" spc="-20" dirty="0">
                  <a:latin typeface="Helvetica"/>
                  <a:cs typeface="Helvetica"/>
                </a:rPr>
                <a:t>valu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define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i</a:t>
              </a:r>
              <a:r>
                <a:rPr sz="1250" spc="5" dirty="0">
                  <a:latin typeface="Helvetica"/>
                  <a:cs typeface="Helvetica"/>
                </a:rPr>
                <a:t>n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term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th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attribute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in</a:t>
              </a:r>
              <a:endParaRPr sz="1250">
                <a:latin typeface="Helvetica"/>
                <a:cs typeface="Helvetica"/>
              </a:endParaRPr>
            </a:p>
            <a:p>
              <a:pPr marL="495300">
                <a:lnSpc>
                  <a:spcPts val="1480"/>
                </a:lnSpc>
              </a:pPr>
              <a:r>
                <a:rPr sz="1250" spc="-20" dirty="0">
                  <a:latin typeface="Palatino"/>
                  <a:cs typeface="Palatino"/>
                </a:rPr>
                <a:t>A</a:t>
              </a:r>
              <a:r>
                <a:rPr sz="1250" spc="-15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1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15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spc="5" dirty="0">
                  <a:latin typeface="Times New Roman"/>
                  <a:cs typeface="Times New Roman"/>
                </a:rPr>
                <a:t> </a:t>
              </a:r>
              <a:r>
                <a:rPr sz="1250" spc="-20" dirty="0">
                  <a:latin typeface="Palatino"/>
                  <a:cs typeface="Palatino"/>
                </a:rPr>
                <a:t>A</a:t>
              </a:r>
              <a:r>
                <a:rPr sz="1250" spc="-15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2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15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spc="-5" dirty="0">
                  <a:latin typeface="Times New Roman"/>
                  <a:cs typeface="Times New Roman"/>
                </a:rPr>
                <a:t> </a:t>
              </a:r>
              <a:r>
                <a:rPr sz="1250" spc="10" dirty="0">
                  <a:latin typeface="Helvetica"/>
                  <a:cs typeface="Helvetica"/>
                </a:rPr>
                <a:t>…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spc="5" dirty="0">
                  <a:latin typeface="Times New Roman"/>
                  <a:cs typeface="Times New Roman"/>
                </a:rPr>
                <a:t> </a:t>
              </a:r>
              <a:r>
                <a:rPr sz="1250" spc="-20" dirty="0">
                  <a:latin typeface="Palatino"/>
                  <a:cs typeface="Palatino"/>
                </a:rPr>
                <a:t>A</a:t>
              </a:r>
              <a:r>
                <a:rPr sz="1250" spc="-20" dirty="0">
                  <a:latin typeface="Helvetica"/>
                  <a:cs typeface="Helvetica"/>
                </a:rPr>
                <a:t>(</a:t>
              </a:r>
              <a:r>
                <a:rPr sz="1250" spc="-10" dirty="0">
                  <a:latin typeface="Helvetica"/>
                  <a:cs typeface="Helvetica"/>
                </a:rPr>
                <a:t>X</a:t>
              </a:r>
              <a:r>
                <a:rPr sz="1425" spc="-22" baseline="-17543" dirty="0">
                  <a:latin typeface="Helvetica"/>
                  <a:cs typeface="Helvetica"/>
                </a:rPr>
                <a:t>n</a:t>
              </a:r>
              <a:r>
                <a:rPr sz="1425" spc="-22" baseline="-32163" dirty="0">
                  <a:latin typeface="Helvetica"/>
                  <a:cs typeface="Helvetica"/>
                </a:rPr>
                <a:t>p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15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spc="5" dirty="0">
                  <a:latin typeface="Times New Roman"/>
                  <a:cs typeface="Times New Roman"/>
                </a:rPr>
                <a:t> </a:t>
              </a:r>
              <a:r>
                <a:rPr sz="1250" spc="-15" dirty="0">
                  <a:latin typeface="Palatino"/>
                  <a:cs typeface="Palatino"/>
                </a:rPr>
                <a:t>I</a:t>
              </a:r>
              <a:r>
                <a:rPr sz="1250" spc="-15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0</a:t>
              </a:r>
              <a:r>
                <a:rPr sz="1250" spc="-20" dirty="0">
                  <a:latin typeface="Helvetica"/>
                  <a:cs typeface="Helvetica"/>
                </a:rPr>
                <a:t>).</a:t>
              </a:r>
              <a:endParaRPr sz="1250">
                <a:latin typeface="Helvetica"/>
                <a:cs typeface="Helvetica"/>
              </a:endParaRPr>
            </a:p>
          </p:txBody>
        </p:sp>
        <p:sp>
          <p:nvSpPr>
            <p:cNvPr id="13" name="object 22"/>
            <p:cNvSpPr txBox="1"/>
            <p:nvPr/>
          </p:nvSpPr>
          <p:spPr>
            <a:xfrm>
              <a:off x="4124716" y="3539122"/>
              <a:ext cx="3382010" cy="6369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-635">
                <a:lnSpc>
                  <a:spcPct val="105600"/>
                </a:lnSpc>
              </a:pPr>
              <a:r>
                <a:rPr sz="1250" spc="-10" dirty="0">
                  <a:latin typeface="Helvetica"/>
                  <a:cs typeface="Helvetica"/>
                </a:rPr>
                <a:t>Eac</a:t>
              </a:r>
              <a:r>
                <a:rPr sz="1250" spc="5" dirty="0">
                  <a:latin typeface="Helvetica"/>
                  <a:cs typeface="Helvetica"/>
                </a:rPr>
                <a:t>h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inherite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attribut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i="1" spc="-10" dirty="0">
                  <a:latin typeface="Palatino"/>
                  <a:cs typeface="Palatino"/>
                </a:rPr>
                <a:t>At</a:t>
              </a:r>
              <a:r>
                <a:rPr sz="1250" i="1" spc="5" dirty="0">
                  <a:latin typeface="Palatino"/>
                  <a:cs typeface="Palatino"/>
                </a:rPr>
                <a:t>b</a:t>
              </a:r>
              <a:r>
                <a:rPr sz="1250" i="1" spc="15" dirty="0">
                  <a:latin typeface="Palatino"/>
                  <a:cs typeface="Palatino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∈</a:t>
              </a:r>
              <a:r>
                <a:rPr sz="1250" spc="10" dirty="0">
                  <a:latin typeface="Times New Roman"/>
                  <a:cs typeface="Times New Roman"/>
                </a:rPr>
                <a:t> </a:t>
              </a:r>
              <a:r>
                <a:rPr sz="1250" spc="-15" dirty="0">
                  <a:latin typeface="Palatino"/>
                  <a:cs typeface="Palatino"/>
                </a:rPr>
                <a:t>I</a:t>
              </a:r>
              <a:r>
                <a:rPr sz="1250" spc="-10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k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fo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Helvetica"/>
                  <a:cs typeface="Helvetica"/>
                </a:rPr>
                <a:t>1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≤</a:t>
              </a:r>
              <a:r>
                <a:rPr sz="1250" spc="15" dirty="0">
                  <a:latin typeface="Times New Roman"/>
                  <a:cs typeface="Times New Roman"/>
                </a:rPr>
                <a:t> </a:t>
              </a:r>
              <a:r>
                <a:rPr sz="1250" spc="5" dirty="0">
                  <a:latin typeface="Helvetica"/>
                  <a:cs typeface="Helvetica"/>
                </a:rPr>
                <a:t>k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≤</a:t>
              </a:r>
              <a:r>
                <a:rPr sz="1250" spc="15" dirty="0">
                  <a:latin typeface="Times New Roman"/>
                  <a:cs typeface="Times New Roman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n</a:t>
              </a:r>
              <a:r>
                <a:rPr sz="1425" baseline="-5847" dirty="0">
                  <a:latin typeface="Helvetica"/>
                  <a:cs typeface="Helvetica"/>
                </a:rPr>
                <a:t>p </a:t>
              </a:r>
              <a:r>
                <a:rPr sz="1250" spc="-20" dirty="0">
                  <a:latin typeface="Helvetica"/>
                  <a:cs typeface="Helvetica"/>
                </a:rPr>
                <a:t>ha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it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valu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define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i</a:t>
              </a:r>
              <a:r>
                <a:rPr sz="1250" spc="5" dirty="0">
                  <a:latin typeface="Helvetica"/>
                  <a:cs typeface="Helvetica"/>
                </a:rPr>
                <a:t>n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term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th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attribute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in</a:t>
              </a:r>
              <a:endParaRPr sz="1250">
                <a:latin typeface="Helvetica"/>
                <a:cs typeface="Helvetica"/>
              </a:endParaRPr>
            </a:p>
            <a:p>
              <a:pPr marL="495300">
                <a:lnSpc>
                  <a:spcPts val="1480"/>
                </a:lnSpc>
              </a:pPr>
              <a:r>
                <a:rPr sz="1250" spc="-20" dirty="0">
                  <a:latin typeface="Palatino"/>
                  <a:cs typeface="Palatino"/>
                </a:rPr>
                <a:t>A</a:t>
              </a:r>
              <a:r>
                <a:rPr sz="1250" spc="-10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0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15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spc="10" dirty="0">
                  <a:latin typeface="Times New Roman"/>
                  <a:cs typeface="Times New Roman"/>
                </a:rPr>
                <a:t> </a:t>
              </a:r>
              <a:r>
                <a:rPr sz="1250" spc="-15" dirty="0">
                  <a:latin typeface="Palatino"/>
                  <a:cs typeface="Palatino"/>
                </a:rPr>
                <a:t>S</a:t>
              </a:r>
              <a:r>
                <a:rPr sz="1250" spc="-10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1</a:t>
              </a:r>
              <a:r>
                <a:rPr sz="1250" dirty="0">
                  <a:latin typeface="Helvetica"/>
                  <a:cs typeface="Helvetica"/>
                </a:rPr>
                <a:t>)</a:t>
              </a:r>
              <a:r>
                <a:rPr sz="1250" spc="-15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dirty="0">
                  <a:latin typeface="Times New Roman"/>
                  <a:cs typeface="Times New Roman"/>
                </a:rPr>
                <a:t> </a:t>
              </a:r>
              <a:r>
                <a:rPr sz="1250" spc="10" dirty="0">
                  <a:latin typeface="Helvetica"/>
                  <a:cs typeface="Helvetica"/>
                </a:rPr>
                <a:t>…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5" dirty="0">
                  <a:latin typeface="Symbol"/>
                  <a:cs typeface="Symbol"/>
                </a:rPr>
                <a:t>∪</a:t>
              </a:r>
              <a:r>
                <a:rPr sz="1250" spc="10" dirty="0">
                  <a:latin typeface="Times New Roman"/>
                  <a:cs typeface="Times New Roman"/>
                </a:rPr>
                <a:t> </a:t>
              </a:r>
              <a:r>
                <a:rPr sz="1250" spc="-15" dirty="0">
                  <a:latin typeface="Palatino"/>
                  <a:cs typeface="Palatino"/>
                </a:rPr>
                <a:t>S</a:t>
              </a:r>
              <a:r>
                <a:rPr sz="1250" spc="-10" dirty="0">
                  <a:latin typeface="Helvetica"/>
                  <a:cs typeface="Helvetica"/>
                </a:rPr>
                <a:t>(X</a:t>
              </a:r>
              <a:r>
                <a:rPr sz="1425" spc="-22" baseline="-17543" dirty="0">
                  <a:latin typeface="Helvetica"/>
                  <a:cs typeface="Helvetica"/>
                </a:rPr>
                <a:t>n</a:t>
              </a:r>
              <a:r>
                <a:rPr sz="1425" spc="-22" baseline="-32163" dirty="0">
                  <a:latin typeface="Helvetica"/>
                  <a:cs typeface="Helvetica"/>
                </a:rPr>
                <a:t>p</a:t>
              </a:r>
              <a:r>
                <a:rPr sz="1250" spc="-20" dirty="0">
                  <a:latin typeface="Helvetica"/>
                  <a:cs typeface="Helvetica"/>
                </a:rPr>
                <a:t>).</a:t>
              </a:r>
              <a:endParaRPr sz="125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60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8221" y="1113092"/>
            <a:ext cx="7354819" cy="4775089"/>
            <a:chOff x="295661" y="5492052"/>
            <a:chExt cx="3074035" cy="2954344"/>
          </a:xfrm>
        </p:grpSpPr>
        <p:sp>
          <p:nvSpPr>
            <p:cNvPr id="2" name="object 24"/>
            <p:cNvSpPr txBox="1"/>
            <p:nvPr/>
          </p:nvSpPr>
          <p:spPr>
            <a:xfrm>
              <a:off x="295661" y="5492052"/>
              <a:ext cx="2953385" cy="6506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5080">
                <a:lnSpc>
                  <a:spcPts val="1320"/>
                </a:lnSpc>
              </a:pPr>
              <a:r>
                <a:rPr spc="-20" dirty="0">
                  <a:latin typeface="Helvetica"/>
                  <a:cs typeface="Helvetica"/>
                </a:rPr>
                <a:t>Eac</a:t>
              </a:r>
              <a:r>
                <a:rPr spc="5" dirty="0">
                  <a:latin typeface="Helvetica"/>
                  <a:cs typeface="Helvetica"/>
                </a:rPr>
                <a:t>h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productio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ma</a:t>
              </a:r>
              <a:r>
                <a:rPr spc="5" dirty="0">
                  <a:latin typeface="Helvetica"/>
                  <a:cs typeface="Helvetica"/>
                </a:rPr>
                <a:t>y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als</a:t>
              </a:r>
              <a:r>
                <a:rPr spc="5" dirty="0">
                  <a:latin typeface="Helvetica"/>
                  <a:cs typeface="Helvetica"/>
                </a:rPr>
                <a:t>o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hav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a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se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of condition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o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value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attribute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in</a:t>
              </a:r>
              <a:endParaRPr dirty="0">
                <a:latin typeface="Helvetica"/>
                <a:cs typeface="Helvetica"/>
              </a:endParaRPr>
            </a:p>
            <a:p>
              <a:pPr>
                <a:lnSpc>
                  <a:spcPts val="1465"/>
                </a:lnSpc>
              </a:pPr>
              <a:r>
                <a:rPr lang="en-US" spc="-20" dirty="0" smtClean="0">
                  <a:latin typeface="Palatino"/>
                  <a:cs typeface="Palatino"/>
                </a:rPr>
                <a:t>	</a:t>
              </a:r>
            </a:p>
            <a:p>
              <a:pPr>
                <a:lnSpc>
                  <a:spcPts val="1465"/>
                </a:lnSpc>
              </a:pPr>
              <a:r>
                <a:rPr lang="en-US" spc="-20" dirty="0" smtClean="0">
                  <a:latin typeface="Palatino"/>
                  <a:cs typeface="Palatino"/>
                </a:rPr>
                <a:t>	</a:t>
              </a:r>
              <a:r>
                <a:rPr spc="-20" dirty="0" smtClean="0">
                  <a:latin typeface="Palatino"/>
                  <a:cs typeface="Palatino"/>
                </a:rPr>
                <a:t>A</a:t>
              </a:r>
              <a:r>
                <a:rPr spc="-20" dirty="0" smtClean="0">
                  <a:latin typeface="Helvetica"/>
                  <a:cs typeface="Helvetica"/>
                </a:rPr>
                <a:t>(</a:t>
              </a:r>
              <a:r>
                <a:rPr spc="-10" dirty="0" smtClean="0">
                  <a:latin typeface="Helvetica"/>
                  <a:cs typeface="Helvetica"/>
                </a:rPr>
                <a:t>X</a:t>
              </a:r>
              <a:r>
                <a:rPr spc="-22" baseline="-17543" dirty="0" smtClean="0">
                  <a:latin typeface="Helvetica"/>
                  <a:cs typeface="Helvetica"/>
                </a:rPr>
                <a:t>0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-1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Symbol"/>
                  <a:cs typeface="Symbol"/>
                </a:rPr>
                <a:t>∪</a:t>
              </a:r>
              <a:r>
                <a:rPr spc="5" dirty="0">
                  <a:latin typeface="Times New Roman"/>
                  <a:cs typeface="Times New Roman"/>
                </a:rPr>
                <a:t> </a:t>
              </a:r>
              <a:r>
                <a:rPr spc="-20" dirty="0">
                  <a:latin typeface="Palatino"/>
                  <a:cs typeface="Palatino"/>
                </a:rPr>
                <a:t>A</a:t>
              </a:r>
              <a:r>
                <a:rPr spc="-15" dirty="0">
                  <a:latin typeface="Helvetica"/>
                  <a:cs typeface="Helvetica"/>
                </a:rPr>
                <a:t>(X</a:t>
              </a:r>
              <a:r>
                <a:rPr spc="-22" baseline="-17543" dirty="0">
                  <a:latin typeface="Helvetica"/>
                  <a:cs typeface="Helvetica"/>
                </a:rPr>
                <a:t>1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-1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Symbol"/>
                  <a:cs typeface="Symbol"/>
                </a:rPr>
                <a:t>∪</a:t>
              </a:r>
              <a:r>
                <a:rPr dirty="0">
                  <a:latin typeface="Times New Roman"/>
                  <a:cs typeface="Times New Roman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…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Symbol"/>
                  <a:cs typeface="Symbol"/>
                </a:rPr>
                <a:t>∪</a:t>
              </a:r>
              <a:r>
                <a:rPr spc="5" dirty="0">
                  <a:latin typeface="Times New Roman"/>
                  <a:cs typeface="Times New Roman"/>
                </a:rPr>
                <a:t> </a:t>
              </a:r>
              <a:r>
                <a:rPr spc="-20" dirty="0">
                  <a:latin typeface="Palatino"/>
                  <a:cs typeface="Palatino"/>
                </a:rPr>
                <a:t>A</a:t>
              </a:r>
              <a:r>
                <a:rPr spc="-15" dirty="0">
                  <a:latin typeface="Helvetica"/>
                  <a:cs typeface="Helvetica"/>
                </a:rPr>
                <a:t>(X</a:t>
              </a:r>
              <a:r>
                <a:rPr spc="-22" baseline="-17543" dirty="0">
                  <a:latin typeface="Helvetica"/>
                  <a:cs typeface="Helvetica"/>
                </a:rPr>
                <a:t>n</a:t>
              </a:r>
              <a:r>
                <a:rPr spc="-22" baseline="-32163" dirty="0">
                  <a:latin typeface="Helvetica"/>
                  <a:cs typeface="Helvetica"/>
                </a:rPr>
                <a:t>p</a:t>
              </a:r>
              <a:r>
                <a:rPr dirty="0">
                  <a:latin typeface="Helvetica"/>
                  <a:cs typeface="Helvetica"/>
                </a:rPr>
                <a:t>)</a:t>
              </a:r>
            </a:p>
            <a:p>
              <a:pPr marR="77470">
                <a:lnSpc>
                  <a:spcPts val="1320"/>
                </a:lnSpc>
              </a:pPr>
              <a:endParaRPr lang="en-US" spc="-15" dirty="0" smtClean="0">
                <a:latin typeface="Helvetica"/>
                <a:cs typeface="Helvetica"/>
              </a:endParaRPr>
            </a:p>
            <a:p>
              <a:pPr marR="77470">
                <a:lnSpc>
                  <a:spcPts val="1320"/>
                </a:lnSpc>
              </a:pPr>
              <a:r>
                <a:rPr spc="-15" dirty="0" smtClean="0">
                  <a:latin typeface="Helvetica"/>
                  <a:cs typeface="Helvetica"/>
                </a:rPr>
                <a:t>tha</a:t>
              </a:r>
              <a:r>
                <a:rPr dirty="0" smtClean="0">
                  <a:latin typeface="Helvetica"/>
                  <a:cs typeface="Helvetica"/>
                </a:rPr>
                <a:t>t</a:t>
              </a:r>
              <a:r>
                <a:rPr spc="-35" dirty="0" smtClean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furthe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constrai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a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applicatio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the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5" dirty="0">
                  <a:latin typeface="Helvetica"/>
                  <a:cs typeface="Helvetica"/>
                </a:rPr>
                <a:t>production.</a:t>
              </a:r>
              <a:endParaRPr dirty="0">
                <a:latin typeface="Helvetica"/>
                <a:cs typeface="Helvetica"/>
              </a:endParaRPr>
            </a:p>
          </p:txBody>
        </p:sp>
        <p:sp>
          <p:nvSpPr>
            <p:cNvPr id="3" name="object 25"/>
            <p:cNvSpPr txBox="1"/>
            <p:nvPr/>
          </p:nvSpPr>
          <p:spPr>
            <a:xfrm>
              <a:off x="295661" y="6739539"/>
              <a:ext cx="3074035" cy="58395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368300">
                <a:lnSpc>
                  <a:spcPts val="1320"/>
                </a:lnSpc>
              </a:pP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pars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a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sentenc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i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attribute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gramma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20" dirty="0" smtClean="0">
                  <a:latin typeface="Helvetica"/>
                  <a:cs typeface="Helvetica"/>
                </a:rPr>
                <a:t>i</a:t>
              </a:r>
              <a:r>
                <a:rPr spc="5" dirty="0" smtClean="0">
                  <a:latin typeface="Helvetica"/>
                  <a:cs typeface="Helvetica"/>
                </a:rPr>
                <a:t>s</a:t>
              </a:r>
              <a:r>
                <a:rPr lang="en-US" spc="-30" dirty="0">
                  <a:latin typeface="Helvetica"/>
                  <a:cs typeface="Helvetica"/>
                </a:rPr>
                <a:t> </a:t>
              </a:r>
              <a:r>
                <a:rPr spc="-15" dirty="0" smtClean="0">
                  <a:latin typeface="Helvetica"/>
                  <a:cs typeface="Helvetica"/>
                </a:rPr>
                <a:t>satisfied</a:t>
              </a:r>
              <a:endParaRPr dirty="0"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</a:pPr>
              <a:r>
                <a:rPr lang="en-US" spc="-30" dirty="0" smtClean="0">
                  <a:latin typeface="Helvetica"/>
                  <a:cs typeface="Helvetica"/>
                </a:rPr>
                <a:t>		</a:t>
              </a:r>
              <a:r>
                <a:rPr spc="-30" dirty="0" smtClean="0">
                  <a:latin typeface="Helvetica"/>
                  <a:cs typeface="Helvetica"/>
                </a:rPr>
                <a:t>i</a:t>
              </a:r>
              <a:r>
                <a:rPr dirty="0" smtClean="0">
                  <a:latin typeface="Helvetica"/>
                  <a:cs typeface="Helvetica"/>
                </a:rPr>
                <a:t>f</a:t>
              </a:r>
              <a:r>
                <a:rPr spc="-50" dirty="0" smtClean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onl</a:t>
              </a:r>
              <a:r>
                <a:rPr spc="5" dirty="0">
                  <a:latin typeface="Helvetica"/>
                  <a:cs typeface="Helvetica"/>
                </a:rPr>
                <a:t>y</a:t>
              </a:r>
              <a:r>
                <a:rPr spc="-50" dirty="0">
                  <a:latin typeface="Helvetica"/>
                  <a:cs typeface="Helvetica"/>
                </a:rPr>
                <a:t> </a:t>
              </a:r>
              <a:r>
                <a:rPr spc="-30" dirty="0">
                  <a:latin typeface="Helvetica"/>
                  <a:cs typeface="Helvetica"/>
                </a:rPr>
                <a:t>if</a:t>
              </a:r>
              <a:endParaRPr dirty="0">
                <a:latin typeface="Helvetica"/>
                <a:cs typeface="Helvetica"/>
              </a:endParaRPr>
            </a:p>
            <a:p>
              <a:pPr marR="5080" indent="-635">
                <a:lnSpc>
                  <a:spcPts val="1320"/>
                </a:lnSpc>
              </a:pPr>
              <a:endParaRPr lang="en-US" spc="-15" dirty="0" smtClean="0">
                <a:latin typeface="Helvetica"/>
                <a:cs typeface="Helvetica"/>
              </a:endParaRPr>
            </a:p>
            <a:p>
              <a:pPr marR="5080" indent="-635">
                <a:lnSpc>
                  <a:spcPts val="1320"/>
                </a:lnSpc>
              </a:pPr>
              <a:r>
                <a:rPr spc="-15" dirty="0" smtClean="0">
                  <a:latin typeface="Helvetica"/>
                  <a:cs typeface="Helvetica"/>
                </a:rPr>
                <a:t>th</a:t>
              </a:r>
              <a:r>
                <a:rPr spc="5" dirty="0" smtClean="0">
                  <a:latin typeface="Helvetica"/>
                  <a:cs typeface="Helvetica"/>
                </a:rPr>
                <a:t>e</a:t>
              </a:r>
              <a:r>
                <a:rPr spc="-35" dirty="0" smtClean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context-fre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gramma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i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satisfie</a:t>
              </a:r>
              <a:r>
                <a:rPr spc="5" dirty="0">
                  <a:latin typeface="Helvetica"/>
                  <a:cs typeface="Helvetica"/>
                </a:rPr>
                <a:t>d</a:t>
              </a:r>
              <a:r>
                <a:rPr spc="-55" dirty="0">
                  <a:latin typeface="Helvetica"/>
                  <a:cs typeface="Helvetica"/>
                </a:rPr>
                <a:t> </a:t>
              </a:r>
              <a:r>
                <a:rPr i="1" spc="-50" dirty="0">
                  <a:latin typeface="Helvetica"/>
                  <a:cs typeface="Helvetica"/>
                </a:rPr>
                <a:t>an</a:t>
              </a:r>
              <a:r>
                <a:rPr i="1" spc="-25" dirty="0">
                  <a:latin typeface="Helvetica"/>
                  <a:cs typeface="Helvetica"/>
                </a:rPr>
                <a:t>d</a:t>
              </a:r>
              <a:r>
                <a:rPr i="1" spc="-5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all condition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i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dirty="0">
                  <a:latin typeface="Helvetica"/>
                  <a:cs typeface="Helvetica"/>
                </a:rPr>
                <a:t> </a:t>
              </a:r>
              <a:r>
                <a:rPr spc="-5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attribut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gramma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ar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true.</a:t>
              </a:r>
              <a:endParaRPr dirty="0">
                <a:latin typeface="Helvetica"/>
                <a:cs typeface="Helvetica"/>
              </a:endParaRPr>
            </a:p>
          </p:txBody>
        </p:sp>
        <p:sp>
          <p:nvSpPr>
            <p:cNvPr id="4" name="object 26"/>
            <p:cNvSpPr txBox="1"/>
            <p:nvPr/>
          </p:nvSpPr>
          <p:spPr>
            <a:xfrm>
              <a:off x="295675" y="8064482"/>
              <a:ext cx="2958465" cy="3819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5080">
                <a:lnSpc>
                  <a:spcPts val="1600"/>
                </a:lnSpc>
              </a:pPr>
              <a:r>
                <a:rPr spc="-25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i="1" spc="-45" dirty="0">
                  <a:latin typeface="Helvetica"/>
                  <a:cs typeface="Helvetica"/>
                </a:rPr>
                <a:t>semantic</a:t>
              </a:r>
              <a:r>
                <a:rPr i="1" spc="-20" dirty="0">
                  <a:latin typeface="Helvetica"/>
                  <a:cs typeface="Helvetica"/>
                </a:rPr>
                <a:t>s</a:t>
              </a:r>
              <a:r>
                <a:rPr i="1" spc="-55" dirty="0">
                  <a:latin typeface="Helvetica"/>
                  <a:cs typeface="Helvetica"/>
                </a:rPr>
                <a:t> </a:t>
              </a:r>
              <a:r>
                <a:rPr i="1" spc="-50" dirty="0">
                  <a:latin typeface="Helvetica"/>
                  <a:cs typeface="Helvetica"/>
                </a:rPr>
                <a:t>o</a:t>
              </a:r>
              <a:r>
                <a:rPr i="1" spc="-15" dirty="0">
                  <a:latin typeface="Helvetica"/>
                  <a:cs typeface="Helvetica"/>
                </a:rPr>
                <a:t>f</a:t>
              </a:r>
              <a:r>
                <a:rPr i="1" spc="-55" dirty="0">
                  <a:latin typeface="Helvetica"/>
                  <a:cs typeface="Helvetica"/>
                </a:rPr>
                <a:t> </a:t>
              </a:r>
              <a:r>
                <a:rPr i="1" spc="-25" dirty="0">
                  <a:latin typeface="Helvetica"/>
                  <a:cs typeface="Helvetica"/>
                </a:rPr>
                <a:t>a</a:t>
              </a:r>
              <a:r>
                <a:rPr i="1" spc="-55" dirty="0">
                  <a:latin typeface="Helvetica"/>
                  <a:cs typeface="Helvetica"/>
                </a:rPr>
                <a:t> </a:t>
              </a:r>
              <a:r>
                <a:rPr i="1" spc="-45" dirty="0">
                  <a:latin typeface="Helvetica"/>
                  <a:cs typeface="Helvetica"/>
                </a:rPr>
                <a:t>nontermina</a:t>
              </a:r>
              <a:r>
                <a:rPr i="1" spc="-10" dirty="0">
                  <a:latin typeface="Helvetica"/>
                  <a:cs typeface="Helvetica"/>
                </a:rPr>
                <a:t>l</a:t>
              </a:r>
              <a:r>
                <a:rPr i="1" spc="-55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ca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5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be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considere</a:t>
              </a:r>
              <a:r>
                <a:rPr spc="5" dirty="0">
                  <a:latin typeface="Helvetica"/>
                  <a:cs typeface="Helvetica"/>
                </a:rPr>
                <a:t>d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t</a:t>
              </a:r>
              <a:r>
                <a:rPr spc="5" dirty="0">
                  <a:latin typeface="Helvetica"/>
                  <a:cs typeface="Helvetica"/>
                </a:rPr>
                <a:t>o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b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a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distinguishe</a:t>
              </a:r>
              <a:r>
                <a:rPr spc="5" dirty="0">
                  <a:latin typeface="Helvetica"/>
                  <a:cs typeface="Helvetica"/>
                </a:rPr>
                <a:t>d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attribute evaluate</a:t>
              </a:r>
              <a:r>
                <a:rPr spc="5" dirty="0">
                  <a:latin typeface="Helvetica"/>
                  <a:cs typeface="Helvetica"/>
                </a:rPr>
                <a:t>d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roo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nod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derivation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tre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tha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nonterminal.</a:t>
              </a:r>
              <a:endParaRPr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2651582" y="566617"/>
            <a:ext cx="273431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 marR="5080" indent="-241935">
              <a:lnSpc>
                <a:spcPts val="1430"/>
              </a:lnSpc>
            </a:pPr>
            <a:r>
              <a:rPr sz="1400" b="1" spc="5" dirty="0">
                <a:latin typeface="Helvetica"/>
                <a:cs typeface="Helvetica"/>
              </a:rPr>
              <a:t>Calculating</a:t>
            </a:r>
            <a:r>
              <a:rPr sz="1400" b="1" spc="10" dirty="0">
                <a:latin typeface="Helvetica"/>
                <a:cs typeface="Helvetica"/>
              </a:rPr>
              <a:t> </a:t>
            </a:r>
            <a:r>
              <a:rPr sz="1400" b="1" spc="5" dirty="0">
                <a:latin typeface="Helvetica"/>
                <a:cs typeface="Helvetica"/>
              </a:rPr>
              <a:t>Attribute</a:t>
            </a:r>
            <a:r>
              <a:rPr sz="1400" b="1" spc="10" dirty="0">
                <a:latin typeface="Helvetica"/>
                <a:cs typeface="Helvetica"/>
              </a:rPr>
              <a:t> </a:t>
            </a:r>
            <a:r>
              <a:rPr sz="1400" b="1" spc="5" dirty="0">
                <a:latin typeface="Helvetica"/>
                <a:cs typeface="Helvetica"/>
              </a:rPr>
              <a:t>Values</a:t>
            </a:r>
            <a:r>
              <a:rPr sz="1400" b="1" spc="10" dirty="0">
                <a:latin typeface="Helvetica"/>
                <a:cs typeface="Helvetica"/>
              </a:rPr>
              <a:t> </a:t>
            </a:r>
            <a:r>
              <a:rPr sz="1400" b="1" spc="5" dirty="0">
                <a:latin typeface="Helvetica"/>
                <a:cs typeface="Helvetica"/>
              </a:rPr>
              <a:t>for Binary</a:t>
            </a:r>
            <a:r>
              <a:rPr sz="1400" b="1" spc="20" dirty="0">
                <a:latin typeface="Helvetica"/>
                <a:cs typeface="Helvetica"/>
              </a:rPr>
              <a:t> </a:t>
            </a:r>
            <a:r>
              <a:rPr sz="1400" b="1" spc="5" dirty="0">
                <a:latin typeface="Helvetica"/>
                <a:cs typeface="Helvetica"/>
              </a:rPr>
              <a:t>Numerals</a:t>
            </a:r>
            <a:endParaRPr sz="1400" dirty="0">
              <a:latin typeface="Helvetica"/>
              <a:cs typeface="Helvetica"/>
            </a:endParaRPr>
          </a:p>
        </p:txBody>
      </p:sp>
      <p:sp>
        <p:nvSpPr>
          <p:cNvPr id="3" name="object 29"/>
          <p:cNvSpPr txBox="1"/>
          <p:nvPr/>
        </p:nvSpPr>
        <p:spPr>
          <a:xfrm>
            <a:off x="3959377" y="1186511"/>
            <a:ext cx="1046480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410" marR="5080" indent="-92710">
              <a:lnSpc>
                <a:spcPts val="1320"/>
              </a:lnSpc>
            </a:pPr>
            <a:r>
              <a:rPr sz="1250" b="1" spc="60" dirty="0">
                <a:latin typeface="Helvetica"/>
                <a:cs typeface="Helvetica"/>
              </a:rPr>
              <a:t>Synthesized </a:t>
            </a:r>
            <a:r>
              <a:rPr sz="1250" b="1" spc="50" dirty="0">
                <a:latin typeface="Helvetica"/>
                <a:cs typeface="Helvetica"/>
              </a:rPr>
              <a:t>Attributes</a:t>
            </a:r>
            <a:endParaRPr sz="1250">
              <a:latin typeface="Helvetica"/>
              <a:cs typeface="Helvetica"/>
            </a:endParaRPr>
          </a:p>
        </p:txBody>
      </p:sp>
      <p:sp>
        <p:nvSpPr>
          <p:cNvPr id="4" name="object 30"/>
          <p:cNvSpPr txBox="1"/>
          <p:nvPr/>
        </p:nvSpPr>
        <p:spPr>
          <a:xfrm>
            <a:off x="5112171" y="1186511"/>
            <a:ext cx="84391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290">
              <a:lnSpc>
                <a:spcPts val="1320"/>
              </a:lnSpc>
            </a:pPr>
            <a:r>
              <a:rPr sz="1250" b="1" spc="60" dirty="0">
                <a:latin typeface="Helvetica"/>
                <a:cs typeface="Helvetica"/>
              </a:rPr>
              <a:t>Inherited </a:t>
            </a:r>
            <a:r>
              <a:rPr sz="1250" b="1" spc="50" dirty="0">
                <a:latin typeface="Helvetica"/>
                <a:cs typeface="Helvetica"/>
              </a:rPr>
              <a:t>Attributes</a:t>
            </a:r>
            <a:endParaRPr sz="1250">
              <a:latin typeface="Helvetica"/>
              <a:cs typeface="Helvetica"/>
            </a:endParaRPr>
          </a:p>
        </p:txBody>
      </p:sp>
      <p:sp>
        <p:nvSpPr>
          <p:cNvPr id="5" name="object 31"/>
          <p:cNvSpPr txBox="1"/>
          <p:nvPr/>
        </p:nvSpPr>
        <p:spPr>
          <a:xfrm>
            <a:off x="2772298" y="1354231"/>
            <a:ext cx="1123950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50" dirty="0">
                <a:latin typeface="Helvetica"/>
                <a:cs typeface="Helvetica"/>
              </a:rPr>
              <a:t>Nonterminals</a:t>
            </a:r>
            <a:endParaRPr sz="1250">
              <a:latin typeface="Helvetica"/>
              <a:cs typeface="Helvetica"/>
            </a:endParaRPr>
          </a:p>
        </p:txBody>
      </p:sp>
      <p:sp>
        <p:nvSpPr>
          <p:cNvPr id="6" name="object 33"/>
          <p:cNvSpPr txBox="1"/>
          <p:nvPr/>
        </p:nvSpPr>
        <p:spPr>
          <a:xfrm>
            <a:off x="2725459" y="2125550"/>
            <a:ext cx="113728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50" spc="-10" dirty="0">
                <a:latin typeface="Helvetica"/>
                <a:cs typeface="Helvetica"/>
              </a:rPr>
              <a:t>&lt;fractio</a:t>
            </a:r>
            <a:r>
              <a:rPr sz="1250" spc="5" dirty="0">
                <a:latin typeface="Helvetica"/>
                <a:cs typeface="Helvetica"/>
              </a:rPr>
              <a:t>n</a:t>
            </a:r>
            <a:r>
              <a:rPr sz="1250" spc="-20" dirty="0">
                <a:latin typeface="Helvetica"/>
                <a:cs typeface="Helvetica"/>
              </a:rPr>
              <a:t> </a:t>
            </a:r>
            <a:r>
              <a:rPr sz="1250" spc="-10" dirty="0">
                <a:latin typeface="Helvetica"/>
                <a:cs typeface="Helvetica"/>
              </a:rPr>
              <a:t>digits&gt;</a:t>
            </a:r>
            <a:endParaRPr sz="12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250" dirty="0">
                <a:latin typeface="Helvetica"/>
                <a:cs typeface="Helvetica"/>
              </a:rPr>
              <a:t>&lt;bit&gt;</a:t>
            </a:r>
            <a:endParaRPr sz="1250">
              <a:latin typeface="Helvetica"/>
              <a:cs typeface="Helvetica"/>
            </a:endParaRPr>
          </a:p>
        </p:txBody>
      </p:sp>
      <p:sp>
        <p:nvSpPr>
          <p:cNvPr id="7" name="object 34"/>
          <p:cNvSpPr txBox="1"/>
          <p:nvPr/>
        </p:nvSpPr>
        <p:spPr>
          <a:xfrm>
            <a:off x="4133857" y="2135597"/>
            <a:ext cx="61150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 marR="5080" indent="-174625">
              <a:lnSpc>
                <a:spcPct val="137300"/>
              </a:lnSpc>
            </a:pPr>
            <a:r>
              <a:rPr sz="1250" i="1" spc="15" dirty="0">
                <a:latin typeface="Palatino"/>
                <a:cs typeface="Palatino"/>
              </a:rPr>
              <a:t>Val</a:t>
            </a:r>
            <a:r>
              <a:rPr sz="1250" i="1" dirty="0">
                <a:latin typeface="Palatino"/>
                <a:cs typeface="Palatino"/>
              </a:rPr>
              <a:t>, </a:t>
            </a:r>
            <a:r>
              <a:rPr sz="1250" i="1" spc="-150" dirty="0">
                <a:latin typeface="Palatino"/>
                <a:cs typeface="Palatino"/>
              </a:rPr>
              <a:t> </a:t>
            </a:r>
            <a:r>
              <a:rPr sz="1250" i="1" spc="15" dirty="0">
                <a:latin typeface="Palatino"/>
                <a:cs typeface="Palatino"/>
              </a:rPr>
              <a:t>Len</a:t>
            </a:r>
            <a:r>
              <a:rPr sz="1250" i="1" spc="10" dirty="0">
                <a:latin typeface="Palatino"/>
                <a:cs typeface="Palatino"/>
              </a:rPr>
              <a:t> </a:t>
            </a:r>
            <a:r>
              <a:rPr sz="1250" i="1" spc="40" dirty="0">
                <a:latin typeface="Palatino"/>
                <a:cs typeface="Palatino"/>
              </a:rPr>
              <a:t>Val</a:t>
            </a:r>
            <a:endParaRPr sz="1250">
              <a:latin typeface="Palatino"/>
              <a:cs typeface="Palatino"/>
            </a:endParaRPr>
          </a:p>
        </p:txBody>
      </p:sp>
      <p:sp>
        <p:nvSpPr>
          <p:cNvPr id="8" name="object 35"/>
          <p:cNvSpPr txBox="1"/>
          <p:nvPr/>
        </p:nvSpPr>
        <p:spPr>
          <a:xfrm>
            <a:off x="5354577" y="2125550"/>
            <a:ext cx="294005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">
              <a:lnSpc>
                <a:spcPct val="100000"/>
              </a:lnSpc>
            </a:pPr>
            <a:r>
              <a:rPr sz="1250" dirty="0">
                <a:latin typeface="Helvetica"/>
                <a:cs typeface="Helvetica"/>
              </a:rPr>
              <a:t>---</a:t>
            </a:r>
            <a:endParaRPr sz="1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50" i="1" spc="145" dirty="0">
                <a:latin typeface="Palatino"/>
                <a:cs typeface="Palatino"/>
              </a:rPr>
              <a:t>Po</a:t>
            </a:r>
            <a:r>
              <a:rPr sz="1250" i="1" dirty="0">
                <a:latin typeface="Palatino"/>
                <a:cs typeface="Palatino"/>
              </a:rPr>
              <a:t>s</a:t>
            </a:r>
            <a:endParaRPr sz="1250">
              <a:latin typeface="Palatino"/>
              <a:cs typeface="Palatino"/>
            </a:endParaRPr>
          </a:p>
        </p:txBody>
      </p:sp>
      <p:sp>
        <p:nvSpPr>
          <p:cNvPr id="9" name="object 36"/>
          <p:cNvSpPr txBox="1"/>
          <p:nvPr/>
        </p:nvSpPr>
        <p:spPr>
          <a:xfrm>
            <a:off x="2651582" y="2896870"/>
            <a:ext cx="4663618" cy="13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30" dirty="0">
                <a:latin typeface="Helvetica"/>
                <a:cs typeface="Helvetica"/>
              </a:rPr>
              <a:t>Th</a:t>
            </a:r>
            <a:r>
              <a:rPr b="1" spc="5" dirty="0">
                <a:latin typeface="Helvetica"/>
                <a:cs typeface="Helvetica"/>
              </a:rPr>
              <a:t>e</a:t>
            </a:r>
            <a:r>
              <a:rPr b="1" dirty="0">
                <a:latin typeface="Helvetica"/>
                <a:cs typeface="Helvetica"/>
              </a:rPr>
              <a:t> </a:t>
            </a:r>
            <a:r>
              <a:rPr b="1" spc="-25" dirty="0">
                <a:latin typeface="Helvetica"/>
                <a:cs typeface="Helvetica"/>
              </a:rPr>
              <a:t> </a:t>
            </a:r>
            <a:r>
              <a:rPr b="1" spc="30" dirty="0">
                <a:latin typeface="Helvetica"/>
                <a:cs typeface="Helvetica"/>
              </a:rPr>
              <a:t>Attribut</a:t>
            </a:r>
            <a:r>
              <a:rPr b="1" spc="5" dirty="0">
                <a:latin typeface="Helvetica"/>
                <a:cs typeface="Helvetica"/>
              </a:rPr>
              <a:t>e</a:t>
            </a:r>
            <a:r>
              <a:rPr b="1" dirty="0">
                <a:latin typeface="Helvetica"/>
                <a:cs typeface="Helvetica"/>
              </a:rPr>
              <a:t> </a:t>
            </a:r>
            <a:r>
              <a:rPr b="1" spc="-25" dirty="0">
                <a:latin typeface="Helvetica"/>
                <a:cs typeface="Helvetica"/>
              </a:rPr>
              <a:t> </a:t>
            </a:r>
            <a:r>
              <a:rPr b="1" spc="30" dirty="0">
                <a:latin typeface="Helvetica"/>
                <a:cs typeface="Helvetica"/>
              </a:rPr>
              <a:t>Grammar</a:t>
            </a:r>
            <a:endParaRPr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spc="-5" dirty="0">
                <a:latin typeface="Helvetica"/>
                <a:cs typeface="Helvetica"/>
              </a:rPr>
              <a:t>&lt;binar</a:t>
            </a:r>
            <a:r>
              <a:rPr sz="1400" dirty="0">
                <a:latin typeface="Helvetica"/>
                <a:cs typeface="Helvetica"/>
              </a:rPr>
              <a:t>y</a:t>
            </a:r>
            <a:r>
              <a:rPr sz="1400" spc="-5" dirty="0">
                <a:latin typeface="Helvetica"/>
                <a:cs typeface="Helvetica"/>
              </a:rPr>
              <a:t> numeral</a:t>
            </a:r>
            <a:r>
              <a:rPr sz="1400" dirty="0">
                <a:latin typeface="Helvetica"/>
                <a:cs typeface="Helvetica"/>
              </a:rPr>
              <a:t>&gt;</a:t>
            </a:r>
            <a:r>
              <a:rPr sz="1400" spc="-5" dirty="0">
                <a:latin typeface="Helvetica"/>
                <a:cs typeface="Helvetica"/>
              </a:rPr>
              <a:t> ::</a:t>
            </a:r>
            <a:r>
              <a:rPr sz="1400" dirty="0">
                <a:latin typeface="Helvetica"/>
                <a:cs typeface="Helvetica"/>
              </a:rPr>
              <a:t>=</a:t>
            </a:r>
            <a:r>
              <a:rPr sz="1400" spc="-5" dirty="0">
                <a:latin typeface="Helvetica"/>
                <a:cs typeface="Helvetica"/>
              </a:rPr>
              <a:t> &lt;binar</a:t>
            </a:r>
            <a:r>
              <a:rPr sz="1400" dirty="0">
                <a:latin typeface="Helvetica"/>
                <a:cs typeface="Helvetica"/>
              </a:rPr>
              <a:t>y</a:t>
            </a:r>
            <a:r>
              <a:rPr sz="1400" spc="-5" dirty="0">
                <a:latin typeface="Helvetica"/>
                <a:cs typeface="Helvetica"/>
              </a:rPr>
              <a:t> digits</a:t>
            </a:r>
            <a:r>
              <a:rPr sz="1400" dirty="0">
                <a:latin typeface="Helvetica"/>
                <a:cs typeface="Helvetica"/>
              </a:rPr>
              <a:t>&gt;</a:t>
            </a:r>
            <a:r>
              <a:rPr sz="1400" spc="-10" dirty="0">
                <a:latin typeface="Helvetica"/>
                <a:cs typeface="Helvetica"/>
              </a:rPr>
              <a:t> </a:t>
            </a:r>
            <a:r>
              <a:rPr sz="1400" b="1" dirty="0">
                <a:latin typeface="Helvetica"/>
                <a:cs typeface="Helvetica"/>
              </a:rPr>
              <a:t>. </a:t>
            </a:r>
            <a:r>
              <a:rPr sz="1400" spc="-5" dirty="0">
                <a:latin typeface="Helvetica"/>
                <a:cs typeface="Helvetica"/>
              </a:rPr>
              <a:t>&lt;fractio</a:t>
            </a:r>
            <a:r>
              <a:rPr sz="1400" dirty="0">
                <a:latin typeface="Helvetica"/>
                <a:cs typeface="Helvetica"/>
              </a:rPr>
              <a:t>n</a:t>
            </a:r>
            <a:r>
              <a:rPr sz="1400" spc="-5" dirty="0">
                <a:latin typeface="Helvetica"/>
                <a:cs typeface="Helvetica"/>
              </a:rPr>
              <a:t> digits&gt;</a:t>
            </a:r>
            <a:endParaRPr sz="1400">
              <a:latin typeface="Helvetica"/>
              <a:cs typeface="Helvetica"/>
            </a:endParaRPr>
          </a:p>
          <a:p>
            <a:pPr marL="374650">
              <a:lnSpc>
                <a:spcPct val="100000"/>
              </a:lnSpc>
              <a:spcBef>
                <a:spcPts val="165"/>
              </a:spcBef>
            </a:pPr>
            <a:r>
              <a:rPr sz="1400" i="1" spc="-5" dirty="0">
                <a:latin typeface="Palatino"/>
                <a:cs typeface="Palatino"/>
              </a:rPr>
              <a:t>Val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spc="-5" dirty="0">
                <a:latin typeface="Helvetica"/>
                <a:cs typeface="Helvetica"/>
              </a:rPr>
              <a:t>&lt;binar</a:t>
            </a:r>
            <a:r>
              <a:rPr sz="1400" dirty="0">
                <a:latin typeface="Helvetica"/>
                <a:cs typeface="Helvetica"/>
              </a:rPr>
              <a:t>y</a:t>
            </a:r>
            <a:r>
              <a:rPr sz="1400" spc="-5" dirty="0">
                <a:latin typeface="Helvetica"/>
                <a:cs typeface="Helvetica"/>
              </a:rPr>
              <a:t> numeral&gt;</a:t>
            </a:r>
            <a:r>
              <a:rPr sz="1400" dirty="0">
                <a:latin typeface="Helvetica"/>
                <a:cs typeface="Helvetica"/>
              </a:rPr>
              <a:t>)</a:t>
            </a:r>
            <a:r>
              <a:rPr sz="1400" spc="-10" dirty="0">
                <a:latin typeface="Helvetica"/>
                <a:cs typeface="Helvetica"/>
              </a:rPr>
              <a:t> </a:t>
            </a:r>
            <a:r>
              <a:rPr sz="1400" dirty="0">
                <a:latin typeface="Symbol"/>
                <a:cs typeface="Symbol"/>
              </a:rPr>
              <a:t>←</a:t>
            </a:r>
            <a:endParaRPr sz="1400">
              <a:latin typeface="Symbol"/>
              <a:cs typeface="Symbol"/>
            </a:endParaRPr>
          </a:p>
          <a:p>
            <a:pPr marL="615950">
              <a:lnSpc>
                <a:spcPct val="100000"/>
              </a:lnSpc>
              <a:spcBef>
                <a:spcPts val="215"/>
              </a:spcBef>
            </a:pPr>
            <a:r>
              <a:rPr sz="1400" i="1" dirty="0">
                <a:latin typeface="Palatino"/>
                <a:cs typeface="Palatino"/>
              </a:rPr>
              <a:t>Val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 digits&gt;)</a:t>
            </a:r>
            <a:r>
              <a:rPr sz="1400" spc="-5" dirty="0">
                <a:latin typeface="Helvetica"/>
                <a:cs typeface="Helvetica"/>
              </a:rPr>
              <a:t>+</a:t>
            </a:r>
            <a:r>
              <a:rPr sz="1400" i="1" dirty="0">
                <a:latin typeface="Palatino"/>
                <a:cs typeface="Palatino"/>
              </a:rPr>
              <a:t>Val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&lt;fraction digits&gt;)</a:t>
            </a:r>
            <a:endParaRPr sz="1400">
              <a:latin typeface="Helvetica"/>
              <a:cs typeface="Helvetica"/>
            </a:endParaRPr>
          </a:p>
          <a:p>
            <a:pPr marL="374650">
              <a:lnSpc>
                <a:spcPct val="100000"/>
              </a:lnSpc>
              <a:spcBef>
                <a:spcPts val="215"/>
              </a:spcBef>
            </a:pPr>
            <a:r>
              <a:rPr sz="1400" i="1" dirty="0">
                <a:latin typeface="Palatino"/>
                <a:cs typeface="Palatino"/>
              </a:rPr>
              <a:t>Pos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digits&gt;)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Symbol"/>
                <a:cs typeface="Symbol"/>
              </a:rPr>
              <a:t>←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Helvetica"/>
                <a:cs typeface="Helvetica"/>
              </a:rPr>
              <a:t>0</a:t>
            </a:r>
            <a:endParaRPr sz="1400">
              <a:latin typeface="Helvetica"/>
              <a:cs typeface="Helvetica"/>
            </a:endParaRPr>
          </a:p>
        </p:txBody>
      </p:sp>
      <p:sp>
        <p:nvSpPr>
          <p:cNvPr id="10" name="object 37"/>
          <p:cNvSpPr txBox="1"/>
          <p:nvPr/>
        </p:nvSpPr>
        <p:spPr>
          <a:xfrm>
            <a:off x="2649473" y="4377355"/>
            <a:ext cx="4633263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Helvetica"/>
                <a:cs typeface="Helvetica"/>
              </a:rPr>
              <a:t>&lt;binar</a:t>
            </a:r>
            <a:r>
              <a:rPr sz="1400" dirty="0">
                <a:latin typeface="Helvetica"/>
                <a:cs typeface="Helvetica"/>
              </a:rPr>
              <a:t>y</a:t>
            </a:r>
            <a:r>
              <a:rPr sz="1400" spc="-5" dirty="0">
                <a:latin typeface="Helvetica"/>
                <a:cs typeface="Helvetica"/>
              </a:rPr>
              <a:t> digits</a:t>
            </a:r>
            <a:r>
              <a:rPr sz="1400" dirty="0">
                <a:latin typeface="Helvetica"/>
                <a:cs typeface="Helvetica"/>
              </a:rPr>
              <a:t>&gt;</a:t>
            </a:r>
            <a:r>
              <a:rPr sz="1400" spc="-5" dirty="0">
                <a:latin typeface="Helvetica"/>
                <a:cs typeface="Helvetica"/>
              </a:rPr>
              <a:t> ::</a:t>
            </a:r>
            <a:r>
              <a:rPr sz="1400" dirty="0">
                <a:latin typeface="Helvetica"/>
                <a:cs typeface="Helvetica"/>
              </a:rPr>
              <a:t>= </a:t>
            </a:r>
            <a:r>
              <a:rPr sz="1400" spc="-5" dirty="0">
                <a:latin typeface="Helvetica"/>
                <a:cs typeface="Helvetica"/>
              </a:rPr>
              <a:t>&lt;binar</a:t>
            </a:r>
            <a:r>
              <a:rPr sz="1400" dirty="0">
                <a:latin typeface="Helvetica"/>
                <a:cs typeface="Helvetica"/>
              </a:rPr>
              <a:t>y</a:t>
            </a:r>
            <a:r>
              <a:rPr sz="1400" spc="-5" dirty="0">
                <a:latin typeface="Helvetica"/>
                <a:cs typeface="Helvetica"/>
              </a:rPr>
              <a:t> digits&gt;</a:t>
            </a:r>
            <a:r>
              <a:rPr spc="-7" baseline="-13071" dirty="0">
                <a:latin typeface="Helvetica"/>
                <a:cs typeface="Helvetica"/>
              </a:rPr>
              <a:t>2</a:t>
            </a:r>
            <a:r>
              <a:rPr spc="82" baseline="-13071" dirty="0">
                <a:latin typeface="Helvetica"/>
                <a:cs typeface="Helvetica"/>
              </a:rPr>
              <a:t> </a:t>
            </a:r>
            <a:r>
              <a:rPr sz="1400" spc="-5" dirty="0">
                <a:latin typeface="Helvetica"/>
                <a:cs typeface="Helvetica"/>
              </a:rPr>
              <a:t>&lt;bit&gt;</a:t>
            </a:r>
            <a:endParaRPr sz="1400" dirty="0">
              <a:latin typeface="Helvetica"/>
              <a:cs typeface="Helvetica"/>
            </a:endParaRPr>
          </a:p>
          <a:p>
            <a:pPr marL="374015">
              <a:lnSpc>
                <a:spcPct val="100000"/>
              </a:lnSpc>
              <a:spcBef>
                <a:spcPts val="325"/>
              </a:spcBef>
            </a:pPr>
            <a:r>
              <a:rPr sz="1400" i="1" dirty="0">
                <a:latin typeface="Palatino"/>
                <a:cs typeface="Palatino"/>
              </a:rPr>
              <a:t>Val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digits&gt;)</a:t>
            </a:r>
            <a:r>
              <a:rPr sz="1400" spc="15" dirty="0">
                <a:latin typeface="Helvetica"/>
                <a:cs typeface="Helvetica"/>
              </a:rPr>
              <a:t> </a:t>
            </a:r>
            <a:r>
              <a:rPr sz="1400" dirty="0">
                <a:latin typeface="Symbol"/>
                <a:cs typeface="Symbol"/>
              </a:rPr>
              <a:t>←</a:t>
            </a:r>
          </a:p>
          <a:p>
            <a:pPr marL="374015" indent="60325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Palatino"/>
                <a:cs typeface="Palatino"/>
              </a:rPr>
              <a:t>Val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</a:t>
            </a:r>
            <a:r>
              <a:rPr sz="1400" spc="5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digits</a:t>
            </a:r>
            <a:r>
              <a:rPr sz="1400" spc="5" dirty="0">
                <a:latin typeface="Helvetica"/>
                <a:cs typeface="Helvetica"/>
              </a:rPr>
              <a:t>&gt;</a:t>
            </a:r>
            <a:r>
              <a:rPr spc="-7" baseline="-13071" dirty="0">
                <a:latin typeface="Helvetica"/>
                <a:cs typeface="Helvetica"/>
              </a:rPr>
              <a:t>2</a:t>
            </a:r>
            <a:r>
              <a:rPr sz="1400" dirty="0">
                <a:latin typeface="Helvetica"/>
                <a:cs typeface="Helvetica"/>
              </a:rPr>
              <a:t>) + </a:t>
            </a:r>
            <a:r>
              <a:rPr sz="1400" i="1" dirty="0">
                <a:latin typeface="Palatino"/>
                <a:cs typeface="Palatino"/>
              </a:rPr>
              <a:t>Val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&lt;bit&gt;)</a:t>
            </a:r>
          </a:p>
          <a:p>
            <a:pPr marL="374015">
              <a:lnSpc>
                <a:spcPct val="100000"/>
              </a:lnSpc>
              <a:spcBef>
                <a:spcPts val="215"/>
              </a:spcBef>
            </a:pPr>
            <a:r>
              <a:rPr sz="1400" i="1" dirty="0">
                <a:latin typeface="Palatino"/>
                <a:cs typeface="Palatino"/>
              </a:rPr>
              <a:t>Pos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digits&gt;</a:t>
            </a:r>
            <a:r>
              <a:rPr spc="-7" baseline="-13071" dirty="0">
                <a:latin typeface="Helvetica"/>
                <a:cs typeface="Helvetica"/>
              </a:rPr>
              <a:t>2</a:t>
            </a:r>
            <a:r>
              <a:rPr sz="1400" dirty="0">
                <a:latin typeface="Helvetica"/>
                <a:cs typeface="Helvetica"/>
              </a:rPr>
              <a:t>) </a:t>
            </a:r>
            <a:r>
              <a:rPr sz="1400" dirty="0">
                <a:latin typeface="Symbol"/>
                <a:cs typeface="Symbol"/>
              </a:rPr>
              <a:t>←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Palatino"/>
                <a:cs typeface="Palatino"/>
              </a:rPr>
              <a:t>Pos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digits&gt;)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+</a:t>
            </a:r>
            <a:r>
              <a:rPr sz="1400" spc="10" dirty="0">
                <a:latin typeface="Helvetica"/>
                <a:cs typeface="Helvetica"/>
              </a:rPr>
              <a:t> </a:t>
            </a:r>
            <a:r>
              <a:rPr sz="1400" dirty="0">
                <a:latin typeface="Helvetica"/>
                <a:cs typeface="Helvetica"/>
              </a:rPr>
              <a:t>1</a:t>
            </a:r>
          </a:p>
          <a:p>
            <a:pPr marL="374015">
              <a:lnSpc>
                <a:spcPct val="100000"/>
              </a:lnSpc>
              <a:spcBef>
                <a:spcPts val="325"/>
              </a:spcBef>
            </a:pPr>
            <a:r>
              <a:rPr sz="1400" i="1" dirty="0">
                <a:latin typeface="Palatino"/>
                <a:cs typeface="Palatino"/>
              </a:rPr>
              <a:t>Pos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&lt;bit&gt;) </a:t>
            </a:r>
            <a:r>
              <a:rPr sz="1400" dirty="0">
                <a:latin typeface="Symbol"/>
                <a:cs typeface="Symbol"/>
              </a:rPr>
              <a:t>←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Palatino"/>
                <a:cs typeface="Palatino"/>
              </a:rPr>
              <a:t>Pos</a:t>
            </a:r>
            <a:r>
              <a:rPr sz="1400" dirty="0">
                <a:latin typeface="Palatino"/>
                <a:cs typeface="Palatino"/>
              </a:rPr>
              <a:t>(</a:t>
            </a:r>
            <a:r>
              <a:rPr sz="1400" dirty="0">
                <a:latin typeface="Helvetica"/>
                <a:cs typeface="Helvetica"/>
              </a:rPr>
              <a:t>&lt;binary digits&gt;)</a:t>
            </a:r>
          </a:p>
        </p:txBody>
      </p:sp>
      <p:graphicFrame>
        <p:nvGraphicFramePr>
          <p:cNvPr id="11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11139"/>
              </p:ext>
            </p:extLst>
          </p:nvPr>
        </p:nvGraphicFramePr>
        <p:xfrm>
          <a:off x="2649473" y="1553291"/>
          <a:ext cx="3174683" cy="557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638"/>
                <a:gridCol w="854857"/>
                <a:gridCol w="857188"/>
              </a:tblGrid>
              <a:tr h="27812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50" spc="-20" dirty="0">
                          <a:latin typeface="Helvetica"/>
                          <a:cs typeface="Helvetica"/>
                        </a:rPr>
                        <a:t>&lt;binar</a:t>
                      </a:r>
                      <a:r>
                        <a:rPr sz="1250" dirty="0">
                          <a:latin typeface="Helvetica"/>
                          <a:cs typeface="Helvetica"/>
                        </a:rPr>
                        <a:t>y</a:t>
                      </a:r>
                      <a:r>
                        <a:rPr sz="1250" spc="-30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1250" spc="-20" dirty="0">
                          <a:latin typeface="Helvetica"/>
                          <a:cs typeface="Helvetica"/>
                        </a:rPr>
                        <a:t>numeral&gt;</a:t>
                      </a:r>
                      <a:endParaRPr sz="125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250" i="1" spc="35" dirty="0">
                          <a:latin typeface="Palatino"/>
                          <a:cs typeface="Palatino"/>
                        </a:rPr>
                        <a:t>Val</a:t>
                      </a:r>
                      <a:endParaRPr sz="1250">
                        <a:latin typeface="Palatino"/>
                        <a:cs typeface="Palati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</a:pPr>
                      <a:r>
                        <a:rPr sz="1250" dirty="0">
                          <a:latin typeface="Helvetica"/>
                          <a:cs typeface="Helvetica"/>
                        </a:rPr>
                        <a:t>---</a:t>
                      </a:r>
                      <a:endParaRPr sz="125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</a:tr>
              <a:tr h="279783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250" spc="-20" dirty="0">
                          <a:latin typeface="Helvetica"/>
                          <a:cs typeface="Helvetica"/>
                        </a:rPr>
                        <a:t>&lt;binar</a:t>
                      </a:r>
                      <a:r>
                        <a:rPr sz="1250" dirty="0">
                          <a:latin typeface="Helvetica"/>
                          <a:cs typeface="Helvetica"/>
                        </a:rPr>
                        <a:t>y</a:t>
                      </a:r>
                      <a:r>
                        <a:rPr sz="1250" spc="-30" dirty="0">
                          <a:latin typeface="Helvetica"/>
                          <a:cs typeface="Helvetica"/>
                        </a:rPr>
                        <a:t> </a:t>
                      </a:r>
                      <a:r>
                        <a:rPr sz="1250" spc="-20" dirty="0">
                          <a:latin typeface="Helvetica"/>
                          <a:cs typeface="Helvetica"/>
                        </a:rPr>
                        <a:t>digits&gt;</a:t>
                      </a:r>
                      <a:endParaRPr sz="1250" dirty="0">
                        <a:latin typeface="Helvetica"/>
                        <a:cs typeface="Helvetic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250" i="1" spc="35" dirty="0">
                          <a:latin typeface="Palatino"/>
                          <a:cs typeface="Palatino"/>
                        </a:rPr>
                        <a:t>Val</a:t>
                      </a:r>
                      <a:endParaRPr sz="1250">
                        <a:latin typeface="Palatino"/>
                        <a:cs typeface="Palati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</a:pPr>
                      <a:r>
                        <a:rPr sz="1250" i="1" spc="140" dirty="0">
                          <a:latin typeface="Palatino"/>
                          <a:cs typeface="Palatino"/>
                        </a:rPr>
                        <a:t>Po</a:t>
                      </a:r>
                      <a:r>
                        <a:rPr sz="1250" i="1" dirty="0">
                          <a:latin typeface="Palatino"/>
                          <a:cs typeface="Palatino"/>
                        </a:rPr>
                        <a:t>s</a:t>
                      </a:r>
                      <a:endParaRPr sz="1250" dirty="0">
                        <a:latin typeface="Palatino"/>
                        <a:cs typeface="Palatin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5436" y="478796"/>
            <a:ext cx="5404323" cy="5260729"/>
            <a:chOff x="295437" y="478797"/>
            <a:chExt cx="3366770" cy="3923699"/>
          </a:xfrm>
        </p:grpSpPr>
        <p:sp>
          <p:nvSpPr>
            <p:cNvPr id="2" name="object 4"/>
            <p:cNvSpPr txBox="1"/>
            <p:nvPr/>
          </p:nvSpPr>
          <p:spPr>
            <a:xfrm>
              <a:off x="295719" y="478797"/>
              <a:ext cx="2420620" cy="447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dirty="0">
                  <a:latin typeface="Helvetica"/>
                  <a:cs typeface="Helvetica"/>
                </a:rPr>
                <a:t>&lt;binary digits&gt; ::= &lt;bit&gt;</a:t>
              </a:r>
            </a:p>
            <a:p>
              <a:pPr marL="374650" marR="5080">
                <a:lnSpc>
                  <a:spcPts val="1480"/>
                </a:lnSpc>
                <a:spcBef>
                  <a:spcPts val="20"/>
                </a:spcBef>
              </a:pPr>
              <a:r>
                <a:rPr sz="1400" i="1" spc="-5" dirty="0">
                  <a:latin typeface="Palatino"/>
                  <a:cs typeface="Palatino"/>
                </a:rPr>
                <a:t>Val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&lt;binar</a:t>
              </a:r>
              <a:r>
                <a:rPr sz="1400" dirty="0">
                  <a:latin typeface="Helvetica"/>
                  <a:cs typeface="Helvetica"/>
                </a:rPr>
                <a:t>y</a:t>
              </a:r>
              <a:r>
                <a:rPr sz="1400" spc="-5" dirty="0">
                  <a:latin typeface="Helvetica"/>
                  <a:cs typeface="Helvetica"/>
                </a:rPr>
                <a:t> digits&gt;</a:t>
              </a:r>
              <a:r>
                <a:rPr sz="1400" dirty="0">
                  <a:latin typeface="Helvetica"/>
                  <a:cs typeface="Helvetica"/>
                </a:rPr>
                <a:t>)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25" dirty="0">
                  <a:latin typeface="Times New Roman"/>
                  <a:cs typeface="Times New Roman"/>
                </a:rPr>
                <a:t> </a:t>
              </a:r>
              <a:r>
                <a:rPr sz="1400" i="1" spc="-5" dirty="0">
                  <a:latin typeface="Palatino"/>
                  <a:cs typeface="Palatino"/>
                </a:rPr>
                <a:t>Val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&lt;bit&gt;) </a:t>
              </a:r>
              <a:endParaRPr lang="en-US" sz="1400" spc="-5" dirty="0" smtClean="0">
                <a:latin typeface="Helvetica"/>
                <a:cs typeface="Helvetica"/>
              </a:endParaRPr>
            </a:p>
            <a:p>
              <a:pPr marL="374650" marR="5080">
                <a:lnSpc>
                  <a:spcPts val="1480"/>
                </a:lnSpc>
                <a:spcBef>
                  <a:spcPts val="20"/>
                </a:spcBef>
              </a:pPr>
              <a:r>
                <a:rPr sz="1400" i="1" spc="-5" dirty="0" smtClean="0">
                  <a:latin typeface="Palatino"/>
                  <a:cs typeface="Palatino"/>
                </a:rPr>
                <a:t>Pos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&lt;bit&gt;</a:t>
              </a:r>
              <a:r>
                <a:rPr sz="1400" dirty="0">
                  <a:latin typeface="Helvetica"/>
                  <a:cs typeface="Helvetica"/>
                </a:rPr>
                <a:t>)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25" dirty="0">
                  <a:latin typeface="Times New Roman"/>
                  <a:cs typeface="Times New Roman"/>
                </a:rPr>
                <a:t> </a:t>
              </a:r>
              <a:r>
                <a:rPr sz="1400" i="1" spc="-5" dirty="0">
                  <a:latin typeface="Palatino"/>
                  <a:cs typeface="Palatino"/>
                </a:rPr>
                <a:t>Pos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&lt;binar</a:t>
              </a:r>
              <a:r>
                <a:rPr sz="1400" dirty="0">
                  <a:latin typeface="Helvetica"/>
                  <a:cs typeface="Helvetica"/>
                </a:rPr>
                <a:t>y</a:t>
              </a:r>
              <a:r>
                <a:rPr sz="1400" spc="-5" dirty="0">
                  <a:latin typeface="Helvetica"/>
                  <a:cs typeface="Helvetica"/>
                </a:rPr>
                <a:t> digits</a:t>
              </a:r>
              <a:r>
                <a:rPr sz="1400" spc="-5" dirty="0" smtClean="0">
                  <a:latin typeface="Helvetica"/>
                  <a:cs typeface="Helvetica"/>
                </a:rPr>
                <a:t>&gt;</a:t>
              </a:r>
              <a:endParaRPr lang="en-US" sz="1400" spc="-5" dirty="0" smtClean="0">
                <a:latin typeface="Helvetica"/>
                <a:cs typeface="Helvetica"/>
              </a:endParaRPr>
            </a:p>
          </p:txBody>
        </p:sp>
        <p:sp>
          <p:nvSpPr>
            <p:cNvPr id="3" name="object 5"/>
            <p:cNvSpPr txBox="1"/>
            <p:nvPr/>
          </p:nvSpPr>
          <p:spPr>
            <a:xfrm>
              <a:off x="295437" y="1169607"/>
              <a:ext cx="3366770" cy="32328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spc="-5" dirty="0">
                  <a:latin typeface="Helvetica"/>
                  <a:cs typeface="Helvetica"/>
                </a:rPr>
                <a:t>digits</a:t>
              </a:r>
              <a:r>
                <a:rPr sz="1400" dirty="0">
                  <a:latin typeface="Helvetica"/>
                  <a:cs typeface="Helvetica"/>
                </a:rPr>
                <a:t>&gt; </a:t>
              </a:r>
              <a:r>
                <a:rPr sz="1400" spc="-5" dirty="0">
                  <a:latin typeface="Helvetica"/>
                  <a:cs typeface="Helvetica"/>
                </a:rPr>
                <a:t>::</a:t>
              </a:r>
              <a:r>
                <a:rPr sz="1400" dirty="0">
                  <a:latin typeface="Helvetica"/>
                  <a:cs typeface="Helvetica"/>
                </a:rPr>
                <a:t>=</a:t>
              </a:r>
              <a:r>
                <a:rPr sz="1400" spc="-5" dirty="0">
                  <a:latin typeface="Helvetica"/>
                  <a:cs typeface="Helvetica"/>
                </a:rPr>
                <a:t> 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spc="-5" dirty="0">
                  <a:latin typeface="Helvetica"/>
                  <a:cs typeface="Helvetica"/>
                </a:rPr>
                <a:t>digits</a:t>
              </a:r>
              <a:r>
                <a:rPr sz="1400" dirty="0">
                  <a:latin typeface="Helvetica"/>
                  <a:cs typeface="Helvetica"/>
                </a:rPr>
                <a:t>&gt;</a:t>
              </a:r>
              <a:r>
                <a:rPr sz="1600" spc="-7" baseline="-13071" dirty="0">
                  <a:latin typeface="Helvetica"/>
                  <a:cs typeface="Helvetica"/>
                </a:rPr>
                <a:t>2</a:t>
              </a:r>
              <a:r>
                <a:rPr sz="1600" spc="97" baseline="-13071" dirty="0">
                  <a:latin typeface="Helvetica"/>
                  <a:cs typeface="Helvetica"/>
                </a:rPr>
                <a:t> </a:t>
              </a:r>
              <a:r>
                <a:rPr sz="1400" spc="-5" dirty="0">
                  <a:latin typeface="Helvetica"/>
                  <a:cs typeface="Helvetica"/>
                </a:rPr>
                <a:t>&lt;bit&gt;</a:t>
              </a:r>
              <a:endParaRPr sz="1400" dirty="0"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265"/>
                </a:spcBef>
              </a:pPr>
              <a:r>
                <a:rPr sz="1400" i="1" spc="-5" dirty="0">
                  <a:latin typeface="Palatino"/>
                  <a:cs typeface="Palatino"/>
                </a:rPr>
                <a:t>Va</a:t>
              </a:r>
              <a:r>
                <a:rPr sz="1400" i="1" spc="-10" dirty="0">
                  <a:latin typeface="Palatino"/>
                  <a:cs typeface="Palatino"/>
                </a:rPr>
                <a:t>l</a:t>
              </a:r>
              <a:r>
                <a:rPr sz="1400" spc="-5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spc="-5" dirty="0">
                  <a:latin typeface="Helvetica"/>
                  <a:cs typeface="Helvetica"/>
                </a:rPr>
                <a:t>digits&gt;</a:t>
              </a:r>
              <a:r>
                <a:rPr sz="1400" dirty="0">
                  <a:latin typeface="Helvetica"/>
                  <a:cs typeface="Helvetica"/>
                </a:rPr>
                <a:t>)</a:t>
              </a:r>
              <a:r>
                <a:rPr sz="1400" spc="-5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Symbol"/>
                  <a:cs typeface="Symbol"/>
                </a:rPr>
                <a:t>←</a:t>
              </a:r>
            </a:p>
            <a:p>
              <a:pPr marL="374650" indent="361950">
                <a:lnSpc>
                  <a:spcPct val="100000"/>
                </a:lnSpc>
                <a:spcBef>
                  <a:spcPts val="50"/>
                </a:spcBef>
              </a:pPr>
              <a:r>
                <a:rPr sz="1400" i="1" spc="-5" dirty="0">
                  <a:latin typeface="Palatino"/>
                  <a:cs typeface="Palatino"/>
                </a:rPr>
                <a:t>Va</a:t>
              </a:r>
              <a:r>
                <a:rPr sz="1400" i="1" spc="-10" dirty="0">
                  <a:latin typeface="Palatino"/>
                  <a:cs typeface="Palatino"/>
                </a:rPr>
                <a:t>l</a:t>
              </a:r>
              <a:r>
                <a:rPr sz="1400" spc="-5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spc="-5" dirty="0">
                  <a:latin typeface="Helvetica"/>
                  <a:cs typeface="Helvetica"/>
                </a:rPr>
                <a:t>digits</a:t>
              </a:r>
              <a:r>
                <a:rPr sz="1400" spc="-15" dirty="0">
                  <a:latin typeface="Helvetica"/>
                  <a:cs typeface="Helvetica"/>
                </a:rPr>
                <a:t>&gt;</a:t>
              </a:r>
              <a:r>
                <a:rPr sz="1600" spc="-15" baseline="-13071" dirty="0">
                  <a:latin typeface="Helvetica"/>
                  <a:cs typeface="Helvetica"/>
                </a:rPr>
                <a:t>2</a:t>
              </a:r>
              <a:r>
                <a:rPr sz="1400" dirty="0">
                  <a:latin typeface="Helvetica"/>
                  <a:cs typeface="Helvetica"/>
                </a:rPr>
                <a:t>)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+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i="1" spc="-5" dirty="0">
                  <a:latin typeface="Palatino"/>
                  <a:cs typeface="Palatino"/>
                </a:rPr>
                <a:t>Va</a:t>
              </a:r>
              <a:r>
                <a:rPr sz="1400" i="1" spc="-10" dirty="0">
                  <a:latin typeface="Palatino"/>
                  <a:cs typeface="Palatino"/>
                </a:rPr>
                <a:t>l</a:t>
              </a:r>
              <a:r>
                <a:rPr sz="1400" spc="-5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&lt;bit&gt;)</a:t>
              </a:r>
              <a:endParaRPr sz="1400" dirty="0"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265"/>
                </a:spcBef>
              </a:pPr>
              <a:r>
                <a:rPr sz="1400" i="1" spc="-5" dirty="0">
                  <a:latin typeface="Palatino"/>
                  <a:cs typeface="Palatino"/>
                </a:rPr>
                <a:t>Len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5" dirty="0">
                  <a:latin typeface="Helvetica"/>
                  <a:cs typeface="Helvetica"/>
                </a:rPr>
                <a:t> digits&gt;</a:t>
              </a:r>
              <a:r>
                <a:rPr sz="1400" dirty="0">
                  <a:latin typeface="Helvetica"/>
                  <a:cs typeface="Helvetica"/>
                </a:rPr>
                <a:t>)</a:t>
              </a:r>
              <a:r>
                <a:rPr sz="1400" spc="10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Symbol"/>
                  <a:cs typeface="Symbol"/>
                </a:rPr>
                <a:t>←</a:t>
              </a:r>
            </a:p>
            <a:p>
              <a:pPr marL="374650" indent="1085850">
                <a:lnSpc>
                  <a:spcPct val="100000"/>
                </a:lnSpc>
                <a:spcBef>
                  <a:spcPts val="50"/>
                </a:spcBef>
              </a:pPr>
              <a:r>
                <a:rPr sz="1400" i="1" spc="-5" dirty="0">
                  <a:latin typeface="Palatino"/>
                  <a:cs typeface="Palatino"/>
                </a:rPr>
                <a:t>Len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5" dirty="0">
                  <a:latin typeface="Helvetica"/>
                  <a:cs typeface="Helvetica"/>
                </a:rPr>
                <a:t> digits</a:t>
              </a:r>
              <a:r>
                <a:rPr sz="1400" spc="10" dirty="0">
                  <a:latin typeface="Helvetica"/>
                  <a:cs typeface="Helvetica"/>
                </a:rPr>
                <a:t>&gt;</a:t>
              </a:r>
              <a:r>
                <a:rPr sz="1600" spc="-7" baseline="-13071" dirty="0">
                  <a:latin typeface="Helvetica"/>
                  <a:cs typeface="Helvetica"/>
                </a:rPr>
                <a:t>2</a:t>
              </a:r>
              <a:r>
                <a:rPr sz="1400" dirty="0">
                  <a:latin typeface="Helvetica"/>
                  <a:cs typeface="Helvetica"/>
                </a:rPr>
                <a:t>)</a:t>
              </a:r>
              <a:r>
                <a:rPr sz="1400" spc="-5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+</a:t>
              </a:r>
              <a:r>
                <a:rPr sz="1400" spc="-5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1</a:t>
              </a:r>
            </a:p>
            <a:p>
              <a:pPr marL="374650">
                <a:lnSpc>
                  <a:spcPct val="100000"/>
                </a:lnSpc>
                <a:spcBef>
                  <a:spcPts val="265"/>
                </a:spcBef>
              </a:pPr>
              <a:r>
                <a:rPr sz="1400" i="1" spc="-5" dirty="0">
                  <a:latin typeface="Palatino"/>
                  <a:cs typeface="Palatino"/>
                </a:rPr>
                <a:t>Pos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&lt;bit&gt;</a:t>
              </a:r>
              <a:r>
                <a:rPr sz="1400" dirty="0">
                  <a:latin typeface="Helvetica"/>
                  <a:cs typeface="Helvetica"/>
                </a:rPr>
                <a:t>)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20" dirty="0">
                  <a:latin typeface="Times New Roman"/>
                  <a:cs typeface="Times New Roman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– </a:t>
              </a:r>
              <a:r>
                <a:rPr sz="1400" i="1" spc="-5" dirty="0">
                  <a:latin typeface="Palatino"/>
                  <a:cs typeface="Palatino"/>
                </a:rPr>
                <a:t>Len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5" dirty="0">
                  <a:latin typeface="Helvetica"/>
                  <a:cs typeface="Helvetica"/>
                </a:rPr>
                <a:t> digits&gt;)</a:t>
              </a:r>
              <a:endParaRPr sz="1400" dirty="0"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  <a:spcBef>
                  <a:spcPts val="51"/>
                </a:spcBef>
              </a:pP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5" dirty="0">
                  <a:latin typeface="Helvetica"/>
                  <a:cs typeface="Helvetica"/>
                </a:rPr>
                <a:t> digits</a:t>
              </a:r>
              <a:r>
                <a:rPr sz="1400" dirty="0">
                  <a:latin typeface="Helvetica"/>
                  <a:cs typeface="Helvetica"/>
                </a:rPr>
                <a:t>&gt; </a:t>
              </a:r>
              <a:r>
                <a:rPr sz="1400" spc="-5" dirty="0">
                  <a:latin typeface="Helvetica"/>
                  <a:cs typeface="Helvetica"/>
                </a:rPr>
                <a:t>::</a:t>
              </a:r>
              <a:r>
                <a:rPr sz="1400" dirty="0">
                  <a:latin typeface="Helvetica"/>
                  <a:cs typeface="Helvetica"/>
                </a:rPr>
                <a:t>= </a:t>
              </a:r>
              <a:r>
                <a:rPr sz="1400" spc="-5" dirty="0">
                  <a:latin typeface="Helvetica"/>
                  <a:cs typeface="Helvetica"/>
                </a:rPr>
                <a:t>&lt;bit&gt;</a:t>
              </a:r>
              <a:endParaRPr sz="1400" dirty="0">
                <a:latin typeface="Helvetica"/>
                <a:cs typeface="Helvetica"/>
              </a:endParaRPr>
            </a:p>
            <a:p>
              <a:pPr marL="374650" marR="883919">
                <a:lnSpc>
                  <a:spcPts val="1480"/>
                </a:lnSpc>
                <a:spcBef>
                  <a:spcPts val="20"/>
                </a:spcBef>
              </a:pPr>
              <a:r>
                <a:rPr sz="1400" i="1" spc="-5" dirty="0">
                  <a:latin typeface="Palatino"/>
                  <a:cs typeface="Palatino"/>
                </a:rPr>
                <a:t>Va</a:t>
              </a:r>
              <a:r>
                <a:rPr sz="1400" i="1" spc="-10" dirty="0">
                  <a:latin typeface="Palatino"/>
                  <a:cs typeface="Palatino"/>
                </a:rPr>
                <a:t>l</a:t>
              </a:r>
              <a:r>
                <a:rPr sz="1400" spc="-5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spc="-5" dirty="0">
                  <a:latin typeface="Helvetica"/>
                  <a:cs typeface="Helvetica"/>
                </a:rPr>
                <a:t>digits&gt;</a:t>
              </a:r>
              <a:r>
                <a:rPr sz="1400" dirty="0">
                  <a:latin typeface="Helvetica"/>
                  <a:cs typeface="Helvetica"/>
                </a:rPr>
                <a:t>)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20" dirty="0">
                  <a:latin typeface="Times New Roman"/>
                  <a:cs typeface="Times New Roman"/>
                </a:rPr>
                <a:t> </a:t>
              </a:r>
              <a:r>
                <a:rPr sz="1400" i="1" spc="-5" dirty="0">
                  <a:latin typeface="Palatino"/>
                  <a:cs typeface="Palatino"/>
                </a:rPr>
                <a:t>Va</a:t>
              </a:r>
              <a:r>
                <a:rPr sz="1400" i="1" spc="-10" dirty="0">
                  <a:latin typeface="Palatino"/>
                  <a:cs typeface="Palatino"/>
                </a:rPr>
                <a:t>l</a:t>
              </a:r>
              <a:r>
                <a:rPr sz="1400" spc="-5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&lt;bit</a:t>
              </a:r>
              <a:r>
                <a:rPr sz="1400" spc="-5" dirty="0" smtClean="0">
                  <a:latin typeface="Helvetica"/>
                  <a:cs typeface="Helvetica"/>
                </a:rPr>
                <a:t>&gt;)</a:t>
              </a:r>
              <a:endParaRPr lang="en-US" sz="1400" spc="-5" dirty="0" smtClean="0">
                <a:latin typeface="Helvetica"/>
                <a:cs typeface="Helvetica"/>
              </a:endParaRPr>
            </a:p>
            <a:p>
              <a:pPr marL="374650" marR="883919">
                <a:lnSpc>
                  <a:spcPts val="1480"/>
                </a:lnSpc>
                <a:spcBef>
                  <a:spcPts val="20"/>
                </a:spcBef>
              </a:pPr>
              <a:r>
                <a:rPr sz="1400" spc="-5" dirty="0" smtClean="0">
                  <a:latin typeface="Helvetica"/>
                  <a:cs typeface="Helvetica"/>
                </a:rPr>
                <a:t> </a:t>
              </a:r>
              <a:r>
                <a:rPr sz="1400" i="1" spc="-5" dirty="0">
                  <a:latin typeface="Palatino"/>
                  <a:cs typeface="Palatino"/>
                </a:rPr>
                <a:t>Len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spc="-5" dirty="0">
                  <a:latin typeface="Helvetica"/>
                  <a:cs typeface="Helvetica"/>
                </a:rPr>
                <a:t>&lt;fractio</a:t>
              </a:r>
              <a:r>
                <a:rPr sz="1400" dirty="0">
                  <a:latin typeface="Helvetica"/>
                  <a:cs typeface="Helvetica"/>
                </a:rPr>
                <a:t>n </a:t>
              </a:r>
              <a:r>
                <a:rPr sz="1400" spc="-5" dirty="0">
                  <a:latin typeface="Helvetica"/>
                  <a:cs typeface="Helvetica"/>
                </a:rPr>
                <a:t>digits&gt;</a:t>
              </a:r>
              <a:r>
                <a:rPr sz="1400" dirty="0">
                  <a:latin typeface="Helvetica"/>
                  <a:cs typeface="Helvetica"/>
                </a:rPr>
                <a:t>)</a:t>
              </a:r>
              <a:r>
                <a:rPr sz="1400" spc="-10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25" dirty="0">
                  <a:latin typeface="Times New Roman"/>
                  <a:cs typeface="Times New Roman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1 </a:t>
              </a:r>
              <a:endParaRPr lang="en-US" sz="1400" dirty="0" smtClean="0">
                <a:latin typeface="Helvetica"/>
                <a:cs typeface="Helvetica"/>
              </a:endParaRPr>
            </a:p>
            <a:p>
              <a:pPr marL="374650" marR="883919">
                <a:lnSpc>
                  <a:spcPts val="1480"/>
                </a:lnSpc>
                <a:spcBef>
                  <a:spcPts val="20"/>
                </a:spcBef>
              </a:pPr>
              <a:r>
                <a:rPr sz="1400" i="1" dirty="0" smtClean="0">
                  <a:latin typeface="Palatino"/>
                  <a:cs typeface="Palatino"/>
                </a:rPr>
                <a:t>Pos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dirty="0">
                  <a:latin typeface="Helvetica"/>
                  <a:cs typeface="Helvetica"/>
                </a:rPr>
                <a:t>&lt;bit&gt;)</a:t>
              </a:r>
              <a:r>
                <a:rPr sz="1400" spc="10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35" dirty="0">
                  <a:latin typeface="Times New Roman"/>
                  <a:cs typeface="Times New Roman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–</a:t>
              </a:r>
              <a:r>
                <a:rPr sz="1400" spc="5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ts val="32"/>
                </a:spcBef>
              </a:pP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Helvetica"/>
                  <a:cs typeface="Helvetica"/>
                </a:rPr>
                <a:t>&lt;bit</a:t>
              </a:r>
              <a:r>
                <a:rPr sz="1400" dirty="0">
                  <a:latin typeface="Helvetica"/>
                  <a:cs typeface="Helvetica"/>
                </a:rPr>
                <a:t>&gt;</a:t>
              </a:r>
              <a:r>
                <a:rPr sz="1400" spc="10" dirty="0">
                  <a:latin typeface="Helvetica"/>
                  <a:cs typeface="Helvetica"/>
                </a:rPr>
                <a:t> </a:t>
              </a:r>
              <a:r>
                <a:rPr sz="1400" spc="5" dirty="0">
                  <a:latin typeface="Helvetica"/>
                  <a:cs typeface="Helvetica"/>
                </a:rPr>
                <a:t>::</a:t>
              </a:r>
              <a:r>
                <a:rPr sz="1400" dirty="0">
                  <a:latin typeface="Helvetica"/>
                  <a:cs typeface="Helvetica"/>
                </a:rPr>
                <a:t>=</a:t>
              </a:r>
              <a:r>
                <a:rPr sz="1400" spc="5" dirty="0">
                  <a:latin typeface="Helvetica"/>
                  <a:cs typeface="Helvetica"/>
                </a:rPr>
                <a:t> </a:t>
              </a:r>
              <a:r>
                <a:rPr sz="1400" b="1" dirty="0">
                  <a:latin typeface="Helvetica"/>
                  <a:cs typeface="Helvetica"/>
                </a:rPr>
                <a:t>0</a:t>
              </a:r>
              <a:endParaRPr sz="1400" dirty="0"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105"/>
                </a:spcBef>
              </a:pPr>
              <a:r>
                <a:rPr sz="1400" i="1" dirty="0">
                  <a:latin typeface="Palatino"/>
                  <a:cs typeface="Palatino"/>
                </a:rPr>
                <a:t>Val</a:t>
              </a:r>
              <a:r>
                <a:rPr sz="1400" dirty="0">
                  <a:latin typeface="Palatino"/>
                  <a:cs typeface="Palatino"/>
                </a:rPr>
                <a:t>(</a:t>
              </a:r>
              <a:r>
                <a:rPr sz="1400" dirty="0">
                  <a:latin typeface="Helvetica"/>
                  <a:cs typeface="Helvetica"/>
                </a:rPr>
                <a:t>&lt;bit&gt;)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30" dirty="0">
                  <a:latin typeface="Times New Roman"/>
                  <a:cs typeface="Times New Roman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ts val="51"/>
                </a:spcBef>
              </a:pPr>
              <a:endParaRPr sz="14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400" spc="5" dirty="0">
                  <a:latin typeface="Helvetica"/>
                  <a:cs typeface="Helvetica"/>
                </a:rPr>
                <a:t>&lt;bit</a:t>
              </a:r>
              <a:r>
                <a:rPr sz="1400" dirty="0">
                  <a:latin typeface="Helvetica"/>
                  <a:cs typeface="Helvetica"/>
                </a:rPr>
                <a:t>&gt;</a:t>
              </a:r>
              <a:r>
                <a:rPr sz="1400" spc="10" dirty="0">
                  <a:latin typeface="Helvetica"/>
                  <a:cs typeface="Helvetica"/>
                </a:rPr>
                <a:t> </a:t>
              </a:r>
              <a:r>
                <a:rPr sz="1400" spc="5" dirty="0">
                  <a:latin typeface="Helvetica"/>
                  <a:cs typeface="Helvetica"/>
                </a:rPr>
                <a:t>::</a:t>
              </a:r>
              <a:r>
                <a:rPr sz="1400" dirty="0">
                  <a:latin typeface="Helvetica"/>
                  <a:cs typeface="Helvetica"/>
                </a:rPr>
                <a:t>=</a:t>
              </a:r>
              <a:r>
                <a:rPr sz="1400" spc="5" dirty="0">
                  <a:latin typeface="Helvetica"/>
                  <a:cs typeface="Helvetica"/>
                </a:rPr>
                <a:t> </a:t>
              </a:r>
              <a:r>
                <a:rPr sz="1400" b="1" dirty="0">
                  <a:latin typeface="Helvetica"/>
                  <a:cs typeface="Helvetica"/>
                </a:rPr>
                <a:t>1</a:t>
              </a:r>
              <a:endParaRPr sz="1400" dirty="0"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265"/>
                </a:spcBef>
              </a:pPr>
              <a:r>
                <a:rPr sz="1400" i="1" spc="5" dirty="0">
                  <a:latin typeface="Palatino"/>
                  <a:cs typeface="Palatino"/>
                </a:rPr>
                <a:t>Val</a:t>
              </a:r>
              <a:r>
                <a:rPr sz="1400" spc="5" dirty="0">
                  <a:latin typeface="Palatino"/>
                  <a:cs typeface="Palatino"/>
                </a:rPr>
                <a:t>(</a:t>
              </a:r>
              <a:r>
                <a:rPr sz="1400" dirty="0">
                  <a:latin typeface="Helvetica"/>
                  <a:cs typeface="Helvetica"/>
                </a:rPr>
                <a:t>&lt;bit&gt;)</a:t>
              </a:r>
              <a:r>
                <a:rPr sz="1400" spc="35" dirty="0">
                  <a:latin typeface="Helvetica"/>
                  <a:cs typeface="Helvetica"/>
                </a:rPr>
                <a:t> </a:t>
              </a:r>
              <a:r>
                <a:rPr sz="1400" dirty="0">
                  <a:latin typeface="Symbol"/>
                  <a:cs typeface="Symbol"/>
                </a:rPr>
                <a:t>←</a:t>
              </a:r>
              <a:r>
                <a:rPr sz="1400" spc="60" dirty="0">
                  <a:latin typeface="Times New Roman"/>
                  <a:cs typeface="Times New Roman"/>
                </a:rPr>
                <a:t> </a:t>
              </a:r>
              <a:r>
                <a:rPr sz="1400" dirty="0">
                  <a:latin typeface="Helvetica"/>
                  <a:cs typeface="Helvetica"/>
                </a:rPr>
                <a:t>2</a:t>
              </a:r>
              <a:r>
                <a:rPr i="1" spc="7" baseline="32163" dirty="0">
                  <a:latin typeface="Palatino"/>
                  <a:cs typeface="Palatino"/>
                </a:rPr>
                <a:t>Po</a:t>
              </a:r>
              <a:r>
                <a:rPr i="1" baseline="32163" dirty="0">
                  <a:latin typeface="Palatino"/>
                  <a:cs typeface="Palatino"/>
                </a:rPr>
                <a:t>s</a:t>
              </a:r>
              <a:r>
                <a:rPr i="1" spc="15" baseline="32163" dirty="0">
                  <a:latin typeface="Palatino"/>
                  <a:cs typeface="Palatino"/>
                </a:rPr>
                <a:t> </a:t>
              </a:r>
              <a:r>
                <a:rPr baseline="32163" dirty="0">
                  <a:latin typeface="Palatino"/>
                  <a:cs typeface="Palatino"/>
                </a:rPr>
                <a:t>(</a:t>
              </a:r>
              <a:r>
                <a:rPr spc="7" baseline="32163" dirty="0">
                  <a:latin typeface="Helvetica"/>
                  <a:cs typeface="Helvetica"/>
                </a:rPr>
                <a:t>&lt;bit&gt;)</a:t>
              </a:r>
              <a:endParaRPr baseline="32163" dirty="0"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  <a:spcBef>
                  <a:spcPts val="33"/>
                </a:spcBef>
              </a:pPr>
              <a:endParaRPr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1600" spc="-15" dirty="0">
                  <a:latin typeface="Helvetica"/>
                  <a:cs typeface="Helvetica"/>
                </a:rPr>
                <a:t>Observ</a:t>
              </a:r>
              <a:r>
                <a:rPr sz="1600" spc="5" dirty="0">
                  <a:latin typeface="Helvetica"/>
                  <a:cs typeface="Helvetica"/>
                </a:rPr>
                <a:t>e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th</a:t>
              </a:r>
              <a:r>
                <a:rPr sz="1600" spc="5" dirty="0">
                  <a:latin typeface="Helvetica"/>
                  <a:cs typeface="Helvetica"/>
                </a:rPr>
                <a:t>e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orde</a:t>
              </a:r>
              <a:r>
                <a:rPr sz="1600" dirty="0">
                  <a:latin typeface="Helvetica"/>
                  <a:cs typeface="Helvetica"/>
                </a:rPr>
                <a:t>r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o</a:t>
              </a:r>
              <a:r>
                <a:rPr sz="1600" dirty="0">
                  <a:latin typeface="Helvetica"/>
                  <a:cs typeface="Helvetica"/>
                </a:rPr>
                <a:t>f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evaluatio</a:t>
              </a:r>
              <a:r>
                <a:rPr sz="1600" spc="5" dirty="0">
                  <a:latin typeface="Helvetica"/>
                  <a:cs typeface="Helvetica"/>
                </a:rPr>
                <a:t>n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o</a:t>
              </a:r>
              <a:r>
                <a:rPr sz="1600" dirty="0">
                  <a:latin typeface="Helvetica"/>
                  <a:cs typeface="Helvetica"/>
                </a:rPr>
                <a:t>f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th</a:t>
              </a:r>
              <a:r>
                <a:rPr sz="1600" spc="5" dirty="0">
                  <a:latin typeface="Helvetica"/>
                  <a:cs typeface="Helvetica"/>
                </a:rPr>
                <a:t>e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attributes.</a:t>
              </a:r>
              <a:endParaRPr sz="16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0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 rot="5400000">
            <a:off x="1157295" y="397698"/>
            <a:ext cx="5750889" cy="6625891"/>
            <a:chOff x="4253492" y="1058972"/>
            <a:chExt cx="3121541" cy="3160276"/>
          </a:xfrm>
        </p:grpSpPr>
        <p:sp>
          <p:nvSpPr>
            <p:cNvPr id="2" name="object 10"/>
            <p:cNvSpPr txBox="1"/>
            <p:nvPr/>
          </p:nvSpPr>
          <p:spPr>
            <a:xfrm>
              <a:off x="5213280" y="1058972"/>
              <a:ext cx="200506" cy="2597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marR="5080" indent="2540" algn="just">
                <a:lnSpc>
                  <a:spcPct val="1258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45" dirty="0">
                  <a:latin typeface="Times New Roman"/>
                  <a:cs typeface="Times New Roman"/>
                </a:rPr>
                <a:t>t</a:t>
              </a:r>
              <a:r>
                <a:rPr sz="1000" dirty="0">
                  <a:latin typeface="Times New Roman"/>
                  <a:cs typeface="Times New Roman"/>
                </a:rPr>
                <a:t>&gt; </a:t>
              </a: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3" name="object 11"/>
            <p:cNvSpPr txBox="1"/>
            <p:nvPr/>
          </p:nvSpPr>
          <p:spPr>
            <a:xfrm>
              <a:off x="4253492" y="2050876"/>
              <a:ext cx="180981" cy="9753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37795">
                <a:lnSpc>
                  <a:spcPct val="1000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dirty="0">
                  <a:latin typeface="Times New Roman"/>
                  <a:cs typeface="Times New Roman"/>
                </a:rPr>
                <a:t>n</a:t>
              </a:r>
              <a:r>
                <a:rPr sz="1000" spc="-70" dirty="0">
                  <a:latin typeface="Times New Roman"/>
                  <a:cs typeface="Times New Roman"/>
                </a:rPr>
                <a:t> </a:t>
              </a:r>
              <a:r>
                <a:rPr sz="1000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dirty="0">
                  <a:latin typeface="Times New Roman"/>
                  <a:cs typeface="Times New Roman"/>
                </a:rPr>
                <a:t>y </a:t>
              </a:r>
              <a:r>
                <a:rPr sz="1000" spc="-20" dirty="0">
                  <a:latin typeface="Times New Roman"/>
                  <a:cs typeface="Times New Roman"/>
                </a:rPr>
                <a:t> </a:t>
              </a:r>
              <a:r>
                <a:rPr sz="1000" dirty="0">
                  <a:latin typeface="Times New Roman"/>
                  <a:cs typeface="Times New Roman"/>
                </a:rPr>
                <a:t>n</a:t>
              </a:r>
              <a:r>
                <a:rPr sz="1000" spc="-55" dirty="0">
                  <a:latin typeface="Times New Roman"/>
                  <a:cs typeface="Times New Roman"/>
                </a:rPr>
                <a:t> </a:t>
              </a:r>
              <a:r>
                <a:rPr sz="1000" spc="65" dirty="0">
                  <a:latin typeface="Times New Roman"/>
                  <a:cs typeface="Times New Roman"/>
                </a:rPr>
                <a:t>u</a:t>
              </a:r>
              <a:r>
                <a:rPr sz="1000" dirty="0">
                  <a:latin typeface="Times New Roman"/>
                  <a:cs typeface="Times New Roman"/>
                </a:rPr>
                <a:t>m</a:t>
              </a:r>
              <a:r>
                <a:rPr sz="1000" spc="-30" dirty="0">
                  <a:latin typeface="Times New Roman"/>
                  <a:cs typeface="Times New Roman"/>
                </a:rPr>
                <a:t> </a:t>
              </a:r>
              <a:r>
                <a:rPr sz="1000" spc="65" dirty="0">
                  <a:latin typeface="Times New Roman"/>
                  <a:cs typeface="Times New Roman"/>
                </a:rPr>
                <a:t>e</a:t>
              </a:r>
              <a:r>
                <a:rPr sz="100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5" dirty="0">
                  <a:latin typeface="Times New Roman"/>
                  <a:cs typeface="Times New Roman"/>
                </a:rPr>
                <a:t>a</a:t>
              </a:r>
              <a:r>
                <a:rPr sz="1000" spc="5" dirty="0">
                  <a:latin typeface="Times New Roman"/>
                  <a:cs typeface="Times New Roman"/>
                </a:rPr>
                <a:t>l&gt;</a:t>
              </a:r>
              <a:endParaRPr sz="10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19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 dirty="0">
                <a:latin typeface="Times New Roman"/>
                <a:cs typeface="Times New Roman"/>
              </a:endParaRPr>
            </a:p>
          </p:txBody>
        </p:sp>
        <p:sp>
          <p:nvSpPr>
            <p:cNvPr id="4" name="object 12"/>
            <p:cNvSpPr txBox="1"/>
            <p:nvPr/>
          </p:nvSpPr>
          <p:spPr>
            <a:xfrm>
              <a:off x="4729017" y="2972899"/>
              <a:ext cx="167059" cy="7131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dirty="0">
                  <a:latin typeface="Times New Roman"/>
                  <a:cs typeface="Times New Roman"/>
                </a:rPr>
                <a:t>n</a:t>
              </a:r>
              <a:r>
                <a:rPr sz="1000" spc="-70" dirty="0">
                  <a:latin typeface="Times New Roman"/>
                  <a:cs typeface="Times New Roman"/>
                </a:rPr>
                <a:t> </a:t>
              </a:r>
              <a:r>
                <a:rPr sz="1000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dirty="0">
                  <a:latin typeface="Times New Roman"/>
                  <a:cs typeface="Times New Roman"/>
                </a:rPr>
                <a:t>y </a:t>
              </a:r>
              <a:r>
                <a:rPr sz="1000" spc="-35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d</a:t>
              </a:r>
              <a:r>
                <a:rPr sz="1000" spc="5" dirty="0">
                  <a:latin typeface="Times New Roman"/>
                  <a:cs typeface="Times New Roman"/>
                </a:rPr>
                <a:t>ig</a:t>
              </a:r>
              <a:r>
                <a:rPr sz="1000" spc="70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t</a:t>
              </a:r>
              <a:r>
                <a:rPr sz="1000" spc="55" dirty="0">
                  <a:latin typeface="Times New Roman"/>
                  <a:cs typeface="Times New Roman"/>
                </a:rPr>
                <a:t>s</a:t>
              </a:r>
              <a:r>
                <a:rPr sz="1000" dirty="0">
                  <a:latin typeface="Times New Roman"/>
                  <a:cs typeface="Times New Roman"/>
                </a:rPr>
                <a:t>&gt;</a:t>
              </a:r>
            </a:p>
            <a:p>
              <a:pPr marL="77470" marR="408940" indent="3175">
                <a:lnSpc>
                  <a:spcPts val="1060"/>
                </a:lnSpc>
                <a:spcBef>
                  <a:spcPts val="5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 dirty="0">
                <a:latin typeface="Times New Roman"/>
                <a:cs typeface="Times New Roman"/>
              </a:endParaRPr>
            </a:p>
          </p:txBody>
        </p:sp>
        <p:sp>
          <p:nvSpPr>
            <p:cNvPr id="5" name="object 13"/>
            <p:cNvSpPr txBox="1"/>
            <p:nvPr/>
          </p:nvSpPr>
          <p:spPr>
            <a:xfrm>
              <a:off x="4732312" y="1133655"/>
              <a:ext cx="167059" cy="771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Times New Roman"/>
                  <a:cs typeface="Times New Roman"/>
                </a:rPr>
                <a:t>&lt;</a:t>
              </a:r>
              <a:r>
                <a:rPr sz="1000" spc="25" dirty="0">
                  <a:latin typeface="Times New Roman"/>
                  <a:cs typeface="Times New Roman"/>
                </a:rPr>
                <a:t>f</a:t>
              </a:r>
              <a:r>
                <a:rPr sz="100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a</a:t>
              </a:r>
              <a:r>
                <a:rPr sz="1000" spc="60" dirty="0">
                  <a:latin typeface="Times New Roman"/>
                  <a:cs typeface="Times New Roman"/>
                </a:rPr>
                <a:t>c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25" dirty="0">
                  <a:latin typeface="Times New Roman"/>
                  <a:cs typeface="Times New Roman"/>
                </a:rPr>
                <a:t>i</a:t>
              </a:r>
              <a:r>
                <a:rPr sz="1000" spc="75" dirty="0">
                  <a:latin typeface="Times New Roman"/>
                  <a:cs typeface="Times New Roman"/>
                </a:rPr>
                <a:t>o</a:t>
              </a:r>
              <a:r>
                <a:rPr sz="1000" dirty="0">
                  <a:latin typeface="Times New Roman"/>
                  <a:cs typeface="Times New Roman"/>
                </a:rPr>
                <a:t>n </a:t>
              </a:r>
              <a:r>
                <a:rPr sz="1000" spc="1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d</a:t>
              </a:r>
              <a:r>
                <a:rPr sz="1000" spc="5" dirty="0">
                  <a:latin typeface="Times New Roman"/>
                  <a:cs typeface="Times New Roman"/>
                </a:rPr>
                <a:t>ig</a:t>
              </a:r>
              <a:r>
                <a:rPr sz="1000" spc="70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t</a:t>
              </a:r>
              <a:r>
                <a:rPr sz="1000" spc="55" dirty="0">
                  <a:latin typeface="Times New Roman"/>
                  <a:cs typeface="Times New Roman"/>
                </a:rPr>
                <a:t>s</a:t>
              </a:r>
              <a:r>
                <a:rPr sz="1000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78740" marR="461645" indent="2540">
                <a:lnSpc>
                  <a:spcPts val="1060"/>
                </a:lnSpc>
                <a:spcBef>
                  <a:spcPts val="5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</a:t>
              </a:r>
              <a:r>
                <a:rPr sz="1000" i="1" spc="40" dirty="0">
                  <a:latin typeface="Times New Roman"/>
                  <a:cs typeface="Times New Roman"/>
                </a:rPr>
                <a:t>L</a:t>
              </a:r>
              <a:r>
                <a:rPr sz="1000" i="1" spc="75" dirty="0">
                  <a:latin typeface="Times New Roman"/>
                  <a:cs typeface="Times New Roman"/>
                </a:rPr>
                <a:t>e</a:t>
              </a:r>
              <a:r>
                <a:rPr sz="1000" i="1" dirty="0">
                  <a:latin typeface="Times New Roman"/>
                  <a:cs typeface="Times New Roman"/>
                </a:rPr>
                <a:t>n </a:t>
              </a:r>
              <a:r>
                <a:rPr sz="1000" i="1" spc="-85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6" name="object 14"/>
            <p:cNvSpPr/>
            <p:nvPr/>
          </p:nvSpPr>
          <p:spPr>
            <a:xfrm>
              <a:off x="4479518" y="2584081"/>
              <a:ext cx="140970" cy="664210"/>
            </a:xfrm>
            <a:custGeom>
              <a:avLst/>
              <a:gdLst/>
              <a:ahLst/>
              <a:cxnLst/>
              <a:rect l="l" t="t" r="r" b="b"/>
              <a:pathLst>
                <a:path w="140970" h="664210">
                  <a:moveTo>
                    <a:pt x="13423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127431" y="663955"/>
                  </a:lnTo>
                  <a:lnTo>
                    <a:pt x="140842" y="663955"/>
                  </a:lnTo>
                  <a:lnTo>
                    <a:pt x="140842" y="650544"/>
                  </a:lnTo>
                  <a:lnTo>
                    <a:pt x="134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7" name="object 15"/>
            <p:cNvSpPr/>
            <p:nvPr/>
          </p:nvSpPr>
          <p:spPr>
            <a:xfrm>
              <a:off x="4479518" y="1584782"/>
              <a:ext cx="140970" cy="999490"/>
            </a:xfrm>
            <a:custGeom>
              <a:avLst/>
              <a:gdLst/>
              <a:ahLst/>
              <a:cxnLst/>
              <a:rect l="l" t="t" r="r" b="b"/>
              <a:pathLst>
                <a:path w="140970" h="999489">
                  <a:moveTo>
                    <a:pt x="140842" y="0"/>
                  </a:moveTo>
                  <a:lnTo>
                    <a:pt x="127431" y="0"/>
                  </a:lnTo>
                  <a:lnTo>
                    <a:pt x="0" y="985888"/>
                  </a:lnTo>
                  <a:lnTo>
                    <a:pt x="0" y="999299"/>
                  </a:lnTo>
                  <a:lnTo>
                    <a:pt x="13423" y="999299"/>
                  </a:lnTo>
                  <a:lnTo>
                    <a:pt x="140842" y="13423"/>
                  </a:lnTo>
                  <a:lnTo>
                    <a:pt x="140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8" name="object 16"/>
            <p:cNvSpPr/>
            <p:nvPr/>
          </p:nvSpPr>
          <p:spPr>
            <a:xfrm>
              <a:off x="4479518" y="2416416"/>
              <a:ext cx="127635" cy="174625"/>
            </a:xfrm>
            <a:custGeom>
              <a:avLst/>
              <a:gdLst/>
              <a:ahLst/>
              <a:cxnLst/>
              <a:rect l="l" t="t" r="r" b="b"/>
              <a:pathLst>
                <a:path w="127635" h="174625">
                  <a:moveTo>
                    <a:pt x="127431" y="0"/>
                  </a:moveTo>
                  <a:lnTo>
                    <a:pt x="114020" y="0"/>
                  </a:lnTo>
                  <a:lnTo>
                    <a:pt x="0" y="160959"/>
                  </a:lnTo>
                  <a:lnTo>
                    <a:pt x="0" y="174371"/>
                  </a:lnTo>
                  <a:lnTo>
                    <a:pt x="13423" y="174371"/>
                  </a:lnTo>
                  <a:lnTo>
                    <a:pt x="127431" y="13411"/>
                  </a:lnTo>
                  <a:lnTo>
                    <a:pt x="127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9" name="object 17"/>
            <p:cNvSpPr/>
            <p:nvPr/>
          </p:nvSpPr>
          <p:spPr>
            <a:xfrm>
              <a:off x="4660556" y="2402954"/>
              <a:ext cx="27305" cy="20320"/>
            </a:xfrm>
            <a:custGeom>
              <a:avLst/>
              <a:gdLst/>
              <a:ahLst/>
              <a:cxnLst/>
              <a:rect l="l" t="t" r="r" b="b"/>
              <a:pathLst>
                <a:path w="27304" h="20319">
                  <a:moveTo>
                    <a:pt x="0" y="10102"/>
                  </a:moveTo>
                  <a:lnTo>
                    <a:pt x="26898" y="10102"/>
                  </a:lnTo>
                </a:path>
              </a:pathLst>
            </a:custGeom>
            <a:ln w="214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0" name="object 18"/>
            <p:cNvSpPr/>
            <p:nvPr/>
          </p:nvSpPr>
          <p:spPr>
            <a:xfrm>
              <a:off x="4660556" y="2402954"/>
              <a:ext cx="27305" cy="20320"/>
            </a:xfrm>
            <a:custGeom>
              <a:avLst/>
              <a:gdLst/>
              <a:ahLst/>
              <a:cxnLst/>
              <a:rect l="l" t="t" r="r" b="b"/>
              <a:pathLst>
                <a:path w="27304" h="20319">
                  <a:moveTo>
                    <a:pt x="38" y="10058"/>
                  </a:moveTo>
                  <a:lnTo>
                    <a:pt x="76" y="0"/>
                  </a:lnTo>
                  <a:lnTo>
                    <a:pt x="26898" y="88"/>
                  </a:lnTo>
                  <a:lnTo>
                    <a:pt x="26822" y="20205"/>
                  </a:lnTo>
                  <a:lnTo>
                    <a:pt x="0" y="20116"/>
                  </a:lnTo>
                  <a:lnTo>
                    <a:pt x="38" y="10058"/>
                  </a:lnTo>
                  <a:close/>
                </a:path>
              </a:pathLst>
            </a:custGeom>
            <a:ln w="13411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1" name="object 19"/>
            <p:cNvSpPr txBox="1"/>
            <p:nvPr/>
          </p:nvSpPr>
          <p:spPr>
            <a:xfrm>
              <a:off x="5227896" y="1733702"/>
              <a:ext cx="167059" cy="771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Times New Roman"/>
                  <a:cs typeface="Times New Roman"/>
                </a:rPr>
                <a:t>&lt;</a:t>
              </a:r>
              <a:r>
                <a:rPr sz="1000" spc="25" dirty="0">
                  <a:latin typeface="Times New Roman"/>
                  <a:cs typeface="Times New Roman"/>
                </a:rPr>
                <a:t>f</a:t>
              </a:r>
              <a:r>
                <a:rPr sz="100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a</a:t>
              </a:r>
              <a:r>
                <a:rPr sz="1000" spc="60" dirty="0">
                  <a:latin typeface="Times New Roman"/>
                  <a:cs typeface="Times New Roman"/>
                </a:rPr>
                <a:t>c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25" dirty="0">
                  <a:latin typeface="Times New Roman"/>
                  <a:cs typeface="Times New Roman"/>
                </a:rPr>
                <a:t>i</a:t>
              </a:r>
              <a:r>
                <a:rPr sz="1000" spc="75" dirty="0">
                  <a:latin typeface="Times New Roman"/>
                  <a:cs typeface="Times New Roman"/>
                </a:rPr>
                <a:t>o</a:t>
              </a:r>
              <a:r>
                <a:rPr sz="1000" dirty="0">
                  <a:latin typeface="Times New Roman"/>
                  <a:cs typeface="Times New Roman"/>
                </a:rPr>
                <a:t>n </a:t>
              </a:r>
              <a:r>
                <a:rPr sz="1000" spc="1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d</a:t>
              </a:r>
              <a:r>
                <a:rPr sz="1000" spc="5" dirty="0">
                  <a:latin typeface="Times New Roman"/>
                  <a:cs typeface="Times New Roman"/>
                </a:rPr>
                <a:t>ig</a:t>
              </a:r>
              <a:r>
                <a:rPr sz="1000" spc="70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t</a:t>
              </a:r>
              <a:r>
                <a:rPr sz="1000" spc="55" dirty="0">
                  <a:latin typeface="Times New Roman"/>
                  <a:cs typeface="Times New Roman"/>
                </a:rPr>
                <a:t>s</a:t>
              </a:r>
              <a:r>
                <a:rPr sz="1000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78740" marR="461645" indent="2540">
                <a:lnSpc>
                  <a:spcPts val="1060"/>
                </a:lnSpc>
                <a:spcBef>
                  <a:spcPts val="5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</a:t>
              </a:r>
              <a:r>
                <a:rPr sz="1000" i="1" spc="40" dirty="0">
                  <a:latin typeface="Times New Roman"/>
                  <a:cs typeface="Times New Roman"/>
                </a:rPr>
                <a:t>L</a:t>
              </a:r>
              <a:r>
                <a:rPr sz="1000" i="1" spc="75" dirty="0">
                  <a:latin typeface="Times New Roman"/>
                  <a:cs typeface="Times New Roman"/>
                </a:rPr>
                <a:t>e</a:t>
              </a:r>
              <a:r>
                <a:rPr sz="1000" i="1" dirty="0">
                  <a:latin typeface="Times New Roman"/>
                  <a:cs typeface="Times New Roman"/>
                </a:rPr>
                <a:t>n </a:t>
              </a:r>
              <a:r>
                <a:rPr sz="1000" i="1" spc="-85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2" name="object 20"/>
            <p:cNvSpPr txBox="1"/>
            <p:nvPr/>
          </p:nvSpPr>
          <p:spPr>
            <a:xfrm>
              <a:off x="6285834" y="2509405"/>
              <a:ext cx="167059" cy="771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Times New Roman"/>
                  <a:cs typeface="Times New Roman"/>
                </a:rPr>
                <a:t>&lt;</a:t>
              </a:r>
              <a:r>
                <a:rPr sz="1000" spc="25" dirty="0">
                  <a:latin typeface="Times New Roman"/>
                  <a:cs typeface="Times New Roman"/>
                </a:rPr>
                <a:t>f</a:t>
              </a:r>
              <a:r>
                <a:rPr sz="100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a</a:t>
              </a:r>
              <a:r>
                <a:rPr sz="1000" spc="60" dirty="0">
                  <a:latin typeface="Times New Roman"/>
                  <a:cs typeface="Times New Roman"/>
                </a:rPr>
                <a:t>c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25" dirty="0">
                  <a:latin typeface="Times New Roman"/>
                  <a:cs typeface="Times New Roman"/>
                </a:rPr>
                <a:t>i</a:t>
              </a:r>
              <a:r>
                <a:rPr sz="1000" spc="75" dirty="0">
                  <a:latin typeface="Times New Roman"/>
                  <a:cs typeface="Times New Roman"/>
                </a:rPr>
                <a:t>o</a:t>
              </a:r>
              <a:r>
                <a:rPr sz="1000" dirty="0">
                  <a:latin typeface="Times New Roman"/>
                  <a:cs typeface="Times New Roman"/>
                </a:rPr>
                <a:t>n </a:t>
              </a:r>
              <a:r>
                <a:rPr sz="1000" spc="1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d</a:t>
              </a:r>
              <a:r>
                <a:rPr sz="1000" spc="5" dirty="0">
                  <a:latin typeface="Times New Roman"/>
                  <a:cs typeface="Times New Roman"/>
                </a:rPr>
                <a:t>ig</a:t>
              </a:r>
              <a:r>
                <a:rPr sz="1000" spc="70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t</a:t>
              </a:r>
              <a:r>
                <a:rPr sz="1000" spc="55" dirty="0">
                  <a:latin typeface="Times New Roman"/>
                  <a:cs typeface="Times New Roman"/>
                </a:rPr>
                <a:t>s</a:t>
              </a:r>
              <a:r>
                <a:rPr sz="1000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71755" marR="467995" indent="2540">
                <a:lnSpc>
                  <a:spcPts val="1060"/>
                </a:lnSpc>
                <a:spcBef>
                  <a:spcPts val="5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</a:t>
              </a:r>
              <a:r>
                <a:rPr sz="1000" i="1" spc="40" dirty="0">
                  <a:latin typeface="Times New Roman"/>
                  <a:cs typeface="Times New Roman"/>
                </a:rPr>
                <a:t>L</a:t>
              </a:r>
              <a:r>
                <a:rPr sz="1000" i="1" spc="75" dirty="0">
                  <a:latin typeface="Times New Roman"/>
                  <a:cs typeface="Times New Roman"/>
                </a:rPr>
                <a:t>e</a:t>
              </a:r>
              <a:r>
                <a:rPr sz="1000" i="1" dirty="0">
                  <a:latin typeface="Times New Roman"/>
                  <a:cs typeface="Times New Roman"/>
                </a:rPr>
                <a:t>n </a:t>
              </a:r>
              <a:r>
                <a:rPr sz="1000" i="1" spc="-85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3" name="object 21"/>
            <p:cNvSpPr txBox="1"/>
            <p:nvPr/>
          </p:nvSpPr>
          <p:spPr>
            <a:xfrm>
              <a:off x="5211784" y="3506143"/>
              <a:ext cx="167059" cy="7131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dirty="0">
                  <a:latin typeface="Times New Roman"/>
                  <a:cs typeface="Times New Roman"/>
                </a:rPr>
                <a:t>n</a:t>
              </a:r>
              <a:r>
                <a:rPr sz="1000" spc="-70" dirty="0">
                  <a:latin typeface="Times New Roman"/>
                  <a:cs typeface="Times New Roman"/>
                </a:rPr>
                <a:t> </a:t>
              </a:r>
              <a:r>
                <a:rPr sz="1000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dirty="0">
                  <a:latin typeface="Times New Roman"/>
                  <a:cs typeface="Times New Roman"/>
                </a:rPr>
                <a:t>y </a:t>
              </a:r>
              <a:r>
                <a:rPr sz="1000" spc="-35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d</a:t>
              </a:r>
              <a:r>
                <a:rPr sz="1000" spc="5" dirty="0">
                  <a:latin typeface="Times New Roman"/>
                  <a:cs typeface="Times New Roman"/>
                </a:rPr>
                <a:t>ig</a:t>
              </a:r>
              <a:r>
                <a:rPr sz="1000" spc="70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t</a:t>
              </a:r>
              <a:r>
                <a:rPr sz="1000" spc="55" dirty="0">
                  <a:latin typeface="Times New Roman"/>
                  <a:cs typeface="Times New Roman"/>
                </a:rPr>
                <a:t>s</a:t>
              </a:r>
              <a:r>
                <a:rPr sz="1000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70485" marR="415290" indent="3175">
                <a:lnSpc>
                  <a:spcPts val="1060"/>
                </a:lnSpc>
                <a:spcBef>
                  <a:spcPts val="5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4" name="object 22"/>
            <p:cNvSpPr txBox="1"/>
            <p:nvPr/>
          </p:nvSpPr>
          <p:spPr>
            <a:xfrm>
              <a:off x="5751144" y="1570628"/>
              <a:ext cx="200506" cy="2597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marR="5080" indent="2540" algn="just">
                <a:lnSpc>
                  <a:spcPct val="1258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45" dirty="0">
                  <a:latin typeface="Times New Roman"/>
                  <a:cs typeface="Times New Roman"/>
                </a:rPr>
                <a:t>t</a:t>
              </a:r>
              <a:r>
                <a:rPr sz="1000" dirty="0">
                  <a:latin typeface="Times New Roman"/>
                  <a:cs typeface="Times New Roman"/>
                </a:rPr>
                <a:t>&gt; </a:t>
              </a: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5" name="object 23"/>
            <p:cNvSpPr txBox="1"/>
            <p:nvPr/>
          </p:nvSpPr>
          <p:spPr>
            <a:xfrm>
              <a:off x="5208553" y="3116157"/>
              <a:ext cx="200506" cy="2571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6510" marR="5080" indent="-4445" algn="just">
                <a:lnSpc>
                  <a:spcPct val="1258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45" dirty="0">
                  <a:latin typeface="Times New Roman"/>
                  <a:cs typeface="Times New Roman"/>
                </a:rPr>
                <a:t>t</a:t>
              </a:r>
              <a:r>
                <a:rPr sz="1000" dirty="0">
                  <a:latin typeface="Times New Roman"/>
                  <a:cs typeface="Times New Roman"/>
                </a:rPr>
                <a:t>&gt; </a:t>
              </a: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6" name="object 24"/>
            <p:cNvSpPr txBox="1"/>
            <p:nvPr/>
          </p:nvSpPr>
          <p:spPr>
            <a:xfrm>
              <a:off x="5748899" y="3944309"/>
              <a:ext cx="200506" cy="2597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marR="5080" indent="2540" algn="just">
                <a:lnSpc>
                  <a:spcPct val="1258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45" dirty="0">
                  <a:latin typeface="Times New Roman"/>
                  <a:cs typeface="Times New Roman"/>
                </a:rPr>
                <a:t>t</a:t>
              </a:r>
              <a:r>
                <a:rPr sz="1000" dirty="0">
                  <a:latin typeface="Times New Roman"/>
                  <a:cs typeface="Times New Roman"/>
                </a:rPr>
                <a:t>&gt; </a:t>
              </a: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7" name="object 25"/>
            <p:cNvSpPr/>
            <p:nvPr/>
          </p:nvSpPr>
          <p:spPr>
            <a:xfrm>
              <a:off x="5505640" y="2161565"/>
              <a:ext cx="140970" cy="349250"/>
            </a:xfrm>
            <a:custGeom>
              <a:avLst/>
              <a:gdLst/>
              <a:ahLst/>
              <a:cxnLst/>
              <a:rect l="l" t="t" r="r" b="b"/>
              <a:pathLst>
                <a:path w="140970" h="349250">
                  <a:moveTo>
                    <a:pt x="13411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127431" y="348742"/>
                  </a:lnTo>
                  <a:lnTo>
                    <a:pt x="140843" y="348742"/>
                  </a:lnTo>
                  <a:lnTo>
                    <a:pt x="140843" y="33533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8" name="object 26"/>
            <p:cNvSpPr/>
            <p:nvPr/>
          </p:nvSpPr>
          <p:spPr>
            <a:xfrm>
              <a:off x="5505640" y="1718919"/>
              <a:ext cx="147955" cy="449580"/>
            </a:xfrm>
            <a:custGeom>
              <a:avLst/>
              <a:gdLst/>
              <a:ahLst/>
              <a:cxnLst/>
              <a:rect l="l" t="t" r="r" b="b"/>
              <a:pathLst>
                <a:path w="147954" h="449580">
                  <a:moveTo>
                    <a:pt x="147548" y="0"/>
                  </a:moveTo>
                  <a:lnTo>
                    <a:pt x="134137" y="0"/>
                  </a:lnTo>
                  <a:lnTo>
                    <a:pt x="0" y="435927"/>
                  </a:lnTo>
                  <a:lnTo>
                    <a:pt x="0" y="449351"/>
                  </a:lnTo>
                  <a:lnTo>
                    <a:pt x="13411" y="449351"/>
                  </a:lnTo>
                  <a:lnTo>
                    <a:pt x="147548" y="13411"/>
                  </a:lnTo>
                  <a:lnTo>
                    <a:pt x="147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9" name="object 27"/>
            <p:cNvSpPr/>
            <p:nvPr/>
          </p:nvSpPr>
          <p:spPr>
            <a:xfrm>
              <a:off x="5022761" y="3596779"/>
              <a:ext cx="80645" cy="349250"/>
            </a:xfrm>
            <a:custGeom>
              <a:avLst/>
              <a:gdLst/>
              <a:ahLst/>
              <a:cxnLst/>
              <a:rect l="l" t="t" r="r" b="b"/>
              <a:pathLst>
                <a:path w="80645" h="349250">
                  <a:moveTo>
                    <a:pt x="13411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67068" y="348741"/>
                  </a:lnTo>
                  <a:lnTo>
                    <a:pt x="80479" y="348741"/>
                  </a:lnTo>
                  <a:lnTo>
                    <a:pt x="80479" y="33533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0" name="object 28"/>
            <p:cNvSpPr/>
            <p:nvPr/>
          </p:nvSpPr>
          <p:spPr>
            <a:xfrm>
              <a:off x="5022761" y="3268154"/>
              <a:ext cx="87630" cy="335915"/>
            </a:xfrm>
            <a:custGeom>
              <a:avLst/>
              <a:gdLst/>
              <a:ahLst/>
              <a:cxnLst/>
              <a:rect l="l" t="t" r="r" b="b"/>
              <a:pathLst>
                <a:path w="87629" h="335914">
                  <a:moveTo>
                    <a:pt x="87185" y="0"/>
                  </a:moveTo>
                  <a:lnTo>
                    <a:pt x="73774" y="0"/>
                  </a:lnTo>
                  <a:lnTo>
                    <a:pt x="0" y="321919"/>
                  </a:lnTo>
                  <a:lnTo>
                    <a:pt x="0" y="335330"/>
                  </a:lnTo>
                  <a:lnTo>
                    <a:pt x="13411" y="335330"/>
                  </a:lnTo>
                  <a:lnTo>
                    <a:pt x="87185" y="13411"/>
                  </a:lnTo>
                  <a:lnTo>
                    <a:pt x="87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1" name="object 29"/>
            <p:cNvSpPr txBox="1"/>
            <p:nvPr/>
          </p:nvSpPr>
          <p:spPr>
            <a:xfrm>
              <a:off x="6238157" y="1649604"/>
              <a:ext cx="83529" cy="730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dirty="0">
                  <a:latin typeface="Times New Roman"/>
                  <a:cs typeface="Times New Roman"/>
                </a:rPr>
                <a:t>0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2" name="object 30"/>
            <p:cNvSpPr txBox="1"/>
            <p:nvPr/>
          </p:nvSpPr>
          <p:spPr>
            <a:xfrm>
              <a:off x="5686806" y="3229186"/>
              <a:ext cx="83529" cy="730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dirty="0">
                  <a:latin typeface="Times New Roman"/>
                  <a:cs typeface="Times New Roman"/>
                </a:rPr>
                <a:t>1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3" name="object 31"/>
            <p:cNvSpPr txBox="1"/>
            <p:nvPr/>
          </p:nvSpPr>
          <p:spPr>
            <a:xfrm>
              <a:off x="6212146" y="4026582"/>
              <a:ext cx="83529" cy="730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dirty="0">
                  <a:latin typeface="Times New Roman"/>
                  <a:cs typeface="Times New Roman"/>
                </a:rPr>
                <a:t>1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4" name="object 32"/>
            <p:cNvSpPr txBox="1"/>
            <p:nvPr/>
          </p:nvSpPr>
          <p:spPr>
            <a:xfrm>
              <a:off x="5715597" y="1102815"/>
              <a:ext cx="83529" cy="730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dirty="0">
                  <a:latin typeface="Times New Roman"/>
                  <a:cs typeface="Times New Roman"/>
                </a:rPr>
                <a:t>1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5" name="object 33"/>
            <p:cNvSpPr/>
            <p:nvPr/>
          </p:nvSpPr>
          <p:spPr>
            <a:xfrm>
              <a:off x="5505640" y="1142149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548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6" name="object 34"/>
            <p:cNvSpPr/>
            <p:nvPr/>
          </p:nvSpPr>
          <p:spPr>
            <a:xfrm>
              <a:off x="6048883" y="1678685"/>
              <a:ext cx="161290" cy="0"/>
            </a:xfrm>
            <a:custGeom>
              <a:avLst/>
              <a:gdLst/>
              <a:ahLst/>
              <a:cxnLst/>
              <a:rect l="l" t="t" r="r" b="b"/>
              <a:pathLst>
                <a:path w="161289">
                  <a:moveTo>
                    <a:pt x="0" y="0"/>
                  </a:moveTo>
                  <a:lnTo>
                    <a:pt x="160959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7" name="object 35"/>
            <p:cNvSpPr/>
            <p:nvPr/>
          </p:nvSpPr>
          <p:spPr>
            <a:xfrm>
              <a:off x="5498934" y="3261448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548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8" name="object 36"/>
            <p:cNvSpPr/>
            <p:nvPr/>
          </p:nvSpPr>
          <p:spPr>
            <a:xfrm>
              <a:off x="5485523" y="4046130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4">
                  <a:moveTo>
                    <a:pt x="0" y="0"/>
                  </a:moveTo>
                  <a:lnTo>
                    <a:pt x="154254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9" name="object 37"/>
            <p:cNvSpPr/>
            <p:nvPr/>
          </p:nvSpPr>
          <p:spPr>
            <a:xfrm>
              <a:off x="6028753" y="4052836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4">
                  <a:moveTo>
                    <a:pt x="0" y="0"/>
                  </a:moveTo>
                  <a:lnTo>
                    <a:pt x="154254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0" name="object 38"/>
            <p:cNvSpPr txBox="1"/>
            <p:nvPr/>
          </p:nvSpPr>
          <p:spPr>
            <a:xfrm>
              <a:off x="6829266" y="2900002"/>
              <a:ext cx="200506" cy="2597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marR="5080" indent="2540" algn="just">
                <a:lnSpc>
                  <a:spcPct val="1258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45" dirty="0">
                  <a:latin typeface="Times New Roman"/>
                  <a:cs typeface="Times New Roman"/>
                </a:rPr>
                <a:t>t</a:t>
              </a:r>
              <a:r>
                <a:rPr sz="1000" dirty="0">
                  <a:latin typeface="Times New Roman"/>
                  <a:cs typeface="Times New Roman"/>
                </a:rPr>
                <a:t>&gt; </a:t>
              </a: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31" name="object 39"/>
            <p:cNvSpPr txBox="1"/>
            <p:nvPr/>
          </p:nvSpPr>
          <p:spPr>
            <a:xfrm>
              <a:off x="7291504" y="2963204"/>
              <a:ext cx="83529" cy="730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dirty="0">
                  <a:latin typeface="Times New Roman"/>
                  <a:cs typeface="Times New Roman"/>
                </a:rPr>
                <a:t>1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32" name="object 40"/>
            <p:cNvSpPr/>
            <p:nvPr/>
          </p:nvSpPr>
          <p:spPr>
            <a:xfrm>
              <a:off x="6585407" y="3013303"/>
              <a:ext cx="140970" cy="0"/>
            </a:xfrm>
            <a:custGeom>
              <a:avLst/>
              <a:gdLst/>
              <a:ahLst/>
              <a:cxnLst/>
              <a:rect l="l" t="t" r="r" b="b"/>
              <a:pathLst>
                <a:path w="140970">
                  <a:moveTo>
                    <a:pt x="0" y="0"/>
                  </a:moveTo>
                  <a:lnTo>
                    <a:pt x="140843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3" name="object 41"/>
            <p:cNvSpPr/>
            <p:nvPr/>
          </p:nvSpPr>
          <p:spPr>
            <a:xfrm>
              <a:off x="7128649" y="2999892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0" y="0"/>
                  </a:moveTo>
                  <a:lnTo>
                    <a:pt x="127431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4" name="object 42"/>
            <p:cNvSpPr/>
            <p:nvPr/>
          </p:nvSpPr>
          <p:spPr>
            <a:xfrm>
              <a:off x="5016055" y="1598206"/>
              <a:ext cx="100965" cy="436245"/>
            </a:xfrm>
            <a:custGeom>
              <a:avLst/>
              <a:gdLst/>
              <a:ahLst/>
              <a:cxnLst/>
              <a:rect l="l" t="t" r="r" b="b"/>
              <a:pathLst>
                <a:path w="100964" h="436244">
                  <a:moveTo>
                    <a:pt x="13411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87185" y="435927"/>
                  </a:lnTo>
                  <a:lnTo>
                    <a:pt x="100596" y="435927"/>
                  </a:lnTo>
                  <a:lnTo>
                    <a:pt x="100596" y="422516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5" name="object 43"/>
            <p:cNvSpPr/>
            <p:nvPr/>
          </p:nvSpPr>
          <p:spPr>
            <a:xfrm>
              <a:off x="5016055" y="1189100"/>
              <a:ext cx="107314" cy="415925"/>
            </a:xfrm>
            <a:custGeom>
              <a:avLst/>
              <a:gdLst/>
              <a:ahLst/>
              <a:cxnLst/>
              <a:rect l="l" t="t" r="r" b="b"/>
              <a:pathLst>
                <a:path w="107314" h="415925">
                  <a:moveTo>
                    <a:pt x="107302" y="0"/>
                  </a:moveTo>
                  <a:lnTo>
                    <a:pt x="93891" y="0"/>
                  </a:lnTo>
                  <a:lnTo>
                    <a:pt x="0" y="402399"/>
                  </a:lnTo>
                  <a:lnTo>
                    <a:pt x="0" y="415810"/>
                  </a:lnTo>
                  <a:lnTo>
                    <a:pt x="13411" y="415810"/>
                  </a:lnTo>
                  <a:lnTo>
                    <a:pt x="107302" y="13411"/>
                  </a:lnTo>
                  <a:lnTo>
                    <a:pt x="107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6" name="object 44"/>
            <p:cNvSpPr txBox="1"/>
            <p:nvPr/>
          </p:nvSpPr>
          <p:spPr>
            <a:xfrm>
              <a:off x="6279051" y="2020121"/>
              <a:ext cx="200506" cy="2597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 marR="5080" indent="2540" algn="just">
                <a:lnSpc>
                  <a:spcPct val="125800"/>
                </a:lnSpc>
              </a:pPr>
              <a:r>
                <a:rPr sz="1000" spc="5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b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45" dirty="0">
                  <a:latin typeface="Times New Roman"/>
                  <a:cs typeface="Times New Roman"/>
                </a:rPr>
                <a:t>t</a:t>
              </a:r>
              <a:r>
                <a:rPr sz="1000" dirty="0">
                  <a:latin typeface="Times New Roman"/>
                  <a:cs typeface="Times New Roman"/>
                </a:rPr>
                <a:t>&gt; </a:t>
              </a: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P</a:t>
              </a:r>
              <a:r>
                <a:rPr sz="1000" i="1" spc="65" dirty="0">
                  <a:latin typeface="Times New Roman"/>
                  <a:cs typeface="Times New Roman"/>
                </a:rPr>
                <a:t>o</a:t>
              </a:r>
              <a:r>
                <a:rPr sz="1000" i="1" dirty="0">
                  <a:latin typeface="Times New Roman"/>
                  <a:cs typeface="Times New Roman"/>
                </a:rPr>
                <a:t>s </a:t>
              </a:r>
              <a:r>
                <a:rPr sz="1000" i="1" spc="-7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37" name="object 45"/>
            <p:cNvSpPr txBox="1"/>
            <p:nvPr/>
          </p:nvSpPr>
          <p:spPr>
            <a:xfrm>
              <a:off x="6798593" y="2075449"/>
              <a:ext cx="83529" cy="730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dirty="0">
                  <a:latin typeface="Times New Roman"/>
                  <a:cs typeface="Times New Roman"/>
                </a:rPr>
                <a:t>1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38" name="object 46"/>
            <p:cNvSpPr/>
            <p:nvPr/>
          </p:nvSpPr>
          <p:spPr>
            <a:xfrm>
              <a:off x="6592113" y="2114613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548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9" name="object 47"/>
            <p:cNvSpPr/>
            <p:nvPr/>
          </p:nvSpPr>
          <p:spPr>
            <a:xfrm>
              <a:off x="6035471" y="2550541"/>
              <a:ext cx="140970" cy="349250"/>
            </a:xfrm>
            <a:custGeom>
              <a:avLst/>
              <a:gdLst/>
              <a:ahLst/>
              <a:cxnLst/>
              <a:rect l="l" t="t" r="r" b="b"/>
              <a:pathLst>
                <a:path w="140970" h="349250">
                  <a:moveTo>
                    <a:pt x="13411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127419" y="348754"/>
                  </a:lnTo>
                  <a:lnTo>
                    <a:pt x="140830" y="348754"/>
                  </a:lnTo>
                  <a:lnTo>
                    <a:pt x="140830" y="33533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0" name="object 48"/>
            <p:cNvSpPr/>
            <p:nvPr/>
          </p:nvSpPr>
          <p:spPr>
            <a:xfrm>
              <a:off x="6035471" y="2107907"/>
              <a:ext cx="147955" cy="449580"/>
            </a:xfrm>
            <a:custGeom>
              <a:avLst/>
              <a:gdLst/>
              <a:ahLst/>
              <a:cxnLst/>
              <a:rect l="l" t="t" r="r" b="b"/>
              <a:pathLst>
                <a:path w="147954" h="449580">
                  <a:moveTo>
                    <a:pt x="147535" y="0"/>
                  </a:moveTo>
                  <a:lnTo>
                    <a:pt x="134124" y="0"/>
                  </a:lnTo>
                  <a:lnTo>
                    <a:pt x="0" y="435927"/>
                  </a:lnTo>
                  <a:lnTo>
                    <a:pt x="0" y="449338"/>
                  </a:lnTo>
                  <a:lnTo>
                    <a:pt x="13411" y="449338"/>
                  </a:lnTo>
                  <a:lnTo>
                    <a:pt x="147535" y="13411"/>
                  </a:lnTo>
                  <a:lnTo>
                    <a:pt x="1475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41" name="object 49"/>
            <p:cNvSpPr txBox="1"/>
            <p:nvPr/>
          </p:nvSpPr>
          <p:spPr>
            <a:xfrm>
              <a:off x="5751290" y="2073249"/>
              <a:ext cx="167059" cy="771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10" dirty="0">
                  <a:latin typeface="Times New Roman"/>
                  <a:cs typeface="Times New Roman"/>
                </a:rPr>
                <a:t>&lt;</a:t>
              </a:r>
              <a:r>
                <a:rPr sz="1000" spc="25" dirty="0">
                  <a:latin typeface="Times New Roman"/>
                  <a:cs typeface="Times New Roman"/>
                </a:rPr>
                <a:t>f</a:t>
              </a:r>
              <a:r>
                <a:rPr sz="100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a</a:t>
              </a:r>
              <a:r>
                <a:rPr sz="1000" spc="60" dirty="0">
                  <a:latin typeface="Times New Roman"/>
                  <a:cs typeface="Times New Roman"/>
                </a:rPr>
                <a:t>c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25" dirty="0">
                  <a:latin typeface="Times New Roman"/>
                  <a:cs typeface="Times New Roman"/>
                </a:rPr>
                <a:t>i</a:t>
              </a:r>
              <a:r>
                <a:rPr sz="1000" spc="75" dirty="0">
                  <a:latin typeface="Times New Roman"/>
                  <a:cs typeface="Times New Roman"/>
                </a:rPr>
                <a:t>o</a:t>
              </a:r>
              <a:r>
                <a:rPr sz="1000" dirty="0">
                  <a:latin typeface="Times New Roman"/>
                  <a:cs typeface="Times New Roman"/>
                </a:rPr>
                <a:t>n </a:t>
              </a:r>
              <a:r>
                <a:rPr sz="1000" spc="1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d</a:t>
              </a:r>
              <a:r>
                <a:rPr sz="1000" spc="5" dirty="0">
                  <a:latin typeface="Times New Roman"/>
                  <a:cs typeface="Times New Roman"/>
                </a:rPr>
                <a:t>ig</a:t>
              </a:r>
              <a:r>
                <a:rPr sz="1000" spc="70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t</a:t>
              </a:r>
              <a:r>
                <a:rPr sz="1000" spc="55" dirty="0">
                  <a:latin typeface="Times New Roman"/>
                  <a:cs typeface="Times New Roman"/>
                </a:rPr>
                <a:t>s</a:t>
              </a:r>
              <a:r>
                <a:rPr sz="1000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78740" marR="461645" indent="2540">
                <a:lnSpc>
                  <a:spcPts val="1060"/>
                </a:lnSpc>
                <a:spcBef>
                  <a:spcPts val="55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V</a:t>
              </a:r>
              <a:r>
                <a:rPr sz="1000" i="1" spc="40" dirty="0">
                  <a:latin typeface="Times New Roman"/>
                  <a:cs typeface="Times New Roman"/>
                </a:rPr>
                <a:t>a</a:t>
              </a:r>
              <a:r>
                <a:rPr sz="1000" i="1" dirty="0">
                  <a:latin typeface="Times New Roman"/>
                  <a:cs typeface="Times New Roman"/>
                </a:rPr>
                <a:t>l</a:t>
              </a:r>
              <a:r>
                <a:rPr sz="1000" i="1" spc="50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 </a:t>
              </a:r>
              <a:r>
                <a:rPr sz="1000" i="1" spc="40" dirty="0">
                  <a:latin typeface="Times New Roman"/>
                  <a:cs typeface="Times New Roman"/>
                </a:rPr>
                <a:t>L</a:t>
              </a:r>
              <a:r>
                <a:rPr sz="1000" i="1" spc="75" dirty="0">
                  <a:latin typeface="Times New Roman"/>
                  <a:cs typeface="Times New Roman"/>
                </a:rPr>
                <a:t>e</a:t>
              </a:r>
              <a:r>
                <a:rPr sz="1000" i="1" dirty="0">
                  <a:latin typeface="Times New Roman"/>
                  <a:cs typeface="Times New Roman"/>
                </a:rPr>
                <a:t>n </a:t>
              </a:r>
              <a:r>
                <a:rPr sz="1000" i="1" spc="-85" dirty="0">
                  <a:latin typeface="Times New Roman"/>
                  <a:cs typeface="Times New Roman"/>
                </a:rPr>
                <a:t> </a:t>
              </a:r>
              <a:r>
                <a:rPr sz="1000" i="1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93356" y="193040"/>
            <a:ext cx="6132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" dirty="0" smtClean="0">
                <a:latin typeface="Helvetica"/>
                <a:cs typeface="Helvetica"/>
              </a:rPr>
              <a:t>Binary</a:t>
            </a:r>
            <a:r>
              <a:rPr lang="en-US" sz="2800" b="1" spc="30" dirty="0" smtClean="0">
                <a:latin typeface="Helvetica"/>
                <a:cs typeface="Helvetica"/>
              </a:rPr>
              <a:t> </a:t>
            </a:r>
            <a:r>
              <a:rPr lang="en-US" sz="2800" b="1" spc="5" dirty="0" smtClean="0">
                <a:latin typeface="Helvetica"/>
                <a:cs typeface="Helvetica"/>
              </a:rPr>
              <a:t>Numeral</a:t>
            </a:r>
            <a:r>
              <a:rPr lang="en-US" sz="2800" b="1" spc="30" dirty="0" smtClean="0">
                <a:latin typeface="Helvetica"/>
                <a:cs typeface="Helvetica"/>
              </a:rPr>
              <a:t> </a:t>
            </a:r>
            <a:r>
              <a:rPr lang="en-US" sz="2800" b="1" spc="5" dirty="0" smtClean="0">
                <a:latin typeface="Helvetica"/>
                <a:cs typeface="Helvetica"/>
              </a:rPr>
              <a:t>Semantics:</a:t>
            </a:r>
            <a:r>
              <a:rPr lang="en-US" sz="2800" b="1" spc="15" dirty="0" smtClean="0">
                <a:latin typeface="Helvetica"/>
                <a:cs typeface="Helvetica"/>
              </a:rPr>
              <a:t> </a:t>
            </a:r>
            <a:r>
              <a:rPr lang="en-US" sz="2800" b="1" spc="10" dirty="0" smtClean="0">
                <a:latin typeface="Palatino"/>
                <a:cs typeface="Palatino"/>
              </a:rPr>
              <a:t>11.1101</a:t>
            </a:r>
            <a:endParaRPr lang="en-US" sz="2800" dirty="0" smtClean="0">
              <a:latin typeface="Palatino"/>
              <a:cs typeface="Palatino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640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2"/>
          <p:cNvSpPr txBox="1"/>
          <p:nvPr/>
        </p:nvSpPr>
        <p:spPr>
          <a:xfrm>
            <a:off x="2449639" y="1158241"/>
            <a:ext cx="4479481" cy="3711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050">
              <a:lnSpc>
                <a:spcPts val="1320"/>
              </a:lnSpc>
            </a:pPr>
            <a:r>
              <a:rPr sz="1600" spc="-10" dirty="0">
                <a:latin typeface="Helvetica"/>
                <a:cs typeface="Helvetica"/>
              </a:rPr>
              <a:t>Augmen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context-fre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gramma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(concrete</a:t>
            </a:r>
            <a:r>
              <a:rPr sz="1600" spc="-15" dirty="0">
                <a:latin typeface="Helvetica"/>
                <a:cs typeface="Helvetica"/>
              </a:rPr>
              <a:t> syntax</a:t>
            </a:r>
            <a:r>
              <a:rPr sz="1600" dirty="0">
                <a:latin typeface="Helvetica"/>
                <a:cs typeface="Helvetica"/>
              </a:rPr>
              <a:t>)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fo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Wre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wit</a:t>
            </a:r>
            <a:r>
              <a:rPr sz="1600" spc="5" dirty="0">
                <a:latin typeface="Helvetica"/>
                <a:cs typeface="Helvetica"/>
              </a:rPr>
              <a:t>h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attribute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whose condition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chec</a:t>
            </a:r>
            <a:r>
              <a:rPr sz="1600" spc="5" dirty="0">
                <a:latin typeface="Helvetica"/>
                <a:cs typeface="Helvetica"/>
              </a:rPr>
              <a:t>k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contex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condition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o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Wren.</a:t>
            </a:r>
            <a:endParaRPr sz="1600" dirty="0">
              <a:latin typeface="Helvetica"/>
              <a:cs typeface="Helvetica"/>
            </a:endParaRPr>
          </a:p>
          <a:p>
            <a:pPr marL="193675" marR="421640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progra</a:t>
            </a:r>
            <a:r>
              <a:rPr sz="1600" spc="10" dirty="0">
                <a:latin typeface="Helvetica"/>
                <a:cs typeface="Helvetica"/>
              </a:rPr>
              <a:t>m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nam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ma</a:t>
            </a:r>
            <a:r>
              <a:rPr sz="1600" spc="5" dirty="0">
                <a:latin typeface="Helvetica"/>
                <a:cs typeface="Helvetica"/>
              </a:rPr>
              <a:t>y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no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be declare</a:t>
            </a:r>
            <a:r>
              <a:rPr sz="1600" spc="5" dirty="0">
                <a:latin typeface="Helvetica"/>
                <a:cs typeface="Helvetica"/>
              </a:rPr>
              <a:t>d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elsewher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program.</a:t>
            </a:r>
            <a:endParaRPr sz="1600" dirty="0">
              <a:latin typeface="Helvetica"/>
              <a:cs typeface="Helvetica"/>
            </a:endParaRPr>
          </a:p>
          <a:p>
            <a:pPr marL="193675" marR="201930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Al</a:t>
            </a:r>
            <a:r>
              <a:rPr sz="1600" dirty="0">
                <a:latin typeface="Helvetica"/>
                <a:cs typeface="Helvetica"/>
              </a:rPr>
              <a:t>l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identifier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tha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appea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a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bloc</a:t>
            </a:r>
            <a:r>
              <a:rPr sz="1600" spc="5" dirty="0">
                <a:latin typeface="Helvetica"/>
                <a:cs typeface="Helvetica"/>
              </a:rPr>
              <a:t>k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mus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be declare</a:t>
            </a:r>
            <a:r>
              <a:rPr sz="1600" spc="5" dirty="0">
                <a:latin typeface="Helvetica"/>
                <a:cs typeface="Helvetica"/>
              </a:rPr>
              <a:t>d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tha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block.</a:t>
            </a:r>
            <a:endParaRPr sz="1600" dirty="0">
              <a:latin typeface="Helvetica"/>
              <a:cs typeface="Helvetica"/>
            </a:endParaRPr>
          </a:p>
          <a:p>
            <a:pPr marL="193675" marR="52705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N</a:t>
            </a:r>
            <a:r>
              <a:rPr sz="1600" spc="5" dirty="0">
                <a:latin typeface="Helvetica"/>
                <a:cs typeface="Helvetica"/>
              </a:rPr>
              <a:t>o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ma</a:t>
            </a:r>
            <a:r>
              <a:rPr sz="1600" spc="5" dirty="0">
                <a:latin typeface="Helvetica"/>
                <a:cs typeface="Helvetica"/>
              </a:rPr>
              <a:t>y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declare</a:t>
            </a:r>
            <a:r>
              <a:rPr sz="1600" spc="5" dirty="0">
                <a:latin typeface="Helvetica"/>
                <a:cs typeface="Helvetica"/>
              </a:rPr>
              <a:t>d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mor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once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30" dirty="0">
                <a:latin typeface="Helvetica"/>
                <a:cs typeface="Helvetica"/>
              </a:rPr>
              <a:t>i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50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a</a:t>
            </a:r>
            <a:r>
              <a:rPr sz="1600" spc="-50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block.</a:t>
            </a:r>
            <a:endParaRPr sz="1600" dirty="0">
              <a:latin typeface="Helvetica"/>
              <a:cs typeface="Helvetica"/>
            </a:endParaRPr>
          </a:p>
          <a:p>
            <a:pPr marL="193675" marR="5080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lef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sid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assignment comman</a:t>
            </a:r>
            <a:r>
              <a:rPr sz="1600" spc="5" dirty="0">
                <a:latin typeface="Helvetica"/>
                <a:cs typeface="Helvetica"/>
              </a:rPr>
              <a:t>d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mus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declare</a:t>
            </a:r>
            <a:r>
              <a:rPr sz="1600" spc="5" dirty="0">
                <a:latin typeface="Helvetica"/>
                <a:cs typeface="Helvetica"/>
              </a:rPr>
              <a:t>d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a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variable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and</a:t>
            </a:r>
            <a:r>
              <a:rPr sz="1600" spc="-25" dirty="0">
                <a:latin typeface="Helvetica"/>
                <a:cs typeface="Helvetica"/>
              </a:rPr>
              <a:t> 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expressio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righ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mus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the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sam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type.</a:t>
            </a:r>
            <a:endParaRPr sz="1600" dirty="0">
              <a:latin typeface="Helvetica"/>
              <a:cs typeface="Helvetica"/>
            </a:endParaRPr>
          </a:p>
          <a:p>
            <a:pPr marL="193675" marR="39370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occurrin</a:t>
            </a:r>
            <a:r>
              <a:rPr sz="1600" spc="5" dirty="0">
                <a:latin typeface="Helvetica"/>
                <a:cs typeface="Helvetica"/>
              </a:rPr>
              <a:t>g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(integer</a:t>
            </a:r>
            <a:r>
              <a:rPr sz="1600" dirty="0">
                <a:latin typeface="Helvetica"/>
                <a:cs typeface="Helvetica"/>
              </a:rPr>
              <a:t>)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element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mus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b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intege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variable.</a:t>
            </a:r>
            <a:endParaRPr sz="1600" dirty="0">
              <a:latin typeface="Helvetica"/>
              <a:cs typeface="Helvetica"/>
            </a:endParaRPr>
          </a:p>
          <a:p>
            <a:pPr marL="193675" marR="161925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occurrin</a:t>
            </a:r>
            <a:r>
              <a:rPr sz="1600" spc="5" dirty="0">
                <a:latin typeface="Helvetica"/>
                <a:cs typeface="Helvetica"/>
              </a:rPr>
              <a:t>g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s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a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boolea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element mus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boolea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variable.</a:t>
            </a:r>
            <a:endParaRPr sz="1600" dirty="0">
              <a:latin typeface="Helvetica"/>
              <a:cs typeface="Helvetica"/>
            </a:endParaRPr>
          </a:p>
          <a:p>
            <a:pPr marL="193675" marR="314325" indent="-180975">
              <a:lnSpc>
                <a:spcPts val="1320"/>
              </a:lnSpc>
              <a:spcBef>
                <a:spcPts val="635"/>
              </a:spcBef>
              <a:buFont typeface="Helvetica"/>
              <a:buAutoNum type="arabicPeriod"/>
              <a:tabLst>
                <a:tab pos="194310" algn="l"/>
              </a:tabLst>
            </a:pPr>
            <a:r>
              <a:rPr sz="1600" spc="-20" dirty="0">
                <a:latin typeface="Helvetica"/>
                <a:cs typeface="Helvetica"/>
              </a:rPr>
              <a:t>A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identifie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occurrin</a:t>
            </a:r>
            <a:r>
              <a:rPr sz="1600" spc="5" dirty="0">
                <a:latin typeface="Helvetica"/>
                <a:cs typeface="Helvetica"/>
              </a:rPr>
              <a:t>g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5" dirty="0">
                <a:latin typeface="Helvetica"/>
                <a:cs typeface="Helvetica"/>
              </a:rPr>
              <a:t>i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a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rea</a:t>
            </a:r>
            <a:r>
              <a:rPr sz="1600" spc="5" dirty="0">
                <a:latin typeface="Helvetica"/>
                <a:cs typeface="Helvetica"/>
              </a:rPr>
              <a:t>d</a:t>
            </a:r>
            <a:r>
              <a:rPr sz="1600" spc="-45" dirty="0">
                <a:latin typeface="Helvetica"/>
                <a:cs typeface="Helvetica"/>
              </a:rPr>
              <a:t> </a:t>
            </a:r>
            <a:r>
              <a:rPr sz="1600" spc="-20" dirty="0">
                <a:latin typeface="Helvetica"/>
                <a:cs typeface="Helvetica"/>
              </a:rPr>
              <a:t>command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mus</a:t>
            </a:r>
            <a:r>
              <a:rPr sz="1600" dirty="0">
                <a:latin typeface="Helvetica"/>
                <a:cs typeface="Helvetica"/>
              </a:rPr>
              <a:t>t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b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intege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35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variable.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3" name="object 51"/>
          <p:cNvSpPr txBox="1"/>
          <p:nvPr/>
        </p:nvSpPr>
        <p:spPr>
          <a:xfrm>
            <a:off x="2881115" y="280163"/>
            <a:ext cx="232029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650">
              <a:lnSpc>
                <a:spcPts val="1900"/>
              </a:lnSpc>
            </a:pPr>
            <a:r>
              <a:rPr sz="1900" b="1" dirty="0">
                <a:latin typeface="Helvetica"/>
                <a:cs typeface="Helvetica"/>
              </a:rPr>
              <a:t>Checking Context Constraints in Wren</a:t>
            </a:r>
            <a:endParaRPr sz="19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9123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9822" y="1063092"/>
            <a:ext cx="4744898" cy="5180520"/>
            <a:chOff x="4124782" y="5411572"/>
            <a:chExt cx="3416335" cy="4163029"/>
          </a:xfrm>
        </p:grpSpPr>
        <p:sp>
          <p:nvSpPr>
            <p:cNvPr id="2" name="object 54"/>
            <p:cNvSpPr txBox="1"/>
            <p:nvPr/>
          </p:nvSpPr>
          <p:spPr>
            <a:xfrm>
              <a:off x="4124782" y="5411572"/>
              <a:ext cx="749935" cy="44513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b="1" spc="50" dirty="0">
                  <a:latin typeface="Helvetica"/>
                  <a:cs typeface="Helvetica"/>
                </a:rPr>
                <a:t>Attribute</a:t>
              </a:r>
              <a:endParaRPr sz="1250">
                <a:latin typeface="Helvetica"/>
                <a:cs typeface="Helvetica"/>
              </a:endParaRPr>
            </a:p>
            <a:p>
              <a:pPr marL="73025">
                <a:lnSpc>
                  <a:spcPct val="100000"/>
                </a:lnSpc>
                <a:spcBef>
                  <a:spcPts val="455"/>
                </a:spcBef>
              </a:pPr>
              <a:r>
                <a:rPr sz="1250" i="1" spc="145" dirty="0">
                  <a:latin typeface="Palatino"/>
                  <a:cs typeface="Palatino"/>
                </a:rPr>
                <a:t>Typ</a:t>
              </a:r>
              <a:r>
                <a:rPr sz="1250" i="1" dirty="0">
                  <a:latin typeface="Palatino"/>
                  <a:cs typeface="Palatino"/>
                </a:rPr>
                <a:t>e</a:t>
              </a:r>
              <a:r>
                <a:rPr sz="1250" i="1" spc="-175" dirty="0">
                  <a:latin typeface="Palatino"/>
                  <a:cs typeface="Palatino"/>
                </a:rPr>
                <a:t> </a:t>
              </a:r>
              <a:endParaRPr sz="1250">
                <a:latin typeface="Palatino"/>
                <a:cs typeface="Palatino"/>
              </a:endParaRPr>
            </a:p>
          </p:txBody>
        </p:sp>
        <p:sp>
          <p:nvSpPr>
            <p:cNvPr id="3" name="object 55"/>
            <p:cNvSpPr txBox="1"/>
            <p:nvPr/>
          </p:nvSpPr>
          <p:spPr>
            <a:xfrm>
              <a:off x="5694140" y="5411572"/>
              <a:ext cx="1830070" cy="6261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490855" algn="ctr">
                <a:lnSpc>
                  <a:spcPct val="100000"/>
                </a:lnSpc>
              </a:pPr>
              <a:r>
                <a:rPr sz="1250" b="1" spc="15" dirty="0">
                  <a:latin typeface="Helvetica"/>
                  <a:cs typeface="Helvetica"/>
                </a:rPr>
                <a:t>Valu</a:t>
              </a:r>
              <a:r>
                <a:rPr sz="1250" b="1" spc="5" dirty="0">
                  <a:latin typeface="Helvetica"/>
                  <a:cs typeface="Helvetica"/>
                </a:rPr>
                <a:t>e</a:t>
              </a:r>
              <a:r>
                <a:rPr sz="1250" b="1" spc="120" dirty="0">
                  <a:latin typeface="Helvetica"/>
                  <a:cs typeface="Helvetica"/>
                </a:rPr>
                <a:t> </a:t>
              </a:r>
              <a:r>
                <a:rPr sz="1250" b="1" spc="15" dirty="0">
                  <a:latin typeface="Helvetica"/>
                  <a:cs typeface="Helvetica"/>
                </a:rPr>
                <a:t>Types</a:t>
              </a:r>
              <a:endParaRPr sz="1250">
                <a:latin typeface="Helvetica"/>
                <a:cs typeface="Helvetica"/>
              </a:endParaRPr>
            </a:p>
            <a:p>
              <a:pPr marR="455295" algn="ctr">
                <a:lnSpc>
                  <a:spcPts val="1465"/>
                </a:lnSpc>
                <a:spcBef>
                  <a:spcPts val="455"/>
                </a:spcBef>
              </a:pPr>
              <a:r>
                <a:rPr sz="1250" dirty="0">
                  <a:latin typeface="Helvetica"/>
                  <a:cs typeface="Helvetica"/>
                </a:rPr>
                <a:t>{ </a:t>
              </a:r>
              <a:r>
                <a:rPr sz="1250" spc="60" dirty="0">
                  <a:latin typeface="Helvetica"/>
                  <a:cs typeface="Helvetica"/>
                </a:rPr>
                <a:t> </a:t>
              </a:r>
              <a:r>
                <a:rPr sz="1250" i="1" spc="35" dirty="0">
                  <a:latin typeface="Palatino"/>
                  <a:cs typeface="Palatino"/>
                </a:rPr>
                <a:t>integer</a:t>
              </a:r>
              <a:r>
                <a:rPr sz="1250" dirty="0">
                  <a:latin typeface="Helvetica"/>
                  <a:cs typeface="Helvetica"/>
                </a:rPr>
                <a:t>, </a:t>
              </a:r>
              <a:r>
                <a:rPr sz="1250" spc="70" dirty="0">
                  <a:latin typeface="Helvetica"/>
                  <a:cs typeface="Helvetica"/>
                </a:rPr>
                <a:t> </a:t>
              </a:r>
              <a:r>
                <a:rPr sz="1250" i="1" spc="40" dirty="0">
                  <a:latin typeface="Palatino"/>
                  <a:cs typeface="Palatino"/>
                </a:rPr>
                <a:t>boolean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endParaRPr sz="1250">
                <a:latin typeface="Helvetica"/>
                <a:cs typeface="Helvetica"/>
              </a:endParaRPr>
            </a:p>
            <a:p>
              <a:pPr marL="254000">
                <a:lnSpc>
                  <a:spcPts val="1465"/>
                </a:lnSpc>
              </a:pPr>
              <a:r>
                <a:rPr sz="1250" i="1" spc="85" dirty="0">
                  <a:latin typeface="Palatino"/>
                  <a:cs typeface="Palatino"/>
                </a:rPr>
                <a:t>progra</a:t>
              </a:r>
              <a:r>
                <a:rPr sz="1250" i="1" spc="90" dirty="0">
                  <a:latin typeface="Palatino"/>
                  <a:cs typeface="Palatino"/>
                </a:rPr>
                <a:t>m</a:t>
              </a:r>
              <a:r>
                <a:rPr sz="1250" dirty="0">
                  <a:latin typeface="Helvetica"/>
                  <a:cs typeface="Helvetica"/>
                </a:rPr>
                <a:t>, </a:t>
              </a:r>
              <a:r>
                <a:rPr sz="1250" spc="55" dirty="0">
                  <a:latin typeface="Helvetica"/>
                  <a:cs typeface="Helvetica"/>
                </a:rPr>
                <a:t> </a:t>
              </a:r>
              <a:r>
                <a:rPr sz="1250" i="1" spc="40" dirty="0">
                  <a:latin typeface="Palatino"/>
                  <a:cs typeface="Palatino"/>
                </a:rPr>
                <a:t>undefine</a:t>
              </a:r>
              <a:r>
                <a:rPr sz="1250" i="1" spc="5" dirty="0">
                  <a:latin typeface="Palatino"/>
                  <a:cs typeface="Palatino"/>
                </a:rPr>
                <a:t>d</a:t>
              </a:r>
              <a:r>
                <a:rPr sz="1250" i="1" dirty="0">
                  <a:latin typeface="Palatino"/>
                  <a:cs typeface="Palatino"/>
                </a:rPr>
                <a:t> </a:t>
              </a:r>
              <a:r>
                <a:rPr sz="1250" i="1" spc="-140" dirty="0">
                  <a:latin typeface="Palatino"/>
                  <a:cs typeface="Palatino"/>
                </a:rPr>
                <a:t> </a:t>
              </a:r>
              <a:r>
                <a:rPr sz="1250" dirty="0">
                  <a:latin typeface="Helvetica"/>
                  <a:cs typeface="Helvetica"/>
                </a:rPr>
                <a:t>}</a:t>
              </a:r>
              <a:endParaRPr sz="1250">
                <a:latin typeface="Helvetica"/>
                <a:cs typeface="Helvetica"/>
              </a:endParaRPr>
            </a:p>
          </p:txBody>
        </p:sp>
        <p:sp>
          <p:nvSpPr>
            <p:cNvPr id="4" name="object 56"/>
            <p:cNvSpPr txBox="1"/>
            <p:nvPr/>
          </p:nvSpPr>
          <p:spPr>
            <a:xfrm>
              <a:off x="4185142" y="6102412"/>
              <a:ext cx="3355975" cy="21316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4325">
                <a:lnSpc>
                  <a:spcPct val="100000"/>
                </a:lnSpc>
              </a:pPr>
              <a:r>
                <a:rPr sz="1250" b="1" spc="55" dirty="0">
                  <a:latin typeface="Helvetica"/>
                  <a:cs typeface="Helvetica"/>
                </a:rPr>
                <a:t>synthesize</a:t>
              </a:r>
              <a:r>
                <a:rPr sz="1250" b="1" spc="-245" dirty="0">
                  <a:latin typeface="Helvetica"/>
                  <a:cs typeface="Helvetica"/>
                </a:rPr>
                <a:t>d</a:t>
              </a:r>
              <a:r>
                <a:rPr sz="1250" spc="-15" dirty="0">
                  <a:latin typeface="Helvetica"/>
                  <a:cs typeface="Helvetica"/>
                </a:rPr>
                <a:t>fo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&lt;type&gt;</a:t>
              </a:r>
              <a:endParaRPr sz="1250">
                <a:latin typeface="Helvetica"/>
                <a:cs typeface="Helvetica"/>
              </a:endParaRPr>
            </a:p>
            <a:p>
              <a:pPr marL="314325">
                <a:lnSpc>
                  <a:spcPts val="1410"/>
                </a:lnSpc>
                <a:spcBef>
                  <a:spcPts val="455"/>
                </a:spcBef>
              </a:pPr>
              <a:r>
                <a:rPr sz="1250" b="1" spc="45" dirty="0">
                  <a:latin typeface="Helvetica"/>
                  <a:cs typeface="Helvetica"/>
                </a:rPr>
                <a:t>inherite</a:t>
              </a:r>
              <a:r>
                <a:rPr sz="1250" b="1" spc="-140" dirty="0">
                  <a:latin typeface="Helvetica"/>
                  <a:cs typeface="Helvetica"/>
                </a:rPr>
                <a:t>d</a:t>
              </a:r>
              <a:r>
                <a:rPr sz="1250" spc="-15" dirty="0">
                  <a:latin typeface="Helvetica"/>
                  <a:cs typeface="Helvetica"/>
                </a:rPr>
                <a:t>fo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&lt;expr&gt;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&lt;in</a:t>
              </a:r>
              <a:r>
                <a:rPr sz="1250" dirty="0">
                  <a:latin typeface="Helvetica"/>
                  <a:cs typeface="Helvetica"/>
                </a:rPr>
                <a:t>t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expr&gt;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&lt;term&gt;,</a:t>
              </a:r>
              <a:endParaRPr sz="1250">
                <a:latin typeface="Helvetica"/>
                <a:cs typeface="Helvetica"/>
              </a:endParaRPr>
            </a:p>
            <a:p>
              <a:pPr marL="555625" marR="168275">
                <a:lnSpc>
                  <a:spcPts val="1320"/>
                </a:lnSpc>
                <a:spcBef>
                  <a:spcPts val="105"/>
                </a:spcBef>
              </a:pPr>
              <a:r>
                <a:rPr sz="1250" spc="-15" dirty="0">
                  <a:latin typeface="Helvetica"/>
                  <a:cs typeface="Helvetica"/>
                </a:rPr>
                <a:t>&lt;element&gt;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&lt;boo</a:t>
              </a:r>
              <a:r>
                <a:rPr sz="1250" dirty="0">
                  <a:latin typeface="Helvetica"/>
                  <a:cs typeface="Helvetica"/>
                </a:rPr>
                <a:t>l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expr&gt;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&lt;boo</a:t>
              </a:r>
              <a:r>
                <a:rPr sz="1250" dirty="0">
                  <a:latin typeface="Helvetica"/>
                  <a:cs typeface="Helvetica"/>
                </a:rPr>
                <a:t>l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term&gt;,</a:t>
              </a:r>
              <a:r>
                <a:rPr sz="1250" spc="-20" dirty="0">
                  <a:latin typeface="Helvetica"/>
                  <a:cs typeface="Helvetica"/>
                </a:rPr>
                <a:t> an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&lt;boo</a:t>
              </a:r>
              <a:r>
                <a:rPr sz="1250" dirty="0">
                  <a:latin typeface="Helvetica"/>
                  <a:cs typeface="Helvetica"/>
                </a:rPr>
                <a:t>l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element&gt;</a:t>
              </a:r>
              <a:endParaRPr sz="1250"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  <a:spcBef>
                  <a:spcPts val="33"/>
                </a:spcBef>
              </a:pPr>
              <a:endParaRPr sz="95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tabLst>
                  <a:tab pos="1521460" algn="l"/>
                </a:tabLst>
              </a:pPr>
              <a:r>
                <a:rPr sz="1250" i="1" spc="210" dirty="0">
                  <a:latin typeface="Palatino"/>
                  <a:cs typeface="Palatino"/>
                </a:rPr>
                <a:t>Nam</a:t>
              </a:r>
              <a:r>
                <a:rPr sz="1250" i="1" dirty="0">
                  <a:latin typeface="Palatino"/>
                  <a:cs typeface="Palatino"/>
                </a:rPr>
                <a:t>e	</a:t>
              </a:r>
              <a:r>
                <a:rPr sz="1250" spc="-15" dirty="0">
                  <a:latin typeface="Helvetica"/>
                  <a:cs typeface="Helvetica"/>
                </a:rPr>
                <a:t>Strin</a:t>
              </a:r>
              <a:r>
                <a:rPr sz="1250" spc="5" dirty="0">
                  <a:latin typeface="Helvetica"/>
                  <a:cs typeface="Helvetica"/>
                </a:rPr>
                <a:t>g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letter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digits</a:t>
              </a:r>
              <a:endParaRPr sz="1250">
                <a:latin typeface="Helvetica"/>
                <a:cs typeface="Helvetica"/>
              </a:endParaRPr>
            </a:p>
            <a:p>
              <a:pPr marL="314325">
                <a:lnSpc>
                  <a:spcPts val="1410"/>
                </a:lnSpc>
                <a:spcBef>
                  <a:spcPts val="560"/>
                </a:spcBef>
              </a:pPr>
              <a:r>
                <a:rPr sz="1250" b="1" spc="55" dirty="0">
                  <a:latin typeface="Helvetica"/>
                  <a:cs typeface="Helvetica"/>
                </a:rPr>
                <a:t>synthesize</a:t>
              </a:r>
              <a:r>
                <a:rPr sz="1250" b="1" spc="-240" dirty="0">
                  <a:latin typeface="Helvetica"/>
                  <a:cs typeface="Helvetica"/>
                </a:rPr>
                <a:t>d</a:t>
              </a:r>
              <a:r>
                <a:rPr sz="1250" spc="-15" dirty="0">
                  <a:latin typeface="Helvetica"/>
                  <a:cs typeface="Helvetica"/>
                </a:rPr>
                <a:t>fo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&lt;variable&gt;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0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&lt;identifier&gt;,</a:t>
              </a:r>
              <a:endParaRPr sz="1250">
                <a:latin typeface="Helvetica"/>
                <a:cs typeface="Helvetica"/>
              </a:endParaRPr>
            </a:p>
            <a:p>
              <a:pPr marL="1642110">
                <a:lnSpc>
                  <a:spcPts val="1410"/>
                </a:lnSpc>
              </a:pPr>
              <a:r>
                <a:rPr sz="1250" spc="-10" dirty="0">
                  <a:latin typeface="Helvetica"/>
                  <a:cs typeface="Helvetica"/>
                </a:rPr>
                <a:t>&lt;letter&gt;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an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&lt;digit&gt;</a:t>
              </a:r>
              <a:endParaRPr sz="1250"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  <a:spcBef>
                  <a:spcPts val="47"/>
                </a:spcBef>
              </a:pPr>
              <a:endParaRPr sz="95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tabLst>
                  <a:tab pos="1508760" algn="l"/>
                </a:tabLst>
              </a:pPr>
              <a:r>
                <a:rPr sz="1250" i="1" spc="20" dirty="0">
                  <a:latin typeface="Palatino"/>
                  <a:cs typeface="Palatino"/>
                </a:rPr>
                <a:t>Var-lis</a:t>
              </a:r>
              <a:r>
                <a:rPr sz="1250" i="1" dirty="0">
                  <a:latin typeface="Palatino"/>
                  <a:cs typeface="Palatino"/>
                </a:rPr>
                <a:t>t	</a:t>
              </a:r>
              <a:r>
                <a:rPr sz="1250" spc="-20" dirty="0">
                  <a:latin typeface="Helvetica"/>
                  <a:cs typeface="Helvetica"/>
                </a:rPr>
                <a:t>Sequenc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Nam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values</a:t>
              </a:r>
              <a:endParaRPr sz="1250">
                <a:latin typeface="Helvetica"/>
                <a:cs typeface="Helvetica"/>
              </a:endParaRPr>
            </a:p>
            <a:p>
              <a:pPr marL="314325">
                <a:lnSpc>
                  <a:spcPct val="100000"/>
                </a:lnSpc>
                <a:spcBef>
                  <a:spcPts val="560"/>
                </a:spcBef>
              </a:pPr>
              <a:r>
                <a:rPr sz="1250" b="1" spc="55" dirty="0">
                  <a:latin typeface="Helvetica"/>
                  <a:cs typeface="Helvetica"/>
                </a:rPr>
                <a:t>synthesize</a:t>
              </a:r>
              <a:r>
                <a:rPr sz="1250" b="1" spc="-245" dirty="0">
                  <a:latin typeface="Helvetica"/>
                  <a:cs typeface="Helvetica"/>
                </a:rPr>
                <a:t>d</a:t>
              </a:r>
              <a:r>
                <a:rPr sz="1250" spc="-20" dirty="0">
                  <a:latin typeface="Helvetica"/>
                  <a:cs typeface="Helvetica"/>
                </a:rPr>
                <a:t>fo</a:t>
              </a:r>
              <a:r>
                <a:rPr sz="1250" dirty="0">
                  <a:latin typeface="Helvetica"/>
                  <a:cs typeface="Helvetica"/>
                </a:rPr>
                <a:t>r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&lt;variabl</a:t>
              </a:r>
              <a:r>
                <a:rPr sz="1250" spc="5" dirty="0">
                  <a:latin typeface="Helvetica"/>
                  <a:cs typeface="Helvetica"/>
                </a:rPr>
                <a:t>e</a:t>
              </a:r>
              <a:r>
                <a:rPr sz="1250" spc="-4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list&gt;</a:t>
              </a:r>
              <a:endParaRPr sz="1250">
                <a:latin typeface="Helvetica"/>
                <a:cs typeface="Helvetica"/>
              </a:endParaRPr>
            </a:p>
          </p:txBody>
        </p:sp>
        <p:sp>
          <p:nvSpPr>
            <p:cNvPr id="5" name="object 57"/>
            <p:cNvSpPr txBox="1"/>
            <p:nvPr/>
          </p:nvSpPr>
          <p:spPr>
            <a:xfrm>
              <a:off x="4185142" y="8392776"/>
              <a:ext cx="1032510" cy="1866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i="1" spc="110" dirty="0">
                  <a:latin typeface="Palatino"/>
                  <a:cs typeface="Palatino"/>
                </a:rPr>
                <a:t>Symbol-table</a:t>
              </a:r>
              <a:endParaRPr sz="1250">
                <a:latin typeface="Palatino"/>
                <a:cs typeface="Palatino"/>
              </a:endParaRPr>
            </a:p>
          </p:txBody>
        </p:sp>
        <p:sp>
          <p:nvSpPr>
            <p:cNvPr id="6" name="object 58"/>
            <p:cNvSpPr txBox="1"/>
            <p:nvPr/>
          </p:nvSpPr>
          <p:spPr>
            <a:xfrm>
              <a:off x="5694140" y="8382729"/>
              <a:ext cx="1693545" cy="367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65"/>
                </a:lnSpc>
              </a:pPr>
              <a:r>
                <a:rPr sz="1250" spc="-20" dirty="0">
                  <a:latin typeface="Helvetica"/>
                  <a:cs typeface="Helvetica"/>
                </a:rPr>
                <a:t>Se</a:t>
              </a:r>
              <a:r>
                <a:rPr sz="1250" dirty="0">
                  <a:latin typeface="Helvetica"/>
                  <a:cs typeface="Helvetica"/>
                </a:rPr>
                <a:t>t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pair</a:t>
              </a:r>
              <a:r>
                <a:rPr sz="1250" spc="5" dirty="0">
                  <a:latin typeface="Helvetica"/>
                  <a:cs typeface="Helvetica"/>
                </a:rPr>
                <a:t>s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o</a:t>
              </a:r>
              <a:r>
                <a:rPr sz="1250" dirty="0">
                  <a:latin typeface="Helvetica"/>
                  <a:cs typeface="Helvetica"/>
                </a:rPr>
                <a:t>f</a:t>
              </a:r>
              <a:r>
                <a:rPr sz="1250" spc="-45" dirty="0">
                  <a:latin typeface="Helvetica"/>
                  <a:cs typeface="Helvetica"/>
                </a:rPr>
                <a:t> </a:t>
              </a:r>
              <a:r>
                <a:rPr sz="1250" spc="-20" dirty="0">
                  <a:latin typeface="Helvetica"/>
                  <a:cs typeface="Helvetica"/>
                </a:rPr>
                <a:t>the</a:t>
              </a:r>
              <a:endParaRPr sz="1250">
                <a:latin typeface="Helvetica"/>
                <a:cs typeface="Helvetica"/>
              </a:endParaRPr>
            </a:p>
            <a:p>
              <a:pPr marL="374650">
                <a:lnSpc>
                  <a:spcPts val="1465"/>
                </a:lnSpc>
              </a:pPr>
              <a:r>
                <a:rPr sz="1250" spc="-15" dirty="0">
                  <a:latin typeface="Helvetica"/>
                  <a:cs typeface="Helvetica"/>
                </a:rPr>
                <a:t>for</a:t>
              </a:r>
              <a:r>
                <a:rPr sz="1250" spc="10" dirty="0">
                  <a:latin typeface="Helvetica"/>
                  <a:cs typeface="Helvetica"/>
                </a:rPr>
                <a:t>m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[Name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Type]</a:t>
              </a:r>
              <a:endParaRPr sz="1250">
                <a:latin typeface="Helvetica"/>
                <a:cs typeface="Helvetica"/>
              </a:endParaRPr>
            </a:p>
          </p:txBody>
        </p:sp>
        <p:sp>
          <p:nvSpPr>
            <p:cNvPr id="7" name="object 59"/>
            <p:cNvSpPr txBox="1"/>
            <p:nvPr/>
          </p:nvSpPr>
          <p:spPr>
            <a:xfrm>
              <a:off x="4486941" y="8812009"/>
              <a:ext cx="2853690" cy="76259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sz="1250" b="1" spc="55" dirty="0" smtClean="0">
                  <a:latin typeface="Helvetica"/>
                  <a:cs typeface="Helvetica"/>
                </a:rPr>
                <a:t>S</a:t>
              </a:r>
              <a:r>
                <a:rPr sz="1250" b="1" spc="55" dirty="0" smtClean="0">
                  <a:latin typeface="Helvetica"/>
                  <a:cs typeface="Helvetica"/>
                </a:rPr>
                <a:t>ynthesize</a:t>
              </a:r>
              <a:r>
                <a:rPr lang="en-US" sz="1250" b="1" spc="-250" dirty="0" smtClean="0">
                  <a:latin typeface="Helvetica"/>
                  <a:cs typeface="Helvetica"/>
                </a:rPr>
                <a:t>d</a:t>
              </a:r>
              <a:r>
                <a:rPr lang="en-US" sz="1250" spc="-25" dirty="0">
                  <a:latin typeface="Helvetica"/>
                  <a:cs typeface="Helvetica"/>
                </a:rPr>
                <a:t> </a:t>
              </a:r>
              <a:r>
                <a:rPr lang="en-US" sz="1250" spc="-25" dirty="0" smtClean="0">
                  <a:latin typeface="Helvetica"/>
                  <a:cs typeface="Helvetica"/>
                </a:rPr>
                <a:t>fo</a:t>
              </a:r>
              <a:r>
                <a:rPr sz="1250" dirty="0" smtClean="0">
                  <a:latin typeface="Helvetica"/>
                  <a:cs typeface="Helvetica"/>
                </a:rPr>
                <a:t>r</a:t>
              </a:r>
              <a:r>
                <a:rPr sz="1250" spc="-50" dirty="0" smtClean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&lt;de</a:t>
              </a:r>
              <a:r>
                <a:rPr sz="1250" spc="5" dirty="0">
                  <a:latin typeface="Helvetica"/>
                  <a:cs typeface="Helvetica"/>
                </a:rPr>
                <a:t>c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seq</a:t>
              </a:r>
              <a:r>
                <a:rPr sz="1250" spc="5" dirty="0">
                  <a:latin typeface="Helvetica"/>
                  <a:cs typeface="Helvetica"/>
                </a:rPr>
                <a:t>&gt;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an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50" dirty="0">
                  <a:latin typeface="Helvetica"/>
                  <a:cs typeface="Helvetica"/>
                </a:rPr>
                <a:t> </a:t>
              </a:r>
              <a:r>
                <a:rPr sz="1250" spc="-25" dirty="0">
                  <a:latin typeface="Helvetica"/>
                  <a:cs typeface="Helvetica"/>
                </a:rPr>
                <a:t>&lt;dec&gt;</a:t>
              </a:r>
              <a:endParaRPr sz="1250" dirty="0">
                <a:latin typeface="Helvetica"/>
                <a:cs typeface="Helvetica"/>
              </a:endParaRPr>
            </a:p>
            <a:p>
              <a:pPr marL="12700">
                <a:lnSpc>
                  <a:spcPts val="1410"/>
                </a:lnSpc>
                <a:spcBef>
                  <a:spcPts val="455"/>
                </a:spcBef>
              </a:pPr>
              <a:r>
                <a:rPr lang="en-US" sz="1250" b="1" spc="45" dirty="0" smtClean="0">
                  <a:latin typeface="Helvetica"/>
                  <a:cs typeface="Helvetica"/>
                </a:rPr>
                <a:t>I</a:t>
              </a:r>
              <a:r>
                <a:rPr sz="1250" b="1" spc="45" dirty="0" smtClean="0">
                  <a:latin typeface="Helvetica"/>
                  <a:cs typeface="Helvetica"/>
                </a:rPr>
                <a:t>nherite</a:t>
              </a:r>
              <a:r>
                <a:rPr sz="1250" b="1" spc="-145" dirty="0" smtClean="0">
                  <a:latin typeface="Helvetica"/>
                  <a:cs typeface="Helvetica"/>
                </a:rPr>
                <a:t>d</a:t>
              </a:r>
              <a:r>
                <a:rPr lang="en-US" sz="1250" b="1" spc="-145" dirty="0" smtClean="0">
                  <a:latin typeface="Helvetica"/>
                  <a:cs typeface="Helvetica"/>
                </a:rPr>
                <a:t> </a:t>
              </a:r>
              <a:r>
                <a:rPr sz="1250" spc="-15" dirty="0" smtClean="0">
                  <a:latin typeface="Helvetica"/>
                  <a:cs typeface="Helvetica"/>
                </a:rPr>
                <a:t>fo</a:t>
              </a:r>
              <a:r>
                <a:rPr sz="1250" dirty="0" smtClean="0">
                  <a:latin typeface="Helvetica"/>
                  <a:cs typeface="Helvetica"/>
                </a:rPr>
                <a:t>r</a:t>
              </a:r>
              <a:r>
                <a:rPr sz="1250" spc="-35" dirty="0" smtClean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&lt;block&gt;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&lt;cm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seq&gt;,</a:t>
              </a:r>
              <a:endParaRPr sz="1250" dirty="0">
                <a:latin typeface="Helvetica"/>
                <a:cs typeface="Helvetica"/>
              </a:endParaRPr>
            </a:p>
            <a:p>
              <a:pPr marL="254000">
                <a:lnSpc>
                  <a:spcPts val="1320"/>
                </a:lnSpc>
              </a:pPr>
              <a:r>
                <a:rPr sz="1250" spc="-10" dirty="0">
                  <a:latin typeface="Helvetica"/>
                  <a:cs typeface="Helvetica"/>
                </a:rPr>
                <a:t>&lt;cmd&gt;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&lt;expr&gt;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&lt;in</a:t>
              </a:r>
              <a:r>
                <a:rPr sz="1250" dirty="0">
                  <a:latin typeface="Helvetica"/>
                  <a:cs typeface="Helvetica"/>
                </a:rPr>
                <a:t>t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expr&gt;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20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&lt;term&gt;,</a:t>
              </a:r>
              <a:endParaRPr sz="1250" dirty="0">
                <a:latin typeface="Helvetica"/>
                <a:cs typeface="Helvetica"/>
              </a:endParaRPr>
            </a:p>
            <a:p>
              <a:pPr marL="254000">
                <a:lnSpc>
                  <a:spcPts val="1320"/>
                </a:lnSpc>
              </a:pPr>
              <a:r>
                <a:rPr sz="1250" spc="-10" dirty="0">
                  <a:latin typeface="Helvetica"/>
                  <a:cs typeface="Helvetica"/>
                </a:rPr>
                <a:t>&lt;element&gt;,&lt;boo</a:t>
              </a:r>
              <a:r>
                <a:rPr sz="1250" dirty="0">
                  <a:latin typeface="Helvetica"/>
                  <a:cs typeface="Helvetica"/>
                </a:rPr>
                <a:t>l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expr&gt;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&lt;boo</a:t>
              </a:r>
              <a:r>
                <a:rPr sz="1250" dirty="0">
                  <a:latin typeface="Helvetica"/>
                  <a:cs typeface="Helvetica"/>
                </a:rPr>
                <a:t>l</a:t>
              </a:r>
              <a:r>
                <a:rPr sz="1250" spc="-25" dirty="0">
                  <a:latin typeface="Helvetica"/>
                  <a:cs typeface="Helvetica"/>
                </a:rPr>
                <a:t> </a:t>
              </a:r>
              <a:r>
                <a:rPr sz="1250" spc="-10" dirty="0">
                  <a:latin typeface="Helvetica"/>
                  <a:cs typeface="Helvetica"/>
                </a:rPr>
                <a:t>term&gt;,</a:t>
              </a:r>
              <a:endParaRPr sz="1250" dirty="0">
                <a:latin typeface="Helvetica"/>
                <a:cs typeface="Helvetica"/>
              </a:endParaRPr>
            </a:p>
            <a:p>
              <a:pPr marL="254000">
                <a:lnSpc>
                  <a:spcPts val="1410"/>
                </a:lnSpc>
              </a:pPr>
              <a:r>
                <a:rPr sz="1250" spc="-15" dirty="0">
                  <a:latin typeface="Helvetica"/>
                  <a:cs typeface="Helvetica"/>
                </a:rPr>
                <a:t>&lt;boo</a:t>
              </a:r>
              <a:r>
                <a:rPr sz="1250" dirty="0">
                  <a:latin typeface="Helvetica"/>
                  <a:cs typeface="Helvetica"/>
                </a:rPr>
                <a:t>l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element&gt;</a:t>
              </a:r>
              <a:r>
                <a:rPr sz="1250" dirty="0">
                  <a:latin typeface="Helvetica"/>
                  <a:cs typeface="Helvetica"/>
                </a:rPr>
                <a:t>,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an</a:t>
              </a:r>
              <a:r>
                <a:rPr sz="1250" spc="5" dirty="0">
                  <a:latin typeface="Helvetica"/>
                  <a:cs typeface="Helvetica"/>
                </a:rPr>
                <a:t>d</a:t>
              </a:r>
              <a:r>
                <a:rPr sz="1250" spc="-35" dirty="0">
                  <a:latin typeface="Helvetica"/>
                  <a:cs typeface="Helvetica"/>
                </a:rPr>
                <a:t> </a:t>
              </a:r>
              <a:r>
                <a:rPr sz="1250" spc="-15" dirty="0">
                  <a:latin typeface="Helvetica"/>
                  <a:cs typeface="Helvetica"/>
                </a:rPr>
                <a:t>&lt;comparison&gt;</a:t>
              </a:r>
              <a:endParaRPr sz="125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7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95718" y="380399"/>
            <a:ext cx="6056443" cy="5673798"/>
            <a:chOff x="295719" y="380399"/>
            <a:chExt cx="2987504" cy="3773958"/>
          </a:xfrm>
        </p:grpSpPr>
        <p:sp>
          <p:nvSpPr>
            <p:cNvPr id="2" name="object 4"/>
            <p:cNvSpPr txBox="1"/>
            <p:nvPr/>
          </p:nvSpPr>
          <p:spPr>
            <a:xfrm>
              <a:off x="295719" y="380399"/>
              <a:ext cx="1166495" cy="2047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10" dirty="0">
                  <a:latin typeface="Helvetica"/>
                  <a:cs typeface="Helvetica"/>
                </a:rPr>
                <a:t>Declarations</a:t>
              </a:r>
              <a:endParaRPr sz="2000">
                <a:latin typeface="Helvetica"/>
                <a:cs typeface="Helvetica"/>
              </a:endParaRPr>
            </a:p>
          </p:txBody>
        </p:sp>
        <p:sp>
          <p:nvSpPr>
            <p:cNvPr id="3" name="object 5"/>
            <p:cNvSpPr txBox="1"/>
            <p:nvPr/>
          </p:nvSpPr>
          <p:spPr>
            <a:xfrm>
              <a:off x="295719" y="824650"/>
              <a:ext cx="1196975" cy="1842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spc="80" dirty="0">
                  <a:latin typeface="Helvetica"/>
                  <a:cs typeface="Helvetica"/>
                </a:rPr>
                <a:t>va</a:t>
              </a:r>
              <a:r>
                <a:rPr b="1" dirty="0">
                  <a:latin typeface="Helvetica"/>
                  <a:cs typeface="Helvetica"/>
                </a:rPr>
                <a:t>r</a:t>
              </a:r>
              <a:r>
                <a:rPr b="1" spc="-14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x,y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dirty="0">
                  <a:latin typeface="Helvetica"/>
                  <a:cs typeface="Helvetica"/>
                </a:rPr>
                <a:t>: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b="1" spc="10" dirty="0">
                  <a:latin typeface="Helvetica"/>
                  <a:cs typeface="Helvetica"/>
                </a:rPr>
                <a:t>intege</a:t>
              </a:r>
              <a:r>
                <a:rPr b="1" spc="-375" dirty="0">
                  <a:latin typeface="Helvetica"/>
                  <a:cs typeface="Helvetica"/>
                </a:rPr>
                <a:t>r</a:t>
              </a:r>
              <a:r>
                <a:rPr dirty="0">
                  <a:latin typeface="Helvetica"/>
                  <a:cs typeface="Helvetica"/>
                </a:rPr>
                <a:t>;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4" name="object 6"/>
            <p:cNvSpPr txBox="1"/>
            <p:nvPr/>
          </p:nvSpPr>
          <p:spPr>
            <a:xfrm>
              <a:off x="1214393" y="1322159"/>
              <a:ext cx="2068830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67665">
                <a:lnSpc>
                  <a:spcPct val="100000"/>
                </a:lnSpc>
              </a:pPr>
              <a:r>
                <a:rPr sz="1000" spc="70" dirty="0">
                  <a:latin typeface="Times New Roman"/>
                  <a:cs typeface="Times New Roman"/>
                </a:rPr>
                <a:t>&lt;</a:t>
              </a:r>
              <a:r>
                <a:rPr sz="1000" spc="80" dirty="0">
                  <a:latin typeface="Times New Roman"/>
                  <a:cs typeface="Times New Roman"/>
                </a:rPr>
                <a:t>d</a:t>
              </a:r>
              <a:r>
                <a:rPr sz="1000" spc="40" dirty="0">
                  <a:latin typeface="Times New Roman"/>
                  <a:cs typeface="Times New Roman"/>
                </a:rPr>
                <a:t>e</a:t>
              </a:r>
              <a:r>
                <a:rPr sz="1000" spc="75" dirty="0">
                  <a:latin typeface="Times New Roman"/>
                  <a:cs typeface="Times New Roman"/>
                </a:rPr>
                <a:t>c</a:t>
              </a:r>
              <a:r>
                <a:rPr sz="1000" spc="60" dirty="0">
                  <a:latin typeface="Times New Roman"/>
                  <a:cs typeface="Times New Roman"/>
                </a:rPr>
                <a:t>l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t</a:t>
              </a:r>
              <a:r>
                <a:rPr sz="1000" spc="35" dirty="0">
                  <a:latin typeface="Times New Roman"/>
                  <a:cs typeface="Times New Roman"/>
                </a:rPr>
                <a:t>i</a:t>
              </a:r>
              <a:r>
                <a:rPr sz="1000" spc="95" dirty="0">
                  <a:latin typeface="Times New Roman"/>
                  <a:cs typeface="Times New Roman"/>
                </a:rPr>
                <a:t>o</a:t>
              </a:r>
              <a:r>
                <a:rPr sz="1000" spc="80" dirty="0">
                  <a:latin typeface="Times New Roman"/>
                  <a:cs typeface="Times New Roman"/>
                </a:rPr>
                <a:t>n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Sy</a:t>
              </a:r>
              <a:r>
                <a:rPr sz="1000" i="1" spc="25" dirty="0">
                  <a:latin typeface="Times New Roman"/>
                  <a:cs typeface="Times New Roman"/>
                </a:rPr>
                <a:t>m</a:t>
              </a:r>
              <a:r>
                <a:rPr sz="1000" i="1" spc="40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b</a:t>
              </a:r>
              <a:r>
                <a:rPr sz="1000" i="1" spc="25" dirty="0">
                  <a:latin typeface="Times New Roman"/>
                  <a:cs typeface="Times New Roman"/>
                </a:rPr>
                <a:t>o</a:t>
              </a:r>
              <a:r>
                <a:rPr sz="1000" i="1" spc="5" dirty="0">
                  <a:latin typeface="Times New Roman"/>
                  <a:cs typeface="Times New Roman"/>
                </a:rPr>
                <a:t>l</a:t>
              </a:r>
              <a:r>
                <a:rPr sz="1000" i="1" spc="20" dirty="0">
                  <a:latin typeface="Times New Roman"/>
                  <a:cs typeface="Times New Roman"/>
                </a:rPr>
                <a:t>-</a:t>
              </a:r>
              <a:r>
                <a:rPr sz="1000" i="1" spc="70" dirty="0">
                  <a:latin typeface="Times New Roman"/>
                  <a:cs typeface="Times New Roman"/>
                </a:rPr>
                <a:t>t</a:t>
              </a:r>
              <a:r>
                <a:rPr sz="1000" i="1" spc="95" dirty="0">
                  <a:latin typeface="Times New Roman"/>
                  <a:cs typeface="Times New Roman"/>
                </a:rPr>
                <a:t>a</a:t>
              </a:r>
              <a:r>
                <a:rPr sz="1000" i="1" spc="45" dirty="0">
                  <a:latin typeface="Times New Roman"/>
                  <a:cs typeface="Times New Roman"/>
                </a:rPr>
                <a:t>bl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55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S</a:t>
              </a:r>
              <a:r>
                <a:rPr sz="1000" spc="-100" dirty="0">
                  <a:latin typeface="Times New Roman"/>
                  <a:cs typeface="Times New Roman"/>
                </a:rPr>
                <a:t> </a:t>
              </a:r>
              <a:r>
                <a:rPr sz="1100" spc="22" baseline="-18518" dirty="0">
                  <a:latin typeface="Times New Roman"/>
                  <a:cs typeface="Times New Roman"/>
                </a:rPr>
                <a:t>1</a:t>
              </a:r>
              <a:r>
                <a:rPr sz="1100" baseline="-18518" dirty="0">
                  <a:latin typeface="Times New Roman"/>
                  <a:cs typeface="Times New Roman"/>
                </a:rPr>
                <a:t> </a:t>
              </a:r>
              <a:r>
                <a:rPr sz="1100" spc="15" baseline="-18518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=</a:t>
              </a:r>
              <a:r>
                <a:rPr sz="1000" dirty="0">
                  <a:latin typeface="Times New Roman"/>
                  <a:cs typeface="Times New Roman"/>
                </a:rPr>
                <a:t>   </a:t>
              </a:r>
              <a:r>
                <a:rPr sz="1000" spc="-5" dirty="0">
                  <a:latin typeface="Times New Roman"/>
                  <a:cs typeface="Times New Roman"/>
                </a:rPr>
                <a:t>[</a:t>
              </a:r>
              <a:r>
                <a:rPr sz="1000" dirty="0">
                  <a:latin typeface="Times New Roman"/>
                  <a:cs typeface="Times New Roman"/>
                </a:rPr>
                <a:t>[</a:t>
              </a:r>
              <a:r>
                <a:rPr sz="1000" spc="45" dirty="0">
                  <a:latin typeface="Times New Roman"/>
                  <a:cs typeface="Times New Roman"/>
                </a:rPr>
                <a:t>'x'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spc="-10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-15" dirty="0">
                  <a:latin typeface="Times New Roman"/>
                  <a:cs typeface="Times New Roman"/>
                </a:rPr>
                <a:t>r</a:t>
              </a:r>
              <a:r>
                <a:rPr sz="1000" spc="20" dirty="0">
                  <a:latin typeface="Times New Roman"/>
                  <a:cs typeface="Times New Roman"/>
                </a:rPr>
                <a:t>],</a:t>
              </a:r>
              <a:r>
                <a:rPr sz="1000" spc="10" dirty="0">
                  <a:latin typeface="Times New Roman"/>
                  <a:cs typeface="Times New Roman"/>
                </a:rPr>
                <a:t>[</a:t>
              </a:r>
              <a:r>
                <a:rPr sz="1000" spc="20" dirty="0">
                  <a:latin typeface="Times New Roman"/>
                  <a:cs typeface="Times New Roman"/>
                </a:rPr>
                <a:t>'y</a:t>
              </a:r>
              <a:r>
                <a:rPr sz="1000" spc="75" dirty="0">
                  <a:latin typeface="Times New Roman"/>
                  <a:cs typeface="Times New Roman"/>
                </a:rPr>
                <a:t>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75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r</a:t>
              </a:r>
              <a:r>
                <a:rPr sz="1000" spc="-5" dirty="0">
                  <a:latin typeface="Times New Roman"/>
                  <a:cs typeface="Times New Roman"/>
                </a:rPr>
                <a:t>]]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5" name="object 7"/>
            <p:cNvSpPr txBox="1"/>
            <p:nvPr/>
          </p:nvSpPr>
          <p:spPr>
            <a:xfrm>
              <a:off x="1018020" y="1878822"/>
              <a:ext cx="173355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75" dirty="0">
                  <a:latin typeface="Times New Roman"/>
                  <a:cs typeface="Times New Roman"/>
                </a:rPr>
                <a:t>v</a:t>
              </a:r>
              <a:r>
                <a:rPr sz="1000" b="1" spc="40" dirty="0">
                  <a:latin typeface="Times New Roman"/>
                  <a:cs typeface="Times New Roman"/>
                </a:rPr>
                <a:t>a</a:t>
              </a:r>
              <a:r>
                <a:rPr sz="1000" b="1" spc="15" dirty="0">
                  <a:latin typeface="Times New Roman"/>
                  <a:cs typeface="Times New Roman"/>
                </a:rPr>
                <a:t>r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6" name="object 8"/>
            <p:cNvSpPr txBox="1"/>
            <p:nvPr/>
          </p:nvSpPr>
          <p:spPr>
            <a:xfrm>
              <a:off x="1343634" y="1872155"/>
              <a:ext cx="758190" cy="32413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75" dirty="0">
                  <a:latin typeface="Times New Roman"/>
                  <a:cs typeface="Times New Roman"/>
                </a:rPr>
                <a:t>v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spc="65" dirty="0">
                  <a:latin typeface="Times New Roman"/>
                  <a:cs typeface="Times New Roman"/>
                </a:rPr>
                <a:t>a</a:t>
              </a:r>
              <a:r>
                <a:rPr sz="1000" spc="15" dirty="0">
                  <a:latin typeface="Times New Roman"/>
                  <a:cs typeface="Times New Roman"/>
                </a:rPr>
                <a:t>b</a:t>
              </a:r>
              <a:r>
                <a:rPr sz="1000" spc="-80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l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50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l</a:t>
              </a:r>
              <a:r>
                <a:rPr sz="1000" spc="65" dirty="0">
                  <a:latin typeface="Times New Roman"/>
                  <a:cs typeface="Times New Roman"/>
                </a:rPr>
                <a:t>i</a:t>
              </a:r>
              <a:r>
                <a:rPr sz="1000" spc="10" dirty="0">
                  <a:latin typeface="Times New Roman"/>
                  <a:cs typeface="Times New Roman"/>
                </a:rPr>
                <a:t>s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5" dirty="0">
                  <a:latin typeface="Times New Roman"/>
                  <a:cs typeface="Times New Roman"/>
                </a:rPr>
                <a:t>t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20320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80" dirty="0">
                  <a:latin typeface="Times New Roman"/>
                  <a:cs typeface="Times New Roman"/>
                </a:rPr>
                <a:t>V</a:t>
              </a:r>
              <a:r>
                <a:rPr sz="1000" i="1" spc="50" dirty="0">
                  <a:latin typeface="Times New Roman"/>
                  <a:cs typeface="Times New Roman"/>
                </a:rPr>
                <a:t>a</a:t>
              </a:r>
              <a:r>
                <a:rPr sz="1000" i="1" spc="15" dirty="0">
                  <a:latin typeface="Times New Roman"/>
                  <a:cs typeface="Times New Roman"/>
                </a:rPr>
                <a:t>r</a:t>
              </a:r>
              <a:r>
                <a:rPr sz="1000" i="1" spc="5" dirty="0">
                  <a:latin typeface="Times New Roman"/>
                  <a:cs typeface="Times New Roman"/>
                </a:rPr>
                <a:t>-l</a:t>
              </a:r>
              <a:r>
                <a:rPr sz="1000" i="1" spc="60" dirty="0">
                  <a:latin typeface="Times New Roman"/>
                  <a:cs typeface="Times New Roman"/>
                </a:rPr>
                <a:t>i</a:t>
              </a:r>
              <a:r>
                <a:rPr sz="1000" i="1" spc="10" dirty="0">
                  <a:latin typeface="Times New Roman"/>
                  <a:cs typeface="Times New Roman"/>
                </a:rPr>
                <a:t>s</a:t>
              </a:r>
              <a:r>
                <a:rPr sz="1000" i="1" spc="-100" dirty="0">
                  <a:latin typeface="Times New Roman"/>
                  <a:cs typeface="Times New Roman"/>
                </a:rPr>
                <a:t> </a:t>
              </a:r>
              <a:r>
                <a:rPr sz="1000" i="1" spc="15" dirty="0">
                  <a:latin typeface="Times New Roman"/>
                  <a:cs typeface="Times New Roman"/>
                </a:rPr>
                <a:t>t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[</a:t>
              </a:r>
              <a:r>
                <a:rPr sz="1000" spc="45" dirty="0">
                  <a:latin typeface="Times New Roman"/>
                  <a:cs typeface="Times New Roman"/>
                </a:rPr>
                <a:t>'x',</a:t>
              </a:r>
              <a:r>
                <a:rPr sz="1000" spc="20" dirty="0">
                  <a:latin typeface="Times New Roman"/>
                  <a:cs typeface="Times New Roman"/>
                </a:rPr>
                <a:t>'y</a:t>
              </a:r>
              <a:r>
                <a:rPr sz="1000" spc="35" dirty="0">
                  <a:latin typeface="Times New Roman"/>
                  <a:cs typeface="Times New Roman"/>
                </a:rPr>
                <a:t>'</a:t>
              </a:r>
              <a:r>
                <a:rPr sz="1000" spc="10" dirty="0">
                  <a:latin typeface="Times New Roman"/>
                  <a:cs typeface="Times New Roman"/>
                </a:rPr>
                <a:t>]</a:t>
              </a:r>
              <a:endParaRPr sz="1000">
                <a:latin typeface="Times New Roman"/>
                <a:cs typeface="Times New Roman"/>
              </a:endParaRPr>
            </a:p>
            <a:p>
              <a:pPr marL="17145">
                <a:lnSpc>
                  <a:spcPct val="100000"/>
                </a:lnSpc>
                <a:spcBef>
                  <a:spcPts val="110"/>
                </a:spcBef>
              </a:pPr>
              <a:r>
                <a:rPr sz="1000" b="1" spc="65" dirty="0">
                  <a:latin typeface="Times New Roman"/>
                  <a:cs typeface="Times New Roman"/>
                </a:rPr>
                <a:t>co</a:t>
              </a:r>
              <a:r>
                <a:rPr sz="1000" b="1" spc="15" dirty="0">
                  <a:latin typeface="Times New Roman"/>
                  <a:cs typeface="Times New Roman"/>
                </a:rPr>
                <a:t>n</a:t>
              </a:r>
              <a:r>
                <a:rPr sz="1000" b="1" spc="-15" dirty="0">
                  <a:latin typeface="Times New Roman"/>
                  <a:cs typeface="Times New Roman"/>
                </a:rPr>
                <a:t> </a:t>
              </a:r>
              <a:r>
                <a:rPr sz="1000" b="1" spc="45" dirty="0">
                  <a:latin typeface="Times New Roman"/>
                  <a:cs typeface="Times New Roman"/>
                </a:rPr>
                <a:t>d</a:t>
              </a:r>
              <a:r>
                <a:rPr sz="1000" b="1" spc="5" dirty="0">
                  <a:latin typeface="Times New Roman"/>
                  <a:cs typeface="Times New Roman"/>
                </a:rPr>
                <a:t>i</a:t>
              </a:r>
              <a:r>
                <a:rPr sz="1000" b="1" spc="-70" dirty="0">
                  <a:latin typeface="Times New Roman"/>
                  <a:cs typeface="Times New Roman"/>
                </a:rPr>
                <a:t> </a:t>
              </a:r>
              <a:r>
                <a:rPr sz="1000" b="1" spc="10" dirty="0">
                  <a:latin typeface="Times New Roman"/>
                  <a:cs typeface="Times New Roman"/>
                </a:rPr>
                <a:t>t</a:t>
              </a:r>
              <a:r>
                <a:rPr sz="1000" b="1" spc="-100" dirty="0">
                  <a:latin typeface="Times New Roman"/>
                  <a:cs typeface="Times New Roman"/>
                </a:rPr>
                <a:t> </a:t>
              </a:r>
              <a:r>
                <a:rPr sz="1000" b="1" spc="75" dirty="0">
                  <a:latin typeface="Times New Roman"/>
                  <a:cs typeface="Times New Roman"/>
                </a:rPr>
                <a:t>i</a:t>
              </a:r>
              <a:r>
                <a:rPr sz="1000" b="1" spc="50" dirty="0">
                  <a:latin typeface="Times New Roman"/>
                  <a:cs typeface="Times New Roman"/>
                </a:rPr>
                <a:t>o</a:t>
              </a:r>
              <a:r>
                <a:rPr sz="1000" b="1" spc="15" dirty="0">
                  <a:latin typeface="Times New Roman"/>
                  <a:cs typeface="Times New Roman"/>
                </a:rPr>
                <a:t>n</a:t>
              </a:r>
              <a:r>
                <a:rPr sz="1000" b="1" spc="-85" dirty="0">
                  <a:latin typeface="Times New Roman"/>
                  <a:cs typeface="Times New Roman"/>
                </a:rPr>
                <a:t> </a:t>
              </a:r>
              <a:r>
                <a:rPr sz="1000" b="1" spc="10" dirty="0">
                  <a:latin typeface="Times New Roman"/>
                  <a:cs typeface="Times New Roman"/>
                </a:rPr>
                <a:t>:</a:t>
              </a:r>
              <a:r>
                <a:rPr sz="1000" b="1" dirty="0">
                  <a:latin typeface="Times New Roman"/>
                  <a:cs typeface="Times New Roman"/>
                </a:rPr>
                <a:t> </a:t>
              </a:r>
              <a:r>
                <a:rPr sz="1000" b="1" spc="-15" dirty="0">
                  <a:latin typeface="Times New Roman"/>
                  <a:cs typeface="Times New Roman"/>
                </a:rPr>
                <a:t> </a:t>
              </a:r>
              <a:r>
                <a:rPr sz="1000" b="1" spc="50" dirty="0">
                  <a:latin typeface="Times New Roman"/>
                  <a:cs typeface="Times New Roman"/>
                </a:rPr>
                <a:t>t</a:t>
              </a:r>
              <a:r>
                <a:rPr sz="1000" b="1" spc="65" dirty="0">
                  <a:latin typeface="Times New Roman"/>
                  <a:cs typeface="Times New Roman"/>
                </a:rPr>
                <a:t>r</a:t>
              </a:r>
              <a:r>
                <a:rPr sz="1000" b="1" spc="15" dirty="0">
                  <a:latin typeface="Times New Roman"/>
                  <a:cs typeface="Times New Roman"/>
                </a:rPr>
                <a:t>u</a:t>
              </a:r>
              <a:r>
                <a:rPr sz="1000" b="1" spc="-90" dirty="0">
                  <a:latin typeface="Times New Roman"/>
                  <a:cs typeface="Times New Roman"/>
                </a:rPr>
                <a:t> </a:t>
              </a:r>
              <a:r>
                <a:rPr sz="1000" b="1" spc="15" dirty="0">
                  <a:latin typeface="Times New Roman"/>
                  <a:cs typeface="Times New Roman"/>
                </a:rPr>
                <a:t>e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7" name="object 9"/>
            <p:cNvSpPr txBox="1"/>
            <p:nvPr/>
          </p:nvSpPr>
          <p:spPr>
            <a:xfrm>
              <a:off x="2207057" y="1878915"/>
              <a:ext cx="57150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0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8" name="object 10"/>
            <p:cNvSpPr txBox="1"/>
            <p:nvPr/>
          </p:nvSpPr>
          <p:spPr>
            <a:xfrm>
              <a:off x="2437090" y="1892342"/>
              <a:ext cx="639445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116839" algn="ctr">
                <a:lnSpc>
                  <a:spcPct val="100000"/>
                </a:lnSpc>
              </a:pPr>
              <a:r>
                <a:rPr sz="1000" spc="60" dirty="0">
                  <a:latin typeface="Times New Roman"/>
                  <a:cs typeface="Times New Roman"/>
                </a:rPr>
                <a:t>&lt;t</a:t>
              </a:r>
              <a:r>
                <a:rPr sz="1000" spc="70" dirty="0">
                  <a:latin typeface="Times New Roman"/>
                  <a:cs typeface="Times New Roman"/>
                </a:rPr>
                <a:t>y</a:t>
              </a:r>
              <a:r>
                <a:rPr sz="1000" spc="80" dirty="0">
                  <a:latin typeface="Times New Roman"/>
                  <a:cs typeface="Times New Roman"/>
                </a:rPr>
                <a:t>p</a:t>
              </a:r>
              <a:r>
                <a:rPr sz="1000" spc="50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80" dirty="0">
                  <a:latin typeface="Times New Roman"/>
                  <a:cs typeface="Times New Roman"/>
                </a:rPr>
                <a:t>T</a:t>
              </a:r>
              <a:r>
                <a:rPr sz="1000" i="1" spc="100" dirty="0">
                  <a:latin typeface="Times New Roman"/>
                  <a:cs typeface="Times New Roman"/>
                </a:rPr>
                <a:t>y</a:t>
              </a:r>
              <a:r>
                <a:rPr sz="1000" i="1" spc="50" dirty="0">
                  <a:latin typeface="Times New Roman"/>
                  <a:cs typeface="Times New Roman"/>
                </a:rPr>
                <a:t>p</a:t>
              </a:r>
              <a:r>
                <a:rPr sz="1000" i="1" spc="7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60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r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9" name="object 11"/>
            <p:cNvSpPr txBox="1"/>
            <p:nvPr/>
          </p:nvSpPr>
          <p:spPr>
            <a:xfrm>
              <a:off x="3206246" y="1872249"/>
              <a:ext cx="57150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0" dirty="0">
                  <a:latin typeface="Times New Roman"/>
                  <a:cs typeface="Times New Roman"/>
                </a:rPr>
                <a:t>;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0" name="object 12"/>
            <p:cNvSpPr txBox="1"/>
            <p:nvPr/>
          </p:nvSpPr>
          <p:spPr>
            <a:xfrm>
              <a:off x="2599803" y="2361797"/>
              <a:ext cx="367665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80" dirty="0">
                  <a:latin typeface="Times New Roman"/>
                  <a:cs typeface="Times New Roman"/>
                </a:rPr>
                <a:t>i</a:t>
              </a:r>
              <a:r>
                <a:rPr sz="1000" b="1" spc="55" dirty="0">
                  <a:latin typeface="Times New Roman"/>
                  <a:cs typeface="Times New Roman"/>
                </a:rPr>
                <a:t>nt</a:t>
              </a:r>
              <a:r>
                <a:rPr sz="1000" b="1" spc="15" dirty="0">
                  <a:latin typeface="Times New Roman"/>
                  <a:cs typeface="Times New Roman"/>
                </a:rPr>
                <a:t>e</a:t>
              </a:r>
              <a:r>
                <a:rPr sz="1000" b="1" dirty="0">
                  <a:latin typeface="Times New Roman"/>
                  <a:cs typeface="Times New Roman"/>
                </a:rPr>
                <a:t> </a:t>
              </a:r>
              <a:r>
                <a:rPr sz="1000" b="1" spc="90" dirty="0">
                  <a:latin typeface="Times New Roman"/>
                  <a:cs typeface="Times New Roman"/>
                </a:rPr>
                <a:t>g</a:t>
              </a:r>
              <a:r>
                <a:rPr sz="1000" b="1" spc="65" dirty="0">
                  <a:latin typeface="Times New Roman"/>
                  <a:cs typeface="Times New Roman"/>
                </a:rPr>
                <a:t>e</a:t>
              </a:r>
              <a:r>
                <a:rPr sz="1000" b="1" spc="15" dirty="0">
                  <a:latin typeface="Times New Roman"/>
                  <a:cs typeface="Times New Roman"/>
                </a:rPr>
                <a:t>r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1" name="object 13"/>
            <p:cNvSpPr/>
            <p:nvPr/>
          </p:nvSpPr>
          <p:spPr>
            <a:xfrm>
              <a:off x="1180287" y="1578076"/>
              <a:ext cx="697865" cy="275590"/>
            </a:xfrm>
            <a:custGeom>
              <a:avLst/>
              <a:gdLst/>
              <a:ahLst/>
              <a:cxnLst/>
              <a:rect l="l" t="t" r="r" b="b"/>
              <a:pathLst>
                <a:path w="697864" h="275589">
                  <a:moveTo>
                    <a:pt x="697483" y="0"/>
                  </a:moveTo>
                  <a:lnTo>
                    <a:pt x="684072" y="0"/>
                  </a:lnTo>
                  <a:lnTo>
                    <a:pt x="0" y="261569"/>
                  </a:lnTo>
                  <a:lnTo>
                    <a:pt x="0" y="274980"/>
                  </a:lnTo>
                  <a:lnTo>
                    <a:pt x="13411" y="274980"/>
                  </a:lnTo>
                  <a:lnTo>
                    <a:pt x="697483" y="13423"/>
                  </a:lnTo>
                  <a:lnTo>
                    <a:pt x="697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2" name="object 14"/>
            <p:cNvSpPr/>
            <p:nvPr/>
          </p:nvSpPr>
          <p:spPr>
            <a:xfrm>
              <a:off x="1743633" y="1578076"/>
              <a:ext cx="134620" cy="268605"/>
            </a:xfrm>
            <a:custGeom>
              <a:avLst/>
              <a:gdLst/>
              <a:ahLst/>
              <a:cxnLst/>
              <a:rect l="l" t="t" r="r" b="b"/>
              <a:pathLst>
                <a:path w="134619" h="268605">
                  <a:moveTo>
                    <a:pt x="134137" y="0"/>
                  </a:moveTo>
                  <a:lnTo>
                    <a:pt x="120726" y="0"/>
                  </a:lnTo>
                  <a:lnTo>
                    <a:pt x="0" y="254863"/>
                  </a:lnTo>
                  <a:lnTo>
                    <a:pt x="0" y="268274"/>
                  </a:lnTo>
                  <a:lnTo>
                    <a:pt x="13423" y="268274"/>
                  </a:lnTo>
                  <a:lnTo>
                    <a:pt x="134137" y="13423"/>
                  </a:lnTo>
                  <a:lnTo>
                    <a:pt x="134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3" name="object 15"/>
            <p:cNvSpPr/>
            <p:nvPr/>
          </p:nvSpPr>
          <p:spPr>
            <a:xfrm>
              <a:off x="2749638" y="214814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0"/>
                  </a:moveTo>
                  <a:lnTo>
                    <a:pt x="0" y="174371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14" name="object 16"/>
            <p:cNvSpPr txBox="1"/>
            <p:nvPr/>
          </p:nvSpPr>
          <p:spPr>
            <a:xfrm>
              <a:off x="947954" y="2468994"/>
              <a:ext cx="497205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75" dirty="0">
                  <a:latin typeface="Times New Roman"/>
                  <a:cs typeface="Times New Roman"/>
                </a:rPr>
                <a:t>v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spc="65" dirty="0">
                  <a:latin typeface="Times New Roman"/>
                  <a:cs typeface="Times New Roman"/>
                </a:rPr>
                <a:t>a</a:t>
              </a:r>
              <a:r>
                <a:rPr sz="1000" spc="15" dirty="0">
                  <a:latin typeface="Times New Roman"/>
                  <a:cs typeface="Times New Roman"/>
                </a:rPr>
                <a:t>b</a:t>
              </a:r>
              <a:r>
                <a:rPr sz="1000" spc="-80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l</a:t>
              </a:r>
              <a:r>
                <a:rPr sz="1000" spc="50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968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15" dirty="0">
                  <a:latin typeface="Times New Roman"/>
                  <a:cs typeface="Times New Roman"/>
                </a:rPr>
                <a:t>a</a:t>
              </a:r>
              <a:r>
                <a:rPr sz="1000" i="1" spc="-75" dirty="0">
                  <a:latin typeface="Times New Roman"/>
                  <a:cs typeface="Times New Roman"/>
                </a:rPr>
                <a:t> </a:t>
              </a:r>
              <a:r>
                <a:rPr sz="1000" i="1" spc="114" dirty="0">
                  <a:latin typeface="Times New Roman"/>
                  <a:cs typeface="Times New Roman"/>
                </a:rPr>
                <a:t>m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8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'x</a:t>
              </a:r>
              <a:r>
                <a:rPr sz="1000" spc="5" dirty="0">
                  <a:latin typeface="Times New Roman"/>
                  <a:cs typeface="Times New Roman"/>
                </a:rPr>
                <a:t>'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5" name="object 17"/>
            <p:cNvSpPr txBox="1"/>
            <p:nvPr/>
          </p:nvSpPr>
          <p:spPr>
            <a:xfrm>
              <a:off x="1813066" y="2475755"/>
              <a:ext cx="671830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75" dirty="0">
                  <a:latin typeface="Times New Roman"/>
                  <a:cs typeface="Times New Roman"/>
                </a:rPr>
                <a:t>v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spc="65" dirty="0">
                  <a:latin typeface="Times New Roman"/>
                  <a:cs typeface="Times New Roman"/>
                </a:rPr>
                <a:t>a</a:t>
              </a:r>
              <a:r>
                <a:rPr sz="1000" spc="15" dirty="0">
                  <a:latin typeface="Times New Roman"/>
                  <a:cs typeface="Times New Roman"/>
                </a:rPr>
                <a:t>b</a:t>
              </a:r>
              <a:r>
                <a:rPr sz="1000" spc="-80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l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50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l</a:t>
              </a:r>
              <a:r>
                <a:rPr sz="1000" spc="65" dirty="0">
                  <a:latin typeface="Times New Roman"/>
                  <a:cs typeface="Times New Roman"/>
                </a:rPr>
                <a:t>i</a:t>
              </a:r>
              <a:r>
                <a:rPr sz="1000" spc="10" dirty="0">
                  <a:latin typeface="Times New Roman"/>
                  <a:cs typeface="Times New Roman"/>
                </a:rPr>
                <a:t>s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5" dirty="0">
                  <a:latin typeface="Times New Roman"/>
                  <a:cs typeface="Times New Roman"/>
                </a:rPr>
                <a:t>t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20320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80" dirty="0">
                  <a:latin typeface="Times New Roman"/>
                  <a:cs typeface="Times New Roman"/>
                </a:rPr>
                <a:t>V</a:t>
              </a:r>
              <a:r>
                <a:rPr sz="1000" i="1" spc="50" dirty="0">
                  <a:latin typeface="Times New Roman"/>
                  <a:cs typeface="Times New Roman"/>
                </a:rPr>
                <a:t>a</a:t>
              </a:r>
              <a:r>
                <a:rPr sz="1000" i="1" spc="15" dirty="0">
                  <a:latin typeface="Times New Roman"/>
                  <a:cs typeface="Times New Roman"/>
                </a:rPr>
                <a:t>r</a:t>
              </a:r>
              <a:r>
                <a:rPr sz="1000" i="1" spc="5" dirty="0">
                  <a:latin typeface="Times New Roman"/>
                  <a:cs typeface="Times New Roman"/>
                </a:rPr>
                <a:t>-l</a:t>
              </a:r>
              <a:r>
                <a:rPr sz="1000" i="1" spc="60" dirty="0">
                  <a:latin typeface="Times New Roman"/>
                  <a:cs typeface="Times New Roman"/>
                </a:rPr>
                <a:t>i</a:t>
              </a:r>
              <a:r>
                <a:rPr sz="1000" i="1" spc="10" dirty="0">
                  <a:latin typeface="Times New Roman"/>
                  <a:cs typeface="Times New Roman"/>
                </a:rPr>
                <a:t>s</a:t>
              </a:r>
              <a:r>
                <a:rPr sz="1000" i="1" spc="-100" dirty="0">
                  <a:latin typeface="Times New Roman"/>
                  <a:cs typeface="Times New Roman"/>
                </a:rPr>
                <a:t> </a:t>
              </a:r>
              <a:r>
                <a:rPr sz="1000" i="1" spc="15" dirty="0">
                  <a:latin typeface="Times New Roman"/>
                  <a:cs typeface="Times New Roman"/>
                </a:rPr>
                <a:t>t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25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[</a:t>
              </a:r>
              <a:r>
                <a:rPr sz="1000" spc="20" dirty="0">
                  <a:latin typeface="Times New Roman"/>
                  <a:cs typeface="Times New Roman"/>
                </a:rPr>
                <a:t>'y</a:t>
              </a:r>
              <a:r>
                <a:rPr sz="1000" spc="35" dirty="0">
                  <a:latin typeface="Times New Roman"/>
                  <a:cs typeface="Times New Roman"/>
                </a:rPr>
                <a:t>'</a:t>
              </a:r>
              <a:r>
                <a:rPr sz="1000" spc="10" dirty="0">
                  <a:latin typeface="Times New Roman"/>
                  <a:cs typeface="Times New Roman"/>
                </a:rPr>
                <a:t>]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6" name="object 18"/>
            <p:cNvSpPr txBox="1"/>
            <p:nvPr/>
          </p:nvSpPr>
          <p:spPr>
            <a:xfrm>
              <a:off x="880822" y="2871506"/>
              <a:ext cx="544195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65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d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n</a:t>
              </a:r>
              <a:r>
                <a:rPr sz="1000" spc="-8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t</a:t>
              </a:r>
              <a:r>
                <a:rPr sz="1000" spc="10" dirty="0">
                  <a:latin typeface="Times New Roman"/>
                  <a:cs typeface="Times New Roman"/>
                </a:rPr>
                <a:t>i</a:t>
              </a:r>
              <a:r>
                <a:rPr sz="1000" spc="5" dirty="0">
                  <a:latin typeface="Times New Roman"/>
                  <a:cs typeface="Times New Roman"/>
                </a:rPr>
                <a:t>f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60" dirty="0">
                  <a:latin typeface="Times New Roman"/>
                  <a:cs typeface="Times New Roman"/>
                </a:rPr>
                <a:t>r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968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15" dirty="0">
                  <a:latin typeface="Times New Roman"/>
                  <a:cs typeface="Times New Roman"/>
                </a:rPr>
                <a:t>a</a:t>
              </a:r>
              <a:r>
                <a:rPr sz="1000" i="1" spc="-75" dirty="0">
                  <a:latin typeface="Times New Roman"/>
                  <a:cs typeface="Times New Roman"/>
                </a:rPr>
                <a:t> </a:t>
              </a:r>
              <a:r>
                <a:rPr sz="1000" i="1" spc="114" dirty="0">
                  <a:latin typeface="Times New Roman"/>
                  <a:cs typeface="Times New Roman"/>
                </a:rPr>
                <a:t>m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8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'x</a:t>
              </a:r>
              <a:r>
                <a:rPr sz="1000" spc="5" dirty="0">
                  <a:latin typeface="Times New Roman"/>
                  <a:cs typeface="Times New Roman"/>
                </a:rPr>
                <a:t>'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7" name="object 19"/>
            <p:cNvSpPr txBox="1"/>
            <p:nvPr/>
          </p:nvSpPr>
          <p:spPr>
            <a:xfrm>
              <a:off x="1607633" y="2469182"/>
              <a:ext cx="48895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5" dirty="0">
                  <a:latin typeface="Times New Roman"/>
                  <a:cs typeface="Times New Roman"/>
                </a:rPr>
                <a:t>,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8" name="object 20"/>
            <p:cNvSpPr txBox="1"/>
            <p:nvPr/>
          </p:nvSpPr>
          <p:spPr>
            <a:xfrm>
              <a:off x="1819733" y="2858173"/>
              <a:ext cx="497205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75" dirty="0">
                  <a:latin typeface="Times New Roman"/>
                  <a:cs typeface="Times New Roman"/>
                </a:rPr>
                <a:t>v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r</a:t>
              </a:r>
              <a:r>
                <a:rPr sz="1000" spc="60" dirty="0">
                  <a:latin typeface="Times New Roman"/>
                  <a:cs typeface="Times New Roman"/>
                </a:rPr>
                <a:t>i</a:t>
              </a:r>
              <a:r>
                <a:rPr sz="1000" spc="65" dirty="0">
                  <a:latin typeface="Times New Roman"/>
                  <a:cs typeface="Times New Roman"/>
                </a:rPr>
                <a:t>a</a:t>
              </a:r>
              <a:r>
                <a:rPr sz="1000" spc="15" dirty="0">
                  <a:latin typeface="Times New Roman"/>
                  <a:cs typeface="Times New Roman"/>
                </a:rPr>
                <a:t>b</a:t>
              </a:r>
              <a:r>
                <a:rPr sz="1000" spc="-80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l</a:t>
              </a:r>
              <a:r>
                <a:rPr sz="1000" spc="50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968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15" dirty="0">
                  <a:latin typeface="Times New Roman"/>
                  <a:cs typeface="Times New Roman"/>
                </a:rPr>
                <a:t>a</a:t>
              </a:r>
              <a:r>
                <a:rPr sz="1000" i="1" spc="-75" dirty="0">
                  <a:latin typeface="Times New Roman"/>
                  <a:cs typeface="Times New Roman"/>
                </a:rPr>
                <a:t> </a:t>
              </a:r>
              <a:r>
                <a:rPr sz="1000" i="1" spc="114" dirty="0">
                  <a:latin typeface="Times New Roman"/>
                  <a:cs typeface="Times New Roman"/>
                </a:rPr>
                <a:t>m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80" dirty="0">
                  <a:latin typeface="Times New Roman"/>
                  <a:cs typeface="Times New Roman"/>
                </a:rPr>
                <a:t> </a:t>
              </a:r>
              <a:r>
                <a:rPr sz="1000" spc="20" dirty="0">
                  <a:latin typeface="Times New Roman"/>
                  <a:cs typeface="Times New Roman"/>
                </a:rPr>
                <a:t>'y'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19" name="object 21"/>
            <p:cNvSpPr txBox="1"/>
            <p:nvPr/>
          </p:nvSpPr>
          <p:spPr>
            <a:xfrm>
              <a:off x="1819733" y="3253924"/>
              <a:ext cx="544195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65" dirty="0">
                  <a:latin typeface="Times New Roman"/>
                  <a:cs typeface="Times New Roman"/>
                </a:rPr>
                <a:t>i</a:t>
              </a:r>
              <a:r>
                <a:rPr sz="1000" spc="80" dirty="0">
                  <a:latin typeface="Times New Roman"/>
                  <a:cs typeface="Times New Roman"/>
                </a:rPr>
                <a:t>d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n</a:t>
              </a:r>
              <a:r>
                <a:rPr sz="1000" spc="-8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t</a:t>
              </a:r>
              <a:r>
                <a:rPr sz="1000" spc="10" dirty="0">
                  <a:latin typeface="Times New Roman"/>
                  <a:cs typeface="Times New Roman"/>
                </a:rPr>
                <a:t>i</a:t>
              </a:r>
              <a:r>
                <a:rPr sz="1000" spc="5" dirty="0">
                  <a:latin typeface="Times New Roman"/>
                  <a:cs typeface="Times New Roman"/>
                </a:rPr>
                <a:t>f</a:t>
              </a:r>
              <a:r>
                <a:rPr sz="1000" spc="40" dirty="0">
                  <a:latin typeface="Times New Roman"/>
                  <a:cs typeface="Times New Roman"/>
                </a:rPr>
                <a:t>i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60" dirty="0">
                  <a:latin typeface="Times New Roman"/>
                  <a:cs typeface="Times New Roman"/>
                </a:rPr>
                <a:t>r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968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15" dirty="0">
                  <a:latin typeface="Times New Roman"/>
                  <a:cs typeface="Times New Roman"/>
                </a:rPr>
                <a:t>a</a:t>
              </a:r>
              <a:r>
                <a:rPr sz="1000" i="1" spc="-75" dirty="0">
                  <a:latin typeface="Times New Roman"/>
                  <a:cs typeface="Times New Roman"/>
                </a:rPr>
                <a:t> </a:t>
              </a:r>
              <a:r>
                <a:rPr sz="1000" i="1" spc="114" dirty="0">
                  <a:latin typeface="Times New Roman"/>
                  <a:cs typeface="Times New Roman"/>
                </a:rPr>
                <a:t>m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80" dirty="0">
                  <a:latin typeface="Times New Roman"/>
                  <a:cs typeface="Times New Roman"/>
                </a:rPr>
                <a:t> </a:t>
              </a:r>
              <a:r>
                <a:rPr sz="1000" spc="20" dirty="0">
                  <a:latin typeface="Times New Roman"/>
                  <a:cs typeface="Times New Roman"/>
                </a:rPr>
                <a:t>'y'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0" name="object 22"/>
            <p:cNvSpPr txBox="1"/>
            <p:nvPr/>
          </p:nvSpPr>
          <p:spPr>
            <a:xfrm>
              <a:off x="1866678" y="3642915"/>
              <a:ext cx="462280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l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5" dirty="0">
                  <a:latin typeface="Times New Roman"/>
                  <a:cs typeface="Times New Roman"/>
                </a:rPr>
                <a:t>t</a:t>
              </a:r>
              <a:r>
                <a:rPr sz="1000" spc="-75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60" dirty="0">
                  <a:latin typeface="Times New Roman"/>
                  <a:cs typeface="Times New Roman"/>
                </a:rPr>
                <a:t>r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968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15" dirty="0">
                  <a:latin typeface="Times New Roman"/>
                  <a:cs typeface="Times New Roman"/>
                </a:rPr>
                <a:t>a</a:t>
              </a:r>
              <a:r>
                <a:rPr sz="1000" i="1" spc="-75" dirty="0">
                  <a:latin typeface="Times New Roman"/>
                  <a:cs typeface="Times New Roman"/>
                </a:rPr>
                <a:t> </a:t>
              </a:r>
              <a:r>
                <a:rPr sz="1000" i="1" spc="114" dirty="0">
                  <a:latin typeface="Times New Roman"/>
                  <a:cs typeface="Times New Roman"/>
                </a:rPr>
                <a:t>m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80" dirty="0">
                  <a:latin typeface="Times New Roman"/>
                  <a:cs typeface="Times New Roman"/>
                </a:rPr>
                <a:t> </a:t>
              </a:r>
              <a:r>
                <a:rPr sz="1000" spc="20" dirty="0">
                  <a:latin typeface="Times New Roman"/>
                  <a:cs typeface="Times New Roman"/>
                </a:rPr>
                <a:t>'y'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1" name="object 23"/>
            <p:cNvSpPr txBox="1"/>
            <p:nvPr/>
          </p:nvSpPr>
          <p:spPr>
            <a:xfrm>
              <a:off x="2018125" y="4051998"/>
              <a:ext cx="72390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5" dirty="0">
                  <a:latin typeface="Times New Roman"/>
                  <a:cs typeface="Times New Roman"/>
                </a:rPr>
                <a:t>y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2" name="object 24"/>
            <p:cNvSpPr/>
            <p:nvPr/>
          </p:nvSpPr>
          <p:spPr>
            <a:xfrm>
              <a:off x="1186992" y="2275573"/>
              <a:ext cx="509905" cy="187960"/>
            </a:xfrm>
            <a:custGeom>
              <a:avLst/>
              <a:gdLst/>
              <a:ahLst/>
              <a:cxnLst/>
              <a:rect l="l" t="t" r="r" b="b"/>
              <a:pathLst>
                <a:path w="509905" h="187960">
                  <a:moveTo>
                    <a:pt x="509701" y="0"/>
                  </a:moveTo>
                  <a:lnTo>
                    <a:pt x="496290" y="0"/>
                  </a:lnTo>
                  <a:lnTo>
                    <a:pt x="0" y="174371"/>
                  </a:lnTo>
                  <a:lnTo>
                    <a:pt x="0" y="187782"/>
                  </a:lnTo>
                  <a:lnTo>
                    <a:pt x="13411" y="187782"/>
                  </a:lnTo>
                  <a:lnTo>
                    <a:pt x="509701" y="13411"/>
                  </a:lnTo>
                  <a:lnTo>
                    <a:pt x="509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3" name="object 25"/>
            <p:cNvSpPr/>
            <p:nvPr/>
          </p:nvSpPr>
          <p:spPr>
            <a:xfrm>
              <a:off x="1629625" y="2275573"/>
              <a:ext cx="67310" cy="194945"/>
            </a:xfrm>
            <a:custGeom>
              <a:avLst/>
              <a:gdLst/>
              <a:ahLst/>
              <a:cxnLst/>
              <a:rect l="l" t="t" r="r" b="b"/>
              <a:pathLst>
                <a:path w="67310" h="194944">
                  <a:moveTo>
                    <a:pt x="67068" y="0"/>
                  </a:moveTo>
                  <a:lnTo>
                    <a:pt x="53657" y="0"/>
                  </a:lnTo>
                  <a:lnTo>
                    <a:pt x="0" y="181076"/>
                  </a:lnTo>
                  <a:lnTo>
                    <a:pt x="0" y="194487"/>
                  </a:lnTo>
                  <a:lnTo>
                    <a:pt x="13411" y="194487"/>
                  </a:lnTo>
                  <a:lnTo>
                    <a:pt x="67068" y="13411"/>
                  </a:lnTo>
                  <a:lnTo>
                    <a:pt x="670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4" name="object 26"/>
            <p:cNvSpPr/>
            <p:nvPr/>
          </p:nvSpPr>
          <p:spPr>
            <a:xfrm>
              <a:off x="1683283" y="2275573"/>
              <a:ext cx="422909" cy="194945"/>
            </a:xfrm>
            <a:custGeom>
              <a:avLst/>
              <a:gdLst/>
              <a:ahLst/>
              <a:cxnLst/>
              <a:rect l="l" t="t" r="r" b="b"/>
              <a:pathLst>
                <a:path w="422910" h="194944">
                  <a:moveTo>
                    <a:pt x="13411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409105" y="194487"/>
                  </a:lnTo>
                  <a:lnTo>
                    <a:pt x="422516" y="194487"/>
                  </a:lnTo>
                  <a:lnTo>
                    <a:pt x="422516" y="181076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5" name="object 27"/>
            <p:cNvSpPr txBox="1"/>
            <p:nvPr/>
          </p:nvSpPr>
          <p:spPr>
            <a:xfrm>
              <a:off x="921131" y="3253676"/>
              <a:ext cx="459740" cy="21325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25" dirty="0">
                  <a:latin typeface="Times New Roman"/>
                  <a:cs typeface="Times New Roman"/>
                </a:rPr>
                <a:t>&lt;</a:t>
              </a:r>
              <a:r>
                <a:rPr sz="1000" spc="45" dirty="0">
                  <a:latin typeface="Times New Roman"/>
                  <a:cs typeface="Times New Roman"/>
                </a:rPr>
                <a:t>l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5" dirty="0">
                  <a:latin typeface="Times New Roman"/>
                  <a:cs typeface="Times New Roman"/>
                </a:rPr>
                <a:t>t</a:t>
              </a:r>
              <a:r>
                <a:rPr sz="1000" spc="-75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60" dirty="0">
                  <a:latin typeface="Times New Roman"/>
                  <a:cs typeface="Times New Roman"/>
                </a:rPr>
                <a:t>r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333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15" dirty="0">
                  <a:latin typeface="Times New Roman"/>
                  <a:cs typeface="Times New Roman"/>
                </a:rPr>
                <a:t>a</a:t>
              </a:r>
              <a:r>
                <a:rPr sz="1000" i="1" spc="-75" dirty="0">
                  <a:latin typeface="Times New Roman"/>
                  <a:cs typeface="Times New Roman"/>
                </a:rPr>
                <a:t> </a:t>
              </a:r>
              <a:r>
                <a:rPr sz="1000" i="1" spc="114" dirty="0">
                  <a:latin typeface="Times New Roman"/>
                  <a:cs typeface="Times New Roman"/>
                </a:rPr>
                <a:t>m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</a:t>
              </a:r>
              <a:r>
                <a:rPr sz="1000" i="1" spc="-80" dirty="0">
                  <a:latin typeface="Times New Roman"/>
                  <a:cs typeface="Times New Roman"/>
                </a:rPr>
                <a:t> </a:t>
              </a:r>
              <a:r>
                <a:rPr sz="1000" spc="45" dirty="0">
                  <a:latin typeface="Times New Roman"/>
                  <a:cs typeface="Times New Roman"/>
                </a:rPr>
                <a:t>'x</a:t>
              </a:r>
              <a:r>
                <a:rPr sz="1000" spc="5" dirty="0">
                  <a:latin typeface="Times New Roman"/>
                  <a:cs typeface="Times New Roman"/>
                </a:rPr>
                <a:t>'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6" name="object 28"/>
            <p:cNvSpPr txBox="1"/>
            <p:nvPr/>
          </p:nvSpPr>
          <p:spPr>
            <a:xfrm>
              <a:off x="1111918" y="3649428"/>
              <a:ext cx="72390" cy="1023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b="1" spc="15" dirty="0">
                  <a:latin typeface="Times New Roman"/>
                  <a:cs typeface="Times New Roman"/>
                </a:rPr>
                <a:t>x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27" name="object 29"/>
            <p:cNvSpPr/>
            <p:nvPr/>
          </p:nvSpPr>
          <p:spPr>
            <a:xfrm>
              <a:off x="2065559" y="2711500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5">
                  <a:moveTo>
                    <a:pt x="0" y="0"/>
                  </a:moveTo>
                  <a:lnTo>
                    <a:pt x="0" y="147548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8" name="object 30"/>
            <p:cNvSpPr/>
            <p:nvPr/>
          </p:nvSpPr>
          <p:spPr>
            <a:xfrm>
              <a:off x="1864360" y="1584782"/>
              <a:ext cx="362585" cy="288925"/>
            </a:xfrm>
            <a:custGeom>
              <a:avLst/>
              <a:gdLst/>
              <a:ahLst/>
              <a:cxnLst/>
              <a:rect l="l" t="t" r="r" b="b"/>
              <a:pathLst>
                <a:path w="362585" h="288925">
                  <a:moveTo>
                    <a:pt x="13411" y="0"/>
                  </a:moveTo>
                  <a:lnTo>
                    <a:pt x="0" y="0"/>
                  </a:lnTo>
                  <a:lnTo>
                    <a:pt x="0" y="13423"/>
                  </a:lnTo>
                  <a:lnTo>
                    <a:pt x="348741" y="288391"/>
                  </a:lnTo>
                  <a:lnTo>
                    <a:pt x="362153" y="288391"/>
                  </a:lnTo>
                  <a:lnTo>
                    <a:pt x="362153" y="27498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29" name="object 31"/>
            <p:cNvSpPr/>
            <p:nvPr/>
          </p:nvSpPr>
          <p:spPr>
            <a:xfrm>
              <a:off x="1864360" y="1578076"/>
              <a:ext cx="744855" cy="302260"/>
            </a:xfrm>
            <a:custGeom>
              <a:avLst/>
              <a:gdLst/>
              <a:ahLst/>
              <a:cxnLst/>
              <a:rect l="l" t="t" r="r" b="b"/>
              <a:pathLst>
                <a:path w="744855" h="302260">
                  <a:moveTo>
                    <a:pt x="13411" y="0"/>
                  </a:moveTo>
                  <a:lnTo>
                    <a:pt x="0" y="0"/>
                  </a:lnTo>
                  <a:lnTo>
                    <a:pt x="0" y="13423"/>
                  </a:lnTo>
                  <a:lnTo>
                    <a:pt x="731024" y="301802"/>
                  </a:lnTo>
                  <a:lnTo>
                    <a:pt x="744435" y="301802"/>
                  </a:lnTo>
                  <a:lnTo>
                    <a:pt x="744435" y="288391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0" name="object 32"/>
            <p:cNvSpPr/>
            <p:nvPr/>
          </p:nvSpPr>
          <p:spPr>
            <a:xfrm>
              <a:off x="1864360" y="1578076"/>
              <a:ext cx="1355090" cy="288925"/>
            </a:xfrm>
            <a:custGeom>
              <a:avLst/>
              <a:gdLst/>
              <a:ahLst/>
              <a:cxnLst/>
              <a:rect l="l" t="t" r="r" b="b"/>
              <a:pathLst>
                <a:path w="1355089" h="288925">
                  <a:moveTo>
                    <a:pt x="13411" y="0"/>
                  </a:moveTo>
                  <a:lnTo>
                    <a:pt x="0" y="0"/>
                  </a:lnTo>
                  <a:lnTo>
                    <a:pt x="0" y="13423"/>
                  </a:lnTo>
                  <a:lnTo>
                    <a:pt x="1341323" y="288391"/>
                  </a:lnTo>
                  <a:lnTo>
                    <a:pt x="1354747" y="288391"/>
                  </a:lnTo>
                  <a:lnTo>
                    <a:pt x="1354747" y="274980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1" name="object 33"/>
            <p:cNvSpPr/>
            <p:nvPr/>
          </p:nvSpPr>
          <p:spPr>
            <a:xfrm>
              <a:off x="2065559" y="3878465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535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2" name="object 34"/>
            <p:cNvSpPr/>
            <p:nvPr/>
          </p:nvSpPr>
          <p:spPr>
            <a:xfrm>
              <a:off x="2065559" y="3496183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548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3" name="object 35"/>
            <p:cNvSpPr/>
            <p:nvPr/>
          </p:nvSpPr>
          <p:spPr>
            <a:xfrm>
              <a:off x="2065559" y="3100489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5">
                  <a:moveTo>
                    <a:pt x="0" y="0"/>
                  </a:moveTo>
                  <a:lnTo>
                    <a:pt x="0" y="147548"/>
                  </a:lnTo>
                </a:path>
              </a:pathLst>
            </a:custGeom>
            <a:ln w="14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4" name="object 36"/>
            <p:cNvSpPr/>
            <p:nvPr/>
          </p:nvSpPr>
          <p:spPr>
            <a:xfrm>
              <a:off x="1146746" y="3489477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548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5" name="object 37"/>
            <p:cNvSpPr/>
            <p:nvPr/>
          </p:nvSpPr>
          <p:spPr>
            <a:xfrm>
              <a:off x="1153452" y="3107194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4">
                  <a:moveTo>
                    <a:pt x="0" y="0"/>
                  </a:moveTo>
                  <a:lnTo>
                    <a:pt x="0" y="147548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36" name="object 38"/>
            <p:cNvSpPr/>
            <p:nvPr/>
          </p:nvSpPr>
          <p:spPr>
            <a:xfrm>
              <a:off x="1153452" y="2718206"/>
              <a:ext cx="0" cy="147955"/>
            </a:xfrm>
            <a:custGeom>
              <a:avLst/>
              <a:gdLst/>
              <a:ahLst/>
              <a:cxnLst/>
              <a:rect l="l" t="t" r="r" b="b"/>
              <a:pathLst>
                <a:path h="147955">
                  <a:moveTo>
                    <a:pt x="0" y="0"/>
                  </a:moveTo>
                  <a:lnTo>
                    <a:pt x="0" y="147548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1780968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9828" y="731849"/>
            <a:ext cx="4737277" cy="5630805"/>
            <a:chOff x="4124621" y="469202"/>
            <a:chExt cx="3388360" cy="4545167"/>
          </a:xfrm>
        </p:grpSpPr>
        <p:sp>
          <p:nvSpPr>
            <p:cNvPr id="2" name="object 40"/>
            <p:cNvSpPr txBox="1"/>
            <p:nvPr/>
          </p:nvSpPr>
          <p:spPr>
            <a:xfrm>
              <a:off x="4124747" y="3386698"/>
              <a:ext cx="2503805" cy="162767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spc="25" dirty="0">
                  <a:latin typeface="Helvetica"/>
                  <a:cs typeface="Helvetica"/>
                </a:rPr>
                <a:t>Auxiliar</a:t>
              </a:r>
              <a:r>
                <a:rPr b="1" spc="5" dirty="0">
                  <a:latin typeface="Helvetica"/>
                  <a:cs typeface="Helvetica"/>
                </a:rPr>
                <a:t>y</a:t>
              </a:r>
              <a:r>
                <a:rPr b="1" dirty="0">
                  <a:latin typeface="Helvetica"/>
                  <a:cs typeface="Helvetica"/>
                </a:rPr>
                <a:t> </a:t>
              </a:r>
              <a:r>
                <a:rPr b="1" spc="-65" dirty="0">
                  <a:latin typeface="Helvetica"/>
                  <a:cs typeface="Helvetica"/>
                </a:rPr>
                <a:t> </a:t>
              </a:r>
              <a:r>
                <a:rPr b="1" spc="25" dirty="0">
                  <a:latin typeface="Helvetica"/>
                  <a:cs typeface="Helvetica"/>
                </a:rPr>
                <a:t>Functions</a:t>
              </a:r>
              <a:endParaRPr>
                <a:latin typeface="Helvetica"/>
                <a:cs typeface="Helvetica"/>
              </a:endParaRPr>
            </a:p>
            <a:p>
              <a:pPr marL="254000" marR="5080">
                <a:lnSpc>
                  <a:spcPct val="130300"/>
                </a:lnSpc>
              </a:pPr>
              <a:r>
                <a:rPr spc="-10" dirty="0">
                  <a:latin typeface="Helvetica"/>
                  <a:cs typeface="Helvetica"/>
                </a:rPr>
                <a:t>build-symbol-table(var-list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type) add-item(name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type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table) table-union(tabl</a:t>
              </a:r>
              <a:r>
                <a:rPr spc="-5" dirty="0">
                  <a:latin typeface="Helvetica"/>
                  <a:cs typeface="Helvetica"/>
                </a:rPr>
                <a:t>e</a:t>
              </a:r>
              <a:r>
                <a:rPr sz="2000" spc="-22" baseline="-5847" dirty="0">
                  <a:latin typeface="Helvetica"/>
                  <a:cs typeface="Helvetica"/>
                </a:rPr>
                <a:t>1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tabl</a:t>
              </a:r>
              <a:r>
                <a:rPr spc="-5" dirty="0">
                  <a:latin typeface="Helvetica"/>
                  <a:cs typeface="Helvetica"/>
                </a:rPr>
                <a:t>e</a:t>
              </a:r>
              <a:r>
                <a:rPr sz="2000" spc="-22" baseline="-5847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</a:t>
              </a:r>
              <a:endParaRPr>
                <a:latin typeface="Helvetica"/>
                <a:cs typeface="Helvetica"/>
              </a:endParaRPr>
            </a:p>
            <a:p>
              <a:pPr marL="254000" marR="26670">
                <a:lnSpc>
                  <a:spcPts val="2010"/>
                </a:lnSpc>
                <a:spcBef>
                  <a:spcPts val="145"/>
                </a:spcBef>
              </a:pPr>
              <a:r>
                <a:rPr spc="-10" dirty="0">
                  <a:latin typeface="Helvetica"/>
                  <a:cs typeface="Helvetica"/>
                </a:rPr>
                <a:t>table-intersection(tabl</a:t>
              </a:r>
              <a:r>
                <a:rPr spc="35" dirty="0">
                  <a:latin typeface="Helvetica"/>
                  <a:cs typeface="Helvetica"/>
                </a:rPr>
                <a:t>e</a:t>
              </a:r>
              <a:r>
                <a:rPr sz="2000" spc="-15" baseline="-5847" dirty="0">
                  <a:latin typeface="Helvetica"/>
                  <a:cs typeface="Helvetica"/>
                </a:rPr>
                <a:t>1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-15" dirty="0">
                  <a:latin typeface="Helvetica"/>
                  <a:cs typeface="Helvetica"/>
                </a:rPr>
                <a:t> </a:t>
              </a:r>
              <a:r>
                <a:rPr spc="-5" dirty="0">
                  <a:latin typeface="Helvetica"/>
                  <a:cs typeface="Helvetica"/>
                </a:rPr>
                <a:t>table</a:t>
              </a:r>
              <a:r>
                <a:rPr sz="2000" spc="-15" baseline="-5847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 </a:t>
              </a:r>
              <a:r>
                <a:rPr spc="-10" dirty="0">
                  <a:latin typeface="Helvetica"/>
                  <a:cs typeface="Helvetica"/>
                </a:rPr>
                <a:t>lookup-type(name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table)</a:t>
              </a:r>
              <a:endParaRPr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204"/>
                </a:spcBef>
              </a:pPr>
              <a:r>
                <a:rPr sz="800" spc="15" dirty="0">
                  <a:latin typeface="Times New Roman"/>
                  <a:cs typeface="Times New Roman"/>
                </a:rPr>
                <a:t>Chapte</a:t>
              </a:r>
              <a:r>
                <a:rPr sz="800" spc="5" dirty="0">
                  <a:latin typeface="Times New Roman"/>
                  <a:cs typeface="Times New Roman"/>
                </a:rPr>
                <a:t>r</a:t>
              </a:r>
              <a:r>
                <a:rPr sz="800" dirty="0">
                  <a:latin typeface="Times New Roman"/>
                  <a:cs typeface="Times New Roman"/>
                </a:rPr>
                <a:t> </a:t>
              </a:r>
              <a:r>
                <a:rPr sz="800" spc="-45" dirty="0">
                  <a:latin typeface="Times New Roman"/>
                  <a:cs typeface="Times New Roman"/>
                </a:rPr>
                <a:t> </a:t>
              </a:r>
              <a:r>
                <a:rPr sz="800" spc="10" dirty="0">
                  <a:latin typeface="Times New Roman"/>
                  <a:cs typeface="Times New Roman"/>
                </a:rPr>
                <a:t>3</a:t>
              </a:r>
              <a:endParaRPr sz="800">
                <a:latin typeface="Times New Roman"/>
                <a:cs typeface="Times New Roman"/>
              </a:endParaRPr>
            </a:p>
          </p:txBody>
        </p:sp>
        <p:sp>
          <p:nvSpPr>
            <p:cNvPr id="3" name="object 42"/>
            <p:cNvSpPr txBox="1"/>
            <p:nvPr/>
          </p:nvSpPr>
          <p:spPr>
            <a:xfrm>
              <a:off x="4124621" y="469202"/>
              <a:ext cx="3388360" cy="23187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54000" indent="-241935">
                <a:lnSpc>
                  <a:spcPct val="100000"/>
                </a:lnSpc>
              </a:pPr>
              <a:r>
                <a:rPr spc="-15" dirty="0">
                  <a:latin typeface="Helvetica"/>
                  <a:cs typeface="Helvetica"/>
                </a:rPr>
                <a:t>&lt;va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list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&lt;variable&gt;</a:t>
              </a:r>
              <a:endParaRPr>
                <a:latin typeface="Helvetica"/>
                <a:cs typeface="Helvetica"/>
              </a:endParaRPr>
            </a:p>
            <a:p>
              <a:pPr marL="254000">
                <a:lnSpc>
                  <a:spcPts val="1490"/>
                </a:lnSpc>
                <a:spcBef>
                  <a:spcPts val="610"/>
                </a:spcBef>
              </a:pPr>
              <a:r>
                <a:rPr i="1" spc="-5" dirty="0">
                  <a:latin typeface="Palatino"/>
                  <a:cs typeface="Palatino"/>
                </a:rPr>
                <a:t>Var-list</a:t>
              </a:r>
              <a:r>
                <a:rPr spc="-5" dirty="0">
                  <a:latin typeface="Palatino"/>
                  <a:cs typeface="Palatino"/>
                </a:rPr>
                <a:t>(</a:t>
              </a:r>
              <a:r>
                <a:rPr spc="-5" dirty="0">
                  <a:latin typeface="Helvetica"/>
                  <a:cs typeface="Helvetica"/>
                </a:rPr>
                <a:t>&lt;va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10" dirty="0">
                  <a:latin typeface="Helvetica"/>
                  <a:cs typeface="Helvetica"/>
                </a:rPr>
                <a:t> list&gt;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-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615950">
                <a:lnSpc>
                  <a:spcPts val="1490"/>
                </a:lnSpc>
              </a:pPr>
              <a:r>
                <a:rPr spc="15" dirty="0">
                  <a:latin typeface="Helvetica"/>
                  <a:cs typeface="Helvetica"/>
                </a:rPr>
                <a:t>cons(</a:t>
              </a:r>
              <a:r>
                <a:rPr i="1" spc="15" dirty="0">
                  <a:latin typeface="Palatino"/>
                  <a:cs typeface="Palatino"/>
                </a:rPr>
                <a:t>Name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&lt;variable&gt;)</a:t>
              </a:r>
              <a:r>
                <a:rPr dirty="0">
                  <a:latin typeface="Helvetica"/>
                  <a:cs typeface="Helvetica"/>
                </a:rPr>
                <a:t>,</a:t>
              </a:r>
              <a:r>
                <a:rPr spc="8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empty-list)</a:t>
              </a:r>
              <a:endParaRPr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  <a:spcBef>
                  <a:spcPts val="39"/>
                </a:spcBef>
              </a:pPr>
              <a:endParaRPr sz="14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pc="-10" dirty="0">
                  <a:latin typeface="Helvetica"/>
                  <a:cs typeface="Helvetica"/>
                </a:rPr>
                <a:t>&lt;va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list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&lt;variable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b="1" dirty="0">
                  <a:latin typeface="Helvetica"/>
                  <a:cs typeface="Helvetica"/>
                </a:rPr>
                <a:t>,</a:t>
              </a:r>
              <a:r>
                <a:rPr b="1" spc="-8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&lt;va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list</a:t>
              </a:r>
              <a:r>
                <a:rPr spc="-10" dirty="0">
                  <a:latin typeface="Helvetica"/>
                  <a:cs typeface="Helvetica"/>
                </a:rPr>
                <a:t>&gt;</a:t>
              </a:r>
              <a:r>
                <a:rPr sz="2000" baseline="-11695" dirty="0">
                  <a:latin typeface="Helvetica"/>
                  <a:cs typeface="Helvetica"/>
                </a:rPr>
                <a:t>2</a:t>
              </a:r>
              <a:endParaRPr sz="2000" baseline="-11695">
                <a:latin typeface="Helvetica"/>
                <a:cs typeface="Helvetica"/>
              </a:endParaRPr>
            </a:p>
            <a:p>
              <a:pPr marL="133350">
                <a:lnSpc>
                  <a:spcPts val="1490"/>
                </a:lnSpc>
                <a:spcBef>
                  <a:spcPts val="770"/>
                </a:spcBef>
              </a:pPr>
              <a:r>
                <a:rPr i="1" spc="-5" dirty="0">
                  <a:latin typeface="Palatino"/>
                  <a:cs typeface="Palatino"/>
                </a:rPr>
                <a:t>Var-list</a:t>
              </a:r>
              <a:r>
                <a:rPr spc="-5" dirty="0">
                  <a:latin typeface="Palatino"/>
                  <a:cs typeface="Palatino"/>
                </a:rPr>
                <a:t>(</a:t>
              </a:r>
              <a:r>
                <a:rPr spc="-5" dirty="0">
                  <a:latin typeface="Helvetica"/>
                  <a:cs typeface="Helvetica"/>
                </a:rPr>
                <a:t>&lt;va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10" dirty="0">
                  <a:latin typeface="Helvetica"/>
                  <a:cs typeface="Helvetica"/>
                </a:rPr>
                <a:t> list&gt;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-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-121285">
                <a:lnSpc>
                  <a:spcPts val="1490"/>
                </a:lnSpc>
              </a:pPr>
              <a:r>
                <a:rPr spc="15" dirty="0">
                  <a:latin typeface="Helvetica"/>
                  <a:cs typeface="Helvetica"/>
                </a:rPr>
                <a:t>cons</a:t>
              </a:r>
              <a:r>
                <a:rPr spc="5" dirty="0">
                  <a:latin typeface="Helvetica"/>
                  <a:cs typeface="Helvetica"/>
                </a:rPr>
                <a:t>(</a:t>
              </a:r>
              <a:r>
                <a:rPr i="1" spc="15" dirty="0">
                  <a:latin typeface="Palatino"/>
                  <a:cs typeface="Palatino"/>
                </a:rPr>
                <a:t>Name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&lt;variable&gt;),</a:t>
              </a:r>
              <a:r>
                <a:rPr i="1" spc="10" dirty="0">
                  <a:latin typeface="Palatino"/>
                  <a:cs typeface="Palatino"/>
                </a:rPr>
                <a:t>Var-list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&lt;var</a:t>
              </a:r>
              <a:r>
                <a:rPr spc="50" dirty="0">
                  <a:latin typeface="Helvetica"/>
                  <a:cs typeface="Helvetica"/>
                </a:rPr>
                <a:t> </a:t>
              </a:r>
              <a:r>
                <a:rPr dirty="0">
                  <a:latin typeface="Helvetica"/>
                  <a:cs typeface="Helvetica"/>
                </a:rPr>
                <a:t>list</a:t>
              </a:r>
              <a:r>
                <a:rPr spc="10" dirty="0">
                  <a:latin typeface="Helvetica"/>
                  <a:cs typeface="Helvetica"/>
                </a:rPr>
                <a:t>&gt;</a:t>
              </a:r>
              <a:r>
                <a:rPr sz="2000" spc="7" baseline="-11695" dirty="0">
                  <a:latin typeface="Helvetica"/>
                  <a:cs typeface="Helvetica"/>
                </a:rPr>
                <a:t>2</a:t>
              </a:r>
              <a:r>
                <a:rPr spc="10" dirty="0">
                  <a:latin typeface="Helvetica"/>
                  <a:cs typeface="Helvetica"/>
                </a:rPr>
                <a:t>))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10"/>
                </a:lnSpc>
                <a:spcBef>
                  <a:spcPts val="610"/>
                </a:spcBef>
              </a:pPr>
              <a:r>
                <a:rPr b="1" spc="30" dirty="0">
                  <a:latin typeface="Helvetica"/>
                  <a:cs typeface="Helvetica"/>
                </a:rPr>
                <a:t>condition:</a:t>
              </a:r>
              <a:endParaRPr>
                <a:latin typeface="Helvetica"/>
                <a:cs typeface="Helvetica"/>
              </a:endParaRPr>
            </a:p>
            <a:p>
              <a:pPr marL="495300">
                <a:lnSpc>
                  <a:spcPts val="1375"/>
                </a:lnSpc>
              </a:pPr>
              <a:r>
                <a:rPr dirty="0">
                  <a:latin typeface="Helvetica"/>
                  <a:cs typeface="Helvetica"/>
                </a:rPr>
                <a:t>if</a:t>
              </a:r>
              <a:r>
                <a:rPr spc="5" dirty="0">
                  <a:latin typeface="Helvetica"/>
                  <a:cs typeface="Helvetica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Name</a:t>
              </a:r>
              <a:r>
                <a:rPr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&lt;variable&gt;)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dirty="0">
                  <a:latin typeface="Helvetica"/>
                  <a:cs typeface="Helvetica"/>
                </a:rPr>
                <a:t>is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not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a</a:t>
              </a:r>
              <a:endParaRPr>
                <a:latin typeface="Helvetica"/>
                <a:cs typeface="Helvetica"/>
              </a:endParaRPr>
            </a:p>
            <a:p>
              <a:pPr marL="615950" marR="166370" indent="482600">
                <a:lnSpc>
                  <a:spcPts val="1480"/>
                </a:lnSpc>
                <a:spcBef>
                  <a:spcPts val="25"/>
                </a:spcBef>
              </a:pPr>
              <a:r>
                <a:rPr spc="-10" dirty="0">
                  <a:latin typeface="Helvetica"/>
                  <a:cs typeface="Helvetica"/>
                </a:rPr>
                <a:t>membe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i="1" spc="-5" dirty="0">
                  <a:latin typeface="Palatino"/>
                  <a:cs typeface="Palatino"/>
                </a:rPr>
                <a:t>Var-list</a:t>
              </a:r>
              <a:r>
                <a:rPr spc="-10" dirty="0">
                  <a:latin typeface="Palatino"/>
                  <a:cs typeface="Palatino"/>
                </a:rPr>
                <a:t>(</a:t>
              </a:r>
              <a:r>
                <a:rPr spc="-5" dirty="0">
                  <a:latin typeface="Helvetica"/>
                  <a:cs typeface="Helvetica"/>
                </a:rPr>
                <a:t>&lt;va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1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list&gt;</a:t>
              </a:r>
              <a:r>
                <a:rPr sz="2000" spc="-15" baseline="-11695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 </a:t>
              </a:r>
              <a:r>
                <a:rPr spc="-10" dirty="0">
                  <a:latin typeface="Helvetica"/>
                  <a:cs typeface="Helvetica"/>
                </a:rPr>
                <a:t>the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error(“”)</a:t>
              </a:r>
              <a:endParaRPr>
                <a:latin typeface="Helvetica"/>
                <a:cs typeface="Helvetica"/>
              </a:endParaRPr>
            </a:p>
            <a:p>
              <a:pPr marL="615950">
                <a:lnSpc>
                  <a:spcPts val="1185"/>
                </a:lnSpc>
              </a:pPr>
              <a:r>
                <a:rPr spc="-15" dirty="0">
                  <a:latin typeface="Helvetica"/>
                  <a:cs typeface="Helvetica"/>
                </a:rPr>
                <a:t>els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error(“Duplicat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variabl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in</a:t>
              </a:r>
              <a:endParaRPr>
                <a:latin typeface="Helvetica"/>
                <a:cs typeface="Helvetica"/>
              </a:endParaRPr>
            </a:p>
            <a:p>
              <a:pPr marL="2185670">
                <a:lnSpc>
                  <a:spcPts val="1410"/>
                </a:lnSpc>
              </a:pPr>
              <a:r>
                <a:rPr spc="-10" dirty="0">
                  <a:latin typeface="Helvetica"/>
                  <a:cs typeface="Helvetica"/>
                </a:rPr>
                <a:t>declaratio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list”)</a:t>
              </a:r>
              <a:endParaRPr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0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hr-HR" spc="5" dirty="0">
                <a:latin typeface="Helvetica"/>
                <a:cs typeface="Helvetica"/>
              </a:rPr>
              <a:t>L</a:t>
            </a:r>
            <a:r>
              <a:rPr lang="hr-HR" spc="-55" dirty="0">
                <a:latin typeface="Helvetica"/>
                <a:cs typeface="Helvetica"/>
              </a:rPr>
              <a:t> </a:t>
            </a:r>
            <a:r>
              <a:rPr lang="hr-HR" spc="5" dirty="0">
                <a:latin typeface="Helvetica"/>
                <a:cs typeface="Helvetica"/>
              </a:rPr>
              <a:t>=</a:t>
            </a:r>
            <a:r>
              <a:rPr lang="hr-HR" spc="-55" dirty="0">
                <a:latin typeface="Helvetica"/>
                <a:cs typeface="Helvetica"/>
              </a:rPr>
              <a:t> </a:t>
            </a:r>
            <a:r>
              <a:rPr lang="hr-HR" dirty="0">
                <a:latin typeface="Helvetica"/>
                <a:cs typeface="Helvetica"/>
              </a:rPr>
              <a:t>{</a:t>
            </a:r>
            <a:r>
              <a:rPr lang="hr-HR" spc="-55" dirty="0">
                <a:latin typeface="Helvetica"/>
                <a:cs typeface="Helvetica"/>
              </a:rPr>
              <a:t> </a:t>
            </a:r>
            <a:r>
              <a:rPr lang="hr-HR" spc="-25" dirty="0" err="1">
                <a:latin typeface="Helvetica"/>
                <a:cs typeface="Helvetica"/>
              </a:rPr>
              <a:t>a</a:t>
            </a:r>
            <a:r>
              <a:rPr lang="hr-HR" spc="-44" baseline="23391" dirty="0" err="1">
                <a:latin typeface="Helvetica"/>
                <a:cs typeface="Helvetica"/>
              </a:rPr>
              <a:t>n</a:t>
            </a:r>
            <a:r>
              <a:rPr lang="hr-HR" spc="-35" dirty="0" err="1">
                <a:latin typeface="Helvetica"/>
                <a:cs typeface="Helvetica"/>
              </a:rPr>
              <a:t>b</a:t>
            </a:r>
            <a:r>
              <a:rPr lang="hr-HR" spc="-44" baseline="23391" dirty="0" err="1">
                <a:latin typeface="Helvetica"/>
                <a:cs typeface="Helvetica"/>
              </a:rPr>
              <a:t>n</a:t>
            </a:r>
            <a:r>
              <a:rPr lang="hr-HR" spc="-35" dirty="0" err="1">
                <a:latin typeface="Helvetica"/>
                <a:cs typeface="Helvetica"/>
              </a:rPr>
              <a:t>c</a:t>
            </a:r>
            <a:r>
              <a:rPr lang="hr-HR" baseline="23391" dirty="0" err="1">
                <a:latin typeface="Helvetica"/>
                <a:cs typeface="Helvetica"/>
              </a:rPr>
              <a:t>n</a:t>
            </a:r>
            <a:r>
              <a:rPr lang="hr-HR" spc="37" baseline="23391" dirty="0">
                <a:latin typeface="Helvetica"/>
                <a:cs typeface="Helvetica"/>
              </a:rPr>
              <a:t> </a:t>
            </a:r>
            <a:r>
              <a:rPr lang="hr-HR" dirty="0">
                <a:latin typeface="Helvetica"/>
                <a:cs typeface="Helvetica"/>
              </a:rPr>
              <a:t>|</a:t>
            </a:r>
            <a:r>
              <a:rPr lang="hr-HR" spc="-60" dirty="0">
                <a:latin typeface="Helvetica"/>
                <a:cs typeface="Helvetica"/>
              </a:rPr>
              <a:t> </a:t>
            </a:r>
            <a:r>
              <a:rPr lang="hr-HR" spc="-30" dirty="0">
                <a:latin typeface="Helvetica"/>
                <a:cs typeface="Helvetica"/>
              </a:rPr>
              <a:t>n</a:t>
            </a:r>
            <a:r>
              <a:rPr lang="hr-HR" spc="-30" dirty="0">
                <a:latin typeface="Symbol"/>
                <a:cs typeface="Symbol"/>
              </a:rPr>
              <a:t>≥</a:t>
            </a:r>
            <a:r>
              <a:rPr lang="hr-HR" spc="5" dirty="0">
                <a:latin typeface="Helvetica"/>
                <a:cs typeface="Helvetica"/>
              </a:rPr>
              <a:t>1</a:t>
            </a:r>
            <a:r>
              <a:rPr lang="hr-HR" spc="-60" dirty="0">
                <a:latin typeface="Helvetica"/>
                <a:cs typeface="Helvetica"/>
              </a:rPr>
              <a:t> </a:t>
            </a:r>
            <a:r>
              <a:rPr lang="hr-HR" dirty="0">
                <a:latin typeface="Helvetica"/>
                <a:cs typeface="Helvetica"/>
              </a:rPr>
              <a:t>}</a:t>
            </a:r>
            <a:br>
              <a:rPr lang="hr-HR" dirty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" dirty="0">
                <a:latin typeface="Helvetica"/>
                <a:cs typeface="Helvetica"/>
              </a:rPr>
              <a:t>N</a:t>
            </a:r>
            <a:r>
              <a:rPr lang="en-US" spc="5" dirty="0">
                <a:latin typeface="Helvetica"/>
                <a:cs typeface="Helvetica"/>
              </a:rPr>
              <a:t>o</a:t>
            </a:r>
            <a:r>
              <a:rPr lang="en-US" spc="-30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context-fre</a:t>
            </a:r>
            <a:r>
              <a:rPr lang="en-US" spc="5" dirty="0">
                <a:latin typeface="Helvetica"/>
                <a:cs typeface="Helvetica"/>
              </a:rPr>
              <a:t>e</a:t>
            </a:r>
            <a:r>
              <a:rPr lang="en-US" spc="-30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gramma</a:t>
            </a:r>
            <a:r>
              <a:rPr lang="en-US" dirty="0">
                <a:latin typeface="Helvetica"/>
                <a:cs typeface="Helvetica"/>
              </a:rPr>
              <a:t>r</a:t>
            </a:r>
            <a:r>
              <a:rPr lang="en-US" spc="-30" dirty="0">
                <a:latin typeface="Helvetica"/>
                <a:cs typeface="Helvetica"/>
              </a:rPr>
              <a:t> </a:t>
            </a:r>
            <a:r>
              <a:rPr lang="en-US" spc="-30" dirty="0" smtClean="0">
                <a:latin typeface="Helvetica"/>
                <a:cs typeface="Helvetica"/>
              </a:rPr>
              <a:t>(BNF) </a:t>
            </a:r>
            <a:r>
              <a:rPr lang="en-US" spc="-15" dirty="0" smtClean="0">
                <a:latin typeface="Helvetica"/>
                <a:cs typeface="Helvetica"/>
              </a:rPr>
              <a:t>generate</a:t>
            </a:r>
            <a:r>
              <a:rPr lang="en-US" spc="5" dirty="0" smtClean="0">
                <a:latin typeface="Helvetica"/>
                <a:cs typeface="Helvetica"/>
              </a:rPr>
              <a:t>s</a:t>
            </a:r>
            <a:r>
              <a:rPr lang="en-US" spc="-30" dirty="0" smtClean="0">
                <a:latin typeface="Helvetica"/>
                <a:cs typeface="Helvetica"/>
              </a:rPr>
              <a:t> </a:t>
            </a:r>
            <a:r>
              <a:rPr lang="en-US" spc="-15" dirty="0" smtClean="0">
                <a:latin typeface="Helvetica"/>
                <a:cs typeface="Helvetica"/>
              </a:rPr>
              <a:t>L</a:t>
            </a:r>
          </a:p>
          <a:p>
            <a:r>
              <a:rPr lang="en-US" spc="-15" dirty="0" smtClean="0">
                <a:latin typeface="Helvetica"/>
                <a:cs typeface="Helvetica"/>
              </a:rPr>
              <a:t>Attempt</a:t>
            </a:r>
          </a:p>
          <a:p>
            <a:pPr marL="0" indent="0">
              <a:buNone/>
            </a:pPr>
            <a:r>
              <a:rPr lang="hr-HR" sz="1600" spc="-20" dirty="0" smtClean="0">
                <a:latin typeface="Helvetica"/>
                <a:cs typeface="Helvetica"/>
              </a:rPr>
              <a:t>	&lt;</a:t>
            </a:r>
            <a:r>
              <a:rPr lang="hr-HR" sz="1600" spc="-20" dirty="0" err="1" smtClean="0">
                <a:latin typeface="Helvetica"/>
                <a:cs typeface="Helvetica"/>
              </a:rPr>
              <a:t>string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5" dirty="0">
                <a:latin typeface="Helvetica"/>
                <a:cs typeface="Helvetica"/>
              </a:rPr>
              <a:t>::</a:t>
            </a:r>
            <a:r>
              <a:rPr lang="hr-HR" sz="1600" spc="5" dirty="0">
                <a:latin typeface="Helvetica"/>
                <a:cs typeface="Helvetica"/>
              </a:rPr>
              <a:t>=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>
                <a:latin typeface="Helvetica"/>
                <a:cs typeface="Helvetica"/>
              </a:rPr>
              <a:t>&lt;</a:t>
            </a:r>
            <a:r>
              <a:rPr lang="hr-HR" sz="1600" spc="5" dirty="0">
                <a:latin typeface="Helvetica"/>
                <a:cs typeface="Helvetica"/>
              </a:rPr>
              <a:t>a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>
                <a:latin typeface="Helvetica"/>
                <a:cs typeface="Helvetica"/>
              </a:rPr>
              <a:t>&lt;</a:t>
            </a:r>
            <a:r>
              <a:rPr lang="hr-HR" sz="1600" spc="5" dirty="0">
                <a:latin typeface="Helvetica"/>
                <a:cs typeface="Helvetica"/>
              </a:rPr>
              <a:t>b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>
                <a:latin typeface="Helvetica"/>
                <a:cs typeface="Helvetica"/>
              </a:rPr>
              <a:t>&lt;</a:t>
            </a:r>
            <a:r>
              <a:rPr lang="hr-HR" sz="1600" spc="5" dirty="0">
                <a:latin typeface="Helvetica"/>
                <a:cs typeface="Helvetica"/>
              </a:rPr>
              <a:t>c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 err="1">
                <a:latin typeface="Helvetica"/>
                <a:cs typeface="Helvetica"/>
              </a:rPr>
              <a:t>seq</a:t>
            </a:r>
            <a:r>
              <a:rPr lang="hr-HR" sz="1600" spc="-20" dirty="0">
                <a:latin typeface="Helvetica"/>
                <a:cs typeface="Helvetica"/>
              </a:rPr>
              <a:t>&gt;</a:t>
            </a:r>
            <a:endParaRPr lang="hr-HR" sz="1600" dirty="0">
              <a:latin typeface="Helvetica"/>
              <a:cs typeface="Helvetica"/>
            </a:endParaRPr>
          </a:p>
          <a:p>
            <a:pPr marL="2540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hr-HR" sz="1600" spc="-10" dirty="0" smtClean="0">
                <a:latin typeface="Helvetica"/>
                <a:cs typeface="Helvetica"/>
              </a:rPr>
              <a:t>	&lt;</a:t>
            </a:r>
            <a:r>
              <a:rPr lang="hr-HR" sz="1600" spc="5" dirty="0">
                <a:latin typeface="Helvetica"/>
                <a:cs typeface="Helvetica"/>
              </a:rPr>
              <a:t>a</a:t>
            </a:r>
            <a:r>
              <a:rPr lang="hr-HR" sz="1600" spc="-25" dirty="0">
                <a:latin typeface="Helvetica"/>
                <a:cs typeface="Helvetica"/>
              </a:rPr>
              <a:t> </a:t>
            </a:r>
            <a:r>
              <a:rPr lang="hr-HR" sz="1600" spc="-1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25" dirty="0">
                <a:latin typeface="Helvetica"/>
                <a:cs typeface="Helvetica"/>
              </a:rPr>
              <a:t> </a:t>
            </a:r>
            <a:r>
              <a:rPr lang="hr-HR" sz="1600" spc="-15" dirty="0">
                <a:latin typeface="Helvetica"/>
                <a:cs typeface="Helvetica"/>
              </a:rPr>
              <a:t>::</a:t>
            </a:r>
            <a:r>
              <a:rPr lang="hr-HR" sz="1600" spc="5" dirty="0">
                <a:latin typeface="Helvetica"/>
                <a:cs typeface="Helvetica"/>
              </a:rPr>
              <a:t>=</a:t>
            </a:r>
            <a:r>
              <a:rPr lang="hr-HR" sz="1600" spc="-25" dirty="0">
                <a:latin typeface="Helvetica"/>
                <a:cs typeface="Helvetica"/>
              </a:rPr>
              <a:t> </a:t>
            </a:r>
            <a:r>
              <a:rPr lang="hr-HR" sz="1600" b="1" spc="5" dirty="0">
                <a:latin typeface="Helvetica"/>
                <a:cs typeface="Helvetica"/>
              </a:rPr>
              <a:t>a</a:t>
            </a:r>
            <a:r>
              <a:rPr lang="hr-HR" sz="1600" b="1" spc="-130" dirty="0">
                <a:latin typeface="Helvetica"/>
                <a:cs typeface="Helvetica"/>
              </a:rPr>
              <a:t> </a:t>
            </a:r>
            <a:r>
              <a:rPr lang="hr-HR" sz="1600" dirty="0">
                <a:latin typeface="Helvetica"/>
                <a:cs typeface="Helvetica"/>
              </a:rPr>
              <a:t>|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>
                <a:latin typeface="Helvetica"/>
                <a:cs typeface="Helvetica"/>
              </a:rPr>
              <a:t>&lt;</a:t>
            </a:r>
            <a:r>
              <a:rPr lang="hr-HR" sz="1600" spc="5" dirty="0">
                <a:latin typeface="Helvetica"/>
                <a:cs typeface="Helvetica"/>
              </a:rPr>
              <a:t>a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b="1" spc="5" dirty="0">
                <a:latin typeface="Helvetica"/>
                <a:cs typeface="Helvetica"/>
              </a:rPr>
              <a:t>a</a:t>
            </a:r>
            <a:endParaRPr lang="hr-HR" sz="1600" dirty="0">
              <a:latin typeface="Helvetica"/>
              <a:cs typeface="Helvetica"/>
            </a:endParaRPr>
          </a:p>
          <a:p>
            <a:pPr marL="2540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hr-HR" sz="1600" spc="-20" dirty="0" smtClean="0">
                <a:latin typeface="Helvetica"/>
                <a:cs typeface="Helvetica"/>
              </a:rPr>
              <a:t>	&lt;</a:t>
            </a:r>
            <a:r>
              <a:rPr lang="hr-HR" sz="1600" spc="5" dirty="0">
                <a:latin typeface="Helvetica"/>
                <a:cs typeface="Helvetica"/>
              </a:rPr>
              <a:t>b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40" dirty="0">
                <a:latin typeface="Helvetica"/>
                <a:cs typeface="Helvetica"/>
              </a:rPr>
              <a:t> </a:t>
            </a:r>
            <a:r>
              <a:rPr lang="hr-HR" sz="1600" spc="-25" dirty="0">
                <a:latin typeface="Helvetica"/>
                <a:cs typeface="Helvetica"/>
              </a:rPr>
              <a:t>::</a:t>
            </a:r>
            <a:r>
              <a:rPr lang="hr-HR" sz="1600" spc="5" dirty="0">
                <a:latin typeface="Helvetica"/>
                <a:cs typeface="Helvetica"/>
              </a:rPr>
              <a:t>=</a:t>
            </a:r>
            <a:r>
              <a:rPr lang="hr-HR" sz="1600" spc="-35" dirty="0">
                <a:latin typeface="Helvetica"/>
                <a:cs typeface="Helvetica"/>
              </a:rPr>
              <a:t> </a:t>
            </a:r>
            <a:r>
              <a:rPr lang="hr-HR" sz="1600" b="1" spc="5" dirty="0">
                <a:latin typeface="Helvetica"/>
                <a:cs typeface="Helvetica"/>
              </a:rPr>
              <a:t>b</a:t>
            </a:r>
            <a:r>
              <a:rPr lang="hr-HR" sz="1600" b="1" spc="-114" dirty="0">
                <a:latin typeface="Helvetica"/>
                <a:cs typeface="Helvetica"/>
              </a:rPr>
              <a:t> </a:t>
            </a:r>
            <a:r>
              <a:rPr lang="hr-HR" sz="1600" dirty="0">
                <a:latin typeface="Helvetica"/>
                <a:cs typeface="Helvetica"/>
              </a:rPr>
              <a:t>|</a:t>
            </a:r>
            <a:r>
              <a:rPr lang="hr-HR" sz="1600" spc="-65" dirty="0">
                <a:latin typeface="Helvetica"/>
                <a:cs typeface="Helvetica"/>
              </a:rPr>
              <a:t> </a:t>
            </a:r>
            <a:r>
              <a:rPr lang="hr-HR" sz="1600" spc="-30" dirty="0">
                <a:latin typeface="Helvetica"/>
                <a:cs typeface="Helvetica"/>
              </a:rPr>
              <a:t>&lt;</a:t>
            </a:r>
            <a:r>
              <a:rPr lang="hr-HR" sz="1600" spc="5" dirty="0">
                <a:latin typeface="Helvetica"/>
                <a:cs typeface="Helvetica"/>
              </a:rPr>
              <a:t>b</a:t>
            </a:r>
            <a:r>
              <a:rPr lang="hr-HR" sz="1600" spc="-65" dirty="0">
                <a:latin typeface="Helvetica"/>
                <a:cs typeface="Helvetica"/>
              </a:rPr>
              <a:t> </a:t>
            </a:r>
            <a:r>
              <a:rPr lang="hr-HR" sz="1600" spc="-3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55" dirty="0">
                <a:latin typeface="Helvetica"/>
                <a:cs typeface="Helvetica"/>
              </a:rPr>
              <a:t> </a:t>
            </a:r>
            <a:r>
              <a:rPr lang="hr-HR" sz="1600" b="1" spc="5" dirty="0">
                <a:latin typeface="Helvetica"/>
                <a:cs typeface="Helvetica"/>
              </a:rPr>
              <a:t>b</a:t>
            </a:r>
            <a:endParaRPr lang="hr-HR" sz="1600" dirty="0">
              <a:latin typeface="Helvetica"/>
              <a:cs typeface="Helvetica"/>
            </a:endParaRPr>
          </a:p>
          <a:p>
            <a:pPr marL="2540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hr-HR" sz="1600" spc="-15" dirty="0" smtClean="0">
                <a:latin typeface="Helvetica"/>
                <a:cs typeface="Helvetica"/>
              </a:rPr>
              <a:t>	&lt;</a:t>
            </a:r>
            <a:r>
              <a:rPr lang="hr-HR" sz="1600" spc="5" dirty="0">
                <a:latin typeface="Helvetica"/>
                <a:cs typeface="Helvetica"/>
              </a:rPr>
              <a:t>c</a:t>
            </a:r>
            <a:r>
              <a:rPr lang="hr-HR" sz="1600" spc="-35" dirty="0">
                <a:latin typeface="Helvetica"/>
                <a:cs typeface="Helvetica"/>
              </a:rPr>
              <a:t> </a:t>
            </a:r>
            <a:r>
              <a:rPr lang="hr-HR" sz="1600" spc="-15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35" dirty="0">
                <a:latin typeface="Helvetica"/>
                <a:cs typeface="Helvetica"/>
              </a:rPr>
              <a:t> </a:t>
            </a:r>
            <a:r>
              <a:rPr lang="hr-HR" sz="1600" spc="-20" dirty="0">
                <a:latin typeface="Helvetica"/>
                <a:cs typeface="Helvetica"/>
              </a:rPr>
              <a:t>::</a:t>
            </a:r>
            <a:r>
              <a:rPr lang="hr-HR" sz="1600" spc="5" dirty="0">
                <a:latin typeface="Helvetica"/>
                <a:cs typeface="Helvetica"/>
              </a:rPr>
              <a:t>=</a:t>
            </a:r>
            <a:r>
              <a:rPr lang="hr-HR" sz="1600" spc="-30" dirty="0">
                <a:latin typeface="Helvetica"/>
                <a:cs typeface="Helvetica"/>
              </a:rPr>
              <a:t> </a:t>
            </a:r>
            <a:r>
              <a:rPr lang="hr-HR" sz="1600" b="1" spc="5" dirty="0">
                <a:latin typeface="Helvetica"/>
                <a:cs typeface="Helvetica"/>
              </a:rPr>
              <a:t>c</a:t>
            </a:r>
            <a:r>
              <a:rPr lang="hr-HR" sz="1600" b="1" spc="-105" dirty="0">
                <a:latin typeface="Helvetica"/>
                <a:cs typeface="Helvetica"/>
              </a:rPr>
              <a:t> </a:t>
            </a:r>
            <a:r>
              <a:rPr lang="hr-HR" sz="1600" dirty="0">
                <a:latin typeface="Helvetica"/>
                <a:cs typeface="Helvetica"/>
              </a:rPr>
              <a:t>|</a:t>
            </a:r>
            <a:r>
              <a:rPr lang="hr-HR" sz="1600" spc="-60" dirty="0">
                <a:latin typeface="Helvetica"/>
                <a:cs typeface="Helvetica"/>
              </a:rPr>
              <a:t> </a:t>
            </a:r>
            <a:r>
              <a:rPr lang="hr-HR" sz="1600" spc="-30" dirty="0">
                <a:latin typeface="Helvetica"/>
                <a:cs typeface="Helvetica"/>
              </a:rPr>
              <a:t>&lt;</a:t>
            </a:r>
            <a:r>
              <a:rPr lang="hr-HR" sz="1600" spc="5" dirty="0">
                <a:latin typeface="Helvetica"/>
                <a:cs typeface="Helvetica"/>
              </a:rPr>
              <a:t>c</a:t>
            </a:r>
            <a:r>
              <a:rPr lang="hr-HR" sz="1600" spc="-60" dirty="0">
                <a:latin typeface="Helvetica"/>
                <a:cs typeface="Helvetica"/>
              </a:rPr>
              <a:t> </a:t>
            </a:r>
            <a:r>
              <a:rPr lang="hr-HR" sz="1600" spc="-30" dirty="0" err="1">
                <a:latin typeface="Helvetica"/>
                <a:cs typeface="Helvetica"/>
              </a:rPr>
              <a:t>seq</a:t>
            </a:r>
            <a:r>
              <a:rPr lang="hr-HR" sz="1600" spc="5" dirty="0">
                <a:latin typeface="Helvetica"/>
                <a:cs typeface="Helvetica"/>
              </a:rPr>
              <a:t>&gt;</a:t>
            </a:r>
            <a:r>
              <a:rPr lang="hr-HR" sz="1600" spc="-50" dirty="0">
                <a:latin typeface="Helvetica"/>
                <a:cs typeface="Helvetica"/>
              </a:rPr>
              <a:t> </a:t>
            </a:r>
            <a:r>
              <a:rPr lang="hr-HR" sz="1600" b="1" spc="5" dirty="0">
                <a:latin typeface="Helvetica"/>
                <a:cs typeface="Helvetica"/>
              </a:rPr>
              <a:t>c</a:t>
            </a:r>
            <a:endParaRPr lang="hr-HR" sz="1600" dirty="0">
              <a:latin typeface="Helvetica"/>
              <a:cs typeface="Helvetica"/>
            </a:endParaRPr>
          </a:p>
          <a:p>
            <a:r>
              <a:rPr lang="en-US" spc="-15" dirty="0">
                <a:latin typeface="Helvetica"/>
                <a:cs typeface="Helvetica"/>
              </a:rPr>
              <a:t>gramma</a:t>
            </a:r>
            <a:r>
              <a:rPr lang="en-US" dirty="0">
                <a:latin typeface="Helvetica"/>
                <a:cs typeface="Helvetica"/>
              </a:rPr>
              <a:t>r</a:t>
            </a:r>
            <a:r>
              <a:rPr lang="en-US" spc="-30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generate</a:t>
            </a:r>
            <a:r>
              <a:rPr lang="en-US" spc="5" dirty="0">
                <a:latin typeface="Helvetica"/>
                <a:cs typeface="Helvetica"/>
              </a:rPr>
              <a:t>s</a:t>
            </a:r>
            <a:r>
              <a:rPr lang="en-US" spc="-30" dirty="0">
                <a:latin typeface="Helvetica"/>
                <a:cs typeface="Helvetica"/>
              </a:rPr>
              <a:t> </a:t>
            </a:r>
            <a:r>
              <a:rPr lang="en-US" spc="-15" dirty="0">
                <a:latin typeface="Helvetica"/>
                <a:cs typeface="Helvetica"/>
              </a:rPr>
              <a:t>the</a:t>
            </a:r>
            <a:r>
              <a:rPr lang="en-US" spc="-20" dirty="0">
                <a:latin typeface="Helvetica"/>
                <a:cs typeface="Helvetica"/>
              </a:rPr>
              <a:t> language</a:t>
            </a:r>
            <a:endParaRPr lang="en-US" dirty="0">
              <a:latin typeface="Helvetica"/>
              <a:cs typeface="Helvetica"/>
            </a:endParaRPr>
          </a:p>
          <a:p>
            <a:pPr lvl="1"/>
            <a:r>
              <a:rPr lang="hr-HR" spc="-20" dirty="0" err="1">
                <a:latin typeface="Helvetica"/>
                <a:cs typeface="Helvetica"/>
              </a:rPr>
              <a:t>a</a:t>
            </a:r>
            <a:r>
              <a:rPr lang="hr-HR" spc="-30" baseline="23391" dirty="0" err="1">
                <a:latin typeface="Helvetica"/>
                <a:cs typeface="Helvetica"/>
              </a:rPr>
              <a:t>+</a:t>
            </a:r>
            <a:r>
              <a:rPr lang="hr-HR" spc="-20" dirty="0" err="1">
                <a:latin typeface="Helvetica"/>
                <a:cs typeface="Helvetica"/>
              </a:rPr>
              <a:t>b</a:t>
            </a:r>
            <a:r>
              <a:rPr lang="hr-HR" spc="-30" baseline="23391" dirty="0" err="1">
                <a:latin typeface="Helvetica"/>
                <a:cs typeface="Helvetica"/>
              </a:rPr>
              <a:t>+</a:t>
            </a:r>
            <a:r>
              <a:rPr lang="hr-HR" spc="-20" dirty="0" err="1">
                <a:latin typeface="Helvetica"/>
                <a:cs typeface="Helvetica"/>
              </a:rPr>
              <a:t>c</a:t>
            </a:r>
            <a:r>
              <a:rPr lang="hr-HR" baseline="23391" dirty="0">
                <a:latin typeface="Helvetica"/>
                <a:cs typeface="Helvetica"/>
              </a:rPr>
              <a:t>+</a:t>
            </a:r>
            <a:r>
              <a:rPr lang="hr-HR" spc="82" baseline="23391" dirty="0">
                <a:latin typeface="Helvetica"/>
                <a:cs typeface="Helvetica"/>
              </a:rPr>
              <a:t> </a:t>
            </a:r>
            <a:r>
              <a:rPr lang="hr-HR" spc="5" dirty="0">
                <a:latin typeface="Helvetica"/>
                <a:cs typeface="Helvetica"/>
              </a:rPr>
              <a:t>=</a:t>
            </a:r>
            <a:r>
              <a:rPr lang="hr-HR" spc="-30" dirty="0">
                <a:latin typeface="Helvetica"/>
                <a:cs typeface="Helvetica"/>
              </a:rPr>
              <a:t> </a:t>
            </a:r>
            <a:r>
              <a:rPr lang="hr-HR" dirty="0">
                <a:latin typeface="Helvetica"/>
                <a:cs typeface="Helvetica"/>
              </a:rPr>
              <a:t>{</a:t>
            </a:r>
            <a:r>
              <a:rPr lang="hr-HR" spc="-30" dirty="0">
                <a:latin typeface="Helvetica"/>
                <a:cs typeface="Helvetica"/>
              </a:rPr>
              <a:t> </a:t>
            </a:r>
            <a:r>
              <a:rPr lang="hr-HR" spc="-15" dirty="0" err="1">
                <a:latin typeface="Helvetica"/>
                <a:cs typeface="Helvetica"/>
              </a:rPr>
              <a:t>a</a:t>
            </a:r>
            <a:r>
              <a:rPr lang="hr-HR" spc="-22" baseline="23391" dirty="0" err="1">
                <a:latin typeface="Helvetica"/>
                <a:cs typeface="Helvetica"/>
              </a:rPr>
              <a:t>k</a:t>
            </a:r>
            <a:r>
              <a:rPr lang="hr-HR" spc="-20" dirty="0" err="1">
                <a:latin typeface="Helvetica"/>
                <a:cs typeface="Helvetica"/>
              </a:rPr>
              <a:t>b</a:t>
            </a:r>
            <a:r>
              <a:rPr lang="hr-HR" spc="-37" baseline="23391" dirty="0" err="1">
                <a:latin typeface="Helvetica"/>
                <a:cs typeface="Helvetica"/>
              </a:rPr>
              <a:t>m</a:t>
            </a:r>
            <a:r>
              <a:rPr lang="hr-HR" spc="-20" dirty="0" err="1">
                <a:latin typeface="Helvetica"/>
                <a:cs typeface="Helvetica"/>
              </a:rPr>
              <a:t>c</a:t>
            </a:r>
            <a:r>
              <a:rPr lang="hr-HR" baseline="23391" dirty="0" err="1">
                <a:latin typeface="Helvetica"/>
                <a:cs typeface="Helvetica"/>
              </a:rPr>
              <a:t>n</a:t>
            </a:r>
            <a:r>
              <a:rPr lang="hr-HR" spc="75" baseline="23391" dirty="0">
                <a:latin typeface="Helvetica"/>
                <a:cs typeface="Helvetica"/>
              </a:rPr>
              <a:t> </a:t>
            </a:r>
            <a:r>
              <a:rPr lang="hr-HR" dirty="0">
                <a:latin typeface="Helvetica"/>
                <a:cs typeface="Helvetica"/>
              </a:rPr>
              <a:t>|</a:t>
            </a:r>
            <a:r>
              <a:rPr lang="hr-HR" spc="-35" dirty="0">
                <a:latin typeface="Helvetica"/>
                <a:cs typeface="Helvetica"/>
              </a:rPr>
              <a:t> </a:t>
            </a:r>
            <a:r>
              <a:rPr lang="hr-HR" spc="-20" dirty="0">
                <a:latin typeface="Helvetica"/>
                <a:cs typeface="Helvetica"/>
              </a:rPr>
              <a:t>k</a:t>
            </a:r>
            <a:r>
              <a:rPr lang="hr-HR" spc="-15" dirty="0">
                <a:latin typeface="Symbol"/>
                <a:cs typeface="Symbol"/>
              </a:rPr>
              <a:t>≥</a:t>
            </a:r>
            <a:r>
              <a:rPr lang="hr-HR" spc="-15" dirty="0">
                <a:latin typeface="Helvetica"/>
                <a:cs typeface="Helvetica"/>
              </a:rPr>
              <a:t>1</a:t>
            </a:r>
            <a:r>
              <a:rPr lang="hr-HR" dirty="0">
                <a:latin typeface="Helvetica"/>
                <a:cs typeface="Helvetica"/>
              </a:rPr>
              <a:t>,</a:t>
            </a:r>
            <a:r>
              <a:rPr lang="hr-HR" spc="-35" dirty="0">
                <a:latin typeface="Helvetica"/>
                <a:cs typeface="Helvetica"/>
              </a:rPr>
              <a:t> </a:t>
            </a:r>
            <a:r>
              <a:rPr lang="hr-HR" spc="-15" dirty="0">
                <a:latin typeface="Helvetica"/>
                <a:cs typeface="Helvetica"/>
              </a:rPr>
              <a:t>m</a:t>
            </a:r>
            <a:r>
              <a:rPr lang="hr-HR" spc="-15" dirty="0">
                <a:latin typeface="Symbol"/>
                <a:cs typeface="Symbol"/>
              </a:rPr>
              <a:t>≥</a:t>
            </a:r>
            <a:r>
              <a:rPr lang="hr-HR" spc="-15" dirty="0">
                <a:latin typeface="Helvetica"/>
                <a:cs typeface="Helvetica"/>
              </a:rPr>
              <a:t>1</a:t>
            </a:r>
            <a:r>
              <a:rPr lang="hr-HR" dirty="0">
                <a:latin typeface="Helvetica"/>
                <a:cs typeface="Helvetica"/>
              </a:rPr>
              <a:t>,</a:t>
            </a:r>
            <a:r>
              <a:rPr lang="hr-HR" spc="-35" dirty="0">
                <a:latin typeface="Helvetica"/>
                <a:cs typeface="Helvetica"/>
              </a:rPr>
              <a:t> </a:t>
            </a:r>
            <a:r>
              <a:rPr lang="hr-HR" spc="-20" dirty="0">
                <a:latin typeface="Helvetica"/>
                <a:cs typeface="Helvetica"/>
              </a:rPr>
              <a:t>n</a:t>
            </a:r>
            <a:r>
              <a:rPr lang="hr-HR" spc="-15" dirty="0">
                <a:latin typeface="Symbol"/>
                <a:cs typeface="Symbol"/>
              </a:rPr>
              <a:t>≥</a:t>
            </a:r>
            <a:r>
              <a:rPr lang="hr-HR" spc="5" dirty="0">
                <a:latin typeface="Helvetica"/>
                <a:cs typeface="Helvetica"/>
              </a:rPr>
              <a:t>1</a:t>
            </a:r>
            <a:r>
              <a:rPr lang="hr-HR" spc="-35" dirty="0">
                <a:latin typeface="Helvetica"/>
                <a:cs typeface="Helvetica"/>
              </a:rPr>
              <a:t> </a:t>
            </a:r>
            <a:r>
              <a:rPr lang="hr-HR" dirty="0">
                <a:latin typeface="Helvetica"/>
                <a:cs typeface="Helvetica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8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4"/>
          <p:cNvSpPr txBox="1"/>
          <p:nvPr/>
        </p:nvSpPr>
        <p:spPr>
          <a:xfrm>
            <a:off x="1852143" y="732569"/>
            <a:ext cx="5202898" cy="692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 marR="1176655" indent="-121285">
              <a:lnSpc>
                <a:spcPts val="1370"/>
              </a:lnSpc>
            </a:pPr>
            <a:r>
              <a:rPr sz="1600" spc="-15" dirty="0">
                <a:latin typeface="Helvetica"/>
                <a:cs typeface="Helvetica"/>
              </a:rPr>
              <a:t>table-union(tabl</a:t>
            </a:r>
            <a:r>
              <a:rPr sz="1600" spc="-5" dirty="0">
                <a:latin typeface="Helvetica"/>
                <a:cs typeface="Helvetica"/>
              </a:rPr>
              <a:t>e</a:t>
            </a:r>
            <a:r>
              <a:rPr spc="-22" baseline="-5847" dirty="0">
                <a:latin typeface="Helvetica"/>
                <a:cs typeface="Helvetica"/>
              </a:rPr>
              <a:t>1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table</a:t>
            </a:r>
            <a:r>
              <a:rPr spc="-22" baseline="-5847" dirty="0">
                <a:latin typeface="Helvetica"/>
                <a:cs typeface="Helvetica"/>
              </a:rPr>
              <a:t>2</a:t>
            </a:r>
            <a:r>
              <a:rPr sz="1600" dirty="0">
                <a:latin typeface="Helvetica"/>
                <a:cs typeface="Helvetica"/>
              </a:rPr>
              <a:t>)</a:t>
            </a:r>
            <a:r>
              <a:rPr sz="1600" spc="-40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=</a:t>
            </a:r>
            <a:r>
              <a:rPr sz="160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i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empty(tabl</a:t>
            </a:r>
            <a:r>
              <a:rPr sz="1600" spc="-5" dirty="0">
                <a:latin typeface="Helvetica"/>
                <a:cs typeface="Helvetica"/>
              </a:rPr>
              <a:t>e</a:t>
            </a:r>
            <a:r>
              <a:rPr spc="-15" baseline="-5847" dirty="0">
                <a:latin typeface="Helvetica"/>
                <a:cs typeface="Helvetica"/>
              </a:rPr>
              <a:t>1</a:t>
            </a:r>
            <a:r>
              <a:rPr sz="1600" dirty="0">
                <a:latin typeface="Helvetica"/>
                <a:cs typeface="Helvetica"/>
              </a:rPr>
              <a:t>)</a:t>
            </a:r>
            <a:endParaRPr sz="1600">
              <a:latin typeface="Helvetica"/>
              <a:cs typeface="Helvetica"/>
            </a:endParaRPr>
          </a:p>
          <a:p>
            <a:pPr marL="254000" marR="2093595" indent="-635">
              <a:lnSpc>
                <a:spcPts val="1370"/>
              </a:lnSpc>
            </a:pPr>
            <a:r>
              <a:rPr sz="1600" spc="-15" dirty="0">
                <a:latin typeface="Helvetica"/>
                <a:cs typeface="Helvetica"/>
              </a:rPr>
              <a:t>the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tabl</a:t>
            </a:r>
            <a:r>
              <a:rPr sz="1600" spc="-10" dirty="0">
                <a:latin typeface="Helvetica"/>
                <a:cs typeface="Helvetica"/>
              </a:rPr>
              <a:t>e</a:t>
            </a:r>
            <a:r>
              <a:rPr baseline="-5847" dirty="0">
                <a:latin typeface="Helvetica"/>
                <a:cs typeface="Helvetica"/>
              </a:rPr>
              <a:t>2 </a:t>
            </a:r>
            <a:r>
              <a:rPr sz="1600" spc="-15" dirty="0">
                <a:latin typeface="Helvetica"/>
                <a:cs typeface="Helvetica"/>
              </a:rPr>
              <a:t>else</a:t>
            </a:r>
            <a:endParaRPr sz="1600">
              <a:latin typeface="Helvetica"/>
              <a:cs typeface="Helvetica"/>
            </a:endParaRPr>
          </a:p>
          <a:p>
            <a:pPr marL="254000">
              <a:lnSpc>
                <a:spcPts val="1180"/>
              </a:lnSpc>
            </a:pPr>
            <a:r>
              <a:rPr sz="1600" spc="-15" dirty="0">
                <a:latin typeface="Helvetica"/>
                <a:cs typeface="Helvetica"/>
              </a:rPr>
              <a:t>i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lookup-type(first-name(table</a:t>
            </a:r>
            <a:r>
              <a:rPr spc="-22" baseline="-5847" dirty="0">
                <a:latin typeface="Helvetica"/>
                <a:cs typeface="Helvetica"/>
              </a:rPr>
              <a:t>1</a:t>
            </a:r>
            <a:r>
              <a:rPr sz="1600" spc="-15" dirty="0">
                <a:latin typeface="Helvetica"/>
                <a:cs typeface="Helvetica"/>
              </a:rPr>
              <a:t>),tabl</a:t>
            </a:r>
            <a:r>
              <a:rPr sz="1600" spc="-5" dirty="0">
                <a:latin typeface="Helvetica"/>
                <a:cs typeface="Helvetica"/>
              </a:rPr>
              <a:t>e</a:t>
            </a:r>
            <a:r>
              <a:rPr spc="-22" baseline="-5847" dirty="0">
                <a:latin typeface="Helvetica"/>
                <a:cs typeface="Helvetica"/>
              </a:rPr>
              <a:t>2</a:t>
            </a:r>
            <a:r>
              <a:rPr sz="1600" dirty="0">
                <a:latin typeface="Helvetica"/>
                <a:cs typeface="Helvetica"/>
              </a:rPr>
              <a:t>)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=</a:t>
            </a:r>
            <a:endParaRPr sz="1600">
              <a:latin typeface="Helvetica"/>
              <a:cs typeface="Helvetica"/>
            </a:endParaRPr>
          </a:p>
          <a:p>
            <a:pPr marR="158115" algn="r">
              <a:lnSpc>
                <a:spcPts val="1385"/>
              </a:lnSpc>
            </a:pPr>
            <a:r>
              <a:rPr sz="1600" i="1" spc="100" dirty="0">
                <a:latin typeface="Palatino"/>
                <a:cs typeface="Palatino"/>
              </a:rPr>
              <a:t>undefined</a:t>
            </a:r>
            <a:endParaRPr sz="1600">
              <a:latin typeface="Palatino"/>
              <a:cs typeface="Palatino"/>
            </a:endParaRPr>
          </a:p>
        </p:txBody>
      </p:sp>
      <p:sp>
        <p:nvSpPr>
          <p:cNvPr id="3" name="object 45"/>
          <p:cNvSpPr txBox="1"/>
          <p:nvPr/>
        </p:nvSpPr>
        <p:spPr>
          <a:xfrm>
            <a:off x="2507730" y="1425067"/>
            <a:ext cx="47524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600" spc="-10" dirty="0">
                <a:latin typeface="Helvetica"/>
                <a:cs typeface="Helvetica"/>
              </a:rPr>
              <a:t>the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cons(head(tabl</a:t>
            </a:r>
            <a:r>
              <a:rPr sz="1600" spc="-20" dirty="0">
                <a:latin typeface="Helvetica"/>
                <a:cs typeface="Helvetica"/>
              </a:rPr>
              <a:t>e</a:t>
            </a:r>
            <a:r>
              <a:rPr spc="-22" baseline="-5847" dirty="0">
                <a:latin typeface="Helvetica"/>
                <a:cs typeface="Helvetica"/>
              </a:rPr>
              <a:t>1</a:t>
            </a:r>
            <a:r>
              <a:rPr sz="1600" spc="-20" dirty="0">
                <a:latin typeface="Helvetica"/>
                <a:cs typeface="Helvetica"/>
              </a:rPr>
              <a:t>),</a:t>
            </a:r>
            <a:endParaRPr sz="1600">
              <a:latin typeface="Helvetica"/>
              <a:cs typeface="Helvetica"/>
            </a:endParaRPr>
          </a:p>
          <a:p>
            <a:pPr marL="12700" marR="5080" indent="688975">
              <a:lnSpc>
                <a:spcPts val="1370"/>
              </a:lnSpc>
              <a:spcBef>
                <a:spcPts val="90"/>
              </a:spcBef>
            </a:pPr>
            <a:r>
              <a:rPr sz="1600" spc="-15" dirty="0">
                <a:latin typeface="Helvetica"/>
                <a:cs typeface="Helvetica"/>
              </a:rPr>
              <a:t>table-union(tail(tabl</a:t>
            </a:r>
            <a:r>
              <a:rPr sz="1600" spc="-5" dirty="0">
                <a:latin typeface="Helvetica"/>
                <a:cs typeface="Helvetica"/>
              </a:rPr>
              <a:t>e</a:t>
            </a:r>
            <a:r>
              <a:rPr spc="-30" baseline="-5847" dirty="0">
                <a:latin typeface="Helvetica"/>
                <a:cs typeface="Helvetica"/>
              </a:rPr>
              <a:t>1</a:t>
            </a:r>
            <a:r>
              <a:rPr sz="1600" spc="-15" dirty="0">
                <a:latin typeface="Helvetica"/>
                <a:cs typeface="Helvetica"/>
              </a:rPr>
              <a:t>)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tabl</a:t>
            </a:r>
            <a:r>
              <a:rPr sz="1600" spc="-15" dirty="0">
                <a:latin typeface="Helvetica"/>
                <a:cs typeface="Helvetica"/>
              </a:rPr>
              <a:t>e</a:t>
            </a:r>
            <a:r>
              <a:rPr spc="-30" baseline="-5847" dirty="0">
                <a:latin typeface="Helvetica"/>
                <a:cs typeface="Helvetica"/>
              </a:rPr>
              <a:t>2</a:t>
            </a:r>
            <a:r>
              <a:rPr sz="1600" spc="-30" dirty="0">
                <a:latin typeface="Helvetica"/>
                <a:cs typeface="Helvetica"/>
              </a:rPr>
              <a:t>)) </a:t>
            </a:r>
            <a:r>
              <a:rPr sz="1600" spc="-10" dirty="0">
                <a:latin typeface="Helvetica"/>
                <a:cs typeface="Helvetica"/>
              </a:rPr>
              <a:t>els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table-union(tail(tabl</a:t>
            </a:r>
            <a:r>
              <a:rPr sz="1600" dirty="0">
                <a:latin typeface="Helvetica"/>
                <a:cs typeface="Helvetica"/>
              </a:rPr>
              <a:t>e</a:t>
            </a:r>
            <a:r>
              <a:rPr spc="-22" baseline="-5847" dirty="0">
                <a:latin typeface="Helvetica"/>
                <a:cs typeface="Helvetica"/>
              </a:rPr>
              <a:t>1</a:t>
            </a:r>
            <a:r>
              <a:rPr sz="1600" spc="-15" dirty="0">
                <a:latin typeface="Helvetica"/>
                <a:cs typeface="Helvetica"/>
              </a:rPr>
              <a:t>)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table</a:t>
            </a:r>
            <a:r>
              <a:rPr spc="-22" baseline="-5847" dirty="0">
                <a:latin typeface="Helvetica"/>
                <a:cs typeface="Helvetica"/>
              </a:rPr>
              <a:t>2</a:t>
            </a:r>
            <a:r>
              <a:rPr sz="1600" spc="-15" dirty="0">
                <a:latin typeface="Helvetica"/>
                <a:cs typeface="Helvetica"/>
              </a:rPr>
              <a:t>)).</a:t>
            </a:r>
            <a:endParaRPr sz="1600" dirty="0">
              <a:latin typeface="Helvetica"/>
              <a:cs typeface="Helvetica"/>
            </a:endParaRPr>
          </a:p>
        </p:txBody>
      </p:sp>
      <p:sp>
        <p:nvSpPr>
          <p:cNvPr id="4" name="object 46"/>
          <p:cNvSpPr txBox="1"/>
          <p:nvPr/>
        </p:nvSpPr>
        <p:spPr>
          <a:xfrm>
            <a:off x="1852188" y="3820637"/>
            <a:ext cx="5407954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675" marR="869950" indent="-180975">
              <a:lnSpc>
                <a:spcPts val="1370"/>
              </a:lnSpc>
            </a:pPr>
            <a:r>
              <a:rPr sz="1600" spc="-10" dirty="0">
                <a:latin typeface="Helvetica"/>
                <a:cs typeface="Helvetica"/>
              </a:rPr>
              <a:t>table-intersection(table</a:t>
            </a:r>
            <a:r>
              <a:rPr spc="-22" baseline="-5847" dirty="0">
                <a:latin typeface="Helvetica"/>
                <a:cs typeface="Helvetica"/>
              </a:rPr>
              <a:t>1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tabl</a:t>
            </a:r>
            <a:r>
              <a:rPr sz="1600" spc="-5" dirty="0">
                <a:latin typeface="Helvetica"/>
                <a:cs typeface="Helvetica"/>
              </a:rPr>
              <a:t>e</a:t>
            </a:r>
            <a:r>
              <a:rPr spc="-22" baseline="-5847" dirty="0">
                <a:latin typeface="Helvetica"/>
                <a:cs typeface="Helvetica"/>
              </a:rPr>
              <a:t>2</a:t>
            </a:r>
            <a:r>
              <a:rPr sz="1600" dirty="0">
                <a:latin typeface="Helvetica"/>
                <a:cs typeface="Helvetica"/>
              </a:rPr>
              <a:t>)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5" dirty="0">
                <a:latin typeface="Helvetica"/>
                <a:cs typeface="Helvetica"/>
              </a:rPr>
              <a:t>=</a:t>
            </a:r>
            <a:r>
              <a:rPr sz="160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i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empty(tabl</a:t>
            </a:r>
            <a:r>
              <a:rPr sz="1600" spc="-5" dirty="0">
                <a:latin typeface="Helvetica"/>
                <a:cs typeface="Helvetica"/>
              </a:rPr>
              <a:t>e</a:t>
            </a:r>
            <a:r>
              <a:rPr spc="-15" baseline="-5847" dirty="0">
                <a:latin typeface="Helvetica"/>
                <a:cs typeface="Helvetica"/>
              </a:rPr>
              <a:t>1</a:t>
            </a:r>
            <a:r>
              <a:rPr sz="1600" dirty="0">
                <a:latin typeface="Helvetica"/>
                <a:cs typeface="Helvetica"/>
              </a:rPr>
              <a:t>)</a:t>
            </a:r>
            <a:endParaRPr sz="1600">
              <a:latin typeface="Helvetica"/>
              <a:cs typeface="Helvetica"/>
            </a:endParaRPr>
          </a:p>
          <a:p>
            <a:pPr marL="374650" indent="-635">
              <a:lnSpc>
                <a:spcPts val="1310"/>
              </a:lnSpc>
            </a:pPr>
            <a:r>
              <a:rPr sz="1600" spc="50" dirty="0">
                <a:latin typeface="Helvetica"/>
                <a:cs typeface="Helvetica"/>
              </a:rPr>
              <a:t>the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75" dirty="0">
                <a:latin typeface="Helvetica"/>
                <a:cs typeface="Helvetica"/>
              </a:rPr>
              <a:t> </a:t>
            </a:r>
            <a:r>
              <a:rPr sz="1600" i="1" spc="65" dirty="0">
                <a:latin typeface="Palatino"/>
                <a:cs typeface="Palatino"/>
              </a:rPr>
              <a:t>empty</a:t>
            </a:r>
            <a:endParaRPr sz="1600">
              <a:latin typeface="Palatino"/>
              <a:cs typeface="Palatino"/>
            </a:endParaRPr>
          </a:p>
          <a:p>
            <a:pPr marL="374650">
              <a:lnSpc>
                <a:spcPts val="1375"/>
              </a:lnSpc>
            </a:pPr>
            <a:r>
              <a:rPr sz="1600" spc="-15" dirty="0">
                <a:latin typeface="Helvetica"/>
                <a:cs typeface="Helvetica"/>
              </a:rPr>
              <a:t>else</a:t>
            </a:r>
            <a:endParaRPr sz="1600">
              <a:latin typeface="Helvetica"/>
              <a:cs typeface="Helvetica"/>
            </a:endParaRPr>
          </a:p>
          <a:p>
            <a:pPr marL="374650">
              <a:lnSpc>
                <a:spcPts val="1295"/>
              </a:lnSpc>
            </a:pPr>
            <a:r>
              <a:rPr sz="1600" spc="-15" dirty="0">
                <a:latin typeface="Helvetica"/>
                <a:cs typeface="Helvetica"/>
              </a:rPr>
              <a:t>i</a:t>
            </a:r>
            <a:r>
              <a:rPr sz="1600" dirty="0">
                <a:latin typeface="Helvetica"/>
                <a:cs typeface="Helvetica"/>
              </a:rPr>
              <a:t>f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0" dirty="0">
                <a:latin typeface="Helvetica"/>
                <a:cs typeface="Helvetica"/>
              </a:rPr>
              <a:t>lookup-type(first-name(tabl</a:t>
            </a:r>
            <a:r>
              <a:rPr sz="1600" spc="5" dirty="0">
                <a:latin typeface="Helvetica"/>
                <a:cs typeface="Helvetica"/>
              </a:rPr>
              <a:t>e</a:t>
            </a:r>
            <a:r>
              <a:rPr spc="-15" baseline="-5847" dirty="0">
                <a:latin typeface="Helvetica"/>
                <a:cs typeface="Helvetica"/>
              </a:rPr>
              <a:t>1</a:t>
            </a:r>
            <a:r>
              <a:rPr sz="1600" spc="-10" dirty="0">
                <a:latin typeface="Helvetica"/>
                <a:cs typeface="Helvetica"/>
              </a:rPr>
              <a:t>),table</a:t>
            </a:r>
            <a:r>
              <a:rPr spc="-15" baseline="-5847" dirty="0">
                <a:latin typeface="Helvetica"/>
                <a:cs typeface="Helvetica"/>
              </a:rPr>
              <a:t>2</a:t>
            </a:r>
            <a:r>
              <a:rPr sz="1600" dirty="0">
                <a:latin typeface="Helvetica"/>
                <a:cs typeface="Helvetica"/>
              </a:rPr>
              <a:t>)</a:t>
            </a:r>
            <a:r>
              <a:rPr sz="1600" spc="-25" dirty="0">
                <a:latin typeface="Helvetica"/>
                <a:cs typeface="Helvetica"/>
              </a:rPr>
              <a:t> </a:t>
            </a:r>
            <a:r>
              <a:rPr sz="1600" spc="5" dirty="0">
                <a:latin typeface="Symbol"/>
                <a:cs typeface="Symbol"/>
              </a:rPr>
              <a:t>≠</a:t>
            </a:r>
            <a:endParaRPr sz="1600">
              <a:latin typeface="Symbol"/>
              <a:cs typeface="Symbol"/>
            </a:endParaRPr>
          </a:p>
          <a:p>
            <a:pPr marR="40005" algn="r">
              <a:lnSpc>
                <a:spcPts val="1385"/>
              </a:lnSpc>
            </a:pPr>
            <a:r>
              <a:rPr sz="1600" i="1" spc="100" dirty="0">
                <a:latin typeface="Palatino"/>
                <a:cs typeface="Palatino"/>
              </a:rPr>
              <a:t>undefined</a:t>
            </a:r>
            <a:endParaRPr sz="1600">
              <a:latin typeface="Palatino"/>
              <a:cs typeface="Palatino"/>
            </a:endParaRPr>
          </a:p>
        </p:txBody>
      </p:sp>
      <p:sp>
        <p:nvSpPr>
          <p:cNvPr id="5" name="object 47"/>
          <p:cNvSpPr txBox="1"/>
          <p:nvPr/>
        </p:nvSpPr>
        <p:spPr>
          <a:xfrm>
            <a:off x="2562447" y="4692671"/>
            <a:ext cx="4642978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600" spc="60" dirty="0">
                <a:latin typeface="Helvetica"/>
                <a:cs typeface="Helvetica"/>
              </a:rPr>
              <a:t>the</a:t>
            </a:r>
            <a:r>
              <a:rPr sz="1600" spc="5" dirty="0">
                <a:latin typeface="Helvetica"/>
                <a:cs typeface="Helvetica"/>
              </a:rPr>
              <a:t>n</a:t>
            </a:r>
            <a:r>
              <a:rPr sz="1600" spc="95" dirty="0">
                <a:latin typeface="Helvetica"/>
                <a:cs typeface="Helvetica"/>
              </a:rPr>
              <a:t> </a:t>
            </a:r>
            <a:r>
              <a:rPr sz="1600" i="1" spc="70" dirty="0">
                <a:latin typeface="Palatino"/>
                <a:cs typeface="Palatino"/>
              </a:rPr>
              <a:t>nonempty</a:t>
            </a:r>
            <a:endParaRPr sz="1600" dirty="0">
              <a:latin typeface="Palatino"/>
              <a:cs typeface="Palatino"/>
            </a:endParaRPr>
          </a:p>
          <a:p>
            <a:pPr marL="12700">
              <a:lnSpc>
                <a:spcPts val="1375"/>
              </a:lnSpc>
            </a:pPr>
            <a:r>
              <a:rPr sz="1600" spc="-15" dirty="0">
                <a:latin typeface="Helvetica"/>
                <a:cs typeface="Helvetica"/>
              </a:rPr>
              <a:t>else</a:t>
            </a:r>
            <a:endParaRPr sz="1600" dirty="0">
              <a:latin typeface="Helvetica"/>
              <a:cs typeface="Helvetica"/>
            </a:endParaRPr>
          </a:p>
          <a:p>
            <a:pPr marL="193675">
              <a:lnSpc>
                <a:spcPts val="1410"/>
              </a:lnSpc>
            </a:pPr>
            <a:r>
              <a:rPr sz="1600" spc="-5" dirty="0">
                <a:latin typeface="Helvetica"/>
                <a:cs typeface="Helvetica"/>
              </a:rPr>
              <a:t>table-intersection(tail(tabl</a:t>
            </a:r>
            <a:r>
              <a:rPr sz="1600" spc="10" dirty="0">
                <a:latin typeface="Helvetica"/>
                <a:cs typeface="Helvetica"/>
              </a:rPr>
              <a:t>e</a:t>
            </a:r>
            <a:r>
              <a:rPr spc="-15" baseline="-5847" dirty="0">
                <a:latin typeface="Helvetica"/>
                <a:cs typeface="Helvetica"/>
              </a:rPr>
              <a:t>1</a:t>
            </a:r>
            <a:r>
              <a:rPr sz="1600" spc="-10" dirty="0">
                <a:latin typeface="Helvetica"/>
                <a:cs typeface="Helvetica"/>
              </a:rPr>
              <a:t>)</a:t>
            </a:r>
            <a:r>
              <a:rPr sz="1600" dirty="0">
                <a:latin typeface="Helvetica"/>
                <a:cs typeface="Helvetica"/>
              </a:rPr>
              <a:t>,</a:t>
            </a:r>
            <a:r>
              <a:rPr sz="1600" spc="-15" dirty="0">
                <a:latin typeface="Helvetica"/>
                <a:cs typeface="Helvetica"/>
              </a:rPr>
              <a:t> </a:t>
            </a:r>
            <a:r>
              <a:rPr sz="1600" spc="-5" dirty="0">
                <a:latin typeface="Helvetica"/>
                <a:cs typeface="Helvetica"/>
              </a:rPr>
              <a:t>table</a:t>
            </a:r>
            <a:r>
              <a:rPr spc="-15" baseline="-5847" dirty="0">
                <a:latin typeface="Helvetica"/>
                <a:cs typeface="Helvetica"/>
              </a:rPr>
              <a:t>2</a:t>
            </a:r>
            <a:r>
              <a:rPr sz="1600" spc="-15" dirty="0">
                <a:latin typeface="Helvetica"/>
                <a:cs typeface="Helvetica"/>
              </a:rPr>
              <a:t>).</a:t>
            </a:r>
            <a:endParaRPr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225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15868" y="449327"/>
            <a:ext cx="5035519" cy="6087660"/>
            <a:chOff x="4124621" y="5400705"/>
            <a:chExt cx="3350799" cy="4050928"/>
          </a:xfrm>
        </p:grpSpPr>
        <p:sp>
          <p:nvSpPr>
            <p:cNvPr id="2" name="object 49"/>
            <p:cNvSpPr txBox="1"/>
            <p:nvPr/>
          </p:nvSpPr>
          <p:spPr>
            <a:xfrm>
              <a:off x="4124782" y="5400705"/>
              <a:ext cx="2357120" cy="7140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spc="-10" dirty="0">
                  <a:latin typeface="Helvetica"/>
                  <a:cs typeface="Helvetica"/>
                </a:rPr>
                <a:t>Declaratio</a:t>
              </a:r>
              <a:r>
                <a:rPr b="1" spc="5" dirty="0">
                  <a:latin typeface="Helvetica"/>
                  <a:cs typeface="Helvetica"/>
                </a:rPr>
                <a:t>n</a:t>
              </a:r>
              <a:r>
                <a:rPr b="1" spc="-20" dirty="0">
                  <a:latin typeface="Helvetica"/>
                  <a:cs typeface="Helvetica"/>
                </a:rPr>
                <a:t> </a:t>
              </a:r>
              <a:r>
                <a:rPr b="1" spc="-10" dirty="0">
                  <a:latin typeface="Helvetica"/>
                  <a:cs typeface="Helvetica"/>
                </a:rPr>
                <a:t>Sequences</a:t>
              </a:r>
              <a:endParaRPr>
                <a:latin typeface="Helvetica"/>
                <a:cs typeface="Helvetica"/>
              </a:endParaRPr>
            </a:p>
            <a:p>
              <a:pPr>
                <a:lnSpc>
                  <a:spcPct val="100000"/>
                </a:lnSpc>
                <a:spcBef>
                  <a:spcPts val="23"/>
                </a:spcBef>
              </a:pPr>
              <a:endParaRPr sz="120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b="1" spc="80" dirty="0">
                  <a:latin typeface="Helvetica"/>
                  <a:cs typeface="Helvetica"/>
                </a:rPr>
                <a:t>va</a:t>
              </a:r>
              <a:r>
                <a:rPr b="1" dirty="0">
                  <a:latin typeface="Helvetica"/>
                  <a:cs typeface="Helvetica"/>
                </a:rPr>
                <a:t>r</a:t>
              </a:r>
              <a:r>
                <a:rPr b="1" spc="-14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x,y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dirty="0">
                  <a:latin typeface="Helvetica"/>
                  <a:cs typeface="Helvetica"/>
                </a:rPr>
                <a:t>: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b="1" spc="10" dirty="0">
                  <a:latin typeface="Helvetica"/>
                  <a:cs typeface="Helvetica"/>
                </a:rPr>
                <a:t>intege</a:t>
              </a:r>
              <a:r>
                <a:rPr b="1" spc="-375" dirty="0">
                  <a:latin typeface="Helvetica"/>
                  <a:cs typeface="Helvetica"/>
                </a:rPr>
                <a:t>r</a:t>
              </a:r>
              <a:r>
                <a:rPr dirty="0">
                  <a:latin typeface="Helvetica"/>
                  <a:cs typeface="Helvetica"/>
                </a:rPr>
                <a:t>;</a:t>
              </a:r>
              <a:r>
                <a:rPr spc="25" dirty="0">
                  <a:latin typeface="Helvetica"/>
                  <a:cs typeface="Helvetica"/>
                </a:rPr>
                <a:t> </a:t>
              </a:r>
              <a:r>
                <a:rPr b="1" spc="35" dirty="0">
                  <a:latin typeface="Helvetica"/>
                  <a:cs typeface="Helvetica"/>
                </a:rPr>
                <a:t>va</a:t>
              </a:r>
              <a:r>
                <a:rPr b="1" dirty="0">
                  <a:latin typeface="Helvetica"/>
                  <a:cs typeface="Helvetica"/>
                </a:rPr>
                <a:t>r</a:t>
              </a:r>
              <a:r>
                <a:rPr b="1" spc="-15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a</a:t>
              </a:r>
              <a:r>
                <a:rPr dirty="0">
                  <a:latin typeface="Helvetica"/>
                  <a:cs typeface="Helvetica"/>
                </a:rPr>
                <a:t> : </a:t>
              </a:r>
              <a:r>
                <a:rPr b="1" spc="5" dirty="0">
                  <a:latin typeface="Helvetica"/>
                  <a:cs typeface="Helvetica"/>
                </a:rPr>
                <a:t>boolea</a:t>
              </a:r>
              <a:r>
                <a:rPr b="1" spc="-370" dirty="0">
                  <a:latin typeface="Helvetica"/>
                  <a:cs typeface="Helvetica"/>
                </a:rPr>
                <a:t>n</a:t>
              </a:r>
              <a:r>
                <a:rPr dirty="0">
                  <a:latin typeface="Helvetica"/>
                  <a:cs typeface="Helvetica"/>
                </a:rPr>
                <a:t>;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3" name="object 50"/>
            <p:cNvSpPr txBox="1"/>
            <p:nvPr/>
          </p:nvSpPr>
          <p:spPr>
            <a:xfrm>
              <a:off x="4399473" y="6090158"/>
              <a:ext cx="2971165" cy="3242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674370">
                <a:lnSpc>
                  <a:spcPct val="100000"/>
                </a:lnSpc>
              </a:pPr>
              <a:r>
                <a:rPr sz="1000" spc="70" dirty="0">
                  <a:latin typeface="Times New Roman"/>
                  <a:cs typeface="Times New Roman"/>
                </a:rPr>
                <a:t>&lt;</a:t>
              </a:r>
              <a:r>
                <a:rPr sz="1000" spc="80" dirty="0">
                  <a:latin typeface="Times New Roman"/>
                  <a:cs typeface="Times New Roman"/>
                </a:rPr>
                <a:t>d</a:t>
              </a:r>
              <a:r>
                <a:rPr sz="1000" spc="40" dirty="0">
                  <a:latin typeface="Times New Roman"/>
                  <a:cs typeface="Times New Roman"/>
                </a:rPr>
                <a:t>e</a:t>
              </a:r>
              <a:r>
                <a:rPr sz="1000" spc="75" dirty="0">
                  <a:latin typeface="Times New Roman"/>
                  <a:cs typeface="Times New Roman"/>
                </a:rPr>
                <a:t>c</a:t>
              </a:r>
              <a:r>
                <a:rPr sz="1000" spc="60" dirty="0">
                  <a:latin typeface="Times New Roman"/>
                  <a:cs typeface="Times New Roman"/>
                </a:rPr>
                <a:t>l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t</a:t>
              </a:r>
              <a:r>
                <a:rPr sz="1000" spc="35" dirty="0">
                  <a:latin typeface="Times New Roman"/>
                  <a:cs typeface="Times New Roman"/>
                </a:rPr>
                <a:t>i</a:t>
              </a:r>
              <a:r>
                <a:rPr sz="1000" spc="95" dirty="0">
                  <a:latin typeface="Times New Roman"/>
                  <a:cs typeface="Times New Roman"/>
                </a:rPr>
                <a:t>o</a:t>
              </a:r>
              <a:r>
                <a:rPr sz="1000" spc="15" dirty="0">
                  <a:latin typeface="Times New Roman"/>
                  <a:cs typeface="Times New Roman"/>
                </a:rPr>
                <a:t>n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20" dirty="0">
                  <a:latin typeface="Times New Roman"/>
                  <a:cs typeface="Times New Roman"/>
                </a:rPr>
                <a:t> </a:t>
              </a:r>
              <a:r>
                <a:rPr sz="1000" spc="85" dirty="0">
                  <a:latin typeface="Times New Roman"/>
                  <a:cs typeface="Times New Roman"/>
                </a:rPr>
                <a:t>s</a:t>
              </a:r>
              <a:r>
                <a:rPr sz="1000" spc="40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q</a:t>
              </a:r>
              <a:r>
                <a:rPr sz="1000" spc="-5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u</a:t>
              </a:r>
              <a:r>
                <a:rPr sz="1000" spc="-85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n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c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 dirty="0">
                <a:latin typeface="Times New Roman"/>
                <a:cs typeface="Times New Roman"/>
              </a:endParaRPr>
            </a:p>
            <a:p>
              <a:pPr marL="19050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Sy</a:t>
              </a:r>
              <a:r>
                <a:rPr sz="1000" i="1" spc="25" dirty="0">
                  <a:latin typeface="Times New Roman"/>
                  <a:cs typeface="Times New Roman"/>
                </a:rPr>
                <a:t>m</a:t>
              </a:r>
              <a:r>
                <a:rPr sz="1000" i="1" spc="40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b</a:t>
              </a:r>
              <a:r>
                <a:rPr sz="1000" i="1" spc="25" dirty="0">
                  <a:latin typeface="Times New Roman"/>
                  <a:cs typeface="Times New Roman"/>
                </a:rPr>
                <a:t>o</a:t>
              </a:r>
              <a:r>
                <a:rPr sz="1000" i="1" spc="5" dirty="0">
                  <a:latin typeface="Times New Roman"/>
                  <a:cs typeface="Times New Roman"/>
                </a:rPr>
                <a:t>l</a:t>
              </a:r>
              <a:r>
                <a:rPr sz="1000" i="1" spc="20" dirty="0">
                  <a:latin typeface="Times New Roman"/>
                  <a:cs typeface="Times New Roman"/>
                </a:rPr>
                <a:t>-</a:t>
              </a:r>
              <a:r>
                <a:rPr sz="1000" i="1" spc="70" dirty="0">
                  <a:latin typeface="Times New Roman"/>
                  <a:cs typeface="Times New Roman"/>
                </a:rPr>
                <a:t>t</a:t>
              </a:r>
              <a:r>
                <a:rPr sz="1000" i="1" spc="95" dirty="0">
                  <a:latin typeface="Times New Roman"/>
                  <a:cs typeface="Times New Roman"/>
                </a:rPr>
                <a:t>a</a:t>
              </a:r>
              <a:r>
                <a:rPr sz="1000" i="1" spc="45" dirty="0">
                  <a:latin typeface="Times New Roman"/>
                  <a:cs typeface="Times New Roman"/>
                </a:rPr>
                <a:t>bl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r>
                <a:rPr sz="1000" i="1" dirty="0">
                  <a:latin typeface="Times New Roman"/>
                  <a:cs typeface="Times New Roman"/>
                </a:rPr>
                <a:t>   </a:t>
              </a:r>
              <a:r>
                <a:rPr sz="1000" i="1" spc="-1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S</a:t>
              </a:r>
              <a:r>
                <a:rPr sz="1000" spc="-100" dirty="0">
                  <a:latin typeface="Times New Roman"/>
                  <a:cs typeface="Times New Roman"/>
                </a:rPr>
                <a:t> </a:t>
              </a:r>
              <a:r>
                <a:rPr sz="1100" spc="22" baseline="-18518" dirty="0">
                  <a:latin typeface="Times New Roman"/>
                  <a:cs typeface="Times New Roman"/>
                </a:rPr>
                <a:t>1</a:t>
              </a:r>
              <a:r>
                <a:rPr sz="1100" baseline="-18518" dirty="0">
                  <a:latin typeface="Times New Roman"/>
                  <a:cs typeface="Times New Roman"/>
                </a:rPr>
                <a:t> </a:t>
              </a:r>
              <a:r>
                <a:rPr sz="1100" spc="-67" baseline="-18518" dirty="0">
                  <a:latin typeface="Times New Roman"/>
                  <a:cs typeface="Times New Roman"/>
                </a:rPr>
                <a:t> </a:t>
              </a:r>
              <a:r>
                <a:rPr sz="1000" spc="25" dirty="0">
                  <a:latin typeface="Symbol"/>
                  <a:cs typeface="Symbol"/>
                </a:rPr>
                <a:t>∪</a:t>
              </a:r>
              <a:r>
                <a:rPr sz="1000" dirty="0">
                  <a:latin typeface="Times New Roman"/>
                  <a:cs typeface="Times New Roman"/>
                </a:rPr>
                <a:t>  </a:t>
              </a:r>
              <a:r>
                <a:rPr sz="1000" spc="50" dirty="0">
                  <a:latin typeface="Times New Roman"/>
                  <a:cs typeface="Times New Roman"/>
                </a:rPr>
                <a:t> </a:t>
              </a:r>
              <a:r>
                <a:rPr sz="1000" spc="30" dirty="0">
                  <a:latin typeface="Times New Roman"/>
                  <a:cs typeface="Times New Roman"/>
                </a:rPr>
                <a:t>S</a:t>
              </a:r>
              <a:r>
                <a:rPr sz="1100" spc="22" baseline="-18518" dirty="0">
                  <a:latin typeface="Times New Roman"/>
                  <a:cs typeface="Times New Roman"/>
                </a:rPr>
                <a:t>2</a:t>
              </a:r>
              <a:r>
                <a:rPr sz="1100" baseline="-18518" dirty="0">
                  <a:latin typeface="Times New Roman"/>
                  <a:cs typeface="Times New Roman"/>
                </a:rPr>
                <a:t> </a:t>
              </a:r>
              <a:r>
                <a:rPr sz="1100" spc="15" baseline="-18518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=</a:t>
              </a:r>
              <a:r>
                <a:rPr sz="1000" dirty="0">
                  <a:latin typeface="Times New Roman"/>
                  <a:cs typeface="Times New Roman"/>
                </a:rPr>
                <a:t>   </a:t>
              </a:r>
              <a:r>
                <a:rPr sz="1000" spc="-5" dirty="0">
                  <a:latin typeface="Times New Roman"/>
                  <a:cs typeface="Times New Roman"/>
                </a:rPr>
                <a:t>[</a:t>
              </a:r>
              <a:r>
                <a:rPr sz="1000" dirty="0">
                  <a:latin typeface="Times New Roman"/>
                  <a:cs typeface="Times New Roman"/>
                </a:rPr>
                <a:t>[</a:t>
              </a:r>
              <a:r>
                <a:rPr sz="1000" spc="45" dirty="0">
                  <a:latin typeface="Times New Roman"/>
                  <a:cs typeface="Times New Roman"/>
                </a:rPr>
                <a:t>'x'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spc="-10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-15" dirty="0">
                  <a:latin typeface="Times New Roman"/>
                  <a:cs typeface="Times New Roman"/>
                </a:rPr>
                <a:t>r</a:t>
              </a:r>
              <a:r>
                <a:rPr sz="1000" spc="20" dirty="0">
                  <a:latin typeface="Times New Roman"/>
                  <a:cs typeface="Times New Roman"/>
                </a:rPr>
                <a:t>],</a:t>
              </a:r>
              <a:r>
                <a:rPr sz="1000" spc="10" dirty="0">
                  <a:latin typeface="Times New Roman"/>
                  <a:cs typeface="Times New Roman"/>
                </a:rPr>
                <a:t>[</a:t>
              </a:r>
              <a:r>
                <a:rPr sz="1000" spc="20" dirty="0">
                  <a:latin typeface="Times New Roman"/>
                  <a:cs typeface="Times New Roman"/>
                </a:rPr>
                <a:t>'y</a:t>
              </a:r>
              <a:r>
                <a:rPr sz="1000" spc="75" dirty="0">
                  <a:latin typeface="Times New Roman"/>
                  <a:cs typeface="Times New Roman"/>
                </a:rPr>
                <a:t>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75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r</a:t>
              </a:r>
              <a:r>
                <a:rPr sz="1000" spc="20" dirty="0">
                  <a:latin typeface="Times New Roman"/>
                  <a:cs typeface="Times New Roman"/>
                </a:rPr>
                <a:t>],</a:t>
              </a:r>
              <a:r>
                <a:rPr sz="1000" spc="5" dirty="0">
                  <a:latin typeface="Times New Roman"/>
                  <a:cs typeface="Times New Roman"/>
                </a:rPr>
                <a:t>['</a:t>
              </a:r>
              <a:r>
                <a:rPr sz="1000" spc="-110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a</a:t>
              </a:r>
              <a:r>
                <a:rPr sz="1000" spc="45" dirty="0">
                  <a:latin typeface="Times New Roman"/>
                  <a:cs typeface="Times New Roman"/>
                </a:rPr>
                <a:t>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55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b</a:t>
              </a:r>
              <a:r>
                <a:rPr sz="1000" i="1" spc="25" dirty="0">
                  <a:latin typeface="Times New Roman"/>
                  <a:cs typeface="Times New Roman"/>
                </a:rPr>
                <a:t>o</a:t>
              </a:r>
              <a:r>
                <a:rPr sz="1000" i="1" spc="40" dirty="0">
                  <a:latin typeface="Times New Roman"/>
                  <a:cs typeface="Times New Roman"/>
                </a:rPr>
                <a:t>ol</a:t>
              </a:r>
              <a:r>
                <a:rPr sz="1000" i="1" spc="90" dirty="0">
                  <a:latin typeface="Times New Roman"/>
                  <a:cs typeface="Times New Roman"/>
                </a:rPr>
                <a:t>e</a:t>
              </a:r>
              <a:r>
                <a:rPr sz="1000" i="1" spc="50" dirty="0">
                  <a:latin typeface="Times New Roman"/>
                  <a:cs typeface="Times New Roman"/>
                </a:rPr>
                <a:t>a</a:t>
              </a:r>
              <a:r>
                <a:rPr sz="1000" i="1" spc="15" dirty="0">
                  <a:latin typeface="Times New Roman"/>
                  <a:cs typeface="Times New Roman"/>
                </a:rPr>
                <a:t>n</a:t>
              </a:r>
              <a:r>
                <a:rPr sz="1000" i="1" spc="-100" dirty="0">
                  <a:latin typeface="Times New Roman"/>
                  <a:cs typeface="Times New Roman"/>
                </a:rPr>
                <a:t> </a:t>
              </a:r>
              <a:r>
                <a:rPr sz="1000" spc="-5" dirty="0">
                  <a:latin typeface="Times New Roman"/>
                  <a:cs typeface="Times New Roman"/>
                </a:rPr>
                <a:t>]]</a:t>
              </a:r>
              <a:endParaRPr sz="10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000" b="1" spc="65" dirty="0" smtClean="0">
                  <a:latin typeface="Times New Roman"/>
                  <a:cs typeface="Times New Roman"/>
                </a:rPr>
                <a:t>co</a:t>
              </a:r>
              <a:r>
                <a:rPr sz="1000" b="1" spc="15" dirty="0" smtClean="0">
                  <a:latin typeface="Times New Roman"/>
                  <a:cs typeface="Times New Roman"/>
                </a:rPr>
                <a:t>n</a:t>
              </a:r>
              <a:r>
                <a:rPr sz="1000" b="1" spc="45" dirty="0" smtClean="0">
                  <a:latin typeface="Times New Roman"/>
                  <a:cs typeface="Times New Roman"/>
                </a:rPr>
                <a:t>d</a:t>
              </a:r>
              <a:r>
                <a:rPr sz="1000" b="1" spc="5" dirty="0" smtClean="0">
                  <a:latin typeface="Times New Roman"/>
                  <a:cs typeface="Times New Roman"/>
                </a:rPr>
                <a:t>i</a:t>
              </a:r>
              <a:r>
                <a:rPr sz="1000" b="1" spc="-70" dirty="0" smtClean="0">
                  <a:latin typeface="Times New Roman"/>
                  <a:cs typeface="Times New Roman"/>
                </a:rPr>
                <a:t> </a:t>
              </a:r>
              <a:r>
                <a:rPr sz="1000" b="1" spc="10" dirty="0">
                  <a:latin typeface="Times New Roman"/>
                  <a:cs typeface="Times New Roman"/>
                </a:rPr>
                <a:t>t</a:t>
              </a:r>
              <a:r>
                <a:rPr sz="1000" b="1" spc="-100" dirty="0">
                  <a:latin typeface="Times New Roman"/>
                  <a:cs typeface="Times New Roman"/>
                </a:rPr>
                <a:t> </a:t>
              </a:r>
              <a:r>
                <a:rPr sz="1000" b="1" spc="75" dirty="0">
                  <a:latin typeface="Times New Roman"/>
                  <a:cs typeface="Times New Roman"/>
                </a:rPr>
                <a:t>i</a:t>
              </a:r>
              <a:r>
                <a:rPr sz="1000" b="1" spc="50" dirty="0">
                  <a:latin typeface="Times New Roman"/>
                  <a:cs typeface="Times New Roman"/>
                </a:rPr>
                <a:t>o</a:t>
              </a:r>
              <a:r>
                <a:rPr sz="1000" b="1" spc="15" dirty="0">
                  <a:latin typeface="Times New Roman"/>
                  <a:cs typeface="Times New Roman"/>
                </a:rPr>
                <a:t>n</a:t>
              </a:r>
              <a:r>
                <a:rPr sz="1000" b="1" spc="-85" dirty="0">
                  <a:latin typeface="Times New Roman"/>
                  <a:cs typeface="Times New Roman"/>
                </a:rPr>
                <a:t> </a:t>
              </a:r>
              <a:r>
                <a:rPr sz="1000" b="1" spc="10" dirty="0">
                  <a:latin typeface="Times New Roman"/>
                  <a:cs typeface="Times New Roman"/>
                </a:rPr>
                <a:t>:</a:t>
              </a:r>
              <a:r>
                <a:rPr sz="1000" b="1" dirty="0">
                  <a:latin typeface="Times New Roman"/>
                  <a:cs typeface="Times New Roman"/>
                </a:rPr>
                <a:t>  </a:t>
              </a:r>
              <a:r>
                <a:rPr sz="1000" b="1" spc="5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t</a:t>
              </a:r>
              <a:r>
                <a:rPr sz="1000" spc="10" dirty="0">
                  <a:latin typeface="Times New Roman"/>
                  <a:cs typeface="Times New Roman"/>
                </a:rPr>
                <a:t>r</a:t>
              </a:r>
              <a:r>
                <a:rPr sz="1000" spc="-3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u</a:t>
              </a:r>
              <a:r>
                <a:rPr sz="1000" spc="-85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endParaRPr sz="1000" dirty="0">
                <a:latin typeface="Times New Roman"/>
                <a:cs typeface="Times New Roman"/>
              </a:endParaRPr>
            </a:p>
          </p:txBody>
        </p:sp>
        <p:sp>
          <p:nvSpPr>
            <p:cNvPr id="4" name="object 51"/>
            <p:cNvSpPr txBox="1"/>
            <p:nvPr/>
          </p:nvSpPr>
          <p:spPr>
            <a:xfrm>
              <a:off x="4200330" y="6646821"/>
              <a:ext cx="1644650" cy="342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70" dirty="0">
                  <a:latin typeface="Times New Roman"/>
                  <a:cs typeface="Times New Roman"/>
                </a:rPr>
                <a:t>&lt;</a:t>
              </a:r>
              <a:r>
                <a:rPr sz="1000" spc="80" dirty="0">
                  <a:latin typeface="Times New Roman"/>
                  <a:cs typeface="Times New Roman"/>
                </a:rPr>
                <a:t>d</a:t>
              </a:r>
              <a:r>
                <a:rPr sz="1000" spc="40" dirty="0">
                  <a:latin typeface="Times New Roman"/>
                  <a:cs typeface="Times New Roman"/>
                </a:rPr>
                <a:t>e</a:t>
              </a:r>
              <a:r>
                <a:rPr sz="1000" spc="75" dirty="0">
                  <a:latin typeface="Times New Roman"/>
                  <a:cs typeface="Times New Roman"/>
                </a:rPr>
                <a:t>c</a:t>
              </a:r>
              <a:r>
                <a:rPr sz="1000" spc="60" dirty="0">
                  <a:latin typeface="Times New Roman"/>
                  <a:cs typeface="Times New Roman"/>
                </a:rPr>
                <a:t>l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t</a:t>
              </a:r>
              <a:r>
                <a:rPr sz="1000" spc="35" dirty="0">
                  <a:latin typeface="Times New Roman"/>
                  <a:cs typeface="Times New Roman"/>
                </a:rPr>
                <a:t>i</a:t>
              </a:r>
              <a:r>
                <a:rPr sz="1000" spc="95" dirty="0">
                  <a:latin typeface="Times New Roman"/>
                  <a:cs typeface="Times New Roman"/>
                </a:rPr>
                <a:t>o</a:t>
              </a:r>
              <a:r>
                <a:rPr sz="1000" spc="80" dirty="0">
                  <a:latin typeface="Times New Roman"/>
                  <a:cs typeface="Times New Roman"/>
                </a:rPr>
                <a:t>n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24130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Sy</a:t>
              </a:r>
              <a:r>
                <a:rPr sz="1000" i="1" spc="25" dirty="0">
                  <a:latin typeface="Times New Roman"/>
                  <a:cs typeface="Times New Roman"/>
                </a:rPr>
                <a:t>m</a:t>
              </a:r>
              <a:r>
                <a:rPr sz="1000" i="1" spc="40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b</a:t>
              </a:r>
              <a:r>
                <a:rPr sz="1000" i="1" spc="25" dirty="0">
                  <a:latin typeface="Times New Roman"/>
                  <a:cs typeface="Times New Roman"/>
                </a:rPr>
                <a:t>o</a:t>
              </a:r>
              <a:r>
                <a:rPr sz="1000" i="1" spc="5" dirty="0">
                  <a:latin typeface="Times New Roman"/>
                  <a:cs typeface="Times New Roman"/>
                </a:rPr>
                <a:t>l</a:t>
              </a:r>
              <a:r>
                <a:rPr sz="1000" i="1" spc="20" dirty="0">
                  <a:latin typeface="Times New Roman"/>
                  <a:cs typeface="Times New Roman"/>
                </a:rPr>
                <a:t>-</a:t>
              </a:r>
              <a:r>
                <a:rPr sz="1000" i="1" spc="70" dirty="0">
                  <a:latin typeface="Times New Roman"/>
                  <a:cs typeface="Times New Roman"/>
                </a:rPr>
                <a:t>t</a:t>
              </a:r>
              <a:r>
                <a:rPr sz="1000" i="1" spc="95" dirty="0">
                  <a:latin typeface="Times New Roman"/>
                  <a:cs typeface="Times New Roman"/>
                </a:rPr>
                <a:t>a</a:t>
              </a:r>
              <a:r>
                <a:rPr sz="1000" i="1" spc="45" dirty="0">
                  <a:latin typeface="Times New Roman"/>
                  <a:cs typeface="Times New Roman"/>
                </a:rPr>
                <a:t>bl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  <a:p>
              <a:pPr marL="285115">
                <a:lnSpc>
                  <a:spcPct val="100000"/>
                </a:lnSpc>
                <a:spcBef>
                  <a:spcPts val="110"/>
                </a:spcBef>
              </a:pPr>
              <a:r>
                <a:rPr sz="1000" spc="15" dirty="0">
                  <a:latin typeface="Times New Roman"/>
                  <a:cs typeface="Times New Roman"/>
                </a:rPr>
                <a:t>S</a:t>
              </a:r>
              <a:r>
                <a:rPr sz="1000" spc="-100" dirty="0">
                  <a:latin typeface="Times New Roman"/>
                  <a:cs typeface="Times New Roman"/>
                </a:rPr>
                <a:t> </a:t>
              </a:r>
              <a:r>
                <a:rPr sz="1100" spc="22" baseline="-18518" dirty="0">
                  <a:latin typeface="Times New Roman"/>
                  <a:cs typeface="Times New Roman"/>
                </a:rPr>
                <a:t>1</a:t>
              </a:r>
              <a:r>
                <a:rPr sz="1100" baseline="-18518" dirty="0">
                  <a:latin typeface="Times New Roman"/>
                  <a:cs typeface="Times New Roman"/>
                </a:rPr>
                <a:t> </a:t>
              </a:r>
              <a:r>
                <a:rPr sz="1100" spc="30" baseline="-18518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=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-5" dirty="0">
                  <a:latin typeface="Times New Roman"/>
                  <a:cs typeface="Times New Roman"/>
                </a:rPr>
                <a:t>[</a:t>
              </a:r>
              <a:r>
                <a:rPr sz="1000" dirty="0">
                  <a:latin typeface="Times New Roman"/>
                  <a:cs typeface="Times New Roman"/>
                </a:rPr>
                <a:t>[</a:t>
              </a:r>
              <a:r>
                <a:rPr sz="1000" spc="45" dirty="0">
                  <a:latin typeface="Times New Roman"/>
                  <a:cs typeface="Times New Roman"/>
                </a:rPr>
                <a:t>'x'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spc="50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5" dirty="0">
                  <a:latin typeface="Times New Roman"/>
                  <a:cs typeface="Times New Roman"/>
                </a:rPr>
                <a:t>r</a:t>
              </a:r>
              <a:r>
                <a:rPr sz="1000" spc="20" dirty="0">
                  <a:latin typeface="Times New Roman"/>
                  <a:cs typeface="Times New Roman"/>
                </a:rPr>
                <a:t>],</a:t>
              </a:r>
              <a:r>
                <a:rPr sz="1000" spc="10" dirty="0">
                  <a:latin typeface="Times New Roman"/>
                  <a:cs typeface="Times New Roman"/>
                </a:rPr>
                <a:t>[</a:t>
              </a:r>
              <a:r>
                <a:rPr sz="1000" spc="20" dirty="0">
                  <a:latin typeface="Times New Roman"/>
                  <a:cs typeface="Times New Roman"/>
                </a:rPr>
                <a:t>'y</a:t>
              </a:r>
              <a:r>
                <a:rPr sz="1000" spc="75" dirty="0">
                  <a:latin typeface="Times New Roman"/>
                  <a:cs typeface="Times New Roman"/>
                </a:rPr>
                <a:t>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spc="60" dirty="0">
                  <a:latin typeface="Times New Roman"/>
                  <a:cs typeface="Times New Roman"/>
                </a:rPr>
                <a:t> </a:t>
              </a:r>
              <a:r>
                <a:rPr sz="1000" i="1" spc="50" dirty="0">
                  <a:latin typeface="Times New Roman"/>
                  <a:cs typeface="Times New Roman"/>
                </a:rPr>
                <a:t>i</a:t>
              </a:r>
              <a:r>
                <a:rPr sz="1000" i="1" spc="75" dirty="0">
                  <a:latin typeface="Times New Roman"/>
                  <a:cs typeface="Times New Roman"/>
                </a:rPr>
                <a:t>n</a:t>
              </a:r>
              <a:r>
                <a:rPr sz="1000" i="1" spc="65" dirty="0">
                  <a:latin typeface="Times New Roman"/>
                  <a:cs typeface="Times New Roman"/>
                </a:rPr>
                <a:t>teg</a:t>
              </a:r>
              <a:r>
                <a:rPr sz="1000" i="1" spc="5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r</a:t>
              </a:r>
              <a:r>
                <a:rPr sz="1000" spc="-5" dirty="0">
                  <a:latin typeface="Times New Roman"/>
                  <a:cs typeface="Times New Roman"/>
                </a:rPr>
                <a:t>]]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5" name="object 52"/>
            <p:cNvSpPr txBox="1"/>
            <p:nvPr/>
          </p:nvSpPr>
          <p:spPr>
            <a:xfrm>
              <a:off x="6252476" y="6626671"/>
              <a:ext cx="1111885" cy="3425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000" spc="70" dirty="0">
                  <a:latin typeface="Times New Roman"/>
                  <a:cs typeface="Times New Roman"/>
                </a:rPr>
                <a:t>&lt;</a:t>
              </a:r>
              <a:r>
                <a:rPr sz="1000" spc="80" dirty="0">
                  <a:latin typeface="Times New Roman"/>
                  <a:cs typeface="Times New Roman"/>
                </a:rPr>
                <a:t>d</a:t>
              </a:r>
              <a:r>
                <a:rPr sz="1000" spc="40" dirty="0">
                  <a:latin typeface="Times New Roman"/>
                  <a:cs typeface="Times New Roman"/>
                </a:rPr>
                <a:t>e</a:t>
              </a:r>
              <a:r>
                <a:rPr sz="1000" spc="75" dirty="0">
                  <a:latin typeface="Times New Roman"/>
                  <a:cs typeface="Times New Roman"/>
                </a:rPr>
                <a:t>c</a:t>
              </a:r>
              <a:r>
                <a:rPr sz="1000" spc="60" dirty="0">
                  <a:latin typeface="Times New Roman"/>
                  <a:cs typeface="Times New Roman"/>
                </a:rPr>
                <a:t>l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0" dirty="0">
                  <a:latin typeface="Times New Roman"/>
                  <a:cs typeface="Times New Roman"/>
                </a:rPr>
                <a:t>r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a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50" dirty="0">
                  <a:latin typeface="Times New Roman"/>
                  <a:cs typeface="Times New Roman"/>
                </a:rPr>
                <a:t>t</a:t>
              </a:r>
              <a:r>
                <a:rPr sz="1000" spc="35" dirty="0">
                  <a:latin typeface="Times New Roman"/>
                  <a:cs typeface="Times New Roman"/>
                </a:rPr>
                <a:t>i</a:t>
              </a:r>
              <a:r>
                <a:rPr sz="1000" spc="95" dirty="0">
                  <a:latin typeface="Times New Roman"/>
                  <a:cs typeface="Times New Roman"/>
                </a:rPr>
                <a:t>o</a:t>
              </a:r>
              <a:r>
                <a:rPr sz="1000" spc="15" dirty="0">
                  <a:latin typeface="Times New Roman"/>
                  <a:cs typeface="Times New Roman"/>
                </a:rPr>
                <a:t>n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20" dirty="0">
                  <a:latin typeface="Times New Roman"/>
                  <a:cs typeface="Times New Roman"/>
                </a:rPr>
                <a:t> </a:t>
              </a:r>
              <a:r>
                <a:rPr sz="1000" spc="85" dirty="0">
                  <a:latin typeface="Times New Roman"/>
                  <a:cs typeface="Times New Roman"/>
                </a:rPr>
                <a:t>s</a:t>
              </a:r>
              <a:r>
                <a:rPr sz="1000" spc="40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q</a:t>
              </a:r>
              <a:r>
                <a:rPr sz="1000" spc="-5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u</a:t>
              </a:r>
              <a:r>
                <a:rPr sz="1000" spc="-85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e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n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40" dirty="0">
                  <a:latin typeface="Times New Roman"/>
                  <a:cs typeface="Times New Roman"/>
                </a:rPr>
                <a:t>c</a:t>
              </a:r>
              <a:r>
                <a:rPr sz="1000" spc="75" dirty="0">
                  <a:latin typeface="Times New Roman"/>
                  <a:cs typeface="Times New Roman"/>
                </a:rPr>
                <a:t>e</a:t>
              </a:r>
              <a:r>
                <a:rPr sz="1000" spc="15" dirty="0">
                  <a:latin typeface="Times New Roman"/>
                  <a:cs typeface="Times New Roman"/>
                </a:rPr>
                <a:t>&gt;</a:t>
              </a:r>
              <a:endParaRPr sz="1000">
                <a:latin typeface="Times New Roman"/>
                <a:cs typeface="Times New Roman"/>
              </a:endParaRPr>
            </a:p>
            <a:p>
              <a:pPr marL="17145">
                <a:lnSpc>
                  <a:spcPct val="100000"/>
                </a:lnSpc>
                <a:spcBef>
                  <a:spcPts val="110"/>
                </a:spcBef>
              </a:pPr>
              <a:r>
                <a:rPr sz="1000" i="1" spc="65" dirty="0">
                  <a:latin typeface="Times New Roman"/>
                  <a:cs typeface="Times New Roman"/>
                </a:rPr>
                <a:t>Sy</a:t>
              </a:r>
              <a:r>
                <a:rPr sz="1000" i="1" spc="25" dirty="0">
                  <a:latin typeface="Times New Roman"/>
                  <a:cs typeface="Times New Roman"/>
                </a:rPr>
                <a:t>m</a:t>
              </a:r>
              <a:r>
                <a:rPr sz="1000" i="1" spc="40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b</a:t>
              </a:r>
              <a:r>
                <a:rPr sz="1000" i="1" spc="25" dirty="0">
                  <a:latin typeface="Times New Roman"/>
                  <a:cs typeface="Times New Roman"/>
                </a:rPr>
                <a:t>o</a:t>
              </a:r>
              <a:r>
                <a:rPr sz="1000" i="1" spc="5" dirty="0">
                  <a:latin typeface="Times New Roman"/>
                  <a:cs typeface="Times New Roman"/>
                </a:rPr>
                <a:t>l</a:t>
              </a:r>
              <a:r>
                <a:rPr sz="1000" i="1" spc="20" dirty="0">
                  <a:latin typeface="Times New Roman"/>
                  <a:cs typeface="Times New Roman"/>
                </a:rPr>
                <a:t>-</a:t>
              </a:r>
              <a:r>
                <a:rPr sz="1000" i="1" spc="70" dirty="0">
                  <a:latin typeface="Times New Roman"/>
                  <a:cs typeface="Times New Roman"/>
                </a:rPr>
                <a:t>t</a:t>
              </a:r>
              <a:r>
                <a:rPr sz="1000" i="1" spc="95" dirty="0">
                  <a:latin typeface="Times New Roman"/>
                  <a:cs typeface="Times New Roman"/>
                </a:rPr>
                <a:t>a</a:t>
              </a:r>
              <a:r>
                <a:rPr sz="1000" i="1" spc="45" dirty="0">
                  <a:latin typeface="Times New Roman"/>
                  <a:cs typeface="Times New Roman"/>
                </a:rPr>
                <a:t>bl</a:t>
              </a:r>
              <a:r>
                <a:rPr sz="1000" i="1" spc="30" dirty="0">
                  <a:latin typeface="Times New Roman"/>
                  <a:cs typeface="Times New Roman"/>
                </a:rPr>
                <a:t>e</a:t>
              </a:r>
              <a:r>
                <a:rPr sz="1000" i="1" spc="10" dirty="0">
                  <a:latin typeface="Times New Roman"/>
                  <a:cs typeface="Times New Roman"/>
                </a:rPr>
                <a:t>:</a:t>
              </a:r>
              <a:endParaRPr sz="1000">
                <a:latin typeface="Times New Roman"/>
                <a:cs typeface="Times New Roman"/>
              </a:endParaRPr>
            </a:p>
            <a:p>
              <a:pPr marL="257175">
                <a:lnSpc>
                  <a:spcPct val="100000"/>
                </a:lnSpc>
                <a:spcBef>
                  <a:spcPts val="110"/>
                </a:spcBef>
              </a:pPr>
              <a:r>
                <a:rPr sz="1000" spc="15" dirty="0">
                  <a:latin typeface="Times New Roman"/>
                  <a:cs typeface="Times New Roman"/>
                </a:rPr>
                <a:t>S</a:t>
              </a:r>
              <a:r>
                <a:rPr sz="1000" spc="-100" dirty="0">
                  <a:latin typeface="Times New Roman"/>
                  <a:cs typeface="Times New Roman"/>
                </a:rPr>
                <a:t> </a:t>
              </a:r>
              <a:r>
                <a:rPr sz="1100" spc="22" baseline="-18518" dirty="0">
                  <a:latin typeface="Times New Roman"/>
                  <a:cs typeface="Times New Roman"/>
                </a:rPr>
                <a:t>2</a:t>
              </a:r>
              <a:r>
                <a:rPr sz="1100" baseline="-18518" dirty="0">
                  <a:latin typeface="Times New Roman"/>
                  <a:cs typeface="Times New Roman"/>
                </a:rPr>
                <a:t> </a:t>
              </a:r>
              <a:r>
                <a:rPr sz="1100" spc="15" baseline="-18518" dirty="0">
                  <a:latin typeface="Times New Roman"/>
                  <a:cs typeface="Times New Roman"/>
                </a:rPr>
                <a:t> </a:t>
              </a:r>
              <a:r>
                <a:rPr sz="1000" spc="15" dirty="0">
                  <a:latin typeface="Times New Roman"/>
                  <a:cs typeface="Times New Roman"/>
                </a:rPr>
                <a:t>=</a:t>
              </a:r>
              <a:r>
                <a:rPr sz="1000" dirty="0">
                  <a:latin typeface="Times New Roman"/>
                  <a:cs typeface="Times New Roman"/>
                </a:rPr>
                <a:t> </a:t>
              </a:r>
              <a:r>
                <a:rPr sz="1000" spc="-90" dirty="0">
                  <a:latin typeface="Times New Roman"/>
                  <a:cs typeface="Times New Roman"/>
                </a:rPr>
                <a:t> </a:t>
              </a:r>
              <a:r>
                <a:rPr sz="1000" spc="-5" dirty="0">
                  <a:latin typeface="Times New Roman"/>
                  <a:cs typeface="Times New Roman"/>
                </a:rPr>
                <a:t>[</a:t>
              </a:r>
              <a:r>
                <a:rPr sz="1000" dirty="0">
                  <a:latin typeface="Times New Roman"/>
                  <a:cs typeface="Times New Roman"/>
                </a:rPr>
                <a:t>[</a:t>
              </a:r>
              <a:r>
                <a:rPr sz="1000" spc="5" dirty="0">
                  <a:latin typeface="Times New Roman"/>
                  <a:cs typeface="Times New Roman"/>
                </a:rPr>
                <a:t>'</a:t>
              </a:r>
              <a:r>
                <a:rPr sz="1000" spc="-110" dirty="0">
                  <a:latin typeface="Times New Roman"/>
                  <a:cs typeface="Times New Roman"/>
                </a:rPr>
                <a:t> </a:t>
              </a:r>
              <a:r>
                <a:rPr sz="1000" spc="75" dirty="0">
                  <a:latin typeface="Times New Roman"/>
                  <a:cs typeface="Times New Roman"/>
                </a:rPr>
                <a:t>a</a:t>
              </a:r>
              <a:r>
                <a:rPr sz="1000" spc="45" dirty="0">
                  <a:latin typeface="Times New Roman"/>
                  <a:cs typeface="Times New Roman"/>
                </a:rPr>
                <a:t>'</a:t>
              </a:r>
              <a:r>
                <a:rPr sz="1000" spc="5" dirty="0">
                  <a:latin typeface="Times New Roman"/>
                  <a:cs typeface="Times New Roman"/>
                </a:rPr>
                <a:t>,</a:t>
              </a:r>
              <a:r>
                <a:rPr sz="1000" spc="65" dirty="0">
                  <a:latin typeface="Times New Roman"/>
                  <a:cs typeface="Times New Roman"/>
                </a:rPr>
                <a:t> </a:t>
              </a:r>
              <a:r>
                <a:rPr sz="1000" i="1" spc="65" dirty="0">
                  <a:latin typeface="Times New Roman"/>
                  <a:cs typeface="Times New Roman"/>
                </a:rPr>
                <a:t>b</a:t>
              </a:r>
              <a:r>
                <a:rPr sz="1000" i="1" spc="25" dirty="0">
                  <a:latin typeface="Times New Roman"/>
                  <a:cs typeface="Times New Roman"/>
                </a:rPr>
                <a:t>o</a:t>
              </a:r>
              <a:r>
                <a:rPr sz="1000" i="1" spc="40" dirty="0">
                  <a:latin typeface="Times New Roman"/>
                  <a:cs typeface="Times New Roman"/>
                </a:rPr>
                <a:t>ol</a:t>
              </a:r>
              <a:r>
                <a:rPr sz="1000" i="1" spc="90" dirty="0">
                  <a:latin typeface="Times New Roman"/>
                  <a:cs typeface="Times New Roman"/>
                </a:rPr>
                <a:t>e</a:t>
              </a:r>
              <a:r>
                <a:rPr sz="1000" i="1" spc="50" dirty="0">
                  <a:latin typeface="Times New Roman"/>
                  <a:cs typeface="Times New Roman"/>
                </a:rPr>
                <a:t>a</a:t>
              </a:r>
              <a:r>
                <a:rPr sz="1000" i="1" spc="70" dirty="0">
                  <a:latin typeface="Times New Roman"/>
                  <a:cs typeface="Times New Roman"/>
                </a:rPr>
                <a:t>n</a:t>
              </a:r>
              <a:r>
                <a:rPr sz="1000" spc="-5" dirty="0">
                  <a:latin typeface="Times New Roman"/>
                  <a:cs typeface="Times New Roman"/>
                </a:rPr>
                <a:t>]]</a:t>
              </a:r>
              <a:endParaRPr sz="1000">
                <a:latin typeface="Times New Roman"/>
                <a:cs typeface="Times New Roman"/>
              </a:endParaRPr>
            </a:p>
          </p:txBody>
        </p:sp>
        <p:sp>
          <p:nvSpPr>
            <p:cNvPr id="6" name="object 53"/>
            <p:cNvSpPr/>
            <p:nvPr/>
          </p:nvSpPr>
          <p:spPr>
            <a:xfrm>
              <a:off x="4720958" y="6406438"/>
              <a:ext cx="731520" cy="228600"/>
            </a:xfrm>
            <a:custGeom>
              <a:avLst/>
              <a:gdLst/>
              <a:ahLst/>
              <a:cxnLst/>
              <a:rect l="l" t="t" r="r" b="b"/>
              <a:pathLst>
                <a:path w="731520" h="228600">
                  <a:moveTo>
                    <a:pt x="731024" y="0"/>
                  </a:moveTo>
                  <a:lnTo>
                    <a:pt x="717613" y="0"/>
                  </a:lnTo>
                  <a:lnTo>
                    <a:pt x="0" y="214617"/>
                  </a:lnTo>
                  <a:lnTo>
                    <a:pt x="0" y="228028"/>
                  </a:lnTo>
                  <a:lnTo>
                    <a:pt x="13423" y="228028"/>
                  </a:lnTo>
                  <a:lnTo>
                    <a:pt x="731024" y="13411"/>
                  </a:lnTo>
                  <a:lnTo>
                    <a:pt x="7310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7" name="object 54"/>
            <p:cNvSpPr/>
            <p:nvPr/>
          </p:nvSpPr>
          <p:spPr>
            <a:xfrm>
              <a:off x="5445277" y="6406438"/>
              <a:ext cx="1012825" cy="208279"/>
            </a:xfrm>
            <a:custGeom>
              <a:avLst/>
              <a:gdLst/>
              <a:ahLst/>
              <a:cxnLst/>
              <a:rect l="l" t="t" r="r" b="b"/>
              <a:pathLst>
                <a:path w="1012825" h="208279">
                  <a:moveTo>
                    <a:pt x="13411" y="0"/>
                  </a:moveTo>
                  <a:lnTo>
                    <a:pt x="0" y="0"/>
                  </a:lnTo>
                  <a:lnTo>
                    <a:pt x="0" y="13411"/>
                  </a:lnTo>
                  <a:lnTo>
                    <a:pt x="999299" y="207911"/>
                  </a:lnTo>
                  <a:lnTo>
                    <a:pt x="1012710" y="207911"/>
                  </a:lnTo>
                  <a:lnTo>
                    <a:pt x="1012710" y="194487"/>
                  </a:lnTo>
                  <a:lnTo>
                    <a:pt x="13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0"/>
            </a:p>
          </p:txBody>
        </p:sp>
        <p:sp>
          <p:nvSpPr>
            <p:cNvPr id="8" name="object 55"/>
            <p:cNvSpPr txBox="1"/>
            <p:nvPr/>
          </p:nvSpPr>
          <p:spPr>
            <a:xfrm>
              <a:off x="4124621" y="7287769"/>
              <a:ext cx="3306445" cy="10980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20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seq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dirty="0">
                  <a:latin typeface="Helvetica"/>
                  <a:cs typeface="Helvetica"/>
                </a:rPr>
                <a:t> </a:t>
              </a:r>
              <a:r>
                <a:rPr spc="-6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Symbol"/>
                  <a:cs typeface="Symbol"/>
                </a:rPr>
                <a:t>ε</a:t>
              </a:r>
              <a:endParaRPr>
                <a:latin typeface="Symbol"/>
                <a:cs typeface="Symbol"/>
              </a:endParaRPr>
            </a:p>
            <a:p>
              <a:pPr marL="374650">
                <a:lnSpc>
                  <a:spcPct val="100000"/>
                </a:lnSpc>
                <a:spcBef>
                  <a:spcPts val="135"/>
                </a:spcBef>
              </a:pPr>
              <a:r>
                <a:rPr i="1" spc="20" dirty="0">
                  <a:latin typeface="Palatino"/>
                  <a:cs typeface="Palatino"/>
                </a:rPr>
                <a:t>Symbol-table</a:t>
              </a:r>
              <a:r>
                <a:rPr spc="10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spc="8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seq&gt;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8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dirty="0">
                  <a:latin typeface="Times New Roman"/>
                  <a:cs typeface="Times New Roman"/>
                </a:rPr>
                <a:t> </a:t>
              </a:r>
              <a:r>
                <a:rPr spc="-114" dirty="0">
                  <a:latin typeface="Times New Roman"/>
                  <a:cs typeface="Times New Roman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empty-table</a:t>
              </a:r>
              <a:endParaRPr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980"/>
                </a:spcBef>
              </a:pPr>
              <a:r>
                <a:rPr spc="-20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seq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&lt;dec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seq</a:t>
              </a:r>
              <a:r>
                <a:rPr dirty="0">
                  <a:latin typeface="Helvetica"/>
                  <a:cs typeface="Helvetica"/>
                </a:rPr>
                <a:t>&gt;</a:t>
              </a:r>
              <a:r>
                <a:rPr sz="2000" baseline="-11695" dirty="0">
                  <a:latin typeface="Helvetica"/>
                  <a:cs typeface="Helvetica"/>
                </a:rPr>
                <a:t>2</a:t>
              </a:r>
              <a:endParaRPr sz="2000" baseline="-11695"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135"/>
                </a:spcBef>
              </a:pPr>
              <a:r>
                <a:rPr i="1" spc="35" dirty="0">
                  <a:latin typeface="Palatino"/>
                  <a:cs typeface="Palatino"/>
                </a:rPr>
                <a:t>Symbol-table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spc="150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seq&gt;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5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225425" algn="ctr">
                <a:lnSpc>
                  <a:spcPts val="1450"/>
                </a:lnSpc>
              </a:pPr>
              <a:r>
                <a:rPr spc="30" dirty="0">
                  <a:latin typeface="Helvetica"/>
                  <a:cs typeface="Helvetica"/>
                </a:rPr>
                <a:t>table-union(</a:t>
              </a:r>
              <a:r>
                <a:rPr i="1" spc="30" dirty="0">
                  <a:latin typeface="Palatino"/>
                  <a:cs typeface="Palatino"/>
                </a:rPr>
                <a:t>Symbol-table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40" dirty="0">
                  <a:latin typeface="Helvetica"/>
                  <a:cs typeface="Helvetica"/>
                </a:rPr>
                <a:t>&lt;dec&gt;),</a:t>
              </a:r>
              <a:endParaRPr>
                <a:latin typeface="Helvetica"/>
                <a:cs typeface="Helvetica"/>
              </a:endParaRPr>
            </a:p>
            <a:p>
              <a:pPr marL="1340485">
                <a:lnSpc>
                  <a:spcPts val="1465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dirty="0">
                  <a:latin typeface="Helvetica"/>
                  <a:cs typeface="Helvetica"/>
                </a:rPr>
                <a:t> </a:t>
              </a:r>
              <a:r>
                <a:rPr spc="-100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seq&gt;</a:t>
              </a:r>
              <a:r>
                <a:rPr sz="2000" spc="44" baseline="-11695" dirty="0">
                  <a:latin typeface="Helvetica"/>
                  <a:cs typeface="Helvetica"/>
                </a:rPr>
                <a:t>2</a:t>
              </a:r>
              <a:r>
                <a:rPr spc="55" dirty="0">
                  <a:latin typeface="Helvetica"/>
                  <a:cs typeface="Helvetica"/>
                </a:rPr>
                <a:t>))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9" name="object 56"/>
            <p:cNvSpPr txBox="1"/>
            <p:nvPr/>
          </p:nvSpPr>
          <p:spPr>
            <a:xfrm>
              <a:off x="4440120" y="8577156"/>
              <a:ext cx="3035300" cy="8744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10"/>
                </a:lnSpc>
              </a:pPr>
              <a:r>
                <a:rPr b="1" spc="5" dirty="0">
                  <a:latin typeface="Helvetica"/>
                  <a:cs typeface="Helvetica"/>
                </a:rPr>
                <a:t>condition:</a:t>
              </a:r>
              <a:endParaRPr>
                <a:latin typeface="Helvetica"/>
                <a:cs typeface="Helvetica"/>
              </a:endParaRPr>
            </a:p>
            <a:p>
              <a:pPr marL="59055">
                <a:lnSpc>
                  <a:spcPts val="1320"/>
                </a:lnSpc>
              </a:pPr>
              <a:r>
                <a:rPr spc="-15" dirty="0">
                  <a:latin typeface="Helvetica"/>
                  <a:cs typeface="Helvetica"/>
                </a:rPr>
                <a:t>i</a:t>
              </a:r>
              <a:r>
                <a:rPr dirty="0">
                  <a:latin typeface="Helvetica"/>
                  <a:cs typeface="Helvetica"/>
                </a:rPr>
                <a:t>f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table-intersection(</a:t>
              </a:r>
              <a:endParaRPr>
                <a:latin typeface="Helvetica"/>
                <a:cs typeface="Helvetica"/>
              </a:endParaRPr>
            </a:p>
            <a:p>
              <a:pPr marL="240029">
                <a:lnSpc>
                  <a:spcPts val="1375"/>
                </a:lnSpc>
              </a:pPr>
              <a:r>
                <a:rPr i="1" spc="55" dirty="0">
                  <a:latin typeface="Palatino"/>
                  <a:cs typeface="Palatino"/>
                </a:rPr>
                <a:t>Symbol-tabl</a:t>
              </a:r>
              <a:r>
                <a:rPr i="1" spc="45" dirty="0">
                  <a:latin typeface="Palatino"/>
                  <a:cs typeface="Palatino"/>
                </a:rPr>
                <a:t>e</a:t>
              </a:r>
              <a:r>
                <a:rPr spc="40" dirty="0">
                  <a:latin typeface="Palatino"/>
                  <a:cs typeface="Palatino"/>
                </a:rPr>
                <a:t>(</a:t>
              </a:r>
              <a:r>
                <a:rPr spc="70" dirty="0">
                  <a:latin typeface="Helvetica"/>
                  <a:cs typeface="Helvetica"/>
                </a:rPr>
                <a:t>&lt;dec&gt;),</a:t>
              </a:r>
              <a:endParaRPr>
                <a:latin typeface="Helvetica"/>
                <a:cs typeface="Helvetica"/>
              </a:endParaRPr>
            </a:p>
            <a:p>
              <a:pPr marL="240665">
                <a:lnSpc>
                  <a:spcPts val="1450"/>
                </a:lnSpc>
              </a:pPr>
              <a:r>
                <a:rPr i="1" spc="45" dirty="0">
                  <a:latin typeface="Palatino"/>
                  <a:cs typeface="Palatino"/>
                </a:rPr>
                <a:t>Symbol-table</a:t>
              </a:r>
              <a:r>
                <a:rPr spc="30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&lt;de</a:t>
              </a:r>
              <a:r>
                <a:rPr spc="5" dirty="0">
                  <a:latin typeface="Helvetica"/>
                  <a:cs typeface="Helvetica"/>
                </a:rPr>
                <a:t>c</a:t>
              </a:r>
              <a:r>
                <a:rPr dirty="0">
                  <a:latin typeface="Helvetica"/>
                  <a:cs typeface="Helvetica"/>
                </a:rPr>
                <a:t> </a:t>
              </a:r>
              <a:r>
                <a:rPr spc="-60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seq&gt;</a:t>
              </a:r>
              <a:r>
                <a:rPr sz="2000" spc="60" baseline="-11695" dirty="0">
                  <a:latin typeface="Helvetica"/>
                  <a:cs typeface="Helvetica"/>
                </a:rPr>
                <a:t>2</a:t>
              </a:r>
              <a:r>
                <a:rPr spc="10" dirty="0">
                  <a:latin typeface="Helvetica"/>
                  <a:cs typeface="Helvetica"/>
                </a:rPr>
                <a:t>)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3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170" dirty="0">
                  <a:latin typeface="Helvetica"/>
                  <a:cs typeface="Helvetica"/>
                </a:rPr>
                <a:t> </a:t>
              </a:r>
              <a:r>
                <a:rPr i="1" spc="20" dirty="0">
                  <a:latin typeface="Palatino"/>
                  <a:cs typeface="Palatino"/>
                </a:rPr>
                <a:t>empty</a:t>
              </a:r>
              <a:endParaRPr>
                <a:latin typeface="Palatino"/>
                <a:cs typeface="Palatino"/>
              </a:endParaRPr>
            </a:p>
            <a:p>
              <a:pPr marL="421640">
                <a:lnSpc>
                  <a:spcPts val="1400"/>
                </a:lnSpc>
              </a:pPr>
              <a:r>
                <a:rPr spc="-10" dirty="0">
                  <a:latin typeface="Helvetica"/>
                  <a:cs typeface="Helvetica"/>
                </a:rPr>
                <a:t>the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2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error(“”)</a:t>
              </a:r>
              <a:endParaRPr>
                <a:latin typeface="Helvetica"/>
                <a:cs typeface="Helvetica"/>
              </a:endParaRPr>
            </a:p>
            <a:p>
              <a:pPr marL="421640">
                <a:lnSpc>
                  <a:spcPts val="1320"/>
                </a:lnSpc>
              </a:pPr>
              <a:r>
                <a:rPr spc="-15" dirty="0">
                  <a:latin typeface="Helvetica"/>
                  <a:cs typeface="Helvetica"/>
                </a:rPr>
                <a:t>els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error(“Duplicat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declaratio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of</a:t>
              </a:r>
              <a:endParaRPr>
                <a:latin typeface="Helvetica"/>
                <a:cs typeface="Helvetica"/>
              </a:endParaRPr>
            </a:p>
            <a:p>
              <a:pPr marR="5080" algn="r">
                <a:lnSpc>
                  <a:spcPts val="1410"/>
                </a:lnSpc>
              </a:pPr>
              <a:r>
                <a:rPr spc="-15" dirty="0">
                  <a:latin typeface="Helvetica"/>
                  <a:cs typeface="Helvetica"/>
                </a:rPr>
                <a:t>a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identifier”)</a:t>
              </a:r>
              <a:endParaRPr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530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6425" y="4136401"/>
            <a:ext cx="6241269" cy="2149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5565" algn="ctr">
              <a:lnSpc>
                <a:spcPct val="100000"/>
              </a:lnSpc>
            </a:pPr>
            <a:r>
              <a:rPr spc="-10" dirty="0">
                <a:latin typeface="Helvetica"/>
                <a:cs typeface="Helvetica"/>
              </a:rPr>
              <a:t>&lt;block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&lt;de</a:t>
            </a:r>
            <a:r>
              <a:rPr spc="5" dirty="0">
                <a:latin typeface="Helvetica"/>
                <a:cs typeface="Helvetica"/>
              </a:rPr>
              <a:t>c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seq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b="1" spc="-15" dirty="0">
                <a:latin typeface="Helvetica"/>
                <a:cs typeface="Helvetica"/>
              </a:rPr>
              <a:t>begi</a:t>
            </a:r>
            <a:r>
              <a:rPr b="1" spc="75" dirty="0">
                <a:latin typeface="Helvetica"/>
                <a:cs typeface="Helvetica"/>
              </a:rPr>
              <a:t>n</a:t>
            </a:r>
            <a:r>
              <a:rPr spc="-10" dirty="0">
                <a:latin typeface="Helvetica"/>
                <a:cs typeface="Helvetica"/>
              </a:rPr>
              <a:t>&lt;cm</a:t>
            </a:r>
            <a:r>
              <a:rPr spc="5" dirty="0">
                <a:latin typeface="Helvetica"/>
                <a:cs typeface="Helvetica"/>
              </a:rPr>
              <a:t>d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seq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b="1" spc="-20" dirty="0">
                <a:latin typeface="Helvetica"/>
                <a:cs typeface="Helvetica"/>
              </a:rPr>
              <a:t>end</a:t>
            </a:r>
            <a:endParaRPr dirty="0">
              <a:latin typeface="Helvetica"/>
              <a:cs typeface="Helvetica"/>
            </a:endParaRPr>
          </a:p>
          <a:p>
            <a:pPr marL="193675">
              <a:lnSpc>
                <a:spcPts val="1490"/>
              </a:lnSpc>
              <a:spcBef>
                <a:spcPts val="610"/>
              </a:spcBef>
            </a:pPr>
            <a:r>
              <a:rPr i="1" spc="35" dirty="0">
                <a:latin typeface="Palatino"/>
                <a:cs typeface="Palatino"/>
              </a:rPr>
              <a:t>Symbol-table</a:t>
            </a:r>
            <a:r>
              <a:rPr spc="20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&lt;cm</a:t>
            </a:r>
            <a:r>
              <a:rPr spc="5" dirty="0">
                <a:latin typeface="Helvetica"/>
                <a:cs typeface="Helvetica"/>
              </a:rPr>
              <a:t>d</a:t>
            </a:r>
            <a:r>
              <a:rPr spc="160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seq&gt;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165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555625">
              <a:lnSpc>
                <a:spcPts val="1450"/>
              </a:lnSpc>
            </a:pPr>
            <a:r>
              <a:rPr spc="-10" dirty="0">
                <a:latin typeface="Helvetica"/>
                <a:cs typeface="Helvetica"/>
              </a:rPr>
              <a:t>table-union</a:t>
            </a:r>
            <a:r>
              <a:rPr dirty="0">
                <a:latin typeface="Helvetica"/>
                <a:cs typeface="Helvetica"/>
              </a:rPr>
              <a:t>(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i="1" spc="50" dirty="0">
                <a:latin typeface="Palatino"/>
                <a:cs typeface="Palatino"/>
              </a:rPr>
              <a:t>Symbol-table</a:t>
            </a:r>
            <a:r>
              <a:rPr spc="35" dirty="0">
                <a:latin typeface="Palatino"/>
                <a:cs typeface="Palatino"/>
              </a:rPr>
              <a:t>(</a:t>
            </a:r>
            <a:r>
              <a:rPr spc="60" dirty="0">
                <a:latin typeface="Helvetica"/>
                <a:cs typeface="Helvetica"/>
              </a:rPr>
              <a:t>&lt;block&gt;),</a:t>
            </a:r>
            <a:endParaRPr dirty="0">
              <a:latin typeface="Helvetica"/>
              <a:cs typeface="Helvetica"/>
            </a:endParaRPr>
          </a:p>
          <a:p>
            <a:pPr marL="1427480">
              <a:lnSpc>
                <a:spcPts val="1425"/>
              </a:lnSpc>
            </a:pPr>
            <a:r>
              <a:rPr i="1" spc="40" dirty="0">
                <a:latin typeface="Palatino"/>
                <a:cs typeface="Palatino"/>
              </a:rPr>
              <a:t>Symbol-tabl</a:t>
            </a:r>
            <a:r>
              <a:rPr i="1" spc="30" dirty="0">
                <a:latin typeface="Palatino"/>
                <a:cs typeface="Palatino"/>
              </a:rPr>
              <a:t>e</a:t>
            </a:r>
            <a:r>
              <a:rPr spc="25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&lt;de</a:t>
            </a:r>
            <a:r>
              <a:rPr spc="5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 </a:t>
            </a:r>
            <a:r>
              <a:rPr spc="-70" dirty="0">
                <a:latin typeface="Helvetica"/>
                <a:cs typeface="Helvetica"/>
              </a:rPr>
              <a:t> </a:t>
            </a:r>
            <a:r>
              <a:rPr spc="25" dirty="0">
                <a:latin typeface="Helvetica"/>
                <a:cs typeface="Helvetica"/>
              </a:rPr>
              <a:t>seq&gt;))</a:t>
            </a:r>
            <a:endParaRPr dirty="0">
              <a:latin typeface="Helvetica"/>
              <a:cs typeface="Helvetica"/>
            </a:endParaRPr>
          </a:p>
          <a:p>
            <a:pPr marL="193675">
              <a:lnSpc>
                <a:spcPts val="1375"/>
              </a:lnSpc>
            </a:pPr>
            <a:r>
              <a:rPr b="1" spc="30" dirty="0">
                <a:latin typeface="Helvetica"/>
                <a:cs typeface="Helvetica"/>
              </a:rPr>
              <a:t>condition:</a:t>
            </a:r>
            <a:endParaRPr dirty="0">
              <a:latin typeface="Helvetica"/>
              <a:cs typeface="Helvetica"/>
            </a:endParaRPr>
          </a:p>
          <a:p>
            <a:pPr marR="1191260" algn="ctr">
              <a:lnSpc>
                <a:spcPts val="1320"/>
              </a:lnSpc>
            </a:pPr>
            <a:r>
              <a:rPr spc="-15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table-intersection(</a:t>
            </a:r>
            <a:endParaRPr dirty="0">
              <a:latin typeface="Helvetica"/>
              <a:cs typeface="Helvetica"/>
            </a:endParaRPr>
          </a:p>
          <a:p>
            <a:pPr marR="135890" algn="ctr">
              <a:lnSpc>
                <a:spcPts val="1375"/>
              </a:lnSpc>
            </a:pPr>
            <a:r>
              <a:rPr i="1" spc="50" dirty="0" smtClean="0">
                <a:latin typeface="Palatino"/>
                <a:cs typeface="Palatino"/>
              </a:rPr>
              <a:t>Symbol-table</a:t>
            </a:r>
            <a:r>
              <a:rPr spc="35" dirty="0">
                <a:latin typeface="Palatino"/>
                <a:cs typeface="Palatino"/>
              </a:rPr>
              <a:t>(</a:t>
            </a:r>
            <a:r>
              <a:rPr spc="60" dirty="0">
                <a:latin typeface="Helvetica"/>
                <a:cs typeface="Helvetica"/>
              </a:rPr>
              <a:t>&lt;block&gt;),</a:t>
            </a:r>
            <a:endParaRPr dirty="0">
              <a:latin typeface="Helvetica"/>
              <a:cs typeface="Helvetica"/>
            </a:endParaRPr>
          </a:p>
          <a:p>
            <a:pPr marL="736600">
              <a:lnSpc>
                <a:spcPts val="1425"/>
              </a:lnSpc>
            </a:pPr>
            <a:r>
              <a:rPr lang="en-US" i="1" spc="45" dirty="0" smtClean="0">
                <a:latin typeface="Palatino"/>
                <a:cs typeface="Palatino"/>
              </a:rPr>
              <a:t>		</a:t>
            </a:r>
            <a:r>
              <a:rPr i="1" spc="45" dirty="0" smtClean="0">
                <a:latin typeface="Palatino"/>
                <a:cs typeface="Palatino"/>
              </a:rPr>
              <a:t>Symbol-table</a:t>
            </a:r>
            <a:r>
              <a:rPr spc="30" dirty="0">
                <a:latin typeface="Palatino"/>
                <a:cs typeface="Palatino"/>
              </a:rPr>
              <a:t>(</a:t>
            </a:r>
            <a:r>
              <a:rPr spc="20" dirty="0">
                <a:latin typeface="Helvetica"/>
                <a:cs typeface="Helvetica"/>
              </a:rPr>
              <a:t>&lt;de</a:t>
            </a:r>
            <a:r>
              <a:rPr spc="5" dirty="0">
                <a:latin typeface="Helvetica"/>
                <a:cs typeface="Helvetica"/>
              </a:rPr>
              <a:t>c</a:t>
            </a:r>
            <a:r>
              <a:rPr dirty="0">
                <a:latin typeface="Helvetica"/>
                <a:cs typeface="Helvetica"/>
              </a:rPr>
              <a:t> </a:t>
            </a:r>
            <a:r>
              <a:rPr spc="-120" dirty="0">
                <a:latin typeface="Helvetica"/>
                <a:cs typeface="Helvetica"/>
              </a:rPr>
              <a:t> </a:t>
            </a:r>
            <a:r>
              <a:rPr spc="20" dirty="0">
                <a:latin typeface="Helvetica"/>
                <a:cs typeface="Helvetica"/>
              </a:rPr>
              <a:t>seq&gt;)</a:t>
            </a:r>
            <a:r>
              <a:rPr dirty="0">
                <a:latin typeface="Helvetica"/>
                <a:cs typeface="Helvetica"/>
              </a:rPr>
              <a:t>) </a:t>
            </a:r>
            <a:r>
              <a:rPr spc="-12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dirty="0">
                <a:latin typeface="Helvetica"/>
                <a:cs typeface="Helvetica"/>
              </a:rPr>
              <a:t> </a:t>
            </a:r>
            <a:r>
              <a:rPr spc="-170" dirty="0">
                <a:latin typeface="Helvetica"/>
                <a:cs typeface="Helvetica"/>
              </a:rPr>
              <a:t> </a:t>
            </a:r>
            <a:r>
              <a:rPr i="1" spc="20" dirty="0">
                <a:latin typeface="Palatino"/>
                <a:cs typeface="Palatino"/>
              </a:rPr>
              <a:t>empty</a:t>
            </a:r>
            <a:endParaRPr dirty="0">
              <a:latin typeface="Palatino"/>
              <a:cs typeface="Palatino"/>
            </a:endParaRPr>
          </a:p>
          <a:p>
            <a:pPr marL="555625">
              <a:lnSpc>
                <a:spcPts val="1375"/>
              </a:lnSpc>
            </a:pPr>
            <a:r>
              <a:rPr spc="-10" dirty="0">
                <a:latin typeface="Helvetica"/>
                <a:cs typeface="Helvetica"/>
              </a:rPr>
              <a:t>the</a:t>
            </a:r>
            <a:r>
              <a:rPr spc="5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error(“”)</a:t>
            </a:r>
            <a:endParaRPr dirty="0">
              <a:latin typeface="Helvetica"/>
              <a:cs typeface="Helvetica"/>
            </a:endParaRPr>
          </a:p>
          <a:p>
            <a:pPr marL="555625">
              <a:lnSpc>
                <a:spcPts val="1320"/>
              </a:lnSpc>
            </a:pPr>
            <a:r>
              <a:rPr spc="-20" dirty="0">
                <a:latin typeface="Helvetica"/>
                <a:cs typeface="Helvetica"/>
              </a:rPr>
              <a:t>els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error(“Progra</a:t>
            </a:r>
            <a:r>
              <a:rPr spc="10" dirty="0">
                <a:latin typeface="Helvetica"/>
                <a:cs typeface="Helvetica"/>
              </a:rPr>
              <a:t>m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nam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use</a:t>
            </a:r>
            <a:r>
              <a:rPr spc="5" dirty="0">
                <a:latin typeface="Helvetica"/>
                <a:cs typeface="Helvetica"/>
              </a:rPr>
              <a:t>d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as</a:t>
            </a:r>
            <a:endParaRPr dirty="0">
              <a:latin typeface="Helvetica"/>
              <a:cs typeface="Helvetica"/>
            </a:endParaRPr>
          </a:p>
          <a:p>
            <a:pPr marL="2185670">
              <a:lnSpc>
                <a:spcPts val="1410"/>
              </a:lnSpc>
            </a:pPr>
            <a:r>
              <a:rPr spc="5" dirty="0">
                <a:latin typeface="Helvetica"/>
                <a:cs typeface="Helvetica"/>
              </a:rPr>
              <a:t>a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variable</a:t>
            </a:r>
            <a:r>
              <a:rPr spc="-15" dirty="0" smtClean="0">
                <a:latin typeface="Helvetica"/>
                <a:cs typeface="Helvetica"/>
              </a:rPr>
              <a:t>”)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6425" y="387801"/>
            <a:ext cx="4600168" cy="71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 indent="-180975">
              <a:lnSpc>
                <a:spcPts val="1355"/>
              </a:lnSpc>
            </a:pPr>
            <a:r>
              <a:rPr spc="-5" dirty="0">
                <a:latin typeface="Helvetica"/>
                <a:cs typeface="Helvetica"/>
              </a:rPr>
              <a:t>&lt;declaration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10" dirty="0">
                <a:latin typeface="Helvetica"/>
                <a:cs typeface="Helvetica"/>
              </a:rPr>
              <a:t> 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b="1" spc="-5" dirty="0">
                <a:latin typeface="Helvetica"/>
                <a:cs typeface="Helvetica"/>
              </a:rPr>
              <a:t>va</a:t>
            </a:r>
            <a:r>
              <a:rPr b="1" dirty="0">
                <a:latin typeface="Helvetica"/>
                <a:cs typeface="Helvetica"/>
              </a:rPr>
              <a:t>r</a:t>
            </a:r>
            <a:r>
              <a:rPr b="1" spc="-10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&lt;variabl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10" dirty="0">
                <a:latin typeface="Helvetica"/>
                <a:cs typeface="Helvetica"/>
              </a:rPr>
              <a:t> list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5" dirty="0">
                <a:latin typeface="Helvetica"/>
                <a:cs typeface="Helvetica"/>
              </a:rPr>
              <a:t> </a:t>
            </a:r>
            <a:r>
              <a:rPr b="1" dirty="0">
                <a:latin typeface="Helvetica"/>
                <a:cs typeface="Helvetica"/>
              </a:rPr>
              <a:t>:</a:t>
            </a:r>
            <a:r>
              <a:rPr b="1" spc="-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&lt;type&gt;</a:t>
            </a:r>
            <a:r>
              <a:rPr b="1" dirty="0">
                <a:latin typeface="Helvetica"/>
                <a:cs typeface="Helvetica"/>
              </a:rPr>
              <a:t>;</a:t>
            </a:r>
            <a:endParaRPr dirty="0">
              <a:latin typeface="Helvetica"/>
              <a:cs typeface="Helvetica"/>
            </a:endParaRPr>
          </a:p>
          <a:p>
            <a:pPr marL="193040">
              <a:lnSpc>
                <a:spcPts val="1295"/>
              </a:lnSpc>
            </a:pPr>
            <a:r>
              <a:rPr i="1" dirty="0">
                <a:latin typeface="Palatino"/>
                <a:cs typeface="Palatino"/>
              </a:rPr>
              <a:t>Symbol-table</a:t>
            </a:r>
            <a:r>
              <a:rPr dirty="0">
                <a:latin typeface="Palatino"/>
                <a:cs typeface="Palatino"/>
              </a:rPr>
              <a:t>(</a:t>
            </a:r>
            <a:r>
              <a:rPr dirty="0">
                <a:latin typeface="Helvetica"/>
                <a:cs typeface="Helvetica"/>
              </a:rPr>
              <a:t>&lt;declaration&gt;)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495300">
              <a:lnSpc>
                <a:spcPts val="1295"/>
              </a:lnSpc>
            </a:pPr>
            <a:r>
              <a:rPr dirty="0">
                <a:latin typeface="Helvetica"/>
                <a:cs typeface="Helvetica"/>
              </a:rPr>
              <a:t>build-symbol-table(</a:t>
            </a:r>
          </a:p>
          <a:p>
            <a:pPr marL="736600">
              <a:lnSpc>
                <a:spcPts val="1355"/>
              </a:lnSpc>
            </a:pPr>
            <a:r>
              <a:rPr i="1" spc="5" dirty="0">
                <a:latin typeface="Palatino"/>
                <a:cs typeface="Palatino"/>
              </a:rPr>
              <a:t>Var-list</a:t>
            </a:r>
            <a:r>
              <a:rPr spc="5" dirty="0">
                <a:latin typeface="Palatino"/>
                <a:cs typeface="Palatino"/>
              </a:rPr>
              <a:t>(</a:t>
            </a:r>
            <a:r>
              <a:rPr spc="5" dirty="0">
                <a:latin typeface="Helvetica"/>
                <a:cs typeface="Helvetica"/>
              </a:rPr>
              <a:t>&lt;var</a:t>
            </a:r>
            <a:r>
              <a:rPr spc="45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list&gt;),</a:t>
            </a:r>
            <a:r>
              <a:rPr i="1" spc="10" dirty="0">
                <a:latin typeface="Palatino"/>
                <a:cs typeface="Palatino"/>
              </a:rPr>
              <a:t>Type</a:t>
            </a:r>
            <a:r>
              <a:rPr spc="5" dirty="0">
                <a:latin typeface="Palatino"/>
                <a:cs typeface="Palatino"/>
              </a:rPr>
              <a:t>(</a:t>
            </a:r>
            <a:r>
              <a:rPr spc="10" dirty="0">
                <a:latin typeface="Helvetica"/>
                <a:cs typeface="Helvetica"/>
              </a:rPr>
              <a:t>&lt;type&gt;)).</a:t>
            </a:r>
            <a:endParaRPr dirty="0">
              <a:latin typeface="Helvetica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6425" y="1733268"/>
            <a:ext cx="5151770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0"/>
              </a:lnSpc>
            </a:pPr>
            <a:r>
              <a:rPr sz="2000" b="1" spc="5" dirty="0">
                <a:latin typeface="Helvetica"/>
                <a:cs typeface="Helvetica"/>
              </a:rPr>
              <a:t>Passing</a:t>
            </a:r>
            <a:r>
              <a:rPr sz="2000" b="1" spc="35" dirty="0">
                <a:latin typeface="Helvetica"/>
                <a:cs typeface="Helvetica"/>
              </a:rPr>
              <a:t> </a:t>
            </a:r>
            <a:r>
              <a:rPr sz="2000" b="1" spc="5" dirty="0">
                <a:latin typeface="Helvetica"/>
                <a:cs typeface="Helvetica"/>
              </a:rPr>
              <a:t>Context</a:t>
            </a:r>
            <a:r>
              <a:rPr sz="2000" b="1" spc="35" dirty="0">
                <a:latin typeface="Helvetica"/>
                <a:cs typeface="Helvetica"/>
              </a:rPr>
              <a:t> </a:t>
            </a:r>
            <a:r>
              <a:rPr sz="2000" b="1" spc="5" dirty="0">
                <a:latin typeface="Helvetica"/>
                <a:cs typeface="Helvetica"/>
              </a:rPr>
              <a:t>from</a:t>
            </a:r>
            <a:endParaRPr sz="2000" dirty="0">
              <a:latin typeface="Helvetica"/>
              <a:cs typeface="Helvetica"/>
            </a:endParaRPr>
          </a:p>
          <a:p>
            <a:pPr marL="977900">
              <a:lnSpc>
                <a:spcPts val="1610"/>
              </a:lnSpc>
            </a:pPr>
            <a:r>
              <a:rPr sz="2000" b="1" spc="5" dirty="0">
                <a:latin typeface="Helvetica"/>
                <a:cs typeface="Helvetica"/>
              </a:rPr>
              <a:t>Declarations</a:t>
            </a:r>
            <a:r>
              <a:rPr sz="2000" b="1" spc="45" dirty="0">
                <a:latin typeface="Helvetica"/>
                <a:cs typeface="Helvetica"/>
              </a:rPr>
              <a:t> </a:t>
            </a:r>
            <a:r>
              <a:rPr sz="2000" b="1" spc="5" dirty="0">
                <a:latin typeface="Helvetica"/>
                <a:cs typeface="Helvetica"/>
              </a:rPr>
              <a:t>to</a:t>
            </a:r>
            <a:r>
              <a:rPr sz="2000" b="1" spc="45" dirty="0">
                <a:latin typeface="Helvetica"/>
                <a:cs typeface="Helvetica"/>
              </a:rPr>
              <a:t> </a:t>
            </a:r>
            <a:r>
              <a:rPr sz="2000" b="1" spc="5" dirty="0">
                <a:latin typeface="Helvetica"/>
                <a:cs typeface="Helvetica"/>
              </a:rPr>
              <a:t>Commands</a:t>
            </a:r>
            <a:endParaRPr sz="2000" dirty="0">
              <a:latin typeface="Helvetica"/>
              <a:cs typeface="Helvetica"/>
            </a:endParaRPr>
          </a:p>
          <a:p>
            <a:pPr marL="193040" indent="-136525">
              <a:lnSpc>
                <a:spcPct val="100000"/>
              </a:lnSpc>
              <a:spcBef>
                <a:spcPts val="1150"/>
              </a:spcBef>
            </a:pPr>
            <a:r>
              <a:rPr dirty="0">
                <a:latin typeface="Helvetica"/>
                <a:cs typeface="Helvetica"/>
              </a:rPr>
              <a:t>&lt;program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5" dirty="0">
                <a:latin typeface="Helvetica"/>
                <a:cs typeface="Helvetica"/>
              </a:rPr>
              <a:t> 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dirty="0">
                <a:latin typeface="Helvetica"/>
                <a:cs typeface="Helvetica"/>
              </a:rPr>
              <a:t> </a:t>
            </a:r>
            <a:r>
              <a:rPr b="1" dirty="0">
                <a:latin typeface="Helvetica"/>
                <a:cs typeface="Helvetica"/>
              </a:rPr>
              <a:t>progra</a:t>
            </a:r>
            <a:r>
              <a:rPr b="1" spc="-30" dirty="0">
                <a:latin typeface="Helvetica"/>
                <a:cs typeface="Helvetica"/>
              </a:rPr>
              <a:t>m</a:t>
            </a:r>
            <a:r>
              <a:rPr spc="-10" dirty="0">
                <a:latin typeface="Helvetica"/>
                <a:cs typeface="Helvetica"/>
              </a:rPr>
              <a:t>&lt;identifier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b="1" spc="-30" dirty="0">
                <a:latin typeface="Helvetica"/>
                <a:cs typeface="Helvetica"/>
              </a:rPr>
              <a:t>i</a:t>
            </a:r>
            <a:r>
              <a:rPr b="1" spc="5" dirty="0">
                <a:latin typeface="Helvetica"/>
                <a:cs typeface="Helvetica"/>
              </a:rPr>
              <a:t>s</a:t>
            </a:r>
            <a:r>
              <a:rPr b="1" spc="-125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&lt;block&gt;</a:t>
            </a:r>
            <a:endParaRPr dirty="0">
              <a:latin typeface="Helvetica"/>
              <a:cs typeface="Helvetica"/>
            </a:endParaRPr>
          </a:p>
          <a:p>
            <a:pPr marL="193040">
              <a:lnSpc>
                <a:spcPts val="1490"/>
              </a:lnSpc>
              <a:spcBef>
                <a:spcPts val="610"/>
              </a:spcBef>
            </a:pPr>
            <a:r>
              <a:rPr i="1" spc="45" dirty="0">
                <a:latin typeface="Palatino"/>
                <a:cs typeface="Palatino"/>
              </a:rPr>
              <a:t>Symbol-tabl</a:t>
            </a:r>
            <a:r>
              <a:rPr i="1" spc="30" dirty="0">
                <a:latin typeface="Palatino"/>
                <a:cs typeface="Palatino"/>
              </a:rPr>
              <a:t>e</a:t>
            </a:r>
            <a:r>
              <a:rPr spc="30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&lt;block&gt;</a:t>
            </a:r>
            <a:r>
              <a:rPr dirty="0">
                <a:latin typeface="Helvetica"/>
                <a:cs typeface="Helvetica"/>
              </a:rPr>
              <a:t>) </a:t>
            </a:r>
            <a:r>
              <a:rPr spc="-11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1098550" marR="90805" indent="-724535">
              <a:lnSpc>
                <a:spcPts val="1430"/>
              </a:lnSpc>
              <a:spcBef>
                <a:spcPts val="95"/>
              </a:spcBef>
            </a:pPr>
            <a:r>
              <a:rPr spc="-5" dirty="0">
                <a:latin typeface="Helvetica"/>
                <a:cs typeface="Helvetica"/>
              </a:rPr>
              <a:t>add-item</a:t>
            </a:r>
            <a:r>
              <a:rPr dirty="0">
                <a:latin typeface="Helvetica"/>
                <a:cs typeface="Helvetica"/>
              </a:rPr>
              <a:t>(</a:t>
            </a:r>
            <a:r>
              <a:rPr spc="70" dirty="0">
                <a:latin typeface="Helvetica"/>
                <a:cs typeface="Helvetica"/>
              </a:rPr>
              <a:t> </a:t>
            </a:r>
            <a:r>
              <a:rPr spc="30" dirty="0">
                <a:latin typeface="Helvetica"/>
                <a:cs typeface="Helvetica"/>
              </a:rPr>
              <a:t>(</a:t>
            </a:r>
            <a:r>
              <a:rPr i="1" spc="60" dirty="0">
                <a:latin typeface="Palatino"/>
                <a:cs typeface="Palatino"/>
              </a:rPr>
              <a:t>Name</a:t>
            </a:r>
            <a:r>
              <a:rPr spc="30" dirty="0">
                <a:latin typeface="Palatino"/>
                <a:cs typeface="Palatino"/>
              </a:rPr>
              <a:t>(</a:t>
            </a:r>
            <a:r>
              <a:rPr spc="40" dirty="0">
                <a:latin typeface="Helvetica"/>
                <a:cs typeface="Helvetica"/>
              </a:rPr>
              <a:t>&lt;identifier&gt;)</a:t>
            </a:r>
            <a:r>
              <a:rPr dirty="0">
                <a:latin typeface="Helvetica"/>
                <a:cs typeface="Helvetica"/>
              </a:rPr>
              <a:t>, </a:t>
            </a:r>
            <a:r>
              <a:rPr spc="-135" dirty="0">
                <a:latin typeface="Helvetica"/>
                <a:cs typeface="Helvetica"/>
              </a:rPr>
              <a:t> </a:t>
            </a:r>
            <a:r>
              <a:rPr i="1" spc="20" dirty="0">
                <a:latin typeface="Palatino"/>
                <a:cs typeface="Palatino"/>
              </a:rPr>
              <a:t>progra</a:t>
            </a:r>
            <a:r>
              <a:rPr i="1" spc="25" dirty="0">
                <a:latin typeface="Palatino"/>
                <a:cs typeface="Palatino"/>
              </a:rPr>
              <a:t>m</a:t>
            </a:r>
            <a:r>
              <a:rPr spc="55" dirty="0">
                <a:latin typeface="Helvetica"/>
                <a:cs typeface="Helvetica"/>
              </a:rPr>
              <a:t>), </a:t>
            </a:r>
            <a:r>
              <a:rPr spc="-5" dirty="0">
                <a:latin typeface="Helvetica"/>
                <a:cs typeface="Helvetica"/>
              </a:rPr>
              <a:t>empty-table)</a:t>
            </a:r>
            <a:endParaRPr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8813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2266799" y="394898"/>
            <a:ext cx="5135949" cy="511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Helvetica"/>
                <a:cs typeface="Helvetica"/>
              </a:rPr>
              <a:t>Commands</a:t>
            </a:r>
            <a:endParaRPr sz="2000"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pc="-5" dirty="0">
                <a:latin typeface="Helvetica"/>
                <a:cs typeface="Helvetica"/>
              </a:rPr>
              <a:t>&lt;cmd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&lt;variable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b="1" spc="-15" dirty="0">
                <a:latin typeface="Helvetica"/>
                <a:cs typeface="Helvetica"/>
              </a:rPr>
              <a:t>:</a:t>
            </a:r>
            <a:r>
              <a:rPr b="1" spc="5" dirty="0">
                <a:latin typeface="Helvetica"/>
                <a:cs typeface="Helvetica"/>
              </a:rPr>
              <a:t>=</a:t>
            </a:r>
            <a:r>
              <a:rPr b="1" spc="-170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&lt;expr&gt;</a:t>
            </a:r>
            <a:endParaRPr dirty="0">
              <a:latin typeface="Helvetica"/>
              <a:cs typeface="Helvetica"/>
            </a:endParaRPr>
          </a:p>
          <a:p>
            <a:pPr marL="193675">
              <a:lnSpc>
                <a:spcPts val="1490"/>
              </a:lnSpc>
              <a:spcBef>
                <a:spcPts val="610"/>
              </a:spcBef>
            </a:pPr>
            <a:r>
              <a:rPr i="1" spc="45" dirty="0">
                <a:latin typeface="Palatino"/>
                <a:cs typeface="Palatino"/>
              </a:rPr>
              <a:t>Symbol-table</a:t>
            </a:r>
            <a:r>
              <a:rPr spc="30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&lt;expr&gt;</a:t>
            </a:r>
            <a:r>
              <a:rPr dirty="0">
                <a:latin typeface="Helvetica"/>
                <a:cs typeface="Helvetica"/>
              </a:rPr>
              <a:t>) </a:t>
            </a:r>
            <a:r>
              <a:rPr spc="-11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193040" indent="1267460">
              <a:lnSpc>
                <a:spcPts val="1490"/>
              </a:lnSpc>
            </a:pPr>
            <a:r>
              <a:rPr i="1" spc="55" dirty="0">
                <a:latin typeface="Palatino"/>
                <a:cs typeface="Palatino"/>
              </a:rPr>
              <a:t>Symbol-tabl</a:t>
            </a:r>
            <a:r>
              <a:rPr i="1" spc="45" dirty="0">
                <a:latin typeface="Palatino"/>
                <a:cs typeface="Palatino"/>
              </a:rPr>
              <a:t>e</a:t>
            </a:r>
            <a:r>
              <a:rPr spc="40" dirty="0">
                <a:latin typeface="Palatino"/>
                <a:cs typeface="Palatino"/>
              </a:rPr>
              <a:t>(</a:t>
            </a:r>
            <a:r>
              <a:rPr spc="85" dirty="0">
                <a:latin typeface="Helvetica"/>
                <a:cs typeface="Helvetica"/>
              </a:rPr>
              <a:t>&lt;cmd&gt;)</a:t>
            </a:r>
            <a:endParaRPr dirty="0">
              <a:latin typeface="Helvetica"/>
              <a:cs typeface="Helvetica"/>
            </a:endParaRPr>
          </a:p>
          <a:p>
            <a:pPr marL="193040">
              <a:lnSpc>
                <a:spcPts val="1490"/>
              </a:lnSpc>
              <a:spcBef>
                <a:spcPts val="85"/>
              </a:spcBef>
            </a:pPr>
            <a:r>
              <a:rPr i="1" spc="20" dirty="0">
                <a:latin typeface="Palatino"/>
                <a:cs typeface="Palatino"/>
              </a:rPr>
              <a:t>Type</a:t>
            </a:r>
            <a:r>
              <a:rPr spc="10" dirty="0">
                <a:latin typeface="Palatino"/>
                <a:cs typeface="Palatino"/>
              </a:rPr>
              <a:t>(</a:t>
            </a:r>
            <a:r>
              <a:rPr spc="10" dirty="0">
                <a:latin typeface="Helvetica"/>
                <a:cs typeface="Helvetica"/>
              </a:rPr>
              <a:t>&lt;expr&gt;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95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555625">
              <a:lnSpc>
                <a:spcPts val="1450"/>
              </a:lnSpc>
            </a:pPr>
            <a:r>
              <a:rPr spc="-10" dirty="0">
                <a:latin typeface="Helvetica"/>
                <a:cs typeface="Helvetica"/>
              </a:rPr>
              <a:t>lookup-type</a:t>
            </a:r>
            <a:r>
              <a:rPr dirty="0">
                <a:latin typeface="Helvetica"/>
                <a:cs typeface="Helvetica"/>
              </a:rPr>
              <a:t>(</a:t>
            </a:r>
            <a:r>
              <a:rPr spc="-80" dirty="0">
                <a:latin typeface="Helvetica"/>
                <a:cs typeface="Helvetica"/>
              </a:rPr>
              <a:t> </a:t>
            </a:r>
            <a:r>
              <a:rPr i="1" spc="30" dirty="0">
                <a:latin typeface="Palatino"/>
                <a:cs typeface="Palatino"/>
              </a:rPr>
              <a:t>Name</a:t>
            </a:r>
            <a:r>
              <a:rPr spc="15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&lt;variabl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145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&gt;),</a:t>
            </a:r>
            <a:endParaRPr dirty="0">
              <a:latin typeface="Helvetica"/>
              <a:cs typeface="Helvetica"/>
            </a:endParaRPr>
          </a:p>
          <a:p>
            <a:pPr marL="1400810">
              <a:lnSpc>
                <a:spcPts val="1425"/>
              </a:lnSpc>
            </a:pPr>
            <a:r>
              <a:rPr i="1" spc="55" dirty="0">
                <a:latin typeface="Palatino"/>
                <a:cs typeface="Palatino"/>
              </a:rPr>
              <a:t>Symbol-table</a:t>
            </a:r>
            <a:r>
              <a:rPr spc="35" dirty="0">
                <a:latin typeface="Palatino"/>
                <a:cs typeface="Palatino"/>
              </a:rPr>
              <a:t>(</a:t>
            </a:r>
            <a:r>
              <a:rPr spc="75" dirty="0">
                <a:latin typeface="Helvetica"/>
                <a:cs typeface="Helvetica"/>
              </a:rPr>
              <a:t>&lt;cmd&gt;))</a:t>
            </a:r>
            <a:endParaRPr dirty="0">
              <a:latin typeface="Helvetica"/>
              <a:cs typeface="Helvetica"/>
            </a:endParaRPr>
          </a:p>
          <a:p>
            <a:pPr marL="193675">
              <a:lnSpc>
                <a:spcPts val="1375"/>
              </a:lnSpc>
            </a:pPr>
            <a:r>
              <a:rPr b="1" spc="30" dirty="0" smtClean="0">
                <a:latin typeface="Helvetica"/>
                <a:cs typeface="Helvetica"/>
              </a:rPr>
              <a:t>condition:</a:t>
            </a:r>
            <a:endParaRPr lang="en-US" dirty="0">
              <a:latin typeface="Helvetica"/>
              <a:cs typeface="Helvetica"/>
            </a:endParaRPr>
          </a:p>
          <a:p>
            <a:pPr marL="193675">
              <a:lnSpc>
                <a:spcPts val="1375"/>
              </a:lnSpc>
            </a:pPr>
            <a:r>
              <a:rPr lang="en-US" spc="-10" dirty="0">
                <a:latin typeface="Helvetica"/>
                <a:cs typeface="Helvetica"/>
              </a:rPr>
              <a:t> </a:t>
            </a:r>
            <a:r>
              <a:rPr lang="en-US" spc="-10" dirty="0" smtClean="0">
                <a:latin typeface="Helvetica"/>
                <a:cs typeface="Helvetica"/>
              </a:rPr>
              <a:t>  </a:t>
            </a:r>
            <a:r>
              <a:rPr spc="-10" dirty="0" smtClean="0">
                <a:latin typeface="Helvetica"/>
                <a:cs typeface="Helvetica"/>
              </a:rPr>
              <a:t>case</a:t>
            </a:r>
            <a:endParaRPr dirty="0">
              <a:latin typeface="Helvetica"/>
              <a:cs typeface="Helvetica"/>
            </a:endParaRPr>
          </a:p>
          <a:p>
            <a:pPr marL="374650">
              <a:lnSpc>
                <a:spcPts val="1375"/>
              </a:lnSpc>
            </a:pPr>
            <a:r>
              <a:rPr spc="15" dirty="0">
                <a:latin typeface="Helvetica"/>
                <a:cs typeface="Helvetica"/>
              </a:rPr>
              <a:t>lookup-type(</a:t>
            </a:r>
            <a:r>
              <a:rPr i="1" spc="20" dirty="0">
                <a:latin typeface="Palatino"/>
                <a:cs typeface="Palatino"/>
              </a:rPr>
              <a:t>Name</a:t>
            </a:r>
            <a:r>
              <a:rPr spc="5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&lt;variable&gt;),</a:t>
            </a:r>
            <a:endParaRPr dirty="0">
              <a:latin typeface="Helvetica"/>
              <a:cs typeface="Helvetica"/>
            </a:endParaRPr>
          </a:p>
          <a:p>
            <a:pPr marL="495300" marR="405765" indent="723900">
              <a:lnSpc>
                <a:spcPts val="1430"/>
              </a:lnSpc>
              <a:spcBef>
                <a:spcPts val="65"/>
              </a:spcBef>
            </a:pPr>
            <a:r>
              <a:rPr i="1" spc="45" dirty="0">
                <a:latin typeface="Palatino"/>
                <a:cs typeface="Palatino"/>
              </a:rPr>
              <a:t>Symbol-tabl</a:t>
            </a:r>
            <a:r>
              <a:rPr i="1" spc="35" dirty="0">
                <a:latin typeface="Palatino"/>
                <a:cs typeface="Palatino"/>
              </a:rPr>
              <a:t>e</a:t>
            </a:r>
            <a:r>
              <a:rPr spc="30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&lt;cmd&gt;)</a:t>
            </a:r>
            <a:r>
              <a:rPr dirty="0">
                <a:latin typeface="Helvetica"/>
                <a:cs typeface="Helvetica"/>
              </a:rPr>
              <a:t>) </a:t>
            </a:r>
            <a:r>
              <a:rPr spc="-60" dirty="0">
                <a:latin typeface="Helvetica"/>
                <a:cs typeface="Helvetica"/>
              </a:rPr>
              <a:t> </a:t>
            </a:r>
            <a:r>
              <a:rPr spc="20" dirty="0">
                <a:latin typeface="Helvetica"/>
                <a:cs typeface="Helvetica"/>
              </a:rPr>
              <a:t>is </a:t>
            </a:r>
            <a:r>
              <a:rPr i="1" spc="30" dirty="0">
                <a:latin typeface="Palatino"/>
                <a:cs typeface="Palatino"/>
              </a:rPr>
              <a:t>integer</a:t>
            </a:r>
            <a:r>
              <a:rPr i="1" dirty="0">
                <a:latin typeface="Palatino"/>
                <a:cs typeface="Palatino"/>
              </a:rPr>
              <a:t>, </a:t>
            </a:r>
            <a:r>
              <a:rPr i="1" spc="-5" dirty="0">
                <a:latin typeface="Palatino"/>
                <a:cs typeface="Palatino"/>
              </a:rPr>
              <a:t> </a:t>
            </a:r>
            <a:r>
              <a:rPr i="1" spc="30" dirty="0">
                <a:latin typeface="Palatino"/>
                <a:cs typeface="Palatino"/>
              </a:rPr>
              <a:t>boolea</a:t>
            </a:r>
            <a:r>
              <a:rPr i="1" spc="5" dirty="0">
                <a:latin typeface="Palatino"/>
                <a:cs typeface="Palatino"/>
              </a:rPr>
              <a:t>n</a:t>
            </a:r>
            <a:r>
              <a:rPr i="1" dirty="0">
                <a:latin typeface="Palatino"/>
                <a:cs typeface="Palatino"/>
              </a:rPr>
              <a:t> </a:t>
            </a:r>
            <a:r>
              <a:rPr i="1" spc="-90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 </a:t>
            </a:r>
            <a:r>
              <a:rPr spc="-17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error(“”) </a:t>
            </a:r>
            <a:r>
              <a:rPr i="1" spc="15" dirty="0">
                <a:latin typeface="Palatino"/>
                <a:cs typeface="Palatino"/>
              </a:rPr>
              <a:t>undefine</a:t>
            </a:r>
            <a:r>
              <a:rPr i="1" spc="5" dirty="0">
                <a:latin typeface="Palatino"/>
                <a:cs typeface="Palatino"/>
              </a:rPr>
              <a:t>d</a:t>
            </a:r>
            <a:r>
              <a:rPr i="1" spc="100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r>
              <a:rPr spc="6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error(“Targe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6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variable</a:t>
            </a:r>
            <a:endParaRPr dirty="0">
              <a:latin typeface="Helvetica"/>
              <a:cs typeface="Helvetica"/>
            </a:endParaRPr>
          </a:p>
          <a:p>
            <a:pPr marL="1913255" algn="ctr">
              <a:lnSpc>
                <a:spcPts val="1300"/>
              </a:lnSpc>
            </a:pPr>
            <a:r>
              <a:rPr spc="-15" dirty="0">
                <a:latin typeface="Helvetica"/>
                <a:cs typeface="Helvetica"/>
              </a:rPr>
              <a:t>no</a:t>
            </a:r>
            <a:r>
              <a:rPr dirty="0">
                <a:latin typeface="Helvetica"/>
                <a:cs typeface="Helvetica"/>
              </a:rPr>
              <a:t>t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declared”)</a:t>
            </a:r>
            <a:endParaRPr dirty="0">
              <a:latin typeface="Helvetica"/>
              <a:cs typeface="Helvetica"/>
            </a:endParaRPr>
          </a:p>
          <a:p>
            <a:pPr marL="495300">
              <a:lnSpc>
                <a:spcPts val="1375"/>
              </a:lnSpc>
            </a:pPr>
            <a:r>
              <a:rPr i="1" spc="10" dirty="0">
                <a:latin typeface="Palatino"/>
                <a:cs typeface="Palatino"/>
              </a:rPr>
              <a:t>progra</a:t>
            </a:r>
            <a:r>
              <a:rPr i="1" spc="5" dirty="0">
                <a:latin typeface="Palatino"/>
                <a:cs typeface="Palatino"/>
              </a:rPr>
              <a:t>m</a:t>
            </a:r>
            <a:r>
              <a:rPr i="1" spc="65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error(“Target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variable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same</a:t>
            </a:r>
            <a:endParaRPr dirty="0">
              <a:latin typeface="Helvetica"/>
              <a:cs typeface="Helvetica"/>
            </a:endParaRPr>
          </a:p>
          <a:p>
            <a:pPr marL="1791335" algn="ctr">
              <a:lnSpc>
                <a:spcPts val="1465"/>
              </a:lnSpc>
            </a:pPr>
            <a:r>
              <a:rPr spc="-20" dirty="0">
                <a:latin typeface="Helvetica"/>
                <a:cs typeface="Helvetica"/>
              </a:rPr>
              <a:t>a</a:t>
            </a:r>
            <a:r>
              <a:rPr spc="5" dirty="0">
                <a:latin typeface="Helvetica"/>
                <a:cs typeface="Helvetica"/>
              </a:rPr>
              <a:t>s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progra</a:t>
            </a:r>
            <a:r>
              <a:rPr spc="10" dirty="0">
                <a:latin typeface="Helvetica"/>
                <a:cs typeface="Helvetica"/>
              </a:rPr>
              <a:t>m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name”)</a:t>
            </a:r>
            <a:endParaRPr dirty="0">
              <a:latin typeface="Helvetica"/>
              <a:cs typeface="Helvetica"/>
            </a:endParaRPr>
          </a:p>
          <a:p>
            <a:pPr marL="12700">
              <a:lnSpc>
                <a:spcPts val="1410"/>
              </a:lnSpc>
              <a:spcBef>
                <a:spcPts val="455"/>
              </a:spcBef>
            </a:pPr>
            <a:r>
              <a:rPr spc="5" dirty="0">
                <a:latin typeface="Helvetica"/>
                <a:cs typeface="Helvetica"/>
              </a:rPr>
              <a:t>&lt;cmd&gt;</a:t>
            </a:r>
            <a:r>
              <a:rPr spc="2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::=</a:t>
            </a:r>
            <a:r>
              <a:rPr spc="25" dirty="0">
                <a:latin typeface="Helvetica"/>
                <a:cs typeface="Helvetica"/>
              </a:rPr>
              <a:t> </a:t>
            </a:r>
            <a:r>
              <a:rPr b="1" spc="10" dirty="0">
                <a:latin typeface="Helvetica"/>
                <a:cs typeface="Helvetica"/>
              </a:rPr>
              <a:t>rea</a:t>
            </a:r>
            <a:r>
              <a:rPr b="1" spc="5" dirty="0">
                <a:latin typeface="Helvetica"/>
                <a:cs typeface="Helvetica"/>
              </a:rPr>
              <a:t>d</a:t>
            </a:r>
            <a:r>
              <a:rPr b="1" spc="-229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&lt;variable&gt;</a:t>
            </a:r>
            <a:endParaRPr dirty="0">
              <a:latin typeface="Helvetica"/>
              <a:cs typeface="Helvetica"/>
            </a:endParaRPr>
          </a:p>
          <a:p>
            <a:pPr marL="193675">
              <a:lnSpc>
                <a:spcPts val="1320"/>
              </a:lnSpc>
            </a:pPr>
            <a:r>
              <a:rPr b="1" spc="30" dirty="0">
                <a:latin typeface="Helvetica"/>
                <a:cs typeface="Helvetica"/>
              </a:rPr>
              <a:t>condition:</a:t>
            </a:r>
            <a:endParaRPr dirty="0">
              <a:latin typeface="Helvetica"/>
              <a:cs typeface="Helvetica"/>
            </a:endParaRPr>
          </a:p>
          <a:p>
            <a:pPr marL="374650">
              <a:lnSpc>
                <a:spcPts val="1375"/>
              </a:lnSpc>
            </a:pPr>
            <a:r>
              <a:rPr spc="10" dirty="0">
                <a:latin typeface="Helvetica"/>
                <a:cs typeface="Helvetica"/>
              </a:rPr>
              <a:t>cas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5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lookup-type</a:t>
            </a:r>
            <a:r>
              <a:rPr spc="-5" dirty="0">
                <a:latin typeface="Helvetica"/>
                <a:cs typeface="Helvetica"/>
              </a:rPr>
              <a:t>(</a:t>
            </a:r>
            <a:r>
              <a:rPr i="1" spc="10" dirty="0">
                <a:latin typeface="Palatino"/>
                <a:cs typeface="Palatino"/>
              </a:rPr>
              <a:t>Name</a:t>
            </a:r>
            <a:r>
              <a:rPr spc="5" dirty="0">
                <a:latin typeface="Palatino"/>
                <a:cs typeface="Palatino"/>
              </a:rPr>
              <a:t>(</a:t>
            </a:r>
            <a:r>
              <a:rPr spc="10" dirty="0">
                <a:latin typeface="Helvetica"/>
                <a:cs typeface="Helvetica"/>
              </a:rPr>
              <a:t>&lt;variable&gt;),</a:t>
            </a:r>
            <a:endParaRPr dirty="0">
              <a:latin typeface="Helvetica"/>
              <a:cs typeface="Helvetica"/>
            </a:endParaRPr>
          </a:p>
          <a:p>
            <a:pPr marL="1280160">
              <a:lnSpc>
                <a:spcPts val="1425"/>
              </a:lnSpc>
            </a:pPr>
            <a:r>
              <a:rPr i="1" spc="45" dirty="0">
                <a:latin typeface="Palatino"/>
                <a:cs typeface="Palatino"/>
              </a:rPr>
              <a:t>Symbol-tabl</a:t>
            </a:r>
            <a:r>
              <a:rPr i="1" spc="35" dirty="0">
                <a:latin typeface="Palatino"/>
                <a:cs typeface="Palatino"/>
              </a:rPr>
              <a:t>e</a:t>
            </a:r>
            <a:r>
              <a:rPr spc="30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&lt;cmd&gt;)</a:t>
            </a:r>
            <a:r>
              <a:rPr dirty="0">
                <a:latin typeface="Helvetica"/>
                <a:cs typeface="Helvetica"/>
              </a:rPr>
              <a:t>) </a:t>
            </a:r>
            <a:r>
              <a:rPr spc="-60" dirty="0">
                <a:latin typeface="Helvetica"/>
                <a:cs typeface="Helvetica"/>
              </a:rPr>
              <a:t> </a:t>
            </a:r>
            <a:r>
              <a:rPr spc="20" dirty="0">
                <a:latin typeface="Helvetica"/>
                <a:cs typeface="Helvetica"/>
              </a:rPr>
              <a:t>is</a:t>
            </a:r>
            <a:endParaRPr dirty="0">
              <a:latin typeface="Helvetica"/>
              <a:cs typeface="Helvetica"/>
            </a:endParaRPr>
          </a:p>
          <a:p>
            <a:pPr marL="495300">
              <a:lnSpc>
                <a:spcPts val="1425"/>
              </a:lnSpc>
            </a:pPr>
            <a:r>
              <a:rPr i="1" spc="10" dirty="0">
                <a:latin typeface="Palatino"/>
                <a:cs typeface="Palatino"/>
              </a:rPr>
              <a:t>intege</a:t>
            </a:r>
            <a:r>
              <a:rPr i="1" dirty="0">
                <a:latin typeface="Palatino"/>
                <a:cs typeface="Palatino"/>
              </a:rPr>
              <a:t>r </a:t>
            </a:r>
            <a:r>
              <a:rPr i="1" spc="135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error(“”)</a:t>
            </a:r>
          </a:p>
          <a:p>
            <a:pPr marL="495300">
              <a:lnSpc>
                <a:spcPts val="1425"/>
              </a:lnSpc>
            </a:pPr>
            <a:r>
              <a:rPr i="1" spc="5" dirty="0">
                <a:latin typeface="Palatino"/>
                <a:cs typeface="Palatino"/>
              </a:rPr>
              <a:t>undefined </a:t>
            </a:r>
            <a:r>
              <a:rPr i="1" spc="105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r>
              <a:rPr spc="1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error(“Variable</a:t>
            </a:r>
            <a:r>
              <a:rPr spc="1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not</a:t>
            </a:r>
            <a:r>
              <a:rPr spc="1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declared”)</a:t>
            </a:r>
            <a:endParaRPr dirty="0">
              <a:latin typeface="Helvetica"/>
              <a:cs typeface="Helvetica"/>
            </a:endParaRPr>
          </a:p>
          <a:p>
            <a:pPr marL="495300">
              <a:lnSpc>
                <a:spcPts val="1425"/>
              </a:lnSpc>
            </a:pPr>
            <a:r>
              <a:rPr i="1" spc="25" dirty="0">
                <a:latin typeface="Palatino"/>
                <a:cs typeface="Palatino"/>
              </a:rPr>
              <a:t>boolean</a:t>
            </a:r>
            <a:r>
              <a:rPr i="1" dirty="0">
                <a:latin typeface="Palatino"/>
                <a:cs typeface="Palatino"/>
              </a:rPr>
              <a:t>, </a:t>
            </a:r>
            <a:r>
              <a:rPr i="1" spc="-70" dirty="0">
                <a:latin typeface="Palatino"/>
                <a:cs typeface="Palatino"/>
              </a:rPr>
              <a:t> </a:t>
            </a:r>
            <a:r>
              <a:rPr i="1" spc="25" dirty="0">
                <a:latin typeface="Palatino"/>
                <a:cs typeface="Palatino"/>
              </a:rPr>
              <a:t>progra</a:t>
            </a:r>
            <a:r>
              <a:rPr i="1" spc="5" dirty="0">
                <a:latin typeface="Palatino"/>
                <a:cs typeface="Palatino"/>
              </a:rPr>
              <a:t>m</a:t>
            </a:r>
            <a:r>
              <a:rPr i="1" dirty="0">
                <a:latin typeface="Palatino"/>
                <a:cs typeface="Palatino"/>
              </a:rPr>
              <a:t>  </a:t>
            </a:r>
            <a:r>
              <a:rPr i="1" spc="10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r>
              <a:rPr spc="130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error(“Intege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30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var</a:t>
            </a:r>
            <a:endParaRPr dirty="0">
              <a:latin typeface="Helvetica"/>
              <a:cs typeface="Helvetica"/>
            </a:endParaRPr>
          </a:p>
          <a:p>
            <a:pPr marL="1862455" algn="ctr">
              <a:lnSpc>
                <a:spcPts val="1465"/>
              </a:lnSpc>
            </a:pPr>
            <a:r>
              <a:rPr spc="-20" dirty="0">
                <a:latin typeface="Helvetica"/>
                <a:cs typeface="Helvetica"/>
              </a:rPr>
              <a:t>expecte</a:t>
            </a:r>
            <a:r>
              <a:rPr spc="5" dirty="0">
                <a:latin typeface="Helvetica"/>
                <a:cs typeface="Helvetica"/>
              </a:rPr>
              <a:t>d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fo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read”)</a:t>
            </a:r>
            <a:endParaRPr dirty="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084195" algn="l"/>
              </a:tabLst>
            </a:pPr>
            <a:r>
              <a:rPr sz="800" spc="15" dirty="0">
                <a:latin typeface="Times New Roman"/>
                <a:cs typeface="Times New Roman"/>
              </a:rPr>
              <a:t>Chapte</a:t>
            </a:r>
            <a:r>
              <a:rPr sz="800" spc="5" dirty="0">
                <a:latin typeface="Times New Roman"/>
                <a:cs typeface="Times New Roman"/>
              </a:rPr>
              <a:t>r</a:t>
            </a:r>
            <a:r>
              <a:rPr sz="800" dirty="0">
                <a:latin typeface="Times New Roman"/>
                <a:cs typeface="Times New Roman"/>
              </a:rPr>
              <a:t> </a:t>
            </a:r>
            <a:r>
              <a:rPr sz="800" spc="-45" dirty="0">
                <a:latin typeface="Times New Roman"/>
                <a:cs typeface="Times New Roman"/>
              </a:rPr>
              <a:t> </a:t>
            </a:r>
            <a:r>
              <a:rPr sz="800" spc="5" dirty="0">
                <a:latin typeface="Times New Roman"/>
                <a:cs typeface="Times New Roman"/>
              </a:rPr>
              <a:t>3 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35" dirty="0">
                <a:latin typeface="Times New Roman"/>
                <a:cs typeface="Times New Roman"/>
              </a:rPr>
              <a:t>22</a:t>
            </a:r>
            <a:endParaRPr sz="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684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03506" y="361944"/>
            <a:ext cx="4811302" cy="5569305"/>
            <a:chOff x="295719" y="5284140"/>
            <a:chExt cx="3397885" cy="3933209"/>
          </a:xfrm>
        </p:grpSpPr>
        <p:sp>
          <p:nvSpPr>
            <p:cNvPr id="2" name="object 8"/>
            <p:cNvSpPr txBox="1"/>
            <p:nvPr/>
          </p:nvSpPr>
          <p:spPr>
            <a:xfrm>
              <a:off x="295719" y="5284140"/>
              <a:ext cx="2983865" cy="6557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5" dirty="0">
                  <a:latin typeface="Helvetica"/>
                  <a:cs typeface="Helvetica"/>
                </a:rPr>
                <a:t>&lt;command&gt; </a:t>
              </a:r>
              <a:r>
                <a:rPr sz="1600" dirty="0">
                  <a:latin typeface="Helvetica"/>
                  <a:cs typeface="Helvetica"/>
                </a:rPr>
                <a:t>::= </a:t>
              </a:r>
              <a:r>
                <a:rPr sz="1600" b="1" spc="5" dirty="0">
                  <a:latin typeface="Helvetica"/>
                  <a:cs typeface="Helvetica"/>
                </a:rPr>
                <a:t>writ</a:t>
              </a:r>
              <a:r>
                <a:rPr sz="1600" b="1" spc="65" dirty="0">
                  <a:latin typeface="Helvetica"/>
                  <a:cs typeface="Helvetica"/>
                </a:rPr>
                <a:t>e</a:t>
              </a:r>
              <a:r>
                <a:rPr sz="1600" spc="-20" dirty="0">
                  <a:latin typeface="Helvetica"/>
                  <a:cs typeface="Helvetica"/>
                </a:rPr>
                <a:t>&lt;expr&gt;</a:t>
              </a:r>
              <a:endParaRPr sz="1600">
                <a:latin typeface="Helvetica"/>
                <a:cs typeface="Helvetica"/>
              </a:endParaRPr>
            </a:p>
            <a:p>
              <a:pPr marL="495300">
                <a:lnSpc>
                  <a:spcPts val="1490"/>
                </a:lnSpc>
                <a:spcBef>
                  <a:spcPts val="295"/>
                </a:spcBef>
              </a:pPr>
              <a:r>
                <a:rPr sz="1600" i="1" spc="45" dirty="0">
                  <a:latin typeface="Palatino"/>
                  <a:cs typeface="Palatino"/>
                </a:rPr>
                <a:t>Symbol-table</a:t>
              </a:r>
              <a:r>
                <a:rPr sz="1600" spc="25" dirty="0">
                  <a:latin typeface="Helvetica"/>
                  <a:cs typeface="Helvetica"/>
                </a:rPr>
                <a:t>(&lt;expr&gt;</a:t>
              </a:r>
              <a:r>
                <a:rPr sz="1600" dirty="0">
                  <a:latin typeface="Helvetica"/>
                  <a:cs typeface="Helvetica"/>
                </a:rPr>
                <a:t>) </a:t>
              </a:r>
              <a:r>
                <a:rPr sz="1600" spc="-85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endParaRPr sz="1600">
                <a:latin typeface="Symbol"/>
                <a:cs typeface="Symbol"/>
              </a:endParaRPr>
            </a:p>
            <a:p>
              <a:pPr marL="495300" indent="482600">
                <a:lnSpc>
                  <a:spcPts val="1490"/>
                </a:lnSpc>
              </a:pPr>
              <a:r>
                <a:rPr sz="1600" i="1" spc="45" dirty="0">
                  <a:latin typeface="Palatino"/>
                  <a:cs typeface="Palatino"/>
                </a:rPr>
                <a:t>Symbol-tabl</a:t>
              </a:r>
              <a:r>
                <a:rPr sz="1600" i="1" spc="35" dirty="0">
                  <a:latin typeface="Palatino"/>
                  <a:cs typeface="Palatino"/>
                </a:rPr>
                <a:t>e</a:t>
              </a:r>
              <a:r>
                <a:rPr sz="1600" spc="60" dirty="0">
                  <a:latin typeface="Helvetica"/>
                  <a:cs typeface="Helvetica"/>
                </a:rPr>
                <a:t>(&lt;command&gt;)</a:t>
              </a:r>
              <a:endParaRPr sz="1600">
                <a:latin typeface="Helvetica"/>
                <a:cs typeface="Helvetica"/>
              </a:endParaRPr>
            </a:p>
            <a:p>
              <a:pPr marL="495300">
                <a:lnSpc>
                  <a:spcPct val="100000"/>
                </a:lnSpc>
                <a:spcBef>
                  <a:spcPts val="85"/>
                </a:spcBef>
              </a:pPr>
              <a:r>
                <a:rPr sz="1600" i="1" spc="40" dirty="0">
                  <a:latin typeface="Palatino"/>
                  <a:cs typeface="Palatino"/>
                </a:rPr>
                <a:t>Type</a:t>
              </a:r>
              <a:r>
                <a:rPr sz="1600" spc="20" dirty="0">
                  <a:latin typeface="Helvetica"/>
                  <a:cs typeface="Helvetica"/>
                </a:rPr>
                <a:t>(&lt;expr&gt;</a:t>
              </a:r>
              <a:r>
                <a:rPr sz="1600" dirty="0">
                  <a:latin typeface="Helvetica"/>
                  <a:cs typeface="Helvetica"/>
                </a:rPr>
                <a:t>) </a:t>
              </a:r>
              <a:r>
                <a:rPr sz="1600" spc="-155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r>
                <a:rPr sz="1600" spc="90" dirty="0">
                  <a:latin typeface="Times New Roman"/>
                  <a:cs typeface="Times New Roman"/>
                </a:rPr>
                <a:t> </a:t>
              </a:r>
              <a:r>
                <a:rPr sz="1600" i="1" spc="35" dirty="0">
                  <a:latin typeface="Palatino"/>
                  <a:cs typeface="Palatino"/>
                </a:rPr>
                <a:t>integer</a:t>
              </a:r>
              <a:endParaRPr sz="1600">
                <a:latin typeface="Palatino"/>
                <a:cs typeface="Palatino"/>
              </a:endParaRPr>
            </a:p>
          </p:txBody>
        </p:sp>
        <p:sp>
          <p:nvSpPr>
            <p:cNvPr id="3" name="object 9"/>
            <p:cNvSpPr txBox="1"/>
            <p:nvPr/>
          </p:nvSpPr>
          <p:spPr>
            <a:xfrm>
              <a:off x="295719" y="6256659"/>
              <a:ext cx="3330575" cy="9622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10"/>
                </a:lnSpc>
              </a:pPr>
              <a:r>
                <a:rPr sz="1600" spc="-10" dirty="0">
                  <a:latin typeface="Helvetica"/>
                  <a:cs typeface="Helvetica"/>
                </a:rPr>
                <a:t>&lt;command</a:t>
              </a:r>
              <a:r>
                <a:rPr sz="1600" spc="5" dirty="0">
                  <a:latin typeface="Helvetica"/>
                  <a:cs typeface="Helvetica"/>
                </a:rPr>
                <a:t>&gt;</a:t>
              </a:r>
              <a:r>
                <a:rPr sz="1600" spc="-20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::=</a:t>
              </a:r>
              <a:endParaRPr sz="1600">
                <a:latin typeface="Helvetica"/>
                <a:cs typeface="Helvetica"/>
              </a:endParaRPr>
            </a:p>
            <a:p>
              <a:pPr marL="193675">
                <a:lnSpc>
                  <a:spcPts val="1320"/>
                </a:lnSpc>
              </a:pPr>
              <a:r>
                <a:rPr sz="1600" b="1" spc="40" dirty="0">
                  <a:latin typeface="Helvetica"/>
                  <a:cs typeface="Helvetica"/>
                </a:rPr>
                <a:t>whil</a:t>
              </a:r>
              <a:r>
                <a:rPr sz="1600" b="1" spc="70" dirty="0">
                  <a:latin typeface="Helvetica"/>
                  <a:cs typeface="Helvetica"/>
                </a:rPr>
                <a:t>e</a:t>
              </a:r>
              <a:r>
                <a:rPr sz="1600" spc="-20" dirty="0">
                  <a:latin typeface="Helvetica"/>
                  <a:cs typeface="Helvetica"/>
                </a:rPr>
                <a:t>&lt;boolea</a:t>
              </a:r>
              <a:r>
                <a:rPr sz="1600" spc="5" dirty="0">
                  <a:latin typeface="Helvetica"/>
                  <a:cs typeface="Helvetica"/>
                </a:rPr>
                <a:t>n</a:t>
              </a:r>
              <a:r>
                <a:rPr sz="1600" spc="-40" dirty="0">
                  <a:latin typeface="Helvetica"/>
                  <a:cs typeface="Helvetica"/>
                </a:rPr>
                <a:t> </a:t>
              </a:r>
              <a:r>
                <a:rPr sz="1600" spc="-20" dirty="0">
                  <a:latin typeface="Helvetica"/>
                  <a:cs typeface="Helvetica"/>
                </a:rPr>
                <a:t>expr</a:t>
              </a:r>
              <a:r>
                <a:rPr sz="1600" spc="5" dirty="0">
                  <a:latin typeface="Helvetica"/>
                  <a:cs typeface="Helvetica"/>
                </a:rPr>
                <a:t>&gt;</a:t>
              </a:r>
              <a:r>
                <a:rPr sz="1600" spc="-30" dirty="0">
                  <a:latin typeface="Helvetica"/>
                  <a:cs typeface="Helvetica"/>
                </a:rPr>
                <a:t> </a:t>
              </a:r>
              <a:r>
                <a:rPr sz="1600" b="1" spc="-50" dirty="0">
                  <a:latin typeface="Helvetica"/>
                  <a:cs typeface="Helvetica"/>
                </a:rPr>
                <a:t>do</a:t>
              </a:r>
              <a:endParaRPr sz="1600">
                <a:latin typeface="Helvetica"/>
                <a:cs typeface="Helvetica"/>
              </a:endParaRPr>
            </a:p>
            <a:p>
              <a:pPr marL="374650" indent="180975">
                <a:lnSpc>
                  <a:spcPts val="1410"/>
                </a:lnSpc>
              </a:pPr>
              <a:r>
                <a:rPr sz="1600" spc="10" dirty="0">
                  <a:latin typeface="Helvetica"/>
                  <a:cs typeface="Helvetica"/>
                </a:rPr>
                <a:t>&lt;comman</a:t>
              </a:r>
              <a:r>
                <a:rPr sz="1600" spc="5" dirty="0">
                  <a:latin typeface="Helvetica"/>
                  <a:cs typeface="Helvetica"/>
                </a:rPr>
                <a:t>d</a:t>
              </a:r>
              <a:r>
                <a:rPr sz="1600" spc="20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Helvetica"/>
                  <a:cs typeface="Helvetica"/>
                </a:rPr>
                <a:t>sequence</a:t>
              </a:r>
              <a:r>
                <a:rPr sz="1600" spc="5" dirty="0">
                  <a:latin typeface="Helvetica"/>
                  <a:cs typeface="Helvetica"/>
                </a:rPr>
                <a:t>&gt;</a:t>
              </a:r>
              <a:r>
                <a:rPr sz="1600" spc="105" dirty="0">
                  <a:latin typeface="Helvetica"/>
                  <a:cs typeface="Helvetica"/>
                </a:rPr>
                <a:t> </a:t>
              </a:r>
              <a:r>
                <a:rPr sz="1600" b="1" spc="10" dirty="0">
                  <a:latin typeface="Helvetica"/>
                  <a:cs typeface="Helvetica"/>
                </a:rPr>
                <a:t>en</a:t>
              </a:r>
              <a:r>
                <a:rPr sz="1600" b="1" spc="5" dirty="0">
                  <a:latin typeface="Helvetica"/>
                  <a:cs typeface="Helvetica"/>
                </a:rPr>
                <a:t>d</a:t>
              </a:r>
              <a:r>
                <a:rPr sz="1600" b="1" spc="75" dirty="0">
                  <a:latin typeface="Helvetica"/>
                  <a:cs typeface="Helvetica"/>
                </a:rPr>
                <a:t> </a:t>
              </a:r>
              <a:r>
                <a:rPr sz="1600" b="1" spc="10" dirty="0">
                  <a:latin typeface="Helvetica"/>
                  <a:cs typeface="Helvetica"/>
                </a:rPr>
                <a:t>while</a:t>
              </a:r>
              <a:endParaRPr sz="1600"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400"/>
                </a:spcBef>
              </a:pPr>
              <a:r>
                <a:rPr sz="1600" i="1" spc="30" dirty="0">
                  <a:latin typeface="Palatino"/>
                  <a:cs typeface="Palatino"/>
                </a:rPr>
                <a:t>Symbol-tabl</a:t>
              </a:r>
              <a:r>
                <a:rPr sz="1600" i="1" spc="20" dirty="0">
                  <a:latin typeface="Palatino"/>
                  <a:cs typeface="Palatino"/>
                </a:rPr>
                <a:t>e</a:t>
              </a:r>
              <a:r>
                <a:rPr sz="1600" spc="20" dirty="0">
                  <a:latin typeface="Helvetica"/>
                  <a:cs typeface="Helvetica"/>
                </a:rPr>
                <a:t>(&lt;boolea</a:t>
              </a:r>
              <a:r>
                <a:rPr sz="1600" spc="5" dirty="0">
                  <a:latin typeface="Helvetica"/>
                  <a:cs typeface="Helvetica"/>
                </a:rPr>
                <a:t>n</a:t>
              </a:r>
              <a:r>
                <a:rPr sz="1600" dirty="0">
                  <a:latin typeface="Helvetica"/>
                  <a:cs typeface="Helvetica"/>
                </a:rPr>
                <a:t> </a:t>
              </a:r>
              <a:r>
                <a:rPr sz="1600" spc="-114" dirty="0">
                  <a:latin typeface="Helvetica"/>
                  <a:cs typeface="Helvetica"/>
                </a:rPr>
                <a:t> </a:t>
              </a:r>
              <a:r>
                <a:rPr sz="1600" spc="20" dirty="0">
                  <a:latin typeface="Helvetica"/>
                  <a:cs typeface="Helvetica"/>
                </a:rPr>
                <a:t>expr&gt;</a:t>
              </a:r>
              <a:r>
                <a:rPr sz="1600" dirty="0">
                  <a:latin typeface="Helvetica"/>
                  <a:cs typeface="Helvetica"/>
                </a:rPr>
                <a:t>)</a:t>
              </a:r>
              <a:r>
                <a:rPr sz="1600" spc="70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endParaRPr sz="1600">
                <a:latin typeface="Symbol"/>
                <a:cs typeface="Symbol"/>
              </a:endParaRPr>
            </a:p>
            <a:p>
              <a:pPr marL="374650" indent="904875">
                <a:lnSpc>
                  <a:spcPts val="1490"/>
                </a:lnSpc>
              </a:pPr>
              <a:r>
                <a:rPr sz="1600" i="1" spc="40" dirty="0">
                  <a:latin typeface="Palatino"/>
                  <a:cs typeface="Palatino"/>
                </a:rPr>
                <a:t>Symbol-table</a:t>
              </a:r>
              <a:r>
                <a:rPr sz="1600" spc="30" dirty="0">
                  <a:latin typeface="Palatino"/>
                  <a:cs typeface="Palatino"/>
                </a:rPr>
                <a:t>(</a:t>
              </a:r>
              <a:r>
                <a:rPr sz="1600" spc="60" dirty="0">
                  <a:latin typeface="Helvetica"/>
                  <a:cs typeface="Helvetica"/>
                </a:rPr>
                <a:t>&lt;command&gt;)</a:t>
              </a:r>
              <a:endParaRPr sz="1600"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85"/>
                </a:spcBef>
              </a:pPr>
              <a:r>
                <a:rPr sz="1600" i="1" spc="35" dirty="0">
                  <a:latin typeface="Palatino"/>
                  <a:cs typeface="Palatino"/>
                </a:rPr>
                <a:t>Symbol-tabl</a:t>
              </a:r>
              <a:r>
                <a:rPr sz="1600" i="1" spc="25" dirty="0">
                  <a:latin typeface="Palatino"/>
                  <a:cs typeface="Palatino"/>
                </a:rPr>
                <a:t>e</a:t>
              </a:r>
              <a:r>
                <a:rPr sz="1600" spc="30" dirty="0">
                  <a:latin typeface="Helvetica"/>
                  <a:cs typeface="Helvetica"/>
                </a:rPr>
                <a:t>(&lt;comman</a:t>
              </a:r>
              <a:r>
                <a:rPr sz="1600" spc="5" dirty="0">
                  <a:latin typeface="Helvetica"/>
                  <a:cs typeface="Helvetica"/>
                </a:rPr>
                <a:t>d</a:t>
              </a:r>
              <a:r>
                <a:rPr sz="1600" spc="55" dirty="0">
                  <a:latin typeface="Helvetica"/>
                  <a:cs typeface="Helvetica"/>
                </a:rPr>
                <a:t> </a:t>
              </a:r>
              <a:r>
                <a:rPr sz="1600" spc="30" dirty="0">
                  <a:latin typeface="Helvetica"/>
                  <a:cs typeface="Helvetica"/>
                </a:rPr>
                <a:t>sequence&gt;</a:t>
              </a:r>
              <a:r>
                <a:rPr sz="1600" dirty="0">
                  <a:latin typeface="Helvetica"/>
                  <a:cs typeface="Helvetica"/>
                </a:rPr>
                <a:t>) </a:t>
              </a:r>
              <a:r>
                <a:rPr sz="1600" spc="-35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endParaRPr sz="1600">
                <a:latin typeface="Symbol"/>
                <a:cs typeface="Symbol"/>
              </a:endParaRPr>
            </a:p>
            <a:p>
              <a:pPr marL="1279525">
                <a:lnSpc>
                  <a:spcPts val="1490"/>
                </a:lnSpc>
              </a:pPr>
              <a:r>
                <a:rPr sz="1600" i="1" spc="40" dirty="0">
                  <a:latin typeface="Palatino"/>
                  <a:cs typeface="Palatino"/>
                </a:rPr>
                <a:t>Symbol-table</a:t>
              </a:r>
              <a:r>
                <a:rPr sz="1600" spc="30" dirty="0">
                  <a:latin typeface="Palatino"/>
                  <a:cs typeface="Palatino"/>
                </a:rPr>
                <a:t>(</a:t>
              </a:r>
              <a:r>
                <a:rPr sz="1600" spc="60" dirty="0">
                  <a:latin typeface="Helvetica"/>
                  <a:cs typeface="Helvetica"/>
                </a:rPr>
                <a:t>&lt;command&gt;)</a:t>
              </a:r>
              <a:endParaRPr sz="1600">
                <a:latin typeface="Helvetica"/>
                <a:cs typeface="Helvetica"/>
              </a:endParaRPr>
            </a:p>
          </p:txBody>
        </p:sp>
        <p:sp>
          <p:nvSpPr>
            <p:cNvPr id="4" name="object 10"/>
            <p:cNvSpPr txBox="1"/>
            <p:nvPr/>
          </p:nvSpPr>
          <p:spPr>
            <a:xfrm>
              <a:off x="295719" y="7759219"/>
              <a:ext cx="3397885" cy="14581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10"/>
                </a:lnSpc>
              </a:pPr>
              <a:r>
                <a:rPr sz="1600" spc="-10" dirty="0">
                  <a:latin typeface="Helvetica"/>
                  <a:cs typeface="Helvetica"/>
                </a:rPr>
                <a:t>&lt;command</a:t>
              </a:r>
              <a:r>
                <a:rPr sz="1600" spc="5" dirty="0">
                  <a:latin typeface="Helvetica"/>
                  <a:cs typeface="Helvetica"/>
                </a:rPr>
                <a:t>&gt;</a:t>
              </a:r>
              <a:r>
                <a:rPr sz="1600" spc="-20" dirty="0">
                  <a:latin typeface="Helvetica"/>
                  <a:cs typeface="Helvetica"/>
                </a:rPr>
                <a:t> </a:t>
              </a:r>
              <a:r>
                <a:rPr sz="1600" spc="-15" dirty="0">
                  <a:latin typeface="Helvetica"/>
                  <a:cs typeface="Helvetica"/>
                </a:rPr>
                <a:t>::=</a:t>
              </a:r>
              <a:endParaRPr sz="1600">
                <a:latin typeface="Helvetica"/>
                <a:cs typeface="Helvetica"/>
              </a:endParaRPr>
            </a:p>
            <a:p>
              <a:pPr marL="237490">
                <a:lnSpc>
                  <a:spcPts val="1320"/>
                </a:lnSpc>
              </a:pPr>
              <a:r>
                <a:rPr sz="1600" b="1" spc="-15" dirty="0">
                  <a:latin typeface="Helvetica"/>
                  <a:cs typeface="Helvetica"/>
                </a:rPr>
                <a:t>i</a:t>
              </a:r>
              <a:r>
                <a:rPr sz="1600" b="1" dirty="0">
                  <a:latin typeface="Helvetica"/>
                  <a:cs typeface="Helvetica"/>
                </a:rPr>
                <a:t>f</a:t>
              </a:r>
              <a:r>
                <a:rPr sz="1600" b="1" spc="-130" dirty="0">
                  <a:latin typeface="Helvetica"/>
                  <a:cs typeface="Helvetica"/>
                </a:rPr>
                <a:t> </a:t>
              </a:r>
              <a:r>
                <a:rPr sz="1600" spc="-20" dirty="0">
                  <a:latin typeface="Helvetica"/>
                  <a:cs typeface="Helvetica"/>
                </a:rPr>
                <a:t>&lt;boolea</a:t>
              </a:r>
              <a:r>
                <a:rPr sz="1600" spc="5" dirty="0">
                  <a:latin typeface="Helvetica"/>
                  <a:cs typeface="Helvetica"/>
                </a:rPr>
                <a:t>n</a:t>
              </a:r>
              <a:r>
                <a:rPr sz="1600" spc="-45" dirty="0">
                  <a:latin typeface="Helvetica"/>
                  <a:cs typeface="Helvetica"/>
                </a:rPr>
                <a:t> </a:t>
              </a:r>
              <a:r>
                <a:rPr sz="1600" spc="-20" dirty="0">
                  <a:latin typeface="Helvetica"/>
                  <a:cs typeface="Helvetica"/>
                </a:rPr>
                <a:t>expr&gt;</a:t>
              </a:r>
              <a:endParaRPr sz="1600">
                <a:latin typeface="Helvetica"/>
                <a:cs typeface="Helvetica"/>
              </a:endParaRPr>
            </a:p>
            <a:p>
              <a:pPr marL="1098550">
                <a:lnSpc>
                  <a:spcPts val="1345"/>
                </a:lnSpc>
              </a:pPr>
              <a:r>
                <a:rPr sz="1600" b="1" spc="60" dirty="0">
                  <a:latin typeface="Helvetica"/>
                  <a:cs typeface="Helvetica"/>
                </a:rPr>
                <a:t>the</a:t>
              </a:r>
              <a:r>
                <a:rPr sz="1600" b="1" spc="5" dirty="0">
                  <a:latin typeface="Helvetica"/>
                  <a:cs typeface="Helvetica"/>
                </a:rPr>
                <a:t>n</a:t>
              </a:r>
              <a:r>
                <a:rPr sz="1600" b="1" spc="-190" dirty="0">
                  <a:latin typeface="Helvetica"/>
                  <a:cs typeface="Helvetica"/>
                </a:rPr>
                <a:t> </a:t>
              </a:r>
              <a:r>
                <a:rPr sz="1600" spc="5" dirty="0">
                  <a:latin typeface="Helvetica"/>
                  <a:cs typeface="Helvetica"/>
                </a:rPr>
                <a:t>&lt;command</a:t>
              </a:r>
              <a:r>
                <a:rPr sz="1600" spc="10" dirty="0">
                  <a:latin typeface="Helvetica"/>
                  <a:cs typeface="Helvetica"/>
                </a:rPr>
                <a:t> </a:t>
              </a:r>
              <a:r>
                <a:rPr sz="1600" spc="5" dirty="0">
                  <a:latin typeface="Helvetica"/>
                  <a:cs typeface="Helvetica"/>
                </a:rPr>
                <a:t>sequence</a:t>
              </a:r>
              <a:r>
                <a:rPr sz="1600" dirty="0">
                  <a:latin typeface="Helvetica"/>
                  <a:cs typeface="Helvetica"/>
                </a:rPr>
                <a:t>&gt;</a:t>
              </a:r>
              <a:r>
                <a:rPr baseline="-5847" dirty="0">
                  <a:latin typeface="Helvetica"/>
                  <a:cs typeface="Helvetica"/>
                </a:rPr>
                <a:t>1</a:t>
              </a:r>
              <a:endParaRPr baseline="-5847">
                <a:latin typeface="Helvetica"/>
                <a:cs typeface="Helvetica"/>
              </a:endParaRPr>
            </a:p>
            <a:p>
              <a:pPr marL="1098550">
                <a:lnSpc>
                  <a:spcPts val="1370"/>
                </a:lnSpc>
              </a:pPr>
              <a:r>
                <a:rPr sz="1600" b="1" spc="80" dirty="0">
                  <a:latin typeface="Helvetica"/>
                  <a:cs typeface="Helvetica"/>
                </a:rPr>
                <a:t>els</a:t>
              </a:r>
              <a:r>
                <a:rPr sz="1600" b="1" spc="5" dirty="0">
                  <a:latin typeface="Helvetica"/>
                  <a:cs typeface="Helvetica"/>
                </a:rPr>
                <a:t>e</a:t>
              </a:r>
              <a:r>
                <a:rPr sz="1600" b="1" spc="-185" dirty="0">
                  <a:latin typeface="Helvetica"/>
                  <a:cs typeface="Helvetica"/>
                </a:rPr>
                <a:t> </a:t>
              </a:r>
              <a:r>
                <a:rPr sz="1600" spc="5" dirty="0">
                  <a:latin typeface="Helvetica"/>
                  <a:cs typeface="Helvetica"/>
                </a:rPr>
                <a:t>&lt;command</a:t>
              </a:r>
              <a:r>
                <a:rPr sz="1600" spc="10" dirty="0">
                  <a:latin typeface="Helvetica"/>
                  <a:cs typeface="Helvetica"/>
                </a:rPr>
                <a:t> </a:t>
              </a:r>
              <a:r>
                <a:rPr sz="1600" spc="5" dirty="0">
                  <a:latin typeface="Helvetica"/>
                  <a:cs typeface="Helvetica"/>
                </a:rPr>
                <a:t>sequence</a:t>
              </a:r>
              <a:r>
                <a:rPr sz="1600" dirty="0">
                  <a:latin typeface="Helvetica"/>
                  <a:cs typeface="Helvetica"/>
                </a:rPr>
                <a:t>&gt;</a:t>
              </a:r>
              <a:r>
                <a:rPr baseline="-5847" dirty="0">
                  <a:latin typeface="Helvetica"/>
                  <a:cs typeface="Helvetica"/>
                </a:rPr>
                <a:t>2</a:t>
              </a:r>
              <a:endParaRPr baseline="-5847">
                <a:latin typeface="Helvetica"/>
                <a:cs typeface="Helvetica"/>
              </a:endParaRPr>
            </a:p>
            <a:p>
              <a:pPr marL="193675">
                <a:lnSpc>
                  <a:spcPts val="1435"/>
                </a:lnSpc>
              </a:pPr>
              <a:r>
                <a:rPr sz="1600" b="1" spc="15" dirty="0">
                  <a:latin typeface="Helvetica"/>
                  <a:cs typeface="Helvetica"/>
                </a:rPr>
                <a:t>en</a:t>
              </a:r>
              <a:r>
                <a:rPr sz="1600" b="1" spc="5" dirty="0">
                  <a:latin typeface="Helvetica"/>
                  <a:cs typeface="Helvetica"/>
                </a:rPr>
                <a:t>d</a:t>
              </a:r>
              <a:r>
                <a:rPr sz="1600" b="1" dirty="0">
                  <a:latin typeface="Helvetica"/>
                  <a:cs typeface="Helvetica"/>
                </a:rPr>
                <a:t> </a:t>
              </a:r>
              <a:r>
                <a:rPr sz="1600" b="1" spc="-175" dirty="0">
                  <a:latin typeface="Helvetica"/>
                  <a:cs typeface="Helvetica"/>
                </a:rPr>
                <a:t> </a:t>
              </a:r>
              <a:r>
                <a:rPr sz="1600" b="1" spc="10" dirty="0">
                  <a:latin typeface="Helvetica"/>
                  <a:cs typeface="Helvetica"/>
                </a:rPr>
                <a:t>if</a:t>
              </a:r>
              <a:endParaRPr sz="1600"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135"/>
                </a:spcBef>
              </a:pPr>
              <a:r>
                <a:rPr sz="1600" i="1" spc="30" dirty="0">
                  <a:latin typeface="Palatino"/>
                  <a:cs typeface="Palatino"/>
                </a:rPr>
                <a:t>Symbol-table</a:t>
              </a:r>
              <a:r>
                <a:rPr sz="1600" spc="15" dirty="0">
                  <a:latin typeface="Helvetica"/>
                  <a:cs typeface="Helvetica"/>
                </a:rPr>
                <a:t>(&lt;boolea</a:t>
              </a:r>
              <a:r>
                <a:rPr sz="1600" spc="5" dirty="0">
                  <a:latin typeface="Helvetica"/>
                  <a:cs typeface="Helvetica"/>
                </a:rPr>
                <a:t>n</a:t>
              </a:r>
              <a:r>
                <a:rPr sz="1600" spc="155" dirty="0">
                  <a:latin typeface="Helvetica"/>
                  <a:cs typeface="Helvetica"/>
                </a:rPr>
                <a:t> </a:t>
              </a:r>
              <a:r>
                <a:rPr sz="1600" spc="15" dirty="0">
                  <a:latin typeface="Helvetica"/>
                  <a:cs typeface="Helvetica"/>
                </a:rPr>
                <a:t>expr&gt;</a:t>
              </a:r>
              <a:r>
                <a:rPr sz="1600" dirty="0">
                  <a:latin typeface="Helvetica"/>
                  <a:cs typeface="Helvetica"/>
                </a:rPr>
                <a:t>)</a:t>
              </a:r>
              <a:r>
                <a:rPr sz="1600" spc="150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endParaRPr sz="1600">
                <a:latin typeface="Symbol"/>
                <a:cs typeface="Symbol"/>
              </a:endParaRPr>
            </a:p>
            <a:p>
              <a:pPr marL="374650" indent="904875">
                <a:lnSpc>
                  <a:spcPts val="1490"/>
                </a:lnSpc>
              </a:pPr>
              <a:r>
                <a:rPr sz="1600" i="1" spc="40" dirty="0">
                  <a:latin typeface="Palatino"/>
                  <a:cs typeface="Palatino"/>
                </a:rPr>
                <a:t>Symbol-table</a:t>
              </a:r>
              <a:r>
                <a:rPr sz="1600" spc="30" dirty="0">
                  <a:latin typeface="Palatino"/>
                  <a:cs typeface="Palatino"/>
                </a:rPr>
                <a:t>(</a:t>
              </a:r>
              <a:r>
                <a:rPr sz="1600" spc="60" dirty="0">
                  <a:latin typeface="Helvetica"/>
                  <a:cs typeface="Helvetica"/>
                </a:rPr>
                <a:t>&lt;command&gt;)</a:t>
              </a:r>
              <a:endParaRPr sz="1600"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85"/>
                </a:spcBef>
              </a:pPr>
              <a:r>
                <a:rPr sz="1600" i="1" spc="35" dirty="0">
                  <a:latin typeface="Palatino"/>
                  <a:cs typeface="Palatino"/>
                </a:rPr>
                <a:t>Symbol-table</a:t>
              </a:r>
              <a:r>
                <a:rPr sz="1600" spc="40" dirty="0">
                  <a:latin typeface="Helvetica"/>
                  <a:cs typeface="Helvetica"/>
                </a:rPr>
                <a:t>(&lt;comman</a:t>
              </a:r>
              <a:r>
                <a:rPr sz="1600" spc="5" dirty="0">
                  <a:latin typeface="Helvetica"/>
                  <a:cs typeface="Helvetica"/>
                </a:rPr>
                <a:t>d</a:t>
              </a:r>
              <a:r>
                <a:rPr sz="1600" spc="80" dirty="0">
                  <a:latin typeface="Helvetica"/>
                  <a:cs typeface="Helvetica"/>
                </a:rPr>
                <a:t> </a:t>
              </a:r>
              <a:r>
                <a:rPr sz="1600" spc="40" dirty="0">
                  <a:latin typeface="Helvetica"/>
                  <a:cs typeface="Helvetica"/>
                </a:rPr>
                <a:t>sequence</a:t>
              </a:r>
              <a:r>
                <a:rPr sz="1600" spc="45" dirty="0">
                  <a:latin typeface="Helvetica"/>
                  <a:cs typeface="Helvetica"/>
                </a:rPr>
                <a:t>&gt;</a:t>
              </a:r>
              <a:r>
                <a:rPr spc="37" baseline="-5847" dirty="0">
                  <a:latin typeface="Helvetica"/>
                  <a:cs typeface="Helvetica"/>
                </a:rPr>
                <a:t>1</a:t>
              </a:r>
              <a:r>
                <a:rPr sz="1600" dirty="0">
                  <a:latin typeface="Helvetica"/>
                  <a:cs typeface="Helvetica"/>
                </a:rPr>
                <a:t>)</a:t>
              </a:r>
              <a:r>
                <a:rPr sz="1600" spc="45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endParaRPr sz="1600">
                <a:latin typeface="Symbol"/>
                <a:cs typeface="Symbol"/>
              </a:endParaRPr>
            </a:p>
            <a:p>
              <a:pPr marL="374650" indent="904875">
                <a:lnSpc>
                  <a:spcPts val="1490"/>
                </a:lnSpc>
              </a:pPr>
              <a:r>
                <a:rPr sz="1600" i="1" spc="40" dirty="0">
                  <a:latin typeface="Palatino"/>
                  <a:cs typeface="Palatino"/>
                </a:rPr>
                <a:t>Symbol-table</a:t>
              </a:r>
              <a:r>
                <a:rPr sz="1600" spc="30" dirty="0">
                  <a:latin typeface="Palatino"/>
                  <a:cs typeface="Palatino"/>
                </a:rPr>
                <a:t>(</a:t>
              </a:r>
              <a:r>
                <a:rPr sz="1600" spc="60" dirty="0">
                  <a:latin typeface="Helvetica"/>
                  <a:cs typeface="Helvetica"/>
                </a:rPr>
                <a:t>&lt;command&gt;)</a:t>
              </a:r>
              <a:endParaRPr sz="1600"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85"/>
                </a:spcBef>
              </a:pPr>
              <a:r>
                <a:rPr sz="1600" i="1" spc="35" dirty="0">
                  <a:latin typeface="Palatino"/>
                  <a:cs typeface="Palatino"/>
                </a:rPr>
                <a:t>Symbol-table</a:t>
              </a:r>
              <a:r>
                <a:rPr sz="1600" spc="40" dirty="0">
                  <a:latin typeface="Helvetica"/>
                  <a:cs typeface="Helvetica"/>
                </a:rPr>
                <a:t>(&lt;comman</a:t>
              </a:r>
              <a:r>
                <a:rPr sz="1600" spc="5" dirty="0">
                  <a:latin typeface="Helvetica"/>
                  <a:cs typeface="Helvetica"/>
                </a:rPr>
                <a:t>d</a:t>
              </a:r>
              <a:r>
                <a:rPr sz="1600" spc="80" dirty="0">
                  <a:latin typeface="Helvetica"/>
                  <a:cs typeface="Helvetica"/>
                </a:rPr>
                <a:t> </a:t>
              </a:r>
              <a:r>
                <a:rPr sz="1600" spc="40" dirty="0">
                  <a:latin typeface="Helvetica"/>
                  <a:cs typeface="Helvetica"/>
                </a:rPr>
                <a:t>sequence</a:t>
              </a:r>
              <a:r>
                <a:rPr sz="1600" spc="45" dirty="0">
                  <a:latin typeface="Helvetica"/>
                  <a:cs typeface="Helvetica"/>
                </a:rPr>
                <a:t>&gt;</a:t>
              </a:r>
              <a:r>
                <a:rPr spc="37" baseline="-5847" dirty="0">
                  <a:latin typeface="Helvetica"/>
                  <a:cs typeface="Helvetica"/>
                </a:rPr>
                <a:t>2</a:t>
              </a:r>
              <a:r>
                <a:rPr sz="1600" dirty="0">
                  <a:latin typeface="Helvetica"/>
                  <a:cs typeface="Helvetica"/>
                </a:rPr>
                <a:t>)</a:t>
              </a:r>
              <a:r>
                <a:rPr sz="1600" spc="45" dirty="0">
                  <a:latin typeface="Helvetica"/>
                  <a:cs typeface="Helvetica"/>
                </a:rPr>
                <a:t> </a:t>
              </a:r>
              <a:r>
                <a:rPr sz="1600" spc="10" dirty="0">
                  <a:latin typeface="Symbol"/>
                  <a:cs typeface="Symbol"/>
                </a:rPr>
                <a:t>←</a:t>
              </a:r>
              <a:endParaRPr sz="1600">
                <a:latin typeface="Symbol"/>
                <a:cs typeface="Symbol"/>
              </a:endParaRPr>
            </a:p>
            <a:p>
              <a:pPr marL="1280160">
                <a:lnSpc>
                  <a:spcPts val="1490"/>
                </a:lnSpc>
              </a:pPr>
              <a:r>
                <a:rPr sz="1600" i="1" spc="40" dirty="0">
                  <a:latin typeface="Palatino"/>
                  <a:cs typeface="Palatino"/>
                </a:rPr>
                <a:t>Symbol-table</a:t>
              </a:r>
              <a:r>
                <a:rPr sz="1600" spc="30" dirty="0">
                  <a:latin typeface="Palatino"/>
                  <a:cs typeface="Palatino"/>
                </a:rPr>
                <a:t>(</a:t>
              </a:r>
              <a:r>
                <a:rPr sz="1600" spc="60" dirty="0">
                  <a:latin typeface="Helvetica"/>
                  <a:cs typeface="Helvetica"/>
                </a:rPr>
                <a:t>&lt;command&gt;)</a:t>
              </a:r>
              <a:endParaRPr sz="160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683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3411" y="179497"/>
            <a:ext cx="5554240" cy="5914515"/>
            <a:chOff x="4124782" y="5403249"/>
            <a:chExt cx="3403600" cy="3624374"/>
          </a:xfrm>
        </p:grpSpPr>
        <p:sp>
          <p:nvSpPr>
            <p:cNvPr id="2" name="object 12"/>
            <p:cNvSpPr txBox="1"/>
            <p:nvPr/>
          </p:nvSpPr>
          <p:spPr>
            <a:xfrm>
              <a:off x="4124782" y="5403249"/>
              <a:ext cx="3403600" cy="7465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15" dirty="0">
                  <a:latin typeface="Helvetica"/>
                  <a:cs typeface="Helvetica"/>
                </a:rPr>
                <a:t>Expressions</a:t>
              </a:r>
              <a:endParaRPr sz="2000">
                <a:latin typeface="Helvetica"/>
                <a:cs typeface="Helvetica"/>
              </a:endParaRPr>
            </a:p>
            <a:p>
              <a:pPr marL="12700" marR="5080">
                <a:lnSpc>
                  <a:spcPts val="1320"/>
                </a:lnSpc>
                <a:spcBef>
                  <a:spcPts val="1345"/>
                </a:spcBef>
              </a:pPr>
              <a:r>
                <a:rPr spc="-20" dirty="0">
                  <a:latin typeface="Helvetica"/>
                  <a:cs typeface="Helvetica"/>
                </a:rPr>
                <a:t>Symbol-tabl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i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inherite</a:t>
              </a:r>
              <a:r>
                <a:rPr spc="5" dirty="0">
                  <a:latin typeface="Helvetica"/>
                  <a:cs typeface="Helvetica"/>
                </a:rPr>
                <a:t>d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dow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int</a:t>
              </a:r>
              <a:r>
                <a:rPr spc="5" dirty="0">
                  <a:latin typeface="Helvetica"/>
                  <a:cs typeface="Helvetica"/>
                </a:rPr>
                <a:t>o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th</a:t>
              </a:r>
              <a:r>
                <a:rPr spc="5" dirty="0">
                  <a:latin typeface="Helvetica"/>
                  <a:cs typeface="Helvetica"/>
                </a:rPr>
                <a:t>e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derivation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tree</a:t>
              </a:r>
              <a:r>
                <a:rPr spc="5" dirty="0">
                  <a:latin typeface="Helvetica"/>
                  <a:cs typeface="Helvetica"/>
                </a:rPr>
                <a:t>s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fo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expressions.</a:t>
              </a:r>
              <a:endParaRPr>
                <a:latin typeface="Helvetica"/>
                <a:cs typeface="Helvetica"/>
              </a:endParaRPr>
            </a:p>
            <a:p>
              <a:pPr marL="12700" marR="292735">
                <a:lnSpc>
                  <a:spcPts val="1320"/>
                </a:lnSpc>
                <a:spcBef>
                  <a:spcPts val="635"/>
                </a:spcBef>
              </a:pPr>
              <a:r>
                <a:rPr spc="-20" dirty="0">
                  <a:latin typeface="Helvetica"/>
                  <a:cs typeface="Helvetica"/>
                </a:rPr>
                <a:t>Nee</a:t>
              </a:r>
              <a:r>
                <a:rPr spc="5" dirty="0">
                  <a:latin typeface="Helvetica"/>
                  <a:cs typeface="Helvetica"/>
                </a:rPr>
                <a:t>d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t</a:t>
              </a:r>
              <a:r>
                <a:rPr spc="5" dirty="0">
                  <a:latin typeface="Helvetica"/>
                  <a:cs typeface="Helvetica"/>
                </a:rPr>
                <a:t>o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chec</a:t>
              </a:r>
              <a:r>
                <a:rPr spc="5" dirty="0">
                  <a:latin typeface="Helvetica"/>
                  <a:cs typeface="Helvetica"/>
                </a:rPr>
                <a:t>k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&lt;variable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whe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expectin</a:t>
              </a:r>
              <a:r>
                <a:rPr spc="5" dirty="0">
                  <a:latin typeface="Helvetica"/>
                  <a:cs typeface="Helvetica"/>
                </a:rPr>
                <a:t>g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an intege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expressio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o</a:t>
              </a:r>
              <a:r>
                <a:rPr dirty="0">
                  <a:latin typeface="Helvetica"/>
                  <a:cs typeface="Helvetica"/>
                </a:rPr>
                <a:t>r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a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boolea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expression.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3" name="object 13"/>
            <p:cNvSpPr txBox="1"/>
            <p:nvPr/>
          </p:nvSpPr>
          <p:spPr>
            <a:xfrm>
              <a:off x="4124782" y="6846899"/>
              <a:ext cx="3072130" cy="8392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15" dirty="0">
                  <a:latin typeface="Helvetica"/>
                  <a:cs typeface="Helvetica"/>
                </a:rPr>
                <a:t>&lt;expr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&lt;in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-30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expr&gt;</a:t>
              </a:r>
              <a:endParaRPr>
                <a:latin typeface="Helvetica"/>
                <a:cs typeface="Helvetica"/>
              </a:endParaRPr>
            </a:p>
            <a:p>
              <a:pPr marL="193675">
                <a:lnSpc>
                  <a:spcPts val="1490"/>
                </a:lnSpc>
                <a:spcBef>
                  <a:spcPts val="295"/>
                </a:spcBef>
              </a:pPr>
              <a:r>
                <a:rPr i="1" spc="35" dirty="0">
                  <a:latin typeface="Palatino"/>
                  <a:cs typeface="Palatino"/>
                </a:rPr>
                <a:t>Symbol-table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&lt;in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150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expr&gt;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4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193675" indent="1267460">
                <a:lnSpc>
                  <a:spcPts val="1490"/>
                </a:lnSpc>
              </a:pPr>
              <a:r>
                <a:rPr i="1" spc="55" dirty="0">
                  <a:latin typeface="Palatino"/>
                  <a:cs typeface="Palatino"/>
                </a:rPr>
                <a:t>Symbol-tabl</a:t>
              </a:r>
              <a:r>
                <a:rPr i="1" spc="45" dirty="0">
                  <a:latin typeface="Palatino"/>
                  <a:cs typeface="Palatino"/>
                </a:rPr>
                <a:t>e</a:t>
              </a:r>
              <a:r>
                <a:rPr spc="35" dirty="0">
                  <a:latin typeface="Palatino"/>
                  <a:cs typeface="Palatino"/>
                </a:rPr>
                <a:t>(</a:t>
              </a:r>
              <a:r>
                <a:rPr spc="70" dirty="0">
                  <a:latin typeface="Helvetica"/>
                  <a:cs typeface="Helvetica"/>
                </a:rPr>
                <a:t>&lt;expr&gt;)</a:t>
              </a:r>
              <a:endParaRPr>
                <a:latin typeface="Helvetica"/>
                <a:cs typeface="Helvetica"/>
              </a:endParaRPr>
            </a:p>
            <a:p>
              <a:pPr marL="193675">
                <a:lnSpc>
                  <a:spcPct val="100000"/>
                </a:lnSpc>
                <a:spcBef>
                  <a:spcPts val="400"/>
                </a:spcBef>
              </a:pPr>
              <a:r>
                <a:rPr i="1" spc="20" dirty="0">
                  <a:latin typeface="Palatino"/>
                  <a:cs typeface="Palatino"/>
                </a:rPr>
                <a:t>Type</a:t>
              </a:r>
              <a:r>
                <a:rPr spc="10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&lt;in</a:t>
              </a:r>
              <a:r>
                <a:rPr dirty="0">
                  <a:latin typeface="Helvetica"/>
                  <a:cs typeface="Helvetica"/>
                </a:rPr>
                <a:t>t</a:t>
              </a:r>
              <a:r>
                <a:rPr spc="6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expr&gt;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7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90" dirty="0">
                  <a:latin typeface="Times New Roman"/>
                  <a:cs typeface="Times New Roman"/>
                </a:rPr>
                <a:t> </a:t>
              </a:r>
              <a:r>
                <a:rPr i="1" spc="10" dirty="0">
                  <a:latin typeface="Palatino"/>
                  <a:cs typeface="Palatino"/>
                </a:rPr>
                <a:t>Type</a:t>
              </a:r>
              <a:r>
                <a:rPr spc="10" dirty="0">
                  <a:latin typeface="Palatino"/>
                  <a:cs typeface="Palatino"/>
                </a:rPr>
                <a:t>(</a:t>
              </a:r>
              <a:r>
                <a:rPr spc="20" dirty="0">
                  <a:latin typeface="Helvetica"/>
                  <a:cs typeface="Helvetica"/>
                </a:rPr>
                <a:t>&lt;expr&gt;)</a:t>
              </a:r>
              <a:endParaRPr>
                <a:latin typeface="Helvetica"/>
                <a:cs typeface="Helvetica"/>
              </a:endParaRPr>
            </a:p>
            <a:p>
              <a:pPr marL="193675">
                <a:lnSpc>
                  <a:spcPct val="100000"/>
                </a:lnSpc>
                <a:spcBef>
                  <a:spcPts val="455"/>
                </a:spcBef>
              </a:pPr>
              <a:r>
                <a:rPr b="1" spc="30" dirty="0">
                  <a:latin typeface="Helvetica"/>
                  <a:cs typeface="Helvetica"/>
                </a:rPr>
                <a:t>condition</a:t>
              </a:r>
              <a:r>
                <a:rPr b="1" spc="-155" dirty="0">
                  <a:latin typeface="Helvetica"/>
                  <a:cs typeface="Helvetica"/>
                </a:rPr>
                <a:t>:</a:t>
              </a:r>
              <a:r>
                <a:rPr i="1" spc="45" dirty="0">
                  <a:latin typeface="Palatino"/>
                  <a:cs typeface="Palatino"/>
                </a:rPr>
                <a:t>Type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0" dirty="0">
                  <a:latin typeface="Helvetica"/>
                  <a:cs typeface="Helvetica"/>
                </a:rPr>
                <a:t>&lt;expr&gt;</a:t>
              </a:r>
              <a:r>
                <a:rPr dirty="0">
                  <a:latin typeface="Helvetica"/>
                  <a:cs typeface="Helvetica"/>
                </a:rPr>
                <a:t>) </a:t>
              </a:r>
              <a:r>
                <a:rPr spc="-1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Symbol"/>
                  <a:cs typeface="Symbol"/>
                </a:rPr>
                <a:t>∉</a:t>
              </a:r>
              <a:r>
                <a:rPr spc="145" dirty="0">
                  <a:latin typeface="Times New Roman"/>
                  <a:cs typeface="Times New Roman"/>
                </a:rPr>
                <a:t> </a:t>
              </a:r>
              <a:r>
                <a:rPr dirty="0">
                  <a:latin typeface="Helvetica"/>
                  <a:cs typeface="Helvetica"/>
                </a:rPr>
                <a:t>{</a:t>
              </a:r>
              <a:r>
                <a:rPr spc="135" dirty="0">
                  <a:latin typeface="Helvetica"/>
                  <a:cs typeface="Helvetica"/>
                </a:rPr>
                <a:t> </a:t>
              </a:r>
              <a:r>
                <a:rPr i="1" spc="20" dirty="0">
                  <a:latin typeface="Palatino"/>
                  <a:cs typeface="Palatino"/>
                </a:rPr>
                <a:t>boolea</a:t>
              </a:r>
              <a:r>
                <a:rPr i="1" spc="5" dirty="0">
                  <a:latin typeface="Palatino"/>
                  <a:cs typeface="Palatino"/>
                </a:rPr>
                <a:t>n</a:t>
              </a:r>
              <a:r>
                <a:rPr i="1" spc="100" dirty="0">
                  <a:latin typeface="Palatino"/>
                  <a:cs typeface="Palatino"/>
                </a:rPr>
                <a:t> </a:t>
              </a:r>
              <a:r>
                <a:rPr dirty="0">
                  <a:latin typeface="Helvetica"/>
                  <a:cs typeface="Helvetica"/>
                </a:rPr>
                <a:t>}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4" name="object 14"/>
            <p:cNvSpPr txBox="1"/>
            <p:nvPr/>
          </p:nvSpPr>
          <p:spPr>
            <a:xfrm>
              <a:off x="4125104" y="8188338"/>
              <a:ext cx="3072130" cy="8392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15" dirty="0">
                  <a:latin typeface="Helvetica"/>
                  <a:cs typeface="Helvetica"/>
                </a:rPr>
                <a:t>&lt;expr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expr&gt;</a:t>
              </a:r>
              <a:endParaRPr>
                <a:latin typeface="Helvetica"/>
                <a:cs typeface="Helvetica"/>
              </a:endParaRPr>
            </a:p>
            <a:p>
              <a:pPr marL="193675">
                <a:lnSpc>
                  <a:spcPts val="1490"/>
                </a:lnSpc>
                <a:spcBef>
                  <a:spcPts val="295"/>
                </a:spcBef>
              </a:pPr>
              <a:r>
                <a:rPr i="1" spc="25" dirty="0">
                  <a:latin typeface="Palatino"/>
                  <a:cs typeface="Palatino"/>
                </a:rPr>
                <a:t>Symbol-table</a:t>
              </a:r>
              <a:r>
                <a:rPr spc="15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&lt;boolea</a:t>
              </a:r>
              <a:r>
                <a:rPr spc="5" dirty="0">
                  <a:latin typeface="Helvetica"/>
                  <a:cs typeface="Helvetica"/>
                </a:rPr>
                <a:t>n</a:t>
              </a:r>
              <a:r>
                <a:rPr spc="140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expr&gt;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4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193040" indent="1267460">
                <a:lnSpc>
                  <a:spcPts val="1490"/>
                </a:lnSpc>
              </a:pPr>
              <a:r>
                <a:rPr i="1" spc="55" dirty="0">
                  <a:latin typeface="Palatino"/>
                  <a:cs typeface="Palatino"/>
                </a:rPr>
                <a:t>Symbol-tabl</a:t>
              </a:r>
              <a:r>
                <a:rPr i="1" spc="45" dirty="0">
                  <a:latin typeface="Palatino"/>
                  <a:cs typeface="Palatino"/>
                </a:rPr>
                <a:t>e</a:t>
              </a:r>
              <a:r>
                <a:rPr spc="35" dirty="0">
                  <a:latin typeface="Palatino"/>
                  <a:cs typeface="Palatino"/>
                </a:rPr>
                <a:t>(</a:t>
              </a:r>
              <a:r>
                <a:rPr spc="70" dirty="0">
                  <a:latin typeface="Helvetica"/>
                  <a:cs typeface="Helvetica"/>
                </a:rPr>
                <a:t>&lt;expr&gt;)</a:t>
              </a:r>
              <a:endParaRPr>
                <a:latin typeface="Helvetica"/>
                <a:cs typeface="Helvetica"/>
              </a:endParaRPr>
            </a:p>
            <a:p>
              <a:pPr marL="193040">
                <a:lnSpc>
                  <a:spcPct val="100000"/>
                </a:lnSpc>
                <a:spcBef>
                  <a:spcPts val="400"/>
                </a:spcBef>
              </a:pPr>
              <a:r>
                <a:rPr i="1" spc="15" dirty="0">
                  <a:latin typeface="Palatino"/>
                  <a:cs typeface="Palatino"/>
                </a:rPr>
                <a:t>Type</a:t>
              </a:r>
              <a:r>
                <a:rPr spc="10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6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expr&gt;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6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75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Type</a:t>
              </a:r>
              <a:r>
                <a:rPr spc="10" dirty="0">
                  <a:latin typeface="Palatino"/>
                  <a:cs typeface="Palatino"/>
                </a:rPr>
                <a:t>(</a:t>
              </a:r>
              <a:r>
                <a:rPr spc="20" dirty="0">
                  <a:latin typeface="Helvetica"/>
                  <a:cs typeface="Helvetica"/>
                </a:rPr>
                <a:t>&lt;expr&gt;)</a:t>
              </a:r>
              <a:endParaRPr>
                <a:latin typeface="Helvetica"/>
                <a:cs typeface="Helvetica"/>
              </a:endParaRPr>
            </a:p>
            <a:p>
              <a:pPr marL="193040">
                <a:lnSpc>
                  <a:spcPct val="100000"/>
                </a:lnSpc>
                <a:spcBef>
                  <a:spcPts val="455"/>
                </a:spcBef>
              </a:pPr>
              <a:r>
                <a:rPr b="1" spc="30" dirty="0">
                  <a:latin typeface="Helvetica"/>
                  <a:cs typeface="Helvetica"/>
                </a:rPr>
                <a:t>condition</a:t>
              </a:r>
              <a:r>
                <a:rPr b="1" spc="-165" dirty="0">
                  <a:latin typeface="Helvetica"/>
                  <a:cs typeface="Helvetica"/>
                </a:rPr>
                <a:t>:</a:t>
              </a:r>
              <a:r>
                <a:rPr i="1" spc="20" dirty="0">
                  <a:latin typeface="Palatino"/>
                  <a:cs typeface="Palatino"/>
                </a:rPr>
                <a:t>Type</a:t>
              </a:r>
              <a:r>
                <a:rPr spc="10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&lt;expr&gt;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85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Symbol"/>
                  <a:cs typeface="Symbol"/>
                </a:rPr>
                <a:t>∉</a:t>
              </a:r>
              <a:r>
                <a:rPr spc="85" dirty="0">
                  <a:latin typeface="Times New Roman"/>
                  <a:cs typeface="Times New Roman"/>
                </a:rPr>
                <a:t> </a:t>
              </a:r>
              <a:r>
                <a:rPr dirty="0">
                  <a:latin typeface="Helvetica"/>
                  <a:cs typeface="Helvetica"/>
                </a:rPr>
                <a:t>{</a:t>
              </a:r>
              <a:r>
                <a:rPr spc="35" dirty="0">
                  <a:latin typeface="Helvetica"/>
                  <a:cs typeface="Helvetica"/>
                </a:rPr>
                <a:t> </a:t>
              </a:r>
              <a:r>
                <a:rPr i="1" spc="10" dirty="0">
                  <a:latin typeface="Palatino"/>
                  <a:cs typeface="Palatino"/>
                </a:rPr>
                <a:t>intege</a:t>
              </a:r>
              <a:r>
                <a:rPr i="1" dirty="0">
                  <a:latin typeface="Palatino"/>
                  <a:cs typeface="Palatino"/>
                </a:rPr>
                <a:t>r</a:t>
              </a:r>
              <a:r>
                <a:rPr i="1" spc="65" dirty="0">
                  <a:latin typeface="Palatino"/>
                  <a:cs typeface="Palatino"/>
                </a:rPr>
                <a:t> </a:t>
              </a:r>
              <a:r>
                <a:rPr dirty="0">
                  <a:latin typeface="Helvetica"/>
                  <a:cs typeface="Helvetica"/>
                </a:rPr>
                <a:t>}</a:t>
              </a:r>
              <a:endParaRPr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69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94944" y="615117"/>
            <a:ext cx="5813251" cy="4398580"/>
            <a:chOff x="295719" y="469202"/>
            <a:chExt cx="3395345" cy="2569078"/>
          </a:xfrm>
        </p:grpSpPr>
        <p:sp>
          <p:nvSpPr>
            <p:cNvPr id="2" name="object 4"/>
            <p:cNvSpPr txBox="1"/>
            <p:nvPr/>
          </p:nvSpPr>
          <p:spPr>
            <a:xfrm>
              <a:off x="295719" y="469202"/>
              <a:ext cx="3395345" cy="62317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expr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dirty="0">
                  <a:latin typeface="Helvetica"/>
                  <a:cs typeface="Helvetica"/>
                </a:rPr>
                <a:t> </a:t>
              </a:r>
              <a:r>
                <a:rPr spc="-5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4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term&gt;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610"/>
                </a:spcBef>
              </a:pPr>
              <a:r>
                <a:rPr i="1" spc="35" dirty="0">
                  <a:latin typeface="Palatino"/>
                  <a:cs typeface="Palatino"/>
                </a:rPr>
                <a:t>Symbol-tabl</a:t>
              </a:r>
              <a:r>
                <a:rPr i="1" spc="20" dirty="0">
                  <a:latin typeface="Palatino"/>
                  <a:cs typeface="Palatino"/>
                </a:rPr>
                <a:t>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150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term&gt;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4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1086485">
                <a:lnSpc>
                  <a:spcPts val="1490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85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expr&gt;)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400"/>
                </a:spcBef>
              </a:pPr>
              <a:r>
                <a:rPr i="1" spc="10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&lt;bool</a:t>
              </a:r>
              <a:r>
                <a:rPr spc="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term&gt;)</a:t>
              </a:r>
              <a:r>
                <a:rPr spc="3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50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</a:t>
              </a:r>
              <a:r>
                <a:rPr i="1" spc="-5" dirty="0">
                  <a:latin typeface="Palatino"/>
                  <a:cs typeface="Palatino"/>
                </a:rPr>
                <a:t>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6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expr&gt;)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3" name="object 5"/>
            <p:cNvSpPr txBox="1"/>
            <p:nvPr/>
          </p:nvSpPr>
          <p:spPr>
            <a:xfrm>
              <a:off x="295719" y="1931239"/>
              <a:ext cx="3395345" cy="11070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expr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3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expr</a:t>
              </a:r>
              <a:r>
                <a:rPr spc="-5" dirty="0">
                  <a:latin typeface="Helvetica"/>
                  <a:cs typeface="Helvetica"/>
                </a:rPr>
                <a:t>&gt;</a:t>
              </a:r>
              <a:r>
                <a:rPr sz="2000" baseline="-5847" dirty="0">
                  <a:latin typeface="Helvetica"/>
                  <a:cs typeface="Helvetica"/>
                </a:rPr>
                <a:t>2</a:t>
              </a:r>
              <a:r>
                <a:rPr sz="2000" spc="82" baseline="-5847" dirty="0">
                  <a:latin typeface="Helvetica"/>
                  <a:cs typeface="Helvetica"/>
                </a:rPr>
                <a:t> </a:t>
              </a:r>
              <a:r>
                <a:rPr b="1" spc="-40" dirty="0">
                  <a:latin typeface="Helvetica"/>
                  <a:cs typeface="Helvetica"/>
                </a:rPr>
                <a:t>o</a:t>
              </a:r>
              <a:r>
                <a:rPr b="1" dirty="0">
                  <a:latin typeface="Helvetica"/>
                  <a:cs typeface="Helvetica"/>
                </a:rPr>
                <a:t>r</a:t>
              </a:r>
              <a:r>
                <a:rPr b="1" spc="-13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term&gt;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660"/>
                </a:spcBef>
              </a:pPr>
              <a:r>
                <a:rPr i="1" spc="30" dirty="0">
                  <a:latin typeface="Palatino"/>
                  <a:cs typeface="Palatino"/>
                </a:rPr>
                <a:t>Symbol-table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150" dirty="0">
                  <a:latin typeface="Helvetica"/>
                  <a:cs typeface="Helvetica"/>
                </a:rPr>
                <a:t> </a:t>
              </a:r>
              <a:r>
                <a:rPr spc="20" dirty="0">
                  <a:latin typeface="Helvetica"/>
                  <a:cs typeface="Helvetica"/>
                </a:rPr>
                <a:t>expr&gt;</a:t>
              </a:r>
              <a:r>
                <a:rPr sz="2000" spc="37" baseline="-5847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4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1086485">
                <a:lnSpc>
                  <a:spcPts val="1490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85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expr&gt;)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715"/>
                </a:spcBef>
              </a:pPr>
              <a:r>
                <a:rPr i="1" spc="35" dirty="0">
                  <a:latin typeface="Palatino"/>
                  <a:cs typeface="Palatino"/>
                </a:rPr>
                <a:t>Symbol-table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155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term&gt;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5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1086485">
                <a:lnSpc>
                  <a:spcPts val="1490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85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expr&gt;)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400"/>
                </a:spcBef>
              </a:pPr>
              <a:r>
                <a:rPr i="1" spc="10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&lt;bool</a:t>
              </a:r>
              <a:r>
                <a:rPr spc="5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expr</a:t>
              </a:r>
              <a:r>
                <a:rPr spc="10" dirty="0">
                  <a:latin typeface="Helvetica"/>
                  <a:cs typeface="Helvetica"/>
                </a:rPr>
                <a:t>&gt;</a:t>
              </a:r>
              <a:r>
                <a:rPr sz="2000" spc="7" baseline="-5847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45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&lt;bool</a:t>
              </a:r>
              <a:r>
                <a:rPr spc="5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expr&gt;)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450"/>
                </a:spcBef>
              </a:pPr>
              <a:r>
                <a:rPr i="1" spc="10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&lt;bool</a:t>
              </a:r>
              <a:r>
                <a:rPr spc="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term&gt;)</a:t>
              </a:r>
              <a:r>
                <a:rPr spc="3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50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</a:t>
              </a:r>
              <a:r>
                <a:rPr i="1" spc="-5" dirty="0">
                  <a:latin typeface="Palatino"/>
                  <a:cs typeface="Palatino"/>
                </a:rPr>
                <a:t>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6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expr&gt;)</a:t>
              </a:r>
              <a:endParaRPr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86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89343" y="469202"/>
            <a:ext cx="5155058" cy="4165688"/>
            <a:chOff x="4124621" y="469202"/>
            <a:chExt cx="3319779" cy="2682640"/>
          </a:xfrm>
        </p:grpSpPr>
        <p:sp>
          <p:nvSpPr>
            <p:cNvPr id="2" name="object 9"/>
            <p:cNvSpPr txBox="1"/>
            <p:nvPr/>
          </p:nvSpPr>
          <p:spPr>
            <a:xfrm>
              <a:off x="4124782" y="469202"/>
              <a:ext cx="3273425" cy="68710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term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dirty="0">
                  <a:latin typeface="Helvetica"/>
                  <a:cs typeface="Helvetica"/>
                </a:rPr>
                <a:t> </a:t>
              </a:r>
              <a:r>
                <a:rPr spc="-60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45" dirty="0">
                  <a:latin typeface="Helvetica"/>
                  <a:cs typeface="Helvetica"/>
                </a:rPr>
                <a:t> </a:t>
              </a:r>
              <a:r>
                <a:rPr spc="-20" dirty="0">
                  <a:latin typeface="Helvetica"/>
                  <a:cs typeface="Helvetica"/>
                </a:rPr>
                <a:t>elem&gt;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610"/>
                </a:spcBef>
              </a:pPr>
              <a:r>
                <a:rPr i="1" spc="30" dirty="0">
                  <a:latin typeface="Palatino"/>
                  <a:cs typeface="Palatino"/>
                </a:rPr>
                <a:t>Symbol-tabl</a:t>
              </a:r>
              <a:r>
                <a:rPr i="1" spc="20" dirty="0">
                  <a:latin typeface="Palatino"/>
                  <a:cs typeface="Palatino"/>
                </a:rPr>
                <a:t>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140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elem&gt;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4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904875">
                <a:lnSpc>
                  <a:spcPts val="1490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75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term&gt;)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400"/>
                </a:spcBef>
              </a:pPr>
              <a:r>
                <a:rPr i="1" spc="10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&lt;bool</a:t>
              </a:r>
              <a:r>
                <a:rPr spc="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elem&gt;)</a:t>
              </a:r>
              <a:r>
                <a:rPr spc="4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45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5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term&gt;)</a:t>
              </a:r>
              <a:endParaRPr>
                <a:latin typeface="Helvetica"/>
                <a:cs typeface="Helvetica"/>
              </a:endParaRPr>
            </a:p>
          </p:txBody>
        </p:sp>
        <p:sp>
          <p:nvSpPr>
            <p:cNvPr id="3" name="object 10"/>
            <p:cNvSpPr txBox="1"/>
            <p:nvPr/>
          </p:nvSpPr>
          <p:spPr>
            <a:xfrm>
              <a:off x="4124621" y="1931239"/>
              <a:ext cx="3319779" cy="122060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pc="-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term</a:t>
              </a:r>
              <a:r>
                <a:rPr spc="5" dirty="0">
                  <a:latin typeface="Helvetica"/>
                  <a:cs typeface="Helvetica"/>
                </a:rPr>
                <a:t>&gt;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5" dirty="0">
                  <a:latin typeface="Helvetica"/>
                  <a:cs typeface="Helvetica"/>
                </a:rPr>
                <a:t>::</a:t>
              </a:r>
              <a:r>
                <a:rPr spc="5" dirty="0">
                  <a:latin typeface="Helvetica"/>
                  <a:cs typeface="Helvetica"/>
                </a:rPr>
                <a:t>=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25" dirty="0">
                  <a:latin typeface="Helvetica"/>
                  <a:cs typeface="Helvetica"/>
                </a:rPr>
                <a:t> </a:t>
              </a:r>
              <a:r>
                <a:rPr spc="-10" dirty="0">
                  <a:latin typeface="Helvetica"/>
                  <a:cs typeface="Helvetica"/>
                </a:rPr>
                <a:t>term</a:t>
              </a:r>
              <a:r>
                <a:rPr spc="-20" dirty="0">
                  <a:latin typeface="Helvetica"/>
                  <a:cs typeface="Helvetica"/>
                </a:rPr>
                <a:t>&gt;</a:t>
              </a:r>
              <a:r>
                <a:rPr sz="2000" baseline="-5847" dirty="0">
                  <a:latin typeface="Helvetica"/>
                  <a:cs typeface="Helvetica"/>
                </a:rPr>
                <a:t>2</a:t>
              </a:r>
              <a:r>
                <a:rPr sz="2000" spc="97" baseline="-5847" dirty="0">
                  <a:latin typeface="Helvetica"/>
                  <a:cs typeface="Helvetica"/>
                </a:rPr>
                <a:t> </a:t>
              </a:r>
              <a:r>
                <a:rPr b="1" spc="-25" dirty="0">
                  <a:latin typeface="Helvetica"/>
                  <a:cs typeface="Helvetica"/>
                </a:rPr>
                <a:t>an</a:t>
              </a:r>
              <a:r>
                <a:rPr b="1" spc="5" dirty="0">
                  <a:latin typeface="Helvetica"/>
                  <a:cs typeface="Helvetica"/>
                </a:rPr>
                <a:t>d</a:t>
              </a:r>
              <a:r>
                <a:rPr b="1" spc="-190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-55" dirty="0">
                  <a:latin typeface="Helvetica"/>
                  <a:cs typeface="Helvetica"/>
                </a:rPr>
                <a:t> </a:t>
              </a:r>
              <a:r>
                <a:rPr spc="-25" dirty="0">
                  <a:latin typeface="Helvetica"/>
                  <a:cs typeface="Helvetica"/>
                </a:rPr>
                <a:t>elem&gt;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660"/>
                </a:spcBef>
              </a:pPr>
              <a:r>
                <a:rPr i="1" spc="30" dirty="0">
                  <a:latin typeface="Palatino"/>
                  <a:cs typeface="Palatino"/>
                </a:rPr>
                <a:t>Symbol-table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2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140" dirty="0">
                  <a:latin typeface="Helvetica"/>
                  <a:cs typeface="Helvetica"/>
                </a:rPr>
                <a:t> </a:t>
              </a:r>
              <a:r>
                <a:rPr spc="20" dirty="0">
                  <a:latin typeface="Helvetica"/>
                  <a:cs typeface="Helvetica"/>
                </a:rPr>
                <a:t>term</a:t>
              </a:r>
              <a:r>
                <a:rPr spc="25" dirty="0">
                  <a:latin typeface="Helvetica"/>
                  <a:cs typeface="Helvetica"/>
                </a:rPr>
                <a:t>&gt;</a:t>
              </a:r>
              <a:r>
                <a:rPr sz="2000" spc="37" baseline="-5847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4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904875">
                <a:lnSpc>
                  <a:spcPts val="1490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75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term&gt;)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ts val="1490"/>
                </a:lnSpc>
                <a:spcBef>
                  <a:spcPts val="715"/>
                </a:spcBef>
              </a:pPr>
              <a:r>
                <a:rPr i="1" spc="30" dirty="0">
                  <a:latin typeface="Palatino"/>
                  <a:cs typeface="Palatino"/>
                </a:rPr>
                <a:t>Symbol-table</a:t>
              </a:r>
              <a:r>
                <a:rPr spc="20" dirty="0">
                  <a:latin typeface="Palatino"/>
                  <a:cs typeface="Palatino"/>
                </a:rPr>
                <a:t>(</a:t>
              </a:r>
              <a:r>
                <a:rPr spc="1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145" dirty="0">
                  <a:latin typeface="Helvetica"/>
                  <a:cs typeface="Helvetica"/>
                </a:rPr>
                <a:t> </a:t>
              </a:r>
              <a:r>
                <a:rPr spc="15" dirty="0">
                  <a:latin typeface="Helvetica"/>
                  <a:cs typeface="Helvetica"/>
                </a:rPr>
                <a:t>elem&gt;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5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endParaRPr>
                <a:latin typeface="Symbol"/>
                <a:cs typeface="Symbol"/>
              </a:endParaRPr>
            </a:p>
            <a:p>
              <a:pPr marL="374650" indent="904875">
                <a:lnSpc>
                  <a:spcPts val="1490"/>
                </a:lnSpc>
              </a:pPr>
              <a:r>
                <a:rPr i="1" spc="40" dirty="0">
                  <a:latin typeface="Palatino"/>
                  <a:cs typeface="Palatino"/>
                </a:rPr>
                <a:t>Symbol-tabl</a:t>
              </a:r>
              <a:r>
                <a:rPr i="1" spc="30" dirty="0">
                  <a:latin typeface="Palatino"/>
                  <a:cs typeface="Palatino"/>
                </a:rPr>
                <a:t>e</a:t>
              </a:r>
              <a:r>
                <a:rPr spc="25" dirty="0">
                  <a:latin typeface="Palatino"/>
                  <a:cs typeface="Palatino"/>
                </a:rPr>
                <a:t>(</a:t>
              </a:r>
              <a:r>
                <a:rPr spc="25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 </a:t>
              </a:r>
              <a:r>
                <a:rPr spc="-75" dirty="0">
                  <a:latin typeface="Helvetica"/>
                  <a:cs typeface="Helvetica"/>
                </a:rPr>
                <a:t> </a:t>
              </a:r>
              <a:r>
                <a:rPr spc="25" dirty="0">
                  <a:latin typeface="Helvetica"/>
                  <a:cs typeface="Helvetica"/>
                </a:rPr>
                <a:t>term&gt;)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400"/>
                </a:spcBef>
              </a:pPr>
              <a:r>
                <a:rPr i="1" spc="15" dirty="0">
                  <a:latin typeface="Palatino"/>
                  <a:cs typeface="Palatino"/>
                </a:rPr>
                <a:t>Typ</a:t>
              </a:r>
              <a:r>
                <a:rPr i="1" spc="5" dirty="0">
                  <a:latin typeface="Palatino"/>
                  <a:cs typeface="Palatino"/>
                </a:rPr>
                <a:t>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60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term&gt;</a:t>
              </a:r>
              <a:r>
                <a:rPr sz="2000" spc="7" baseline="-5847" dirty="0">
                  <a:latin typeface="Helvetica"/>
                  <a:cs typeface="Helvetica"/>
                </a:rPr>
                <a:t>2</a:t>
              </a:r>
              <a:r>
                <a:rPr dirty="0">
                  <a:latin typeface="Helvetica"/>
                  <a:cs typeface="Helvetica"/>
                </a:rPr>
                <a:t>)</a:t>
              </a:r>
              <a:r>
                <a:rPr spc="1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55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6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term&gt;)</a:t>
              </a:r>
              <a:endParaRPr>
                <a:latin typeface="Helvetica"/>
                <a:cs typeface="Helvetica"/>
              </a:endParaRPr>
            </a:p>
            <a:p>
              <a:pPr marL="374650">
                <a:lnSpc>
                  <a:spcPct val="100000"/>
                </a:lnSpc>
                <a:spcBef>
                  <a:spcPts val="450"/>
                </a:spcBef>
              </a:pPr>
              <a:r>
                <a:rPr i="1" spc="10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5" dirty="0">
                  <a:latin typeface="Helvetica"/>
                  <a:cs typeface="Helvetica"/>
                </a:rPr>
                <a:t>&lt;bool</a:t>
              </a:r>
              <a:r>
                <a:rPr spc="40" dirty="0">
                  <a:latin typeface="Helvetica"/>
                  <a:cs typeface="Helvetica"/>
                </a:rPr>
                <a:t> </a:t>
              </a:r>
              <a:r>
                <a:rPr spc="5" dirty="0">
                  <a:latin typeface="Helvetica"/>
                  <a:cs typeface="Helvetica"/>
                </a:rPr>
                <a:t>elem&gt;)</a:t>
              </a:r>
              <a:r>
                <a:rPr spc="4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Symbol"/>
                  <a:cs typeface="Symbol"/>
                </a:rPr>
                <a:t>←</a:t>
              </a:r>
              <a:r>
                <a:rPr spc="45" dirty="0">
                  <a:latin typeface="Times New Roman"/>
                  <a:cs typeface="Times New Roman"/>
                </a:rPr>
                <a:t> </a:t>
              </a:r>
              <a:r>
                <a:rPr i="1" spc="5" dirty="0">
                  <a:latin typeface="Palatino"/>
                  <a:cs typeface="Palatino"/>
                </a:rPr>
                <a:t>Type</a:t>
              </a:r>
              <a:r>
                <a:rPr spc="5" dirty="0">
                  <a:latin typeface="Palatino"/>
                  <a:cs typeface="Palatino"/>
                </a:rPr>
                <a:t>(</a:t>
              </a:r>
              <a:r>
                <a:rPr spc="10" dirty="0">
                  <a:latin typeface="Helvetica"/>
                  <a:cs typeface="Helvetica"/>
                </a:rPr>
                <a:t>&lt;boo</a:t>
              </a:r>
              <a:r>
                <a:rPr dirty="0">
                  <a:latin typeface="Helvetica"/>
                  <a:cs typeface="Helvetica"/>
                </a:rPr>
                <a:t>l</a:t>
              </a:r>
              <a:r>
                <a:rPr spc="55" dirty="0">
                  <a:latin typeface="Helvetica"/>
                  <a:cs typeface="Helvetica"/>
                </a:rPr>
                <a:t> </a:t>
              </a:r>
              <a:r>
                <a:rPr spc="10" dirty="0">
                  <a:latin typeface="Helvetica"/>
                  <a:cs typeface="Helvetica"/>
                </a:rPr>
                <a:t>term&gt;)</a:t>
              </a:r>
              <a:endParaRPr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46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 txBox="1"/>
          <p:nvPr/>
        </p:nvSpPr>
        <p:spPr>
          <a:xfrm>
            <a:off x="2027243" y="618494"/>
            <a:ext cx="4937762" cy="469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elem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b="1" spc="-10" dirty="0">
                <a:latin typeface="Helvetica"/>
                <a:cs typeface="Helvetica"/>
              </a:rPr>
              <a:t>true</a:t>
            </a:r>
            <a:endParaRPr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>
                <a:latin typeface="Helvetica"/>
                <a:cs typeface="Helvetica"/>
              </a:rPr>
              <a:t>&lt;bool</a:t>
            </a:r>
            <a:r>
              <a:rPr spc="-5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elem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5" dirty="0">
                <a:latin typeface="Helvetica"/>
                <a:cs typeface="Helvetica"/>
              </a:rPr>
              <a:t> 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dirty="0">
                <a:latin typeface="Helvetica"/>
                <a:cs typeface="Helvetica"/>
              </a:rPr>
              <a:t> </a:t>
            </a:r>
            <a:r>
              <a:rPr b="1" dirty="0">
                <a:latin typeface="Helvetica"/>
                <a:cs typeface="Helvetica"/>
              </a:rPr>
              <a:t>false</a:t>
            </a:r>
            <a:endParaRPr>
              <a:latin typeface="Helvetica"/>
              <a:cs typeface="Helvetica"/>
            </a:endParaRPr>
          </a:p>
          <a:p>
            <a:pPr marL="12700">
              <a:lnSpc>
                <a:spcPts val="1410"/>
              </a:lnSpc>
              <a:spcBef>
                <a:spcPts val="980"/>
              </a:spcBef>
            </a:pPr>
            <a:r>
              <a:rPr spc="-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elem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&lt;variable&gt;</a:t>
            </a:r>
            <a:endParaRPr>
              <a:latin typeface="Helvetica"/>
              <a:cs typeface="Helvetica"/>
            </a:endParaRPr>
          </a:p>
          <a:p>
            <a:pPr marL="254000">
              <a:lnSpc>
                <a:spcPts val="1320"/>
              </a:lnSpc>
            </a:pPr>
            <a:r>
              <a:rPr b="1" spc="30" dirty="0">
                <a:latin typeface="Helvetica"/>
                <a:cs typeface="Helvetica"/>
              </a:rPr>
              <a:t>condition:</a:t>
            </a:r>
            <a:endParaRPr>
              <a:latin typeface="Helvetica"/>
              <a:cs typeface="Helvetica"/>
            </a:endParaRPr>
          </a:p>
          <a:p>
            <a:pPr marL="374650">
              <a:lnSpc>
                <a:spcPts val="1320"/>
              </a:lnSpc>
            </a:pPr>
            <a:r>
              <a:rPr spc="-10" dirty="0">
                <a:latin typeface="Helvetica"/>
                <a:cs typeface="Helvetica"/>
              </a:rPr>
              <a:t>case</a:t>
            </a:r>
            <a:endParaRPr>
              <a:latin typeface="Helvetica"/>
              <a:cs typeface="Helvetica"/>
            </a:endParaRPr>
          </a:p>
          <a:p>
            <a:pPr marL="374650">
              <a:lnSpc>
                <a:spcPts val="1375"/>
              </a:lnSpc>
            </a:pPr>
            <a:r>
              <a:rPr spc="15" dirty="0">
                <a:latin typeface="Helvetica"/>
                <a:cs typeface="Helvetica"/>
              </a:rPr>
              <a:t>lookup-type(</a:t>
            </a:r>
            <a:r>
              <a:rPr i="1" spc="20" dirty="0">
                <a:latin typeface="Palatino"/>
                <a:cs typeface="Palatino"/>
              </a:rPr>
              <a:t>Name</a:t>
            </a:r>
            <a:r>
              <a:rPr spc="5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&lt;variable&gt;),</a:t>
            </a:r>
            <a:endParaRPr>
              <a:latin typeface="Helvetica"/>
              <a:cs typeface="Helvetica"/>
            </a:endParaRPr>
          </a:p>
          <a:p>
            <a:pPr marL="857885">
              <a:lnSpc>
                <a:spcPts val="1425"/>
              </a:lnSpc>
            </a:pPr>
            <a:r>
              <a:rPr i="1" spc="30" dirty="0">
                <a:latin typeface="Palatino"/>
                <a:cs typeface="Palatino"/>
              </a:rPr>
              <a:t>Symbol-table</a:t>
            </a:r>
            <a:r>
              <a:rPr spc="20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55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elem&gt;)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15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is</a:t>
            </a:r>
            <a:endParaRPr>
              <a:latin typeface="Helvetica"/>
              <a:cs typeface="Helvetica"/>
            </a:endParaRPr>
          </a:p>
          <a:p>
            <a:pPr marL="495300">
              <a:lnSpc>
                <a:spcPts val="1425"/>
              </a:lnSpc>
            </a:pPr>
            <a:r>
              <a:rPr i="1" spc="50" dirty="0">
                <a:latin typeface="Palatino"/>
                <a:cs typeface="Palatino"/>
              </a:rPr>
              <a:t>boolea</a:t>
            </a:r>
            <a:r>
              <a:rPr i="1" spc="5" dirty="0">
                <a:latin typeface="Palatino"/>
                <a:cs typeface="Palatino"/>
              </a:rPr>
              <a:t>n</a:t>
            </a:r>
            <a:r>
              <a:rPr i="1" dirty="0">
                <a:latin typeface="Palatino"/>
                <a:cs typeface="Palatino"/>
              </a:rPr>
              <a:t> </a:t>
            </a:r>
            <a:r>
              <a:rPr i="1" spc="-65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 </a:t>
            </a:r>
            <a:r>
              <a:rPr spc="-165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error(“”)</a:t>
            </a:r>
            <a:endParaRPr>
              <a:latin typeface="Helvetica"/>
              <a:cs typeface="Helvetica"/>
            </a:endParaRPr>
          </a:p>
          <a:p>
            <a:pPr marL="495300">
              <a:lnSpc>
                <a:spcPts val="1425"/>
              </a:lnSpc>
            </a:pPr>
            <a:r>
              <a:rPr i="1" spc="10" dirty="0">
                <a:latin typeface="Palatino"/>
                <a:cs typeface="Palatino"/>
              </a:rPr>
              <a:t>undefine</a:t>
            </a:r>
            <a:r>
              <a:rPr i="1" spc="5" dirty="0">
                <a:latin typeface="Palatino"/>
                <a:cs typeface="Palatino"/>
              </a:rPr>
              <a:t>d</a:t>
            </a:r>
            <a:r>
              <a:rPr i="1" spc="65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error(“Variable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not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declared”)</a:t>
            </a:r>
            <a:endParaRPr>
              <a:latin typeface="Helvetica"/>
              <a:cs typeface="Helvetica"/>
            </a:endParaRPr>
          </a:p>
          <a:p>
            <a:pPr marL="495300">
              <a:lnSpc>
                <a:spcPts val="1425"/>
              </a:lnSpc>
            </a:pPr>
            <a:r>
              <a:rPr i="1" spc="60" dirty="0">
                <a:latin typeface="Palatino"/>
                <a:cs typeface="Palatino"/>
              </a:rPr>
              <a:t>integer</a:t>
            </a:r>
            <a:r>
              <a:rPr dirty="0">
                <a:latin typeface="Helvetica"/>
                <a:cs typeface="Helvetica"/>
              </a:rPr>
              <a:t>, </a:t>
            </a:r>
            <a:r>
              <a:rPr spc="-10" dirty="0">
                <a:latin typeface="Helvetica"/>
                <a:cs typeface="Helvetica"/>
              </a:rPr>
              <a:t> </a:t>
            </a:r>
            <a:r>
              <a:rPr i="1" spc="35" dirty="0">
                <a:latin typeface="Palatino"/>
                <a:cs typeface="Palatino"/>
              </a:rPr>
              <a:t>progra</a:t>
            </a:r>
            <a:r>
              <a:rPr i="1" spc="5" dirty="0">
                <a:latin typeface="Palatino"/>
                <a:cs typeface="Palatino"/>
              </a:rPr>
              <a:t>m</a:t>
            </a:r>
            <a:r>
              <a:rPr i="1" spc="145" dirty="0">
                <a:latin typeface="Palatino"/>
                <a:cs typeface="Palatino"/>
              </a:rPr>
              <a:t> </a:t>
            </a:r>
            <a:r>
              <a:rPr dirty="0">
                <a:latin typeface="Helvetica"/>
                <a:cs typeface="Helvetica"/>
              </a:rPr>
              <a:t>:</a:t>
            </a:r>
            <a:endParaRPr>
              <a:latin typeface="Helvetica"/>
              <a:cs typeface="Helvetica"/>
            </a:endParaRPr>
          </a:p>
          <a:p>
            <a:pPr marL="422275" algn="ctr">
              <a:lnSpc>
                <a:spcPts val="1425"/>
              </a:lnSpc>
            </a:pPr>
            <a:r>
              <a:rPr spc="15" dirty="0">
                <a:latin typeface="Helvetica"/>
                <a:cs typeface="Helvetica"/>
              </a:rPr>
              <a:t>i</a:t>
            </a:r>
            <a:r>
              <a:rPr dirty="0">
                <a:latin typeface="Helvetica"/>
                <a:cs typeface="Helvetica"/>
              </a:rPr>
              <a:t>f</a:t>
            </a:r>
            <a:r>
              <a:rPr spc="90" dirty="0">
                <a:latin typeface="Helvetica"/>
                <a:cs typeface="Helvetica"/>
              </a:rPr>
              <a:t> </a:t>
            </a:r>
            <a:r>
              <a:rPr i="1" spc="15" dirty="0">
                <a:latin typeface="Palatino"/>
                <a:cs typeface="Palatino"/>
              </a:rPr>
              <a:t>Typ</a:t>
            </a:r>
            <a:r>
              <a:rPr i="1" spc="5" dirty="0">
                <a:latin typeface="Palatino"/>
                <a:cs typeface="Palatino"/>
              </a:rPr>
              <a:t>e</a:t>
            </a:r>
            <a:r>
              <a:rPr spc="15" dirty="0">
                <a:latin typeface="Helvetica"/>
                <a:cs typeface="Helvetica"/>
              </a:rPr>
              <a:t>(&lt;boo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60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elem&gt;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160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145" dirty="0">
                <a:latin typeface="Helvetica"/>
                <a:cs typeface="Helvetica"/>
              </a:rPr>
              <a:t> </a:t>
            </a:r>
            <a:r>
              <a:rPr i="1" spc="20" dirty="0">
                <a:latin typeface="Palatino"/>
                <a:cs typeface="Palatino"/>
              </a:rPr>
              <a:t>undefined</a:t>
            </a:r>
            <a:endParaRPr>
              <a:latin typeface="Palatino"/>
              <a:cs typeface="Palatino"/>
            </a:endParaRPr>
          </a:p>
          <a:p>
            <a:pPr marL="857885">
              <a:lnSpc>
                <a:spcPts val="1375"/>
              </a:lnSpc>
            </a:pPr>
            <a:r>
              <a:rPr spc="-10" dirty="0">
                <a:latin typeface="Helvetica"/>
                <a:cs typeface="Helvetica"/>
              </a:rPr>
              <a:t>the</a:t>
            </a:r>
            <a:r>
              <a:rPr spc="5" dirty="0">
                <a:latin typeface="Helvetica"/>
                <a:cs typeface="Helvetica"/>
              </a:rPr>
              <a:t>n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error(“”)</a:t>
            </a:r>
            <a:endParaRPr>
              <a:latin typeface="Helvetica"/>
              <a:cs typeface="Helvetica"/>
            </a:endParaRPr>
          </a:p>
          <a:p>
            <a:pPr marL="857885">
              <a:lnSpc>
                <a:spcPts val="1410"/>
              </a:lnSpc>
            </a:pPr>
            <a:r>
              <a:rPr spc="-15" dirty="0">
                <a:latin typeface="Helvetica"/>
                <a:cs typeface="Helvetica"/>
              </a:rPr>
              <a:t>els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error(“Boo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variabl</a:t>
            </a:r>
            <a:r>
              <a:rPr spc="5" dirty="0">
                <a:latin typeface="Helvetica"/>
                <a:cs typeface="Helvetica"/>
              </a:rPr>
              <a:t>e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expected”)</a:t>
            </a:r>
            <a:endParaRPr>
              <a:latin typeface="Helvetica"/>
              <a:cs typeface="Helvetica"/>
            </a:endParaRPr>
          </a:p>
          <a:p>
            <a:pPr marL="12700">
              <a:lnSpc>
                <a:spcPts val="1490"/>
              </a:lnSpc>
              <a:spcBef>
                <a:spcPts val="980"/>
              </a:spcBef>
            </a:pPr>
            <a:r>
              <a:rPr spc="-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elem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30" dirty="0">
                <a:latin typeface="Helvetica"/>
                <a:cs typeface="Helvetica"/>
              </a:rPr>
              <a:t> </a:t>
            </a:r>
            <a:r>
              <a:rPr spc="-20" dirty="0">
                <a:latin typeface="Helvetica"/>
                <a:cs typeface="Helvetica"/>
              </a:rPr>
              <a:t>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25" dirty="0">
                <a:latin typeface="Helvetica"/>
                <a:cs typeface="Helvetica"/>
              </a:rPr>
              <a:t> </a:t>
            </a:r>
            <a:r>
              <a:rPr b="1" dirty="0">
                <a:latin typeface="Helvetica"/>
                <a:cs typeface="Helvetica"/>
              </a:rPr>
              <a:t>(</a:t>
            </a:r>
            <a:r>
              <a:rPr b="1" spc="-8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expr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b="1" dirty="0">
                <a:latin typeface="Helvetica"/>
                <a:cs typeface="Helvetica"/>
              </a:rPr>
              <a:t>)</a:t>
            </a:r>
            <a:endParaRPr>
              <a:latin typeface="Helvetica"/>
              <a:cs typeface="Helvetica"/>
            </a:endParaRPr>
          </a:p>
          <a:p>
            <a:pPr marL="254000">
              <a:lnSpc>
                <a:spcPts val="1480"/>
              </a:lnSpc>
            </a:pPr>
            <a:r>
              <a:rPr i="1" spc="30" dirty="0">
                <a:latin typeface="Palatino"/>
                <a:cs typeface="Palatino"/>
              </a:rPr>
              <a:t>Symbol-table</a:t>
            </a:r>
            <a:r>
              <a:rPr spc="20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45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expr&gt;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15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>
              <a:latin typeface="Symbol"/>
              <a:cs typeface="Symbol"/>
            </a:endParaRPr>
          </a:p>
          <a:p>
            <a:pPr marL="254000" indent="1207135">
              <a:lnSpc>
                <a:spcPts val="1490"/>
              </a:lnSpc>
            </a:pPr>
            <a:r>
              <a:rPr i="1" spc="35" dirty="0">
                <a:latin typeface="Palatino"/>
                <a:cs typeface="Palatino"/>
              </a:rPr>
              <a:t>Symbol-table</a:t>
            </a:r>
            <a:r>
              <a:rPr spc="25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 </a:t>
            </a:r>
            <a:r>
              <a:rPr spc="-85" dirty="0">
                <a:latin typeface="Helvetica"/>
                <a:cs typeface="Helvetica"/>
              </a:rPr>
              <a:t> </a:t>
            </a:r>
            <a:r>
              <a:rPr spc="25" dirty="0">
                <a:latin typeface="Helvetica"/>
                <a:cs typeface="Helvetica"/>
              </a:rPr>
              <a:t>elem&gt;)</a:t>
            </a:r>
            <a:endParaRPr>
              <a:latin typeface="Helvetica"/>
              <a:cs typeface="Helvetica"/>
            </a:endParaRPr>
          </a:p>
          <a:p>
            <a:pPr marL="254000">
              <a:lnSpc>
                <a:spcPct val="100000"/>
              </a:lnSpc>
              <a:spcBef>
                <a:spcPts val="85"/>
              </a:spcBef>
            </a:pPr>
            <a:r>
              <a:rPr i="1" spc="10" dirty="0">
                <a:latin typeface="Palatino"/>
                <a:cs typeface="Palatino"/>
              </a:rPr>
              <a:t>Type</a:t>
            </a:r>
            <a:r>
              <a:rPr dirty="0">
                <a:latin typeface="Palatino"/>
                <a:cs typeface="Palatino"/>
              </a:rPr>
              <a:t>(</a:t>
            </a:r>
            <a:r>
              <a:rPr spc="5" dirty="0">
                <a:latin typeface="Helvetica"/>
                <a:cs typeface="Helvetica"/>
              </a:rPr>
              <a:t>&lt;bool</a:t>
            </a:r>
            <a:r>
              <a:rPr spc="2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expr&gt;)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i="1" spc="10" dirty="0">
                <a:latin typeface="Palatino"/>
                <a:cs typeface="Palatino"/>
              </a:rPr>
              <a:t>Type</a:t>
            </a:r>
            <a:r>
              <a:rPr dirty="0">
                <a:latin typeface="Palatino"/>
                <a:cs typeface="Palatino"/>
              </a:rPr>
              <a:t>(</a:t>
            </a:r>
            <a:r>
              <a:rPr spc="5" dirty="0">
                <a:latin typeface="Helvetica"/>
                <a:cs typeface="Helvetica"/>
              </a:rPr>
              <a:t>&lt;bool</a:t>
            </a:r>
            <a:r>
              <a:rPr spc="3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elem&gt;)</a:t>
            </a:r>
            <a:endParaRPr>
              <a:latin typeface="Helvetica"/>
              <a:cs typeface="Helvetica"/>
            </a:endParaRPr>
          </a:p>
          <a:p>
            <a:pPr marL="13335">
              <a:lnSpc>
                <a:spcPts val="1490"/>
              </a:lnSpc>
              <a:spcBef>
                <a:spcPts val="1140"/>
              </a:spcBef>
            </a:pPr>
            <a:r>
              <a:rPr spc="-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5" dirty="0">
                <a:latin typeface="Helvetica"/>
                <a:cs typeface="Helvetica"/>
              </a:rPr>
              <a:t>elem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15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::</a:t>
            </a:r>
            <a:r>
              <a:rPr spc="5" dirty="0">
                <a:latin typeface="Helvetica"/>
                <a:cs typeface="Helvetica"/>
              </a:rPr>
              <a:t>=</a:t>
            </a:r>
            <a:r>
              <a:rPr spc="-20" dirty="0">
                <a:latin typeface="Helvetica"/>
                <a:cs typeface="Helvetica"/>
              </a:rPr>
              <a:t> </a:t>
            </a:r>
            <a:r>
              <a:rPr b="1" spc="-10" dirty="0">
                <a:latin typeface="Helvetica"/>
                <a:cs typeface="Helvetica"/>
              </a:rPr>
              <a:t>not</a:t>
            </a:r>
            <a:r>
              <a:rPr b="1" dirty="0">
                <a:latin typeface="Helvetica"/>
                <a:cs typeface="Helvetica"/>
              </a:rPr>
              <a:t>(</a:t>
            </a:r>
            <a:r>
              <a:rPr b="1" spc="-229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-35" dirty="0">
                <a:latin typeface="Helvetica"/>
                <a:cs typeface="Helvetica"/>
              </a:rPr>
              <a:t> </a:t>
            </a:r>
            <a:r>
              <a:rPr spc="-15" dirty="0">
                <a:latin typeface="Helvetica"/>
                <a:cs typeface="Helvetica"/>
              </a:rPr>
              <a:t>expr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pc="-40" dirty="0">
                <a:latin typeface="Helvetica"/>
                <a:cs typeface="Helvetica"/>
              </a:rPr>
              <a:t> </a:t>
            </a:r>
            <a:r>
              <a:rPr b="1" dirty="0">
                <a:latin typeface="Helvetica"/>
                <a:cs typeface="Helvetica"/>
              </a:rPr>
              <a:t>)</a:t>
            </a:r>
            <a:endParaRPr>
              <a:latin typeface="Helvetica"/>
              <a:cs typeface="Helvetica"/>
            </a:endParaRPr>
          </a:p>
          <a:p>
            <a:pPr marL="254635">
              <a:lnSpc>
                <a:spcPts val="1480"/>
              </a:lnSpc>
            </a:pPr>
            <a:r>
              <a:rPr i="1" spc="30" dirty="0">
                <a:latin typeface="Palatino"/>
                <a:cs typeface="Palatino"/>
              </a:rPr>
              <a:t>Symbol-table</a:t>
            </a:r>
            <a:r>
              <a:rPr spc="20" dirty="0">
                <a:latin typeface="Palatino"/>
                <a:cs typeface="Palatino"/>
              </a:rPr>
              <a:t>(</a:t>
            </a:r>
            <a:r>
              <a:rPr spc="1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</a:t>
            </a:r>
            <a:r>
              <a:rPr spc="145" dirty="0">
                <a:latin typeface="Helvetica"/>
                <a:cs typeface="Helvetica"/>
              </a:rPr>
              <a:t> </a:t>
            </a:r>
            <a:r>
              <a:rPr spc="15" dirty="0">
                <a:latin typeface="Helvetica"/>
                <a:cs typeface="Helvetica"/>
              </a:rPr>
              <a:t>expr&gt;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15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>
              <a:latin typeface="Symbol"/>
              <a:cs typeface="Symbol"/>
            </a:endParaRPr>
          </a:p>
          <a:p>
            <a:pPr marL="254635" indent="1207135">
              <a:lnSpc>
                <a:spcPts val="1490"/>
              </a:lnSpc>
            </a:pPr>
            <a:r>
              <a:rPr i="1" spc="35" dirty="0">
                <a:latin typeface="Palatino"/>
                <a:cs typeface="Palatino"/>
              </a:rPr>
              <a:t>Symbol-table</a:t>
            </a:r>
            <a:r>
              <a:rPr spc="25" dirty="0">
                <a:latin typeface="Palatino"/>
                <a:cs typeface="Palatino"/>
              </a:rPr>
              <a:t>(</a:t>
            </a:r>
            <a:r>
              <a:rPr spc="25" dirty="0">
                <a:latin typeface="Helvetica"/>
                <a:cs typeface="Helvetica"/>
              </a:rPr>
              <a:t>&lt;boo</a:t>
            </a:r>
            <a:r>
              <a:rPr dirty="0">
                <a:latin typeface="Helvetica"/>
                <a:cs typeface="Helvetica"/>
              </a:rPr>
              <a:t>l </a:t>
            </a:r>
            <a:r>
              <a:rPr spc="-85" dirty="0">
                <a:latin typeface="Helvetica"/>
                <a:cs typeface="Helvetica"/>
              </a:rPr>
              <a:t> </a:t>
            </a:r>
            <a:r>
              <a:rPr spc="25" dirty="0">
                <a:latin typeface="Helvetica"/>
                <a:cs typeface="Helvetica"/>
              </a:rPr>
              <a:t>elem&gt;)</a:t>
            </a:r>
            <a:endParaRPr>
              <a:latin typeface="Helvetica"/>
              <a:cs typeface="Helvetica"/>
            </a:endParaRPr>
          </a:p>
          <a:p>
            <a:pPr marL="254635">
              <a:lnSpc>
                <a:spcPct val="100000"/>
              </a:lnSpc>
              <a:spcBef>
                <a:spcPts val="85"/>
              </a:spcBef>
            </a:pPr>
            <a:r>
              <a:rPr i="1" spc="10" dirty="0">
                <a:latin typeface="Palatino"/>
                <a:cs typeface="Palatino"/>
              </a:rPr>
              <a:t>Type</a:t>
            </a:r>
            <a:r>
              <a:rPr dirty="0">
                <a:latin typeface="Palatino"/>
                <a:cs typeface="Palatino"/>
              </a:rPr>
              <a:t>(</a:t>
            </a:r>
            <a:r>
              <a:rPr spc="5" dirty="0">
                <a:latin typeface="Helvetica"/>
                <a:cs typeface="Helvetica"/>
              </a:rPr>
              <a:t>&lt;bool</a:t>
            </a:r>
            <a:r>
              <a:rPr spc="2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expr&gt;)</a:t>
            </a:r>
            <a:r>
              <a:rPr spc="3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i="1" spc="10" dirty="0">
                <a:latin typeface="Palatino"/>
                <a:cs typeface="Palatino"/>
              </a:rPr>
              <a:t>Type</a:t>
            </a:r>
            <a:r>
              <a:rPr dirty="0">
                <a:latin typeface="Palatino"/>
                <a:cs typeface="Palatino"/>
              </a:rPr>
              <a:t>(</a:t>
            </a:r>
            <a:r>
              <a:rPr spc="5" dirty="0">
                <a:latin typeface="Helvetica"/>
                <a:cs typeface="Helvetica"/>
              </a:rPr>
              <a:t>&lt;bool</a:t>
            </a:r>
            <a:r>
              <a:rPr spc="35" dirty="0">
                <a:latin typeface="Helvetica"/>
                <a:cs typeface="Helvetica"/>
              </a:rPr>
              <a:t> </a:t>
            </a:r>
            <a:r>
              <a:rPr spc="5" dirty="0">
                <a:latin typeface="Helvetica"/>
                <a:cs typeface="Helvetica"/>
              </a:rPr>
              <a:t>elem&gt;)</a:t>
            </a:r>
            <a:endParaRPr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52213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 txBox="1"/>
          <p:nvPr/>
        </p:nvSpPr>
        <p:spPr>
          <a:xfrm>
            <a:off x="233718" y="282980"/>
            <a:ext cx="864613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600" spc="-10" dirty="0">
                <a:latin typeface="Helvetica"/>
                <a:cs typeface="Helvetica"/>
              </a:rPr>
              <a:t>&lt;comparison</a:t>
            </a:r>
            <a:r>
              <a:rPr sz="1600" spc="5" dirty="0">
                <a:latin typeface="Helvetica"/>
                <a:cs typeface="Helvetica"/>
              </a:rPr>
              <a:t>&gt;</a:t>
            </a:r>
            <a:r>
              <a:rPr sz="1600" spc="-2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::=</a:t>
            </a:r>
            <a:endParaRPr sz="1600">
              <a:latin typeface="Helvetica"/>
              <a:cs typeface="Helvetica"/>
            </a:endParaRPr>
          </a:p>
          <a:p>
            <a:pPr marL="254000">
              <a:lnSpc>
                <a:spcPts val="1410"/>
              </a:lnSpc>
            </a:pPr>
            <a:r>
              <a:rPr sz="1600" spc="-15" dirty="0">
                <a:latin typeface="Helvetica"/>
                <a:cs typeface="Helvetica"/>
              </a:rPr>
              <a:t>&lt;intege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expr</a:t>
            </a:r>
            <a:r>
              <a:rPr sz="1600" spc="-10" dirty="0">
                <a:latin typeface="Helvetica"/>
                <a:cs typeface="Helvetica"/>
              </a:rPr>
              <a:t>&gt;</a:t>
            </a:r>
            <a:r>
              <a:rPr baseline="-5847" dirty="0">
                <a:latin typeface="Helvetica"/>
                <a:cs typeface="Helvetica"/>
              </a:rPr>
              <a:t>1</a:t>
            </a:r>
            <a:r>
              <a:rPr spc="82" baseline="-5847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&lt;relation</a:t>
            </a:r>
            <a:r>
              <a:rPr sz="1600" spc="5" dirty="0">
                <a:latin typeface="Helvetica"/>
                <a:cs typeface="Helvetica"/>
              </a:rPr>
              <a:t>&gt;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&lt;intege</a:t>
            </a:r>
            <a:r>
              <a:rPr sz="1600" dirty="0">
                <a:latin typeface="Helvetica"/>
                <a:cs typeface="Helvetica"/>
              </a:rPr>
              <a:t>r</a:t>
            </a:r>
            <a:r>
              <a:rPr sz="1600" spc="-30" dirty="0">
                <a:latin typeface="Helvetica"/>
                <a:cs typeface="Helvetica"/>
              </a:rPr>
              <a:t> </a:t>
            </a:r>
            <a:r>
              <a:rPr sz="1600" spc="-15" dirty="0">
                <a:latin typeface="Helvetica"/>
                <a:cs typeface="Helvetica"/>
              </a:rPr>
              <a:t>expr</a:t>
            </a:r>
            <a:r>
              <a:rPr sz="1600" spc="-20" dirty="0">
                <a:latin typeface="Helvetica"/>
                <a:cs typeface="Helvetica"/>
              </a:rPr>
              <a:t>&gt;</a:t>
            </a:r>
            <a:r>
              <a:rPr baseline="-5847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3" name="object 15"/>
          <p:cNvSpPr txBox="1"/>
          <p:nvPr/>
        </p:nvSpPr>
        <p:spPr>
          <a:xfrm>
            <a:off x="1538254" y="1655487"/>
            <a:ext cx="7716329" cy="138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i="1" spc="30" dirty="0">
                <a:latin typeface="Palatino"/>
                <a:cs typeface="Palatino"/>
              </a:rPr>
              <a:t>Symbol-tabl</a:t>
            </a:r>
            <a:r>
              <a:rPr i="1" spc="15" dirty="0">
                <a:latin typeface="Palatino"/>
                <a:cs typeface="Palatino"/>
              </a:rPr>
              <a:t>e</a:t>
            </a:r>
            <a:r>
              <a:rPr spc="20" dirty="0">
                <a:latin typeface="Palatino"/>
                <a:cs typeface="Palatino"/>
              </a:rPr>
              <a:t>(</a:t>
            </a:r>
            <a:r>
              <a:rPr spc="20" dirty="0">
                <a:latin typeface="Helvetica"/>
                <a:cs typeface="Helvetica"/>
              </a:rPr>
              <a:t>&lt;intege</a:t>
            </a:r>
            <a:r>
              <a:rPr dirty="0">
                <a:latin typeface="Helvetica"/>
                <a:cs typeface="Helvetica"/>
              </a:rPr>
              <a:t>r </a:t>
            </a:r>
            <a:r>
              <a:rPr spc="-155" dirty="0">
                <a:latin typeface="Helvetica"/>
                <a:cs typeface="Helvetica"/>
              </a:rPr>
              <a:t> </a:t>
            </a:r>
            <a:r>
              <a:rPr spc="20" dirty="0">
                <a:latin typeface="Helvetica"/>
                <a:cs typeface="Helvetica"/>
              </a:rPr>
              <a:t>expr</a:t>
            </a:r>
            <a:r>
              <a:rPr spc="10" dirty="0">
                <a:latin typeface="Helvetica"/>
                <a:cs typeface="Helvetica"/>
              </a:rPr>
              <a:t>&gt;</a:t>
            </a:r>
            <a:r>
              <a:rPr sz="2000" spc="30" baseline="-5847" dirty="0">
                <a:latin typeface="Helvetica"/>
                <a:cs typeface="Helvetica"/>
              </a:rPr>
              <a:t>1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4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12700" indent="723900">
              <a:lnSpc>
                <a:spcPts val="1490"/>
              </a:lnSpc>
            </a:pPr>
            <a:r>
              <a:rPr i="1" spc="40" dirty="0">
                <a:latin typeface="Palatino"/>
                <a:cs typeface="Palatino"/>
              </a:rPr>
              <a:t>Symbol-table</a:t>
            </a:r>
            <a:r>
              <a:rPr spc="25" dirty="0">
                <a:latin typeface="Palatino"/>
                <a:cs typeface="Palatino"/>
              </a:rPr>
              <a:t>(</a:t>
            </a:r>
            <a:r>
              <a:rPr spc="50" dirty="0">
                <a:latin typeface="Helvetica"/>
                <a:cs typeface="Helvetica"/>
              </a:rPr>
              <a:t>&lt;comparison&gt;)</a:t>
            </a:r>
            <a:endParaRPr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ts val="1490"/>
              </a:lnSpc>
            </a:pPr>
            <a:r>
              <a:rPr i="1" spc="30" dirty="0">
                <a:latin typeface="Palatino"/>
                <a:cs typeface="Palatino"/>
              </a:rPr>
              <a:t>Symbol-tabl</a:t>
            </a:r>
            <a:r>
              <a:rPr i="1" spc="15" dirty="0">
                <a:latin typeface="Palatino"/>
                <a:cs typeface="Palatino"/>
              </a:rPr>
              <a:t>e</a:t>
            </a:r>
            <a:r>
              <a:rPr spc="20" dirty="0">
                <a:latin typeface="Palatino"/>
                <a:cs typeface="Palatino"/>
              </a:rPr>
              <a:t>(</a:t>
            </a:r>
            <a:r>
              <a:rPr spc="20" dirty="0">
                <a:latin typeface="Helvetica"/>
                <a:cs typeface="Helvetica"/>
              </a:rPr>
              <a:t>&lt;intege</a:t>
            </a:r>
            <a:r>
              <a:rPr dirty="0">
                <a:latin typeface="Helvetica"/>
                <a:cs typeface="Helvetica"/>
              </a:rPr>
              <a:t>r </a:t>
            </a:r>
            <a:r>
              <a:rPr spc="-155" dirty="0">
                <a:latin typeface="Helvetica"/>
                <a:cs typeface="Helvetica"/>
              </a:rPr>
              <a:t> </a:t>
            </a:r>
            <a:r>
              <a:rPr spc="20" dirty="0">
                <a:latin typeface="Helvetica"/>
                <a:cs typeface="Helvetica"/>
              </a:rPr>
              <a:t>expr</a:t>
            </a:r>
            <a:r>
              <a:rPr spc="10" dirty="0">
                <a:latin typeface="Helvetica"/>
                <a:cs typeface="Helvetica"/>
              </a:rPr>
              <a:t>&gt;</a:t>
            </a:r>
            <a:r>
              <a:rPr sz="2000" spc="30" baseline="-5847" dirty="0">
                <a:latin typeface="Helvetica"/>
                <a:cs typeface="Helvetica"/>
              </a:rPr>
              <a:t>2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4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endParaRPr dirty="0">
              <a:latin typeface="Symbol"/>
              <a:cs typeface="Symbol"/>
            </a:endParaRPr>
          </a:p>
          <a:p>
            <a:pPr marL="12700" indent="723900">
              <a:lnSpc>
                <a:spcPts val="1490"/>
              </a:lnSpc>
            </a:pPr>
            <a:r>
              <a:rPr i="1" spc="40" dirty="0">
                <a:latin typeface="Palatino"/>
                <a:cs typeface="Palatino"/>
              </a:rPr>
              <a:t>Symbol-table</a:t>
            </a:r>
            <a:r>
              <a:rPr spc="25" dirty="0">
                <a:latin typeface="Palatino"/>
                <a:cs typeface="Palatino"/>
              </a:rPr>
              <a:t>(</a:t>
            </a:r>
            <a:r>
              <a:rPr spc="50" dirty="0">
                <a:latin typeface="Helvetica"/>
                <a:cs typeface="Helvetica"/>
              </a:rPr>
              <a:t>&lt;comparison&gt;)</a:t>
            </a:r>
            <a:endParaRPr dirty="0">
              <a:latin typeface="Helvetica"/>
              <a:cs typeface="Helvetica"/>
            </a:endParaRPr>
          </a:p>
          <a:p>
            <a:pPr marL="12700" marR="539115" indent="-635">
              <a:lnSpc>
                <a:spcPts val="2800"/>
              </a:lnSpc>
              <a:spcBef>
                <a:spcPts val="254"/>
              </a:spcBef>
            </a:pPr>
            <a:r>
              <a:rPr i="1" spc="20" dirty="0">
                <a:latin typeface="Palatino"/>
                <a:cs typeface="Palatino"/>
              </a:rPr>
              <a:t>Type</a:t>
            </a:r>
            <a:r>
              <a:rPr spc="10" dirty="0">
                <a:latin typeface="Palatino"/>
                <a:cs typeface="Palatino"/>
              </a:rPr>
              <a:t>(</a:t>
            </a:r>
            <a:r>
              <a:rPr spc="10" dirty="0">
                <a:latin typeface="Helvetica"/>
                <a:cs typeface="Helvetica"/>
              </a:rPr>
              <a:t>&lt;intege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expr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z="2000" spc="15" baseline="-5847" dirty="0">
                <a:latin typeface="Helvetica"/>
                <a:cs typeface="Helvetica"/>
              </a:rPr>
              <a:t>1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2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Palatino"/>
                <a:cs typeface="Palatino"/>
              </a:rPr>
              <a:t>integer Type</a:t>
            </a:r>
            <a:r>
              <a:rPr spc="10" dirty="0">
                <a:latin typeface="Palatino"/>
                <a:cs typeface="Palatino"/>
              </a:rPr>
              <a:t>(</a:t>
            </a:r>
            <a:r>
              <a:rPr spc="10" dirty="0">
                <a:latin typeface="Helvetica"/>
                <a:cs typeface="Helvetica"/>
              </a:rPr>
              <a:t>&lt;intege</a:t>
            </a:r>
            <a:r>
              <a:rPr dirty="0">
                <a:latin typeface="Helvetica"/>
                <a:cs typeface="Helvetica"/>
              </a:rPr>
              <a:t>r</a:t>
            </a:r>
            <a:r>
              <a:rPr spc="105" dirty="0">
                <a:latin typeface="Helvetica"/>
                <a:cs typeface="Helvetica"/>
              </a:rPr>
              <a:t> </a:t>
            </a:r>
            <a:r>
              <a:rPr spc="10" dirty="0">
                <a:latin typeface="Helvetica"/>
                <a:cs typeface="Helvetica"/>
              </a:rPr>
              <a:t>expr</a:t>
            </a:r>
            <a:r>
              <a:rPr spc="5" dirty="0">
                <a:latin typeface="Helvetica"/>
                <a:cs typeface="Helvetica"/>
              </a:rPr>
              <a:t>&gt;</a:t>
            </a:r>
            <a:r>
              <a:rPr sz="2000" spc="15" baseline="-5847" dirty="0">
                <a:latin typeface="Helvetica"/>
                <a:cs typeface="Helvetica"/>
              </a:rPr>
              <a:t>2</a:t>
            </a:r>
            <a:r>
              <a:rPr dirty="0">
                <a:latin typeface="Helvetica"/>
                <a:cs typeface="Helvetica"/>
              </a:rPr>
              <a:t>)</a:t>
            </a:r>
            <a:r>
              <a:rPr spc="20" dirty="0">
                <a:latin typeface="Helvetica"/>
                <a:cs typeface="Helvetica"/>
              </a:rPr>
              <a:t> </a:t>
            </a:r>
            <a:r>
              <a:rPr spc="10" dirty="0">
                <a:latin typeface="Symbol"/>
                <a:cs typeface="Symbol"/>
              </a:rPr>
              <a:t>←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i="1" spc="20" dirty="0">
                <a:latin typeface="Palatino"/>
                <a:cs typeface="Palatino"/>
              </a:rPr>
              <a:t>integer</a:t>
            </a:r>
            <a:endParaRPr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7986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" dirty="0">
                <a:latin typeface="Helvetica"/>
                <a:cs typeface="Helvetica"/>
              </a:rPr>
              <a:t>Using</a:t>
            </a:r>
            <a:r>
              <a:rPr lang="en-US" b="1" spc="30" dirty="0">
                <a:latin typeface="Helvetica"/>
                <a:cs typeface="Helvetica"/>
              </a:rPr>
              <a:t> </a:t>
            </a:r>
            <a:r>
              <a:rPr lang="en-US" b="1" spc="5" dirty="0">
                <a:latin typeface="Helvetica"/>
                <a:cs typeface="Helvetica"/>
              </a:rPr>
              <a:t>an</a:t>
            </a:r>
            <a:r>
              <a:rPr lang="en-US" b="1" spc="30" dirty="0">
                <a:latin typeface="Helvetica"/>
                <a:cs typeface="Helvetica"/>
              </a:rPr>
              <a:t> </a:t>
            </a:r>
            <a:r>
              <a:rPr lang="en-US" b="1" spc="5" dirty="0">
                <a:latin typeface="Helvetica"/>
                <a:cs typeface="Helvetica"/>
              </a:rPr>
              <a:t>Attribute</a:t>
            </a:r>
            <a:r>
              <a:rPr lang="en-US" b="1" spc="30" dirty="0">
                <a:latin typeface="Helvetica"/>
                <a:cs typeface="Helvetica"/>
              </a:rPr>
              <a:t> </a:t>
            </a:r>
            <a:r>
              <a:rPr lang="en-US" b="1" spc="5" dirty="0">
                <a:latin typeface="Helvetica"/>
                <a:cs typeface="Helvetica"/>
              </a:rPr>
              <a:t>Grammar</a:t>
            </a:r>
            <a:r>
              <a:rPr lang="en-US" dirty="0">
                <a:latin typeface="Helvetica"/>
                <a:cs typeface="Helvetica"/>
              </a:rPr>
              <a:t/>
            </a:r>
            <a:br>
              <a:rPr lang="en-US" dirty="0">
                <a:latin typeface="Helvetica"/>
                <a:cs typeface="Helvetic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66800"/>
            <a:ext cx="8686800" cy="5374640"/>
          </a:xfrm>
        </p:spPr>
        <p:txBody>
          <a:bodyPr>
            <a:noAutofit/>
          </a:bodyPr>
          <a:lstStyle/>
          <a:p>
            <a:pPr marL="0" marR="5080" indent="0">
              <a:lnSpc>
                <a:spcPts val="1430"/>
              </a:lnSpc>
              <a:spcBef>
                <a:spcPts val="1260"/>
              </a:spcBef>
              <a:buNone/>
            </a:pPr>
            <a:r>
              <a:rPr lang="en-US" sz="1800" spc="-10" dirty="0">
                <a:latin typeface="Helvetica"/>
                <a:cs typeface="Helvetica"/>
              </a:rPr>
              <a:t>Attac</a:t>
            </a:r>
            <a:r>
              <a:rPr lang="en-US" sz="1800" spc="5" dirty="0">
                <a:latin typeface="Helvetica"/>
                <a:cs typeface="Helvetica"/>
              </a:rPr>
              <a:t>h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5" dirty="0">
                <a:latin typeface="Helvetica"/>
                <a:cs typeface="Helvetica"/>
              </a:rPr>
              <a:t>a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-10" dirty="0">
                <a:latin typeface="Helvetica"/>
                <a:cs typeface="Helvetica"/>
              </a:rPr>
              <a:t>synthesize</a:t>
            </a:r>
            <a:r>
              <a:rPr lang="en-US" sz="1800" spc="5" dirty="0">
                <a:latin typeface="Helvetica"/>
                <a:cs typeface="Helvetica"/>
              </a:rPr>
              <a:t>d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-10" dirty="0">
                <a:latin typeface="Helvetica"/>
                <a:cs typeface="Helvetica"/>
              </a:rPr>
              <a:t>attribute</a:t>
            </a:r>
            <a:r>
              <a:rPr lang="en-US" sz="1800" dirty="0">
                <a:latin typeface="Helvetica"/>
                <a:cs typeface="Helvetica"/>
              </a:rPr>
              <a:t>,</a:t>
            </a:r>
            <a:r>
              <a:rPr lang="en-US" sz="1800" spc="-65" dirty="0">
                <a:latin typeface="Helvetica"/>
                <a:cs typeface="Helvetica"/>
              </a:rPr>
              <a:t> </a:t>
            </a:r>
            <a:r>
              <a:rPr lang="en-US" sz="1800" i="1" spc="-5" dirty="0">
                <a:latin typeface="Palatino"/>
                <a:cs typeface="Palatino"/>
              </a:rPr>
              <a:t>Siz</a:t>
            </a:r>
            <a:r>
              <a:rPr lang="en-US" sz="1800" i="1" spc="-15" dirty="0">
                <a:latin typeface="Palatino"/>
                <a:cs typeface="Palatino"/>
              </a:rPr>
              <a:t>e</a:t>
            </a:r>
            <a:r>
              <a:rPr lang="en-US" sz="1800" dirty="0">
                <a:latin typeface="Helvetica"/>
                <a:cs typeface="Helvetica"/>
              </a:rPr>
              <a:t>,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-15" dirty="0">
                <a:latin typeface="Helvetica"/>
                <a:cs typeface="Helvetica"/>
              </a:rPr>
              <a:t>t</a:t>
            </a:r>
            <a:r>
              <a:rPr lang="en-US" sz="1800" spc="5" dirty="0">
                <a:latin typeface="Helvetica"/>
                <a:cs typeface="Helvetica"/>
              </a:rPr>
              <a:t>o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-10" dirty="0">
                <a:latin typeface="Helvetica"/>
                <a:cs typeface="Helvetica"/>
              </a:rPr>
              <a:t>eac</a:t>
            </a:r>
            <a:r>
              <a:rPr lang="en-US" sz="1800" spc="5" dirty="0">
                <a:latin typeface="Helvetica"/>
                <a:cs typeface="Helvetica"/>
              </a:rPr>
              <a:t>h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-10" dirty="0">
                <a:latin typeface="Helvetica"/>
                <a:cs typeface="Helvetica"/>
              </a:rPr>
              <a:t>o</a:t>
            </a:r>
            <a:r>
              <a:rPr lang="en-US" sz="1800" dirty="0">
                <a:latin typeface="Helvetica"/>
                <a:cs typeface="Helvetica"/>
              </a:rPr>
              <a:t>f</a:t>
            </a:r>
            <a:r>
              <a:rPr lang="en-US" sz="1800" spc="-20" dirty="0">
                <a:latin typeface="Helvetica"/>
                <a:cs typeface="Helvetica"/>
              </a:rPr>
              <a:t> </a:t>
            </a:r>
            <a:r>
              <a:rPr lang="en-US" sz="1800" spc="-10" dirty="0">
                <a:latin typeface="Helvetica"/>
                <a:cs typeface="Helvetica"/>
              </a:rPr>
              <a:t>the</a:t>
            </a:r>
            <a:r>
              <a:rPr lang="en-US" sz="1800" spc="-15" dirty="0">
                <a:latin typeface="Helvetica"/>
                <a:cs typeface="Helvetica"/>
              </a:rPr>
              <a:t> </a:t>
            </a:r>
            <a:r>
              <a:rPr lang="en-US" sz="1800" spc="-20" dirty="0" err="1">
                <a:latin typeface="Helvetica"/>
                <a:cs typeface="Helvetica"/>
              </a:rPr>
              <a:t>nonterminals</a:t>
            </a:r>
            <a:r>
              <a:rPr lang="en-US" sz="1800" dirty="0">
                <a:latin typeface="Helvetica"/>
                <a:cs typeface="Helvetica"/>
              </a:rPr>
              <a:t>: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a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 err="1">
                <a:latin typeface="Helvetica"/>
                <a:cs typeface="Helvetica"/>
              </a:rPr>
              <a:t>seq</a:t>
            </a:r>
            <a:r>
              <a:rPr lang="en-US" sz="1800" spc="-20" dirty="0">
                <a:latin typeface="Helvetica"/>
                <a:cs typeface="Helvetica"/>
              </a:rPr>
              <a:t>&gt;</a:t>
            </a:r>
            <a:r>
              <a:rPr lang="en-US" sz="1800" dirty="0">
                <a:latin typeface="Helvetica"/>
                <a:cs typeface="Helvetica"/>
              </a:rPr>
              <a:t>,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&lt;</a:t>
            </a:r>
            <a:r>
              <a:rPr lang="en-US" sz="1800" spc="5" dirty="0" err="1" smtClean="0">
                <a:latin typeface="Helvetica"/>
                <a:cs typeface="Helvetica"/>
              </a:rPr>
              <a:t>b</a:t>
            </a:r>
            <a:r>
              <a:rPr lang="en-US" sz="1800" spc="-20" dirty="0" err="1" smtClean="0">
                <a:latin typeface="Helvetica"/>
                <a:cs typeface="Helvetica"/>
              </a:rPr>
              <a:t>seq</a:t>
            </a:r>
            <a:r>
              <a:rPr lang="en-US" sz="1800" spc="-20" dirty="0">
                <a:latin typeface="Helvetica"/>
                <a:cs typeface="Helvetica"/>
              </a:rPr>
              <a:t>&gt;</a:t>
            </a:r>
            <a:r>
              <a:rPr lang="en-US" sz="1800" dirty="0">
                <a:latin typeface="Helvetica"/>
                <a:cs typeface="Helvetica"/>
              </a:rPr>
              <a:t>,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an</a:t>
            </a:r>
            <a:r>
              <a:rPr lang="en-US" sz="1800" spc="5" dirty="0">
                <a:latin typeface="Helvetica"/>
                <a:cs typeface="Helvetica"/>
              </a:rPr>
              <a:t>d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c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 err="1">
                <a:latin typeface="Helvetica"/>
                <a:cs typeface="Helvetica"/>
              </a:rPr>
              <a:t>seq</a:t>
            </a:r>
            <a:r>
              <a:rPr lang="en-US" sz="1800" spc="-20" dirty="0" smtClean="0">
                <a:latin typeface="Helvetica"/>
                <a:cs typeface="Helvetica"/>
              </a:rPr>
              <a:t>&gt;.</a:t>
            </a:r>
            <a:r>
              <a:rPr lang="en-US" sz="1800" dirty="0" smtClean="0">
                <a:latin typeface="Helvetica"/>
                <a:cs typeface="Helvetica"/>
              </a:rPr>
              <a:t> </a:t>
            </a:r>
          </a:p>
          <a:p>
            <a:pPr marL="0" marR="5080" indent="0">
              <a:lnSpc>
                <a:spcPts val="1430"/>
              </a:lnSpc>
              <a:spcBef>
                <a:spcPts val="1260"/>
              </a:spcBef>
              <a:buNone/>
            </a:pPr>
            <a:r>
              <a:rPr lang="en-US" sz="1800" spc="-5" dirty="0" smtClean="0">
                <a:latin typeface="Helvetica"/>
                <a:cs typeface="Helvetica"/>
              </a:rPr>
              <a:t>Domai</a:t>
            </a:r>
            <a:r>
              <a:rPr lang="en-US" sz="1800" spc="5" dirty="0" smtClean="0">
                <a:latin typeface="Helvetica"/>
                <a:cs typeface="Helvetica"/>
              </a:rPr>
              <a:t>n</a:t>
            </a:r>
            <a:r>
              <a:rPr lang="en-US" sz="1800" spc="-15" dirty="0" smtClean="0">
                <a:latin typeface="Helvetica"/>
                <a:cs typeface="Helvetica"/>
              </a:rPr>
              <a:t> </a:t>
            </a:r>
            <a:r>
              <a:rPr lang="en-US" sz="1800" spc="-5" dirty="0">
                <a:latin typeface="Helvetica"/>
                <a:cs typeface="Helvetica"/>
              </a:rPr>
              <a:t>o</a:t>
            </a:r>
            <a:r>
              <a:rPr lang="en-US" sz="1800" dirty="0">
                <a:latin typeface="Helvetica"/>
                <a:cs typeface="Helvetica"/>
              </a:rPr>
              <a:t>f</a:t>
            </a:r>
            <a:r>
              <a:rPr lang="en-US" sz="1800" spc="-50" dirty="0">
                <a:latin typeface="Helvetica"/>
                <a:cs typeface="Helvetica"/>
              </a:rPr>
              <a:t> </a:t>
            </a:r>
            <a:r>
              <a:rPr lang="en-US" sz="1800" i="1" spc="-5" dirty="0">
                <a:latin typeface="Palatino"/>
                <a:cs typeface="Palatino"/>
              </a:rPr>
              <a:t>Siz</a:t>
            </a:r>
            <a:r>
              <a:rPr lang="en-US" sz="1800" i="1" dirty="0">
                <a:latin typeface="Palatino"/>
                <a:cs typeface="Palatino"/>
              </a:rPr>
              <a:t>e</a:t>
            </a:r>
            <a:r>
              <a:rPr lang="en-US" sz="1800" i="1" spc="20" dirty="0">
                <a:latin typeface="Palatino"/>
                <a:cs typeface="Palatino"/>
              </a:rPr>
              <a:t> </a:t>
            </a:r>
            <a:r>
              <a:rPr lang="en-US" sz="1800" spc="5" dirty="0">
                <a:latin typeface="Helvetica"/>
                <a:cs typeface="Helvetica"/>
              </a:rPr>
              <a:t>=</a:t>
            </a:r>
            <a:r>
              <a:rPr lang="en-US" sz="1800" spc="-15" dirty="0">
                <a:latin typeface="Helvetica"/>
                <a:cs typeface="Helvetica"/>
              </a:rPr>
              <a:t> </a:t>
            </a:r>
            <a:r>
              <a:rPr lang="en-US" sz="1800" spc="-5" dirty="0">
                <a:latin typeface="Helvetica"/>
                <a:cs typeface="Helvetica"/>
              </a:rPr>
              <a:t>Positiv</a:t>
            </a:r>
            <a:r>
              <a:rPr lang="en-US" sz="1800" spc="5" dirty="0">
                <a:latin typeface="Helvetica"/>
                <a:cs typeface="Helvetica"/>
              </a:rPr>
              <a:t>e</a:t>
            </a:r>
            <a:r>
              <a:rPr lang="en-US" sz="1800" spc="-15" dirty="0">
                <a:latin typeface="Helvetica"/>
                <a:cs typeface="Helvetica"/>
              </a:rPr>
              <a:t> </a:t>
            </a:r>
            <a:r>
              <a:rPr lang="en-US" sz="1800" spc="-5" dirty="0">
                <a:latin typeface="Helvetica"/>
                <a:cs typeface="Helvetica"/>
              </a:rPr>
              <a:t>Integers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spc="-15" dirty="0">
                <a:latin typeface="Helvetica"/>
                <a:cs typeface="Helvetica"/>
              </a:rPr>
              <a:t>Impos</a:t>
            </a:r>
            <a:r>
              <a:rPr lang="en-US" sz="1800" spc="5" dirty="0">
                <a:latin typeface="Helvetica"/>
                <a:cs typeface="Helvetica"/>
              </a:rPr>
              <a:t>e</a:t>
            </a:r>
            <a:r>
              <a:rPr lang="en-US" sz="1800" spc="-35" dirty="0">
                <a:latin typeface="Helvetica"/>
                <a:cs typeface="Helvetica"/>
              </a:rPr>
              <a:t> </a:t>
            </a:r>
            <a:r>
              <a:rPr lang="en-US" sz="1800" spc="5" dirty="0">
                <a:latin typeface="Helvetica"/>
                <a:cs typeface="Helvetica"/>
              </a:rPr>
              <a:t>a</a:t>
            </a:r>
            <a:r>
              <a:rPr lang="en-US" sz="1800" spc="-35" dirty="0">
                <a:latin typeface="Helvetica"/>
                <a:cs typeface="Helvetica"/>
              </a:rPr>
              <a:t> </a:t>
            </a:r>
            <a:r>
              <a:rPr lang="en-US" sz="1800" spc="-15" dirty="0">
                <a:latin typeface="Helvetica"/>
                <a:cs typeface="Helvetica"/>
              </a:rPr>
              <a:t>conditio</a:t>
            </a:r>
            <a:r>
              <a:rPr lang="en-US" sz="1800" spc="5" dirty="0">
                <a:latin typeface="Helvetica"/>
                <a:cs typeface="Helvetica"/>
              </a:rPr>
              <a:t>n</a:t>
            </a:r>
            <a:r>
              <a:rPr lang="en-US" sz="1800" spc="-35" dirty="0">
                <a:latin typeface="Helvetica"/>
                <a:cs typeface="Helvetica"/>
              </a:rPr>
              <a:t> </a:t>
            </a:r>
            <a:r>
              <a:rPr lang="en-US" sz="1800" spc="-15" dirty="0">
                <a:latin typeface="Helvetica"/>
                <a:cs typeface="Helvetica"/>
              </a:rPr>
              <a:t>o</a:t>
            </a:r>
            <a:r>
              <a:rPr lang="en-US" sz="1800" spc="5" dirty="0">
                <a:latin typeface="Helvetica"/>
                <a:cs typeface="Helvetica"/>
              </a:rPr>
              <a:t>n</a:t>
            </a:r>
            <a:r>
              <a:rPr lang="en-US" sz="1800" spc="-35" dirty="0">
                <a:latin typeface="Helvetica"/>
                <a:cs typeface="Helvetica"/>
              </a:rPr>
              <a:t> </a:t>
            </a:r>
            <a:r>
              <a:rPr lang="en-US" sz="1800" spc="-15" dirty="0">
                <a:latin typeface="Helvetica"/>
                <a:cs typeface="Helvetica"/>
              </a:rPr>
              <a:t>th</a:t>
            </a:r>
            <a:r>
              <a:rPr lang="en-US" sz="1800" spc="5" dirty="0">
                <a:latin typeface="Helvetica"/>
                <a:cs typeface="Helvetica"/>
              </a:rPr>
              <a:t>e</a:t>
            </a:r>
            <a:r>
              <a:rPr lang="en-US" sz="1800" spc="-35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firs</a:t>
            </a:r>
            <a:r>
              <a:rPr lang="en-US" sz="1800" dirty="0">
                <a:latin typeface="Helvetica"/>
                <a:cs typeface="Helvetica"/>
              </a:rPr>
              <a:t>t</a:t>
            </a:r>
            <a:r>
              <a:rPr lang="en-US" sz="1800" spc="-35" dirty="0">
                <a:latin typeface="Helvetica"/>
                <a:cs typeface="Helvetica"/>
              </a:rPr>
              <a:t> </a:t>
            </a:r>
            <a:r>
              <a:rPr lang="en-US" sz="1800" spc="-15" dirty="0">
                <a:latin typeface="Helvetica"/>
                <a:cs typeface="Helvetica"/>
              </a:rPr>
              <a:t>production.</a:t>
            </a:r>
            <a:endParaRPr lang="en-US" sz="1800" dirty="0">
              <a:latin typeface="Helvetica"/>
              <a:cs typeface="Helvetica"/>
            </a:endParaRPr>
          </a:p>
          <a:p>
            <a:pPr marL="0" indent="0">
              <a:lnSpc>
                <a:spcPct val="100000"/>
              </a:lnSpc>
              <a:spcBef>
                <a:spcPts val="975"/>
              </a:spcBef>
              <a:buNone/>
            </a:pPr>
            <a:r>
              <a:rPr lang="en-US" sz="1800" spc="-20" dirty="0">
                <a:latin typeface="Helvetica"/>
                <a:cs typeface="Helvetica"/>
              </a:rPr>
              <a:t>&lt;string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5" dirty="0">
                <a:latin typeface="Helvetica"/>
                <a:cs typeface="Helvetica"/>
              </a:rPr>
              <a:t>::</a:t>
            </a:r>
            <a:r>
              <a:rPr lang="en-US" sz="1800" spc="5" dirty="0">
                <a:latin typeface="Helvetica"/>
                <a:cs typeface="Helvetica"/>
              </a:rPr>
              <a:t>=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a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b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c</a:t>
            </a:r>
            <a:r>
              <a:rPr lang="en-US" sz="1800" spc="-40" dirty="0">
                <a:latin typeface="Helvetica"/>
                <a:cs typeface="Helvetica"/>
              </a:rPr>
              <a:t> </a:t>
            </a:r>
            <a:r>
              <a:rPr lang="en-US" sz="1800" spc="-20" dirty="0" err="1">
                <a:latin typeface="Helvetica"/>
                <a:cs typeface="Helvetica"/>
              </a:rPr>
              <a:t>seq</a:t>
            </a:r>
            <a:r>
              <a:rPr lang="en-US" sz="1800" spc="-20" dirty="0">
                <a:latin typeface="Helvetica"/>
                <a:cs typeface="Helvetica"/>
              </a:rPr>
              <a:t>&gt;</a:t>
            </a:r>
            <a:endParaRPr lang="en-US" sz="1800" dirty="0">
              <a:latin typeface="Helvetica"/>
              <a:cs typeface="Helvetica"/>
            </a:endParaRPr>
          </a:p>
          <a:p>
            <a:pPr marL="0" indent="0">
              <a:lnSpc>
                <a:spcPts val="1410"/>
              </a:lnSpc>
              <a:spcBef>
                <a:spcPts val="455"/>
              </a:spcBef>
              <a:buNone/>
            </a:pPr>
            <a:r>
              <a:rPr lang="en-US" sz="1800" b="1" spc="20" dirty="0">
                <a:latin typeface="Helvetica"/>
                <a:cs typeface="Helvetica"/>
              </a:rPr>
              <a:t>conditio</a:t>
            </a:r>
            <a:r>
              <a:rPr lang="en-US" sz="1800" b="1" spc="-480" dirty="0">
                <a:latin typeface="Helvetica"/>
                <a:cs typeface="Helvetica"/>
              </a:rPr>
              <a:t>n</a:t>
            </a:r>
            <a:r>
              <a:rPr lang="en-US" sz="1800" dirty="0">
                <a:latin typeface="Helvetica"/>
                <a:cs typeface="Helvetica"/>
              </a:rPr>
              <a:t>:</a:t>
            </a:r>
          </a:p>
          <a:p>
            <a:pPr marL="0" indent="0">
              <a:lnSpc>
                <a:spcPts val="1410"/>
              </a:lnSpc>
              <a:buNone/>
            </a:pPr>
            <a:r>
              <a:rPr lang="en-US" sz="1800" i="1" spc="10" dirty="0" smtClean="0">
                <a:latin typeface="Palatino"/>
                <a:cs typeface="Palatino"/>
              </a:rPr>
              <a:t>	Siz</a:t>
            </a:r>
            <a:r>
              <a:rPr lang="en-US" sz="1800" i="1" dirty="0" smtClean="0">
                <a:latin typeface="Palatino"/>
                <a:cs typeface="Palatino"/>
              </a:rPr>
              <a:t>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&lt;a</a:t>
            </a:r>
            <a:r>
              <a:rPr lang="en-US" sz="1800" spc="35" dirty="0">
                <a:latin typeface="Helvetica"/>
                <a:cs typeface="Helvetica"/>
              </a:rPr>
              <a:t>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</a:t>
            </a:r>
            <a:r>
              <a:rPr lang="en-US" sz="1800" spc="10" dirty="0">
                <a:latin typeface="Helvetica"/>
                <a:cs typeface="Helvetica"/>
              </a:rPr>
              <a:t>=</a:t>
            </a:r>
            <a:r>
              <a:rPr lang="en-US" sz="1800" i="1" spc="10" dirty="0">
                <a:latin typeface="Palatino"/>
                <a:cs typeface="Palatino"/>
              </a:rPr>
              <a:t>Siz</a:t>
            </a:r>
            <a:r>
              <a:rPr lang="en-US" sz="1800" i="1" dirty="0">
                <a:latin typeface="Palatino"/>
                <a:cs typeface="Palatino"/>
              </a:rPr>
              <a:t>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&lt;b</a:t>
            </a:r>
            <a:r>
              <a:rPr lang="en-US" sz="1800" spc="35" dirty="0">
                <a:latin typeface="Helvetica"/>
                <a:cs typeface="Helvetica"/>
              </a:rPr>
              <a:t>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</a:t>
            </a:r>
            <a:r>
              <a:rPr lang="en-US" sz="1800" spc="10" dirty="0">
                <a:latin typeface="Helvetica"/>
                <a:cs typeface="Helvetica"/>
              </a:rPr>
              <a:t>=</a:t>
            </a:r>
            <a:r>
              <a:rPr lang="en-US" sz="1800" i="1" spc="10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&lt;c</a:t>
            </a:r>
            <a:r>
              <a:rPr lang="en-US" sz="1800" spc="35" dirty="0">
                <a:latin typeface="Helvetica"/>
                <a:cs typeface="Helvetica"/>
              </a:rPr>
              <a:t>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</a:t>
            </a:r>
            <a:endParaRPr lang="en-US" sz="1800" dirty="0">
              <a:latin typeface="Helvetica"/>
              <a:cs typeface="Helvetica"/>
            </a:endParaRPr>
          </a:p>
          <a:p>
            <a:pPr marL="0" indent="0">
              <a:lnSpc>
                <a:spcPts val="1355"/>
              </a:lnSpc>
              <a:spcBef>
                <a:spcPts val="500"/>
              </a:spcBef>
              <a:buNone/>
            </a:pPr>
            <a:r>
              <a:rPr lang="en-US" sz="180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a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spc="-5" dirty="0">
                <a:latin typeface="Helvetica"/>
                <a:cs typeface="Helvetica"/>
              </a:rPr>
              <a:t> ::</a:t>
            </a:r>
            <a:r>
              <a:rPr lang="en-US" sz="1800" spc="5" dirty="0">
                <a:latin typeface="Helvetica"/>
                <a:cs typeface="Helvetica"/>
              </a:rPr>
              <a:t>=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b="1" spc="5" dirty="0">
                <a:latin typeface="Helvetica"/>
                <a:cs typeface="Helvetica"/>
              </a:rPr>
              <a:t>a</a:t>
            </a:r>
            <a:endParaRPr lang="en-US" sz="1800" dirty="0">
              <a:latin typeface="Helvetica"/>
              <a:cs typeface="Helvetica"/>
            </a:endParaRPr>
          </a:p>
          <a:p>
            <a:pPr marL="568325" indent="0">
              <a:lnSpc>
                <a:spcPts val="1295"/>
              </a:lnSpc>
              <a:buNone/>
            </a:pP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&lt;a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 </a:t>
            </a:r>
            <a:r>
              <a:rPr lang="en-US" sz="1800" spc="10" dirty="0">
                <a:latin typeface="Symbol"/>
                <a:cs typeface="Symbol"/>
              </a:rPr>
              <a:t>←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Helvetica"/>
                <a:cs typeface="Helvetica"/>
              </a:rPr>
              <a:t>1</a:t>
            </a:r>
            <a:endParaRPr lang="en-US" sz="1800" dirty="0">
              <a:latin typeface="Helvetica"/>
              <a:cs typeface="Helvetica"/>
            </a:endParaRPr>
          </a:p>
          <a:p>
            <a:pPr marL="266700" indent="0">
              <a:lnSpc>
                <a:spcPts val="1380"/>
              </a:lnSpc>
              <a:buNone/>
            </a:pPr>
            <a:r>
              <a:rPr lang="en-US" sz="1800" dirty="0">
                <a:latin typeface="Helvetica"/>
                <a:cs typeface="Helvetica"/>
              </a:rPr>
              <a:t>|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a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dirty="0" err="1">
                <a:latin typeface="Helvetica"/>
                <a:cs typeface="Helvetica"/>
              </a:rPr>
              <a:t>seq</a:t>
            </a:r>
            <a:r>
              <a:rPr lang="en-US" sz="1800" dirty="0">
                <a:latin typeface="Helvetica"/>
                <a:cs typeface="Helvetica"/>
              </a:rPr>
              <a:t>&gt;</a:t>
            </a:r>
            <a:r>
              <a:rPr lang="en-US" sz="1800" baseline="-17543" dirty="0">
                <a:latin typeface="Helvetica"/>
                <a:cs typeface="Helvetica"/>
              </a:rPr>
              <a:t>2  </a:t>
            </a:r>
            <a:r>
              <a:rPr lang="en-US" sz="1800" spc="-195" baseline="-17543" dirty="0">
                <a:latin typeface="Helvetica"/>
                <a:cs typeface="Helvetica"/>
              </a:rPr>
              <a:t> </a:t>
            </a:r>
            <a:r>
              <a:rPr lang="en-US" sz="1800" b="1" spc="5" dirty="0">
                <a:latin typeface="Helvetica"/>
                <a:cs typeface="Helvetica"/>
              </a:rPr>
              <a:t>a</a:t>
            </a:r>
            <a:endParaRPr lang="en-US" sz="1800" dirty="0">
              <a:latin typeface="Helvetica"/>
              <a:cs typeface="Helvetica"/>
            </a:endParaRPr>
          </a:p>
          <a:p>
            <a:pPr marL="568325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&lt;a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</a:t>
            </a:r>
            <a:r>
              <a:rPr lang="en-US" sz="1800" spc="10" dirty="0">
                <a:latin typeface="Helvetica"/>
                <a:cs typeface="Helvetica"/>
              </a:rPr>
              <a:t> </a:t>
            </a:r>
            <a:r>
              <a:rPr lang="en-US" sz="1800" spc="10" dirty="0">
                <a:latin typeface="Symbol"/>
                <a:cs typeface="Symbol"/>
              </a:rPr>
              <a:t>←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&lt;a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baseline="-17543" dirty="0">
                <a:latin typeface="Helvetica"/>
                <a:cs typeface="Helvetica"/>
              </a:rPr>
              <a:t>2</a:t>
            </a:r>
            <a:r>
              <a:rPr lang="en-US" sz="1800" spc="5" dirty="0">
                <a:latin typeface="Helvetica"/>
                <a:cs typeface="Helvetica"/>
              </a:rPr>
              <a:t>)+1</a:t>
            </a:r>
            <a:endParaRPr lang="en-US" sz="1800" dirty="0">
              <a:latin typeface="Helvetica"/>
              <a:cs typeface="Helvetica"/>
            </a:endParaRPr>
          </a:p>
          <a:p>
            <a:pPr marL="0" indent="0">
              <a:lnSpc>
                <a:spcPts val="1355"/>
              </a:lnSpc>
              <a:spcBef>
                <a:spcPts val="670"/>
              </a:spcBef>
              <a:buNone/>
            </a:pPr>
            <a:r>
              <a:rPr lang="en-US" sz="180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b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spc="-5" dirty="0">
                <a:latin typeface="Helvetica"/>
                <a:cs typeface="Helvetica"/>
              </a:rPr>
              <a:t>::</a:t>
            </a:r>
            <a:r>
              <a:rPr lang="en-US" sz="1800" spc="5" dirty="0">
                <a:latin typeface="Helvetica"/>
                <a:cs typeface="Helvetica"/>
              </a:rPr>
              <a:t>=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b="1" spc="5" dirty="0">
                <a:latin typeface="Helvetica"/>
                <a:cs typeface="Helvetica"/>
              </a:rPr>
              <a:t>b</a:t>
            </a:r>
            <a:endParaRPr lang="en-US" sz="1800" dirty="0">
              <a:latin typeface="Helvetica"/>
              <a:cs typeface="Helvetica"/>
            </a:endParaRPr>
          </a:p>
          <a:p>
            <a:pPr marL="568325" indent="0">
              <a:lnSpc>
                <a:spcPts val="1295"/>
              </a:lnSpc>
              <a:buNone/>
            </a:pP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&lt;b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 </a:t>
            </a:r>
            <a:r>
              <a:rPr lang="en-US" sz="1800" spc="10" dirty="0">
                <a:latin typeface="Symbol"/>
                <a:cs typeface="Symbol"/>
              </a:rPr>
              <a:t>←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Helvetica"/>
                <a:cs typeface="Helvetica"/>
              </a:rPr>
              <a:t>1</a:t>
            </a:r>
            <a:endParaRPr lang="en-US" sz="1800" dirty="0">
              <a:latin typeface="Helvetica"/>
              <a:cs typeface="Helvetica"/>
            </a:endParaRPr>
          </a:p>
          <a:p>
            <a:pPr marL="266700" indent="0">
              <a:lnSpc>
                <a:spcPts val="1380"/>
              </a:lnSpc>
              <a:buNone/>
            </a:pPr>
            <a:r>
              <a:rPr lang="en-US" sz="1800" dirty="0">
                <a:latin typeface="Helvetica"/>
                <a:cs typeface="Helvetica"/>
              </a:rPr>
              <a:t>|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spc="-5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b</a:t>
            </a:r>
            <a:r>
              <a:rPr lang="en-US" sz="1800" spc="-10" dirty="0">
                <a:latin typeface="Helvetica"/>
                <a:cs typeface="Helvetica"/>
              </a:rPr>
              <a:t> </a:t>
            </a:r>
            <a:r>
              <a:rPr lang="en-US" sz="1800" spc="-5" dirty="0" err="1">
                <a:latin typeface="Helvetica"/>
                <a:cs typeface="Helvetica"/>
              </a:rPr>
              <a:t>seq</a:t>
            </a:r>
            <a:r>
              <a:rPr lang="en-US" sz="1800" dirty="0">
                <a:latin typeface="Helvetica"/>
                <a:cs typeface="Helvetica"/>
              </a:rPr>
              <a:t>&gt;</a:t>
            </a:r>
            <a:r>
              <a:rPr lang="en-US" sz="1800" baseline="-17543" dirty="0">
                <a:latin typeface="Helvetica"/>
                <a:cs typeface="Helvetica"/>
              </a:rPr>
              <a:t>2  </a:t>
            </a:r>
            <a:r>
              <a:rPr lang="en-US" sz="1800" spc="-195" baseline="-17543" dirty="0">
                <a:latin typeface="Helvetica"/>
                <a:cs typeface="Helvetica"/>
              </a:rPr>
              <a:t> </a:t>
            </a:r>
            <a:r>
              <a:rPr lang="en-US" sz="1800" b="1" spc="5" dirty="0">
                <a:latin typeface="Helvetica"/>
                <a:cs typeface="Helvetica"/>
              </a:rPr>
              <a:t>b</a:t>
            </a:r>
            <a:endParaRPr lang="en-US" sz="1800" dirty="0">
              <a:latin typeface="Helvetica"/>
              <a:cs typeface="Helvetica"/>
            </a:endParaRPr>
          </a:p>
          <a:p>
            <a:pPr marL="568325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&lt;b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</a:t>
            </a:r>
            <a:r>
              <a:rPr lang="en-US" sz="1800" spc="10" dirty="0">
                <a:latin typeface="Helvetica"/>
                <a:cs typeface="Helvetica"/>
              </a:rPr>
              <a:t> </a:t>
            </a:r>
            <a:r>
              <a:rPr lang="en-US" sz="1800" spc="10" dirty="0">
                <a:latin typeface="Symbol"/>
                <a:cs typeface="Symbol"/>
              </a:rPr>
              <a:t>←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&lt;b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10" dirty="0">
                <a:latin typeface="Helvetica"/>
                <a:cs typeface="Helvetica"/>
              </a:rPr>
              <a:t>&gt;</a:t>
            </a:r>
            <a:r>
              <a:rPr lang="en-US" sz="1800" baseline="-17543" dirty="0">
                <a:latin typeface="Helvetica"/>
                <a:cs typeface="Helvetica"/>
              </a:rPr>
              <a:t>2</a:t>
            </a:r>
            <a:r>
              <a:rPr lang="en-US" sz="1800" spc="5" dirty="0">
                <a:latin typeface="Helvetica"/>
                <a:cs typeface="Helvetica"/>
              </a:rPr>
              <a:t>)+1</a:t>
            </a:r>
            <a:endParaRPr lang="en-US" sz="1800" dirty="0">
              <a:latin typeface="Helvetica"/>
              <a:cs typeface="Helvetica"/>
            </a:endParaRPr>
          </a:p>
          <a:p>
            <a:pPr marL="0" indent="0">
              <a:lnSpc>
                <a:spcPts val="1355"/>
              </a:lnSpc>
              <a:spcBef>
                <a:spcPts val="670"/>
              </a:spcBef>
              <a:buNone/>
            </a:pPr>
            <a:r>
              <a:rPr lang="en-US" sz="180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c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spc="-5" dirty="0">
                <a:latin typeface="Helvetica"/>
                <a:cs typeface="Helvetica"/>
              </a:rPr>
              <a:t> ::</a:t>
            </a:r>
            <a:r>
              <a:rPr lang="en-US" sz="1800" spc="5" dirty="0">
                <a:latin typeface="Helvetica"/>
                <a:cs typeface="Helvetica"/>
              </a:rPr>
              <a:t>=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b="1" spc="5" dirty="0">
                <a:latin typeface="Helvetica"/>
                <a:cs typeface="Helvetica"/>
              </a:rPr>
              <a:t>c</a:t>
            </a:r>
            <a:endParaRPr lang="en-US" sz="1800" dirty="0">
              <a:latin typeface="Helvetica"/>
              <a:cs typeface="Helvetica"/>
            </a:endParaRPr>
          </a:p>
          <a:p>
            <a:pPr marL="568325" indent="0">
              <a:lnSpc>
                <a:spcPts val="1295"/>
              </a:lnSpc>
              <a:buNone/>
            </a:pPr>
            <a:r>
              <a:rPr lang="en-US" sz="1800" i="1" spc="5" dirty="0">
                <a:latin typeface="Palatino"/>
                <a:cs typeface="Palatino"/>
              </a:rPr>
              <a:t>Siz</a:t>
            </a:r>
            <a:r>
              <a:rPr lang="en-US" sz="1800" i="1" spc="-5" dirty="0">
                <a:latin typeface="Palatino"/>
                <a:cs typeface="Palatino"/>
              </a:rPr>
              <a:t>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&lt;c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 </a:t>
            </a:r>
            <a:r>
              <a:rPr lang="en-US" sz="1800" spc="10" dirty="0">
                <a:latin typeface="Symbol"/>
                <a:cs typeface="Symbol"/>
              </a:rPr>
              <a:t>←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Helvetica"/>
                <a:cs typeface="Helvetica"/>
              </a:rPr>
              <a:t>1</a:t>
            </a:r>
            <a:endParaRPr lang="en-US" sz="1800" dirty="0">
              <a:latin typeface="Helvetica"/>
              <a:cs typeface="Helvetica"/>
            </a:endParaRPr>
          </a:p>
          <a:p>
            <a:pPr marL="266700" indent="0">
              <a:lnSpc>
                <a:spcPts val="1380"/>
              </a:lnSpc>
              <a:buNone/>
            </a:pPr>
            <a:r>
              <a:rPr lang="en-US" sz="1800" dirty="0">
                <a:latin typeface="Helvetica"/>
                <a:cs typeface="Helvetica"/>
              </a:rPr>
              <a:t>|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dirty="0">
                <a:latin typeface="Helvetica"/>
                <a:cs typeface="Helvetica"/>
              </a:rPr>
              <a:t>&lt;</a:t>
            </a:r>
            <a:r>
              <a:rPr lang="en-US" sz="1800" spc="5" dirty="0">
                <a:latin typeface="Helvetica"/>
                <a:cs typeface="Helvetica"/>
              </a:rPr>
              <a:t>c</a:t>
            </a:r>
            <a:r>
              <a:rPr lang="en-US" sz="1800" spc="-5" dirty="0">
                <a:latin typeface="Helvetica"/>
                <a:cs typeface="Helvetica"/>
              </a:rPr>
              <a:t> </a:t>
            </a:r>
            <a:r>
              <a:rPr lang="en-US" sz="1800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baseline="-17543" dirty="0">
                <a:latin typeface="Helvetica"/>
                <a:cs typeface="Helvetica"/>
              </a:rPr>
              <a:t>2  </a:t>
            </a:r>
            <a:r>
              <a:rPr lang="en-US" sz="1800" spc="-179" baseline="-17543" dirty="0">
                <a:latin typeface="Helvetica"/>
                <a:cs typeface="Helvetica"/>
              </a:rPr>
              <a:t> </a:t>
            </a:r>
            <a:r>
              <a:rPr lang="en-US" sz="1800" b="1" spc="5" dirty="0">
                <a:latin typeface="Helvetica"/>
                <a:cs typeface="Helvetica"/>
              </a:rPr>
              <a:t>c</a:t>
            </a:r>
            <a:endParaRPr lang="en-US" sz="1800" dirty="0">
              <a:latin typeface="Helvetica"/>
              <a:cs typeface="Helvetica"/>
            </a:endParaRPr>
          </a:p>
          <a:p>
            <a:pPr marL="568325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&lt;c</a:t>
            </a:r>
            <a:r>
              <a:rPr lang="en-US" sz="1800" spc="15" dirty="0">
                <a:latin typeface="Helvetica"/>
                <a:cs typeface="Helvetica"/>
              </a:rPr>
              <a:t>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&gt;)</a:t>
            </a:r>
            <a:r>
              <a:rPr lang="en-US" sz="1800" spc="10" dirty="0">
                <a:latin typeface="Helvetica"/>
                <a:cs typeface="Helvetica"/>
              </a:rPr>
              <a:t> </a:t>
            </a:r>
            <a:r>
              <a:rPr lang="en-US" sz="1800" spc="15" dirty="0">
                <a:latin typeface="Symbol"/>
                <a:cs typeface="Symbol"/>
              </a:rPr>
              <a:t>←</a:t>
            </a:r>
            <a:r>
              <a:rPr lang="en-US" sz="1800" i="1" spc="5" dirty="0">
                <a:latin typeface="Palatino"/>
                <a:cs typeface="Palatino"/>
              </a:rPr>
              <a:t>Size</a:t>
            </a:r>
            <a:r>
              <a:rPr lang="en-US" sz="1800" dirty="0">
                <a:latin typeface="Palatino"/>
                <a:cs typeface="Palatino"/>
              </a:rPr>
              <a:t>(</a:t>
            </a:r>
            <a:r>
              <a:rPr lang="en-US" sz="1800" spc="5" dirty="0">
                <a:latin typeface="Helvetica"/>
                <a:cs typeface="Helvetica"/>
              </a:rPr>
              <a:t>&lt;c</a:t>
            </a:r>
            <a:r>
              <a:rPr lang="en-US" sz="1800" spc="15" dirty="0">
                <a:latin typeface="Helvetica"/>
                <a:cs typeface="Helvetica"/>
              </a:rPr>
              <a:t> </a:t>
            </a:r>
            <a:r>
              <a:rPr lang="en-US" sz="1800" spc="5" dirty="0" err="1">
                <a:latin typeface="Helvetica"/>
                <a:cs typeface="Helvetica"/>
              </a:rPr>
              <a:t>seq</a:t>
            </a:r>
            <a:r>
              <a:rPr lang="en-US" sz="1800" spc="5" dirty="0">
                <a:latin typeface="Helvetica"/>
                <a:cs typeface="Helvetica"/>
              </a:rPr>
              <a:t>&gt;</a:t>
            </a:r>
            <a:r>
              <a:rPr lang="en-US" sz="1800" baseline="-17543" dirty="0">
                <a:latin typeface="Helvetica"/>
                <a:cs typeface="Helvetica"/>
              </a:rPr>
              <a:t>2</a:t>
            </a:r>
            <a:r>
              <a:rPr lang="en-US" sz="1800" spc="5" dirty="0">
                <a:latin typeface="Helvetica"/>
                <a:cs typeface="Helvetica"/>
              </a:rPr>
              <a:t>)+1</a:t>
            </a:r>
            <a:endParaRPr lang="en-US" sz="18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136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0235"/>
          </a:xfrm>
        </p:spPr>
        <p:txBody>
          <a:bodyPr/>
          <a:lstStyle/>
          <a:p>
            <a:pPr algn="ctr"/>
            <a:r>
              <a:rPr lang="en-US" dirty="0" smtClean="0"/>
              <a:t>&lt;string&gt;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06" y="1137662"/>
            <a:ext cx="7886700" cy="1024978"/>
          </a:xfrm>
        </p:spPr>
        <p:txBody>
          <a:bodyPr/>
          <a:lstStyle/>
          <a:p>
            <a:pPr marL="0" indent="0">
              <a:buNone/>
            </a:pPr>
            <a:r>
              <a:rPr lang="en-US" b="1" spc="60" dirty="0" smtClean="0">
                <a:latin typeface="Times New Roman"/>
                <a:cs typeface="Times New Roman"/>
              </a:rPr>
              <a:t>co</a:t>
            </a:r>
            <a:r>
              <a:rPr lang="en-US" b="1" dirty="0" smtClean="0">
                <a:latin typeface="Times New Roman"/>
                <a:cs typeface="Times New Roman"/>
              </a:rPr>
              <a:t>n</a:t>
            </a:r>
            <a:r>
              <a:rPr lang="en-US" b="1" spc="40" dirty="0" smtClean="0">
                <a:latin typeface="Times New Roman"/>
                <a:cs typeface="Times New Roman"/>
              </a:rPr>
              <a:t>d</a:t>
            </a:r>
            <a:r>
              <a:rPr lang="en-US" b="1" dirty="0" smtClean="0">
                <a:latin typeface="Times New Roman"/>
                <a:cs typeface="Times New Roman"/>
              </a:rPr>
              <a:t>it</a:t>
            </a:r>
            <a:r>
              <a:rPr lang="en-US" b="1" spc="90" dirty="0" smtClean="0">
                <a:latin typeface="Times New Roman"/>
                <a:cs typeface="Times New Roman"/>
              </a:rPr>
              <a:t>i</a:t>
            </a:r>
            <a:r>
              <a:rPr lang="en-US" b="1" spc="55" dirty="0" smtClean="0">
                <a:latin typeface="Times New Roman"/>
                <a:cs typeface="Times New Roman"/>
              </a:rPr>
              <a:t>o</a:t>
            </a:r>
            <a:r>
              <a:rPr lang="en-US" b="1" spc="114" dirty="0" smtClean="0">
                <a:latin typeface="Times New Roman"/>
                <a:cs typeface="Times New Roman"/>
              </a:rPr>
              <a:t>n</a:t>
            </a:r>
            <a:r>
              <a:rPr lang="en-US" b="1" dirty="0"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mr-IN" i="1" spc="60" dirty="0" err="1">
                <a:latin typeface="Times New Roman"/>
                <a:cs typeface="Times New Roman"/>
              </a:rPr>
              <a:t>Si</a:t>
            </a:r>
            <a:r>
              <a:rPr lang="mr-IN" i="1" spc="105" dirty="0" err="1">
                <a:latin typeface="Times New Roman"/>
                <a:cs typeface="Times New Roman"/>
              </a:rPr>
              <a:t>z</a:t>
            </a:r>
            <a:r>
              <a:rPr lang="mr-IN" i="1" dirty="0" err="1">
                <a:latin typeface="Times New Roman"/>
                <a:cs typeface="Times New Roman"/>
              </a:rPr>
              <a:t>e</a:t>
            </a:r>
            <a:r>
              <a:rPr lang="mr-IN" i="1" spc="75" dirty="0">
                <a:latin typeface="Times New Roman"/>
                <a:cs typeface="Times New Roman"/>
              </a:rPr>
              <a:t> </a:t>
            </a:r>
            <a:r>
              <a:rPr lang="mr-IN" spc="-5" dirty="0">
                <a:latin typeface="Times New Roman"/>
                <a:cs typeface="Times New Roman"/>
              </a:rPr>
              <a:t>(</a:t>
            </a:r>
            <a:r>
              <a:rPr lang="mr-IN" spc="80" dirty="0">
                <a:latin typeface="Times New Roman"/>
                <a:cs typeface="Times New Roman"/>
              </a:rPr>
              <a:t>&lt;</a:t>
            </a:r>
            <a:r>
              <a:rPr lang="mr-IN" dirty="0" err="1">
                <a:latin typeface="Times New Roman"/>
                <a:cs typeface="Times New Roman"/>
              </a:rPr>
              <a:t>a</a:t>
            </a:r>
            <a:r>
              <a:rPr lang="mr-IN" dirty="0">
                <a:latin typeface="Times New Roman"/>
                <a:cs typeface="Times New Roman"/>
              </a:rPr>
              <a:t> </a:t>
            </a:r>
            <a:r>
              <a:rPr lang="mr-IN" spc="-15" dirty="0">
                <a:latin typeface="Times New Roman"/>
                <a:cs typeface="Times New Roman"/>
              </a:rPr>
              <a:t> </a:t>
            </a:r>
            <a:r>
              <a:rPr lang="mr-IN" spc="95" dirty="0" err="1">
                <a:latin typeface="Times New Roman"/>
                <a:cs typeface="Times New Roman"/>
              </a:rPr>
              <a:t>s</a:t>
            </a:r>
            <a:r>
              <a:rPr lang="mr-IN" spc="35" dirty="0" err="1">
                <a:latin typeface="Times New Roman"/>
                <a:cs typeface="Times New Roman"/>
              </a:rPr>
              <a:t>e</a:t>
            </a:r>
            <a:r>
              <a:rPr lang="mr-IN" spc="90" dirty="0" err="1">
                <a:latin typeface="Times New Roman"/>
                <a:cs typeface="Times New Roman"/>
              </a:rPr>
              <a:t>q</a:t>
            </a:r>
            <a:r>
              <a:rPr lang="mr-IN" spc="-5" dirty="0">
                <a:latin typeface="Times New Roman"/>
                <a:cs typeface="Times New Roman"/>
              </a:rPr>
              <a:t>&gt;</a:t>
            </a:r>
            <a:r>
              <a:rPr lang="mr-IN" dirty="0">
                <a:latin typeface="Times New Roman"/>
                <a:cs typeface="Times New Roman"/>
              </a:rPr>
              <a:t>)</a:t>
            </a:r>
            <a:r>
              <a:rPr lang="mr-IN" spc="95" dirty="0">
                <a:latin typeface="Times New Roman"/>
                <a:cs typeface="Times New Roman"/>
              </a:rPr>
              <a:t> </a:t>
            </a:r>
            <a:r>
              <a:rPr lang="mr-IN" dirty="0">
                <a:latin typeface="Times New Roman"/>
                <a:cs typeface="Times New Roman"/>
              </a:rPr>
              <a:t>=</a:t>
            </a:r>
            <a:r>
              <a:rPr lang="mr-IN" spc="80" dirty="0">
                <a:latin typeface="Times New Roman"/>
                <a:cs typeface="Times New Roman"/>
              </a:rPr>
              <a:t> </a:t>
            </a:r>
            <a:r>
              <a:rPr lang="mr-IN" i="1" spc="60" dirty="0" err="1">
                <a:latin typeface="Times New Roman"/>
                <a:cs typeface="Times New Roman"/>
              </a:rPr>
              <a:t>Si</a:t>
            </a:r>
            <a:r>
              <a:rPr lang="mr-IN" i="1" spc="105" dirty="0" err="1">
                <a:latin typeface="Times New Roman"/>
                <a:cs typeface="Times New Roman"/>
              </a:rPr>
              <a:t>z</a:t>
            </a:r>
            <a:r>
              <a:rPr lang="mr-IN" i="1" dirty="0" err="1">
                <a:latin typeface="Times New Roman"/>
                <a:cs typeface="Times New Roman"/>
              </a:rPr>
              <a:t>e</a:t>
            </a:r>
            <a:r>
              <a:rPr lang="mr-IN" i="1" dirty="0">
                <a:latin typeface="Times New Roman"/>
                <a:cs typeface="Times New Roman"/>
              </a:rPr>
              <a:t> </a:t>
            </a:r>
            <a:r>
              <a:rPr lang="mr-IN" i="1" spc="-110" dirty="0">
                <a:latin typeface="Times New Roman"/>
                <a:cs typeface="Times New Roman"/>
              </a:rPr>
              <a:t> </a:t>
            </a:r>
            <a:r>
              <a:rPr lang="mr-IN" spc="-5" dirty="0">
                <a:latin typeface="Times New Roman"/>
                <a:cs typeface="Times New Roman"/>
              </a:rPr>
              <a:t>(</a:t>
            </a:r>
            <a:r>
              <a:rPr lang="mr-IN" spc="70" dirty="0">
                <a:latin typeface="Times New Roman"/>
                <a:cs typeface="Times New Roman"/>
              </a:rPr>
              <a:t>&lt;</a:t>
            </a:r>
            <a:r>
              <a:rPr lang="mr-IN" dirty="0" err="1" smtClean="0">
                <a:latin typeface="Times New Roman"/>
                <a:cs typeface="Times New Roman"/>
              </a:rPr>
              <a:t>b</a:t>
            </a:r>
            <a:r>
              <a:rPr lang="mr-IN" spc="95" dirty="0" err="1">
                <a:latin typeface="Times New Roman"/>
                <a:cs typeface="Times New Roman"/>
              </a:rPr>
              <a:t>s</a:t>
            </a:r>
            <a:r>
              <a:rPr lang="mr-IN" spc="35" dirty="0" err="1">
                <a:latin typeface="Times New Roman"/>
                <a:cs typeface="Times New Roman"/>
              </a:rPr>
              <a:t>e</a:t>
            </a:r>
            <a:r>
              <a:rPr lang="mr-IN" spc="90" dirty="0" err="1">
                <a:latin typeface="Times New Roman"/>
                <a:cs typeface="Times New Roman"/>
              </a:rPr>
              <a:t>q</a:t>
            </a:r>
            <a:r>
              <a:rPr lang="mr-IN" spc="-5" dirty="0">
                <a:latin typeface="Times New Roman"/>
                <a:cs typeface="Times New Roman"/>
              </a:rPr>
              <a:t>&gt;</a:t>
            </a:r>
            <a:r>
              <a:rPr lang="mr-IN" dirty="0">
                <a:latin typeface="Times New Roman"/>
                <a:cs typeface="Times New Roman"/>
              </a:rPr>
              <a:t>)</a:t>
            </a:r>
            <a:r>
              <a:rPr lang="mr-IN" spc="95" dirty="0">
                <a:latin typeface="Times New Roman"/>
                <a:cs typeface="Times New Roman"/>
              </a:rPr>
              <a:t> </a:t>
            </a:r>
            <a:r>
              <a:rPr lang="mr-IN" dirty="0">
                <a:latin typeface="Times New Roman"/>
                <a:cs typeface="Times New Roman"/>
              </a:rPr>
              <a:t>=</a:t>
            </a:r>
            <a:r>
              <a:rPr lang="mr-IN" spc="30" dirty="0">
                <a:latin typeface="Times New Roman"/>
                <a:cs typeface="Times New Roman"/>
              </a:rPr>
              <a:t> </a:t>
            </a:r>
            <a:r>
              <a:rPr lang="mr-IN" i="1" spc="60" dirty="0" err="1">
                <a:latin typeface="Times New Roman"/>
                <a:cs typeface="Times New Roman"/>
              </a:rPr>
              <a:t>Si</a:t>
            </a:r>
            <a:r>
              <a:rPr lang="mr-IN" i="1" spc="105" dirty="0" err="1">
                <a:latin typeface="Times New Roman"/>
                <a:cs typeface="Times New Roman"/>
              </a:rPr>
              <a:t>z</a:t>
            </a:r>
            <a:r>
              <a:rPr lang="mr-IN" i="1" dirty="0" err="1">
                <a:latin typeface="Times New Roman"/>
                <a:cs typeface="Times New Roman"/>
              </a:rPr>
              <a:t>e</a:t>
            </a:r>
            <a:r>
              <a:rPr lang="mr-IN" i="1" dirty="0">
                <a:latin typeface="Times New Roman"/>
                <a:cs typeface="Times New Roman"/>
              </a:rPr>
              <a:t> </a:t>
            </a:r>
            <a:r>
              <a:rPr lang="mr-IN" i="1" spc="-110" dirty="0">
                <a:latin typeface="Times New Roman"/>
                <a:cs typeface="Times New Roman"/>
              </a:rPr>
              <a:t> </a:t>
            </a:r>
            <a:r>
              <a:rPr lang="mr-IN" spc="-5" dirty="0">
                <a:latin typeface="Times New Roman"/>
                <a:cs typeface="Times New Roman"/>
              </a:rPr>
              <a:t>(</a:t>
            </a:r>
            <a:r>
              <a:rPr lang="mr-IN" spc="50" dirty="0">
                <a:latin typeface="Times New Roman"/>
                <a:cs typeface="Times New Roman"/>
              </a:rPr>
              <a:t>&lt;</a:t>
            </a:r>
            <a:r>
              <a:rPr lang="mr-IN" dirty="0" err="1">
                <a:latin typeface="Times New Roman"/>
                <a:cs typeface="Times New Roman"/>
              </a:rPr>
              <a:t>c</a:t>
            </a:r>
            <a:r>
              <a:rPr lang="mr-IN" dirty="0">
                <a:latin typeface="Times New Roman"/>
                <a:cs typeface="Times New Roman"/>
              </a:rPr>
              <a:t> </a:t>
            </a:r>
            <a:r>
              <a:rPr lang="mr-IN" spc="95" dirty="0" err="1" smtClean="0">
                <a:latin typeface="Times New Roman"/>
                <a:cs typeface="Times New Roman"/>
              </a:rPr>
              <a:t>s</a:t>
            </a:r>
            <a:r>
              <a:rPr lang="mr-IN" spc="35" dirty="0" err="1" smtClean="0">
                <a:latin typeface="Times New Roman"/>
                <a:cs typeface="Times New Roman"/>
              </a:rPr>
              <a:t>e</a:t>
            </a:r>
            <a:r>
              <a:rPr lang="mr-IN" spc="90" dirty="0" err="1" smtClean="0">
                <a:latin typeface="Times New Roman"/>
                <a:cs typeface="Times New Roman"/>
              </a:rPr>
              <a:t>q</a:t>
            </a:r>
            <a:r>
              <a:rPr lang="mr-IN" spc="-5" dirty="0" smtClean="0">
                <a:latin typeface="Times New Roman"/>
                <a:cs typeface="Times New Roman"/>
              </a:rPr>
              <a:t>&gt;</a:t>
            </a:r>
            <a:r>
              <a:rPr lang="mr-IN" dirty="0" smtClean="0">
                <a:latin typeface="Times New Roman"/>
                <a:cs typeface="Times New Roman"/>
              </a:rPr>
              <a:t>)</a:t>
            </a:r>
            <a:endParaRPr lang="mr-IN" dirty="0">
              <a:latin typeface="Times New Roman"/>
              <a:cs typeface="Times New Roman"/>
            </a:endParaRPr>
          </a:p>
        </p:txBody>
      </p:sp>
      <p:sp>
        <p:nvSpPr>
          <p:cNvPr id="4" name="object 16"/>
          <p:cNvSpPr txBox="1"/>
          <p:nvPr/>
        </p:nvSpPr>
        <p:spPr>
          <a:xfrm>
            <a:off x="4427807" y="7749092"/>
            <a:ext cx="147320" cy="6616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60" dirty="0">
                <a:latin typeface="Times New Roman"/>
                <a:cs typeface="Times New Roman"/>
              </a:rPr>
              <a:t>co</a:t>
            </a:r>
            <a:r>
              <a:rPr sz="950" b="1" dirty="0">
                <a:latin typeface="Times New Roman"/>
                <a:cs typeface="Times New Roman"/>
              </a:rPr>
              <a:t>n</a:t>
            </a:r>
            <a:r>
              <a:rPr sz="950" b="1" spc="-35" dirty="0">
                <a:latin typeface="Times New Roman"/>
                <a:cs typeface="Times New Roman"/>
              </a:rPr>
              <a:t> </a:t>
            </a:r>
            <a:r>
              <a:rPr sz="950" b="1" spc="40" dirty="0">
                <a:latin typeface="Times New Roman"/>
                <a:cs typeface="Times New Roman"/>
              </a:rPr>
              <a:t>d</a:t>
            </a:r>
            <a:r>
              <a:rPr sz="950" b="1" dirty="0">
                <a:latin typeface="Times New Roman"/>
                <a:cs typeface="Times New Roman"/>
              </a:rPr>
              <a:t>i</a:t>
            </a:r>
            <a:r>
              <a:rPr sz="950" b="1" spc="-105" dirty="0">
                <a:latin typeface="Times New Roman"/>
                <a:cs typeface="Times New Roman"/>
              </a:rPr>
              <a:t> </a:t>
            </a:r>
            <a:r>
              <a:rPr sz="950" b="1" dirty="0">
                <a:latin typeface="Times New Roman"/>
                <a:cs typeface="Times New Roman"/>
              </a:rPr>
              <a:t>t</a:t>
            </a:r>
            <a:r>
              <a:rPr sz="950" b="1" spc="-140" dirty="0">
                <a:latin typeface="Times New Roman"/>
                <a:cs typeface="Times New Roman"/>
              </a:rPr>
              <a:t> </a:t>
            </a:r>
            <a:r>
              <a:rPr sz="950" b="1" spc="90" dirty="0">
                <a:latin typeface="Times New Roman"/>
                <a:cs typeface="Times New Roman"/>
              </a:rPr>
              <a:t>i</a:t>
            </a:r>
            <a:r>
              <a:rPr sz="950" b="1" spc="55" dirty="0">
                <a:latin typeface="Times New Roman"/>
                <a:cs typeface="Times New Roman"/>
              </a:rPr>
              <a:t>o</a:t>
            </a:r>
            <a:r>
              <a:rPr sz="950" b="1" spc="114" dirty="0">
                <a:latin typeface="Times New Roman"/>
                <a:cs typeface="Times New Roman"/>
              </a:rPr>
              <a:t>n</a:t>
            </a:r>
            <a:r>
              <a:rPr sz="950" b="1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" name="object 16"/>
          <p:cNvSpPr txBox="1"/>
          <p:nvPr/>
        </p:nvSpPr>
        <p:spPr>
          <a:xfrm>
            <a:off x="4580207" y="7901492"/>
            <a:ext cx="147320" cy="6616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60" dirty="0">
                <a:latin typeface="Times New Roman"/>
                <a:cs typeface="Times New Roman"/>
              </a:rPr>
              <a:t>co</a:t>
            </a:r>
            <a:r>
              <a:rPr sz="950" b="1" dirty="0">
                <a:latin typeface="Times New Roman"/>
                <a:cs typeface="Times New Roman"/>
              </a:rPr>
              <a:t>n</a:t>
            </a:r>
            <a:r>
              <a:rPr sz="950" b="1" spc="-35" dirty="0">
                <a:latin typeface="Times New Roman"/>
                <a:cs typeface="Times New Roman"/>
              </a:rPr>
              <a:t> </a:t>
            </a:r>
            <a:r>
              <a:rPr sz="950" b="1" spc="40" dirty="0">
                <a:latin typeface="Times New Roman"/>
                <a:cs typeface="Times New Roman"/>
              </a:rPr>
              <a:t>d</a:t>
            </a:r>
            <a:r>
              <a:rPr sz="950" b="1" dirty="0">
                <a:latin typeface="Times New Roman"/>
                <a:cs typeface="Times New Roman"/>
              </a:rPr>
              <a:t>i</a:t>
            </a:r>
            <a:r>
              <a:rPr sz="950" b="1" spc="-105" dirty="0">
                <a:latin typeface="Times New Roman"/>
                <a:cs typeface="Times New Roman"/>
              </a:rPr>
              <a:t> </a:t>
            </a:r>
            <a:r>
              <a:rPr sz="950" b="1" dirty="0">
                <a:latin typeface="Times New Roman"/>
                <a:cs typeface="Times New Roman"/>
              </a:rPr>
              <a:t>t</a:t>
            </a:r>
            <a:r>
              <a:rPr sz="950" b="1" spc="-140" dirty="0">
                <a:latin typeface="Times New Roman"/>
                <a:cs typeface="Times New Roman"/>
              </a:rPr>
              <a:t> </a:t>
            </a:r>
            <a:r>
              <a:rPr sz="950" b="1" spc="90" dirty="0">
                <a:latin typeface="Times New Roman"/>
                <a:cs typeface="Times New Roman"/>
              </a:rPr>
              <a:t>i</a:t>
            </a:r>
            <a:r>
              <a:rPr sz="950" b="1" spc="55" dirty="0">
                <a:latin typeface="Times New Roman"/>
                <a:cs typeface="Times New Roman"/>
              </a:rPr>
              <a:t>o</a:t>
            </a:r>
            <a:r>
              <a:rPr sz="950" b="1" spc="114" dirty="0">
                <a:latin typeface="Times New Roman"/>
                <a:cs typeface="Times New Roman"/>
              </a:rPr>
              <a:t>n</a:t>
            </a:r>
            <a:r>
              <a:rPr sz="950" b="1" dirty="0"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</p:txBody>
      </p:sp>
      <p:grpSp>
        <p:nvGrpSpPr>
          <p:cNvPr id="62" name="Group 61"/>
          <p:cNvGrpSpPr/>
          <p:nvPr/>
        </p:nvGrpSpPr>
        <p:grpSpPr>
          <a:xfrm rot="5400000">
            <a:off x="2724902" y="1062201"/>
            <a:ext cx="3772974" cy="5996976"/>
            <a:chOff x="4249461" y="5441504"/>
            <a:chExt cx="3229082" cy="4347451"/>
          </a:xfrm>
        </p:grpSpPr>
        <p:sp>
          <p:nvSpPr>
            <p:cNvPr id="8" name="object 19"/>
            <p:cNvSpPr txBox="1"/>
            <p:nvPr/>
          </p:nvSpPr>
          <p:spPr>
            <a:xfrm>
              <a:off x="4249461" y="6675136"/>
              <a:ext cx="263409" cy="6705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b="1" spc="100" dirty="0">
                  <a:latin typeface="Times New Roman"/>
                  <a:cs typeface="Times New Roman"/>
                </a:rPr>
                <a:t>&lt;</a:t>
              </a:r>
              <a:r>
                <a:rPr sz="1600" b="1" spc="145" dirty="0">
                  <a:latin typeface="Times New Roman"/>
                  <a:cs typeface="Times New Roman"/>
                </a:rPr>
                <a:t>s</a:t>
              </a:r>
              <a:r>
                <a:rPr sz="1600" b="1" spc="60" dirty="0">
                  <a:latin typeface="Times New Roman"/>
                  <a:cs typeface="Times New Roman"/>
                </a:rPr>
                <a:t>t</a:t>
              </a:r>
              <a:r>
                <a:rPr sz="1600" b="1" spc="145" dirty="0">
                  <a:latin typeface="Times New Roman"/>
                  <a:cs typeface="Times New Roman"/>
                </a:rPr>
                <a:t>r</a:t>
              </a:r>
              <a:r>
                <a:rPr sz="1600" b="1" spc="110" dirty="0">
                  <a:latin typeface="Times New Roman"/>
                  <a:cs typeface="Times New Roman"/>
                </a:rPr>
                <a:t>i</a:t>
              </a:r>
              <a:r>
                <a:rPr sz="1600" b="1" spc="120" dirty="0">
                  <a:latin typeface="Times New Roman"/>
                  <a:cs typeface="Times New Roman"/>
                </a:rPr>
                <a:t>n</a:t>
              </a:r>
              <a:r>
                <a:rPr sz="1600" b="1" spc="25" dirty="0">
                  <a:latin typeface="Times New Roman"/>
                  <a:cs typeface="Times New Roman"/>
                </a:rPr>
                <a:t>g</a:t>
              </a:r>
              <a:r>
                <a:rPr sz="2000" b="1" spc="25" dirty="0">
                  <a:latin typeface="Times New Roman"/>
                  <a:cs typeface="Times New Roman"/>
                </a:rPr>
                <a:t>&gt;</a:t>
              </a:r>
              <a:endParaRPr sz="2000" b="1" dirty="0">
                <a:latin typeface="Times New Roman"/>
                <a:cs typeface="Times New Roman"/>
              </a:endParaRPr>
            </a:p>
          </p:txBody>
        </p:sp>
        <p:sp>
          <p:nvSpPr>
            <p:cNvPr id="9" name="object 20"/>
            <p:cNvSpPr/>
            <p:nvPr/>
          </p:nvSpPr>
          <p:spPr>
            <a:xfrm>
              <a:off x="4700841" y="7050278"/>
              <a:ext cx="436245" cy="1106805"/>
            </a:xfrm>
            <a:custGeom>
              <a:avLst/>
              <a:gdLst/>
              <a:ahLst/>
              <a:cxnLst/>
              <a:rect l="l" t="t" r="r" b="b"/>
              <a:pathLst>
                <a:path w="436245" h="110680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429221" y="1106601"/>
                  </a:lnTo>
                  <a:lnTo>
                    <a:pt x="435940" y="1106601"/>
                  </a:lnTo>
                  <a:lnTo>
                    <a:pt x="435940" y="1099883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0" name="object 21"/>
            <p:cNvSpPr/>
            <p:nvPr/>
          </p:nvSpPr>
          <p:spPr>
            <a:xfrm>
              <a:off x="4714252" y="7053630"/>
              <a:ext cx="409575" cy="0"/>
            </a:xfrm>
            <a:custGeom>
              <a:avLst/>
              <a:gdLst/>
              <a:ahLst/>
              <a:cxnLst/>
              <a:rect l="l" t="t" r="r" b="b"/>
              <a:pathLst>
                <a:path w="409575">
                  <a:moveTo>
                    <a:pt x="0" y="0"/>
                  </a:moveTo>
                  <a:lnTo>
                    <a:pt x="409105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1" name="object 22"/>
            <p:cNvSpPr/>
            <p:nvPr/>
          </p:nvSpPr>
          <p:spPr>
            <a:xfrm>
              <a:off x="4700841" y="6037579"/>
              <a:ext cx="422909" cy="1019810"/>
            </a:xfrm>
            <a:custGeom>
              <a:avLst/>
              <a:gdLst/>
              <a:ahLst/>
              <a:cxnLst/>
              <a:rect l="l" t="t" r="r" b="b"/>
              <a:pathLst>
                <a:path w="422910" h="1019809">
                  <a:moveTo>
                    <a:pt x="422516" y="0"/>
                  </a:moveTo>
                  <a:lnTo>
                    <a:pt x="415810" y="0"/>
                  </a:lnTo>
                  <a:lnTo>
                    <a:pt x="0" y="1012698"/>
                  </a:lnTo>
                  <a:lnTo>
                    <a:pt x="0" y="1019403"/>
                  </a:lnTo>
                  <a:lnTo>
                    <a:pt x="6705" y="1019403"/>
                  </a:lnTo>
                  <a:lnTo>
                    <a:pt x="422516" y="6705"/>
                  </a:lnTo>
                  <a:lnTo>
                    <a:pt x="4225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2" name="object 23"/>
            <p:cNvSpPr/>
            <p:nvPr/>
          </p:nvSpPr>
          <p:spPr>
            <a:xfrm>
              <a:off x="5405043" y="8170291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13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3" name="object 24"/>
            <p:cNvSpPr/>
            <p:nvPr/>
          </p:nvSpPr>
          <p:spPr>
            <a:xfrm>
              <a:off x="5405043" y="7861782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508" y="0"/>
                  </a:moveTo>
                  <a:lnTo>
                    <a:pt x="301802" y="0"/>
                  </a:lnTo>
                  <a:lnTo>
                    <a:pt x="0" y="308508"/>
                  </a:lnTo>
                  <a:lnTo>
                    <a:pt x="0" y="315213"/>
                  </a:lnTo>
                  <a:lnTo>
                    <a:pt x="6705" y="315213"/>
                  </a:lnTo>
                  <a:lnTo>
                    <a:pt x="308508" y="6705"/>
                  </a:lnTo>
                  <a:lnTo>
                    <a:pt x="308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4" name="object 25"/>
            <p:cNvSpPr txBox="1"/>
            <p:nvPr/>
          </p:nvSpPr>
          <p:spPr>
            <a:xfrm>
              <a:off x="5137786" y="7836626"/>
              <a:ext cx="338042" cy="5619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8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a </a:t>
              </a:r>
              <a:r>
                <a:rPr sz="1200" b="1" spc="-15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323850">
                <a:lnSpc>
                  <a:spcPct val="100000"/>
                </a:lnSpc>
                <a:spcBef>
                  <a:spcPts val="210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15" name="object 26"/>
            <p:cNvSpPr/>
            <p:nvPr/>
          </p:nvSpPr>
          <p:spPr>
            <a:xfrm>
              <a:off x="5384927" y="7056983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01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6" name="object 27"/>
            <p:cNvSpPr/>
            <p:nvPr/>
          </p:nvSpPr>
          <p:spPr>
            <a:xfrm>
              <a:off x="5384927" y="6748474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4"/>
                  </a:lnTo>
                  <a:lnTo>
                    <a:pt x="6705" y="315214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7" name="object 28"/>
            <p:cNvSpPr/>
            <p:nvPr/>
          </p:nvSpPr>
          <p:spPr>
            <a:xfrm>
              <a:off x="5391632" y="5936970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13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8" name="object 29"/>
            <p:cNvSpPr/>
            <p:nvPr/>
          </p:nvSpPr>
          <p:spPr>
            <a:xfrm>
              <a:off x="5391632" y="5628475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495"/>
                  </a:lnTo>
                  <a:lnTo>
                    <a:pt x="0" y="315201"/>
                  </a:lnTo>
                  <a:lnTo>
                    <a:pt x="6705" y="315201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19" name="object 30"/>
            <p:cNvSpPr/>
            <p:nvPr/>
          </p:nvSpPr>
          <p:spPr>
            <a:xfrm>
              <a:off x="5954991" y="8713520"/>
              <a:ext cx="315595" cy="503555"/>
            </a:xfrm>
            <a:custGeom>
              <a:avLst/>
              <a:gdLst/>
              <a:ahLst/>
              <a:cxnLst/>
              <a:rect l="l" t="t" r="r" b="b"/>
              <a:pathLst>
                <a:path w="31559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08495" y="503008"/>
                  </a:lnTo>
                  <a:lnTo>
                    <a:pt x="315201" y="503008"/>
                  </a:lnTo>
                  <a:lnTo>
                    <a:pt x="315201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20" name="object 31"/>
            <p:cNvSpPr/>
            <p:nvPr/>
          </p:nvSpPr>
          <p:spPr>
            <a:xfrm>
              <a:off x="5954991" y="8405024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495"/>
                  </a:lnTo>
                  <a:lnTo>
                    <a:pt x="0" y="315201"/>
                  </a:lnTo>
                  <a:lnTo>
                    <a:pt x="6705" y="315201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21" name="object 32"/>
            <p:cNvSpPr/>
            <p:nvPr/>
          </p:nvSpPr>
          <p:spPr>
            <a:xfrm>
              <a:off x="5954991" y="7385608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01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22" name="object 33"/>
            <p:cNvSpPr/>
            <p:nvPr/>
          </p:nvSpPr>
          <p:spPr>
            <a:xfrm>
              <a:off x="5954991" y="7077100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4"/>
                  </a:lnTo>
                  <a:lnTo>
                    <a:pt x="6705" y="315214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23" name="object 34"/>
            <p:cNvSpPr/>
            <p:nvPr/>
          </p:nvSpPr>
          <p:spPr>
            <a:xfrm>
              <a:off x="5961697" y="6245478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13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24" name="object 35"/>
            <p:cNvSpPr/>
            <p:nvPr/>
          </p:nvSpPr>
          <p:spPr>
            <a:xfrm>
              <a:off x="5961697" y="5936970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3"/>
                  </a:lnTo>
                  <a:lnTo>
                    <a:pt x="6705" y="315213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25" name="object 36"/>
            <p:cNvSpPr txBox="1"/>
            <p:nvPr/>
          </p:nvSpPr>
          <p:spPr>
            <a:xfrm>
              <a:off x="5745072" y="8332884"/>
              <a:ext cx="349017" cy="5892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8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a </a:t>
              </a:r>
              <a:r>
                <a:rPr sz="1200" b="1" spc="-15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351155">
                <a:lnSpc>
                  <a:spcPct val="100000"/>
                </a:lnSpc>
                <a:spcBef>
                  <a:spcPts val="280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26" name="object 37"/>
            <p:cNvSpPr txBox="1"/>
            <p:nvPr/>
          </p:nvSpPr>
          <p:spPr>
            <a:xfrm>
              <a:off x="5734018" y="7031818"/>
              <a:ext cx="349017" cy="86486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a  </a:t>
              </a:r>
              <a:r>
                <a:rPr sz="1200" b="1" spc="80" dirty="0">
                  <a:latin typeface="Times New Roman"/>
                  <a:cs typeface="Times New Roman"/>
                </a:rPr>
                <a:t> </a:t>
              </a:r>
              <a:r>
                <a:rPr sz="1200" b="1" spc="7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b </a:t>
              </a:r>
              <a:r>
                <a:rPr sz="1200" b="1" spc="-2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</a:p>
            <a:p>
              <a:pPr marR="5080" algn="r">
                <a:lnSpc>
                  <a:spcPct val="100000"/>
                </a:lnSpc>
                <a:spcBef>
                  <a:spcPts val="33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38"/>
            <p:cNvSpPr txBox="1"/>
            <p:nvPr/>
          </p:nvSpPr>
          <p:spPr>
            <a:xfrm>
              <a:off x="5723251" y="5871638"/>
              <a:ext cx="359992" cy="6775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5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c </a:t>
              </a:r>
              <a:r>
                <a:rPr sz="1200" b="1" spc="-4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439420">
                <a:lnSpc>
                  <a:spcPct val="100000"/>
                </a:lnSpc>
                <a:spcBef>
                  <a:spcPts val="430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28" name="object 39"/>
            <p:cNvSpPr txBox="1"/>
            <p:nvPr/>
          </p:nvSpPr>
          <p:spPr>
            <a:xfrm>
              <a:off x="5314534" y="7681510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29" name="object 40"/>
            <p:cNvSpPr txBox="1"/>
            <p:nvPr/>
          </p:nvSpPr>
          <p:spPr>
            <a:xfrm>
              <a:off x="5726585" y="6706517"/>
              <a:ext cx="158046" cy="933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b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30" name="object 41"/>
            <p:cNvSpPr txBox="1"/>
            <p:nvPr/>
          </p:nvSpPr>
          <p:spPr>
            <a:xfrm>
              <a:off x="5727374" y="5604399"/>
              <a:ext cx="158046" cy="793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c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31" name="object 42"/>
            <p:cNvSpPr txBox="1"/>
            <p:nvPr/>
          </p:nvSpPr>
          <p:spPr>
            <a:xfrm>
              <a:off x="5117901" y="6716617"/>
              <a:ext cx="349017" cy="54864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7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b </a:t>
              </a:r>
              <a:r>
                <a:rPr sz="1200" b="1" spc="-2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</a:p>
            <a:p>
              <a:pPr marL="309880">
                <a:lnSpc>
                  <a:spcPct val="100000"/>
                </a:lnSpc>
                <a:spcBef>
                  <a:spcPts val="33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32" name="object 43"/>
            <p:cNvSpPr txBox="1"/>
            <p:nvPr/>
          </p:nvSpPr>
          <p:spPr>
            <a:xfrm>
              <a:off x="5112407" y="5596622"/>
              <a:ext cx="349017" cy="6565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5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c </a:t>
              </a:r>
              <a:r>
                <a:rPr sz="1200" b="1" spc="-4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</a:p>
            <a:p>
              <a:pPr marL="418465">
                <a:lnSpc>
                  <a:spcPct val="100000"/>
                </a:lnSpc>
                <a:spcBef>
                  <a:spcPts val="31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33" name="object 44"/>
            <p:cNvSpPr/>
            <p:nvPr/>
          </p:nvSpPr>
          <p:spPr>
            <a:xfrm>
              <a:off x="7081697" y="685914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665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34" name="object 45"/>
            <p:cNvSpPr/>
            <p:nvPr/>
          </p:nvSpPr>
          <p:spPr>
            <a:xfrm>
              <a:off x="6531762" y="6486918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13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35" name="object 46"/>
            <p:cNvSpPr/>
            <p:nvPr/>
          </p:nvSpPr>
          <p:spPr>
            <a:xfrm>
              <a:off x="6531762" y="6178410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09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4"/>
                  </a:lnTo>
                  <a:lnTo>
                    <a:pt x="6705" y="315214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36" name="object 47"/>
            <p:cNvSpPr txBox="1"/>
            <p:nvPr/>
          </p:nvSpPr>
          <p:spPr>
            <a:xfrm>
              <a:off x="6927579" y="6378747"/>
              <a:ext cx="550964" cy="72580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R="249554" algn="ctr">
                <a:lnSpc>
                  <a:spcPct val="100000"/>
                </a:lnSpc>
              </a:pPr>
              <a:r>
                <a:rPr sz="1200" b="1" spc="5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c </a:t>
              </a:r>
              <a:r>
                <a:rPr sz="1200" b="1" spc="-4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</a:p>
            <a:p>
              <a:pPr marL="332105">
                <a:lnSpc>
                  <a:spcPct val="100000"/>
                </a:lnSpc>
                <a:spcBef>
                  <a:spcPts val="39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  </a:t>
              </a:r>
              <a:r>
                <a:rPr sz="1200" b="1" i="1" spc="-30" dirty="0">
                  <a:latin typeface="Times New Roman"/>
                  <a:cs typeface="Times New Roman"/>
                </a:rPr>
                <a:t> </a:t>
              </a:r>
              <a:r>
                <a:rPr sz="1200" b="1" dirty="0">
                  <a:latin typeface="Times New Roman"/>
                  <a:cs typeface="Times New Roman"/>
                </a:rPr>
                <a:t>=</a:t>
              </a:r>
            </a:p>
            <a:p>
              <a:pPr marR="219710" algn="ctr">
                <a:lnSpc>
                  <a:spcPct val="100000"/>
                </a:lnSpc>
                <a:spcBef>
                  <a:spcPts val="310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c</a:t>
              </a:r>
            </a:p>
          </p:txBody>
        </p:sp>
        <p:sp>
          <p:nvSpPr>
            <p:cNvPr id="37" name="object 48"/>
            <p:cNvSpPr txBox="1"/>
            <p:nvPr/>
          </p:nvSpPr>
          <p:spPr>
            <a:xfrm>
              <a:off x="6892669" y="6147852"/>
              <a:ext cx="158046" cy="793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c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38" name="object 49"/>
            <p:cNvSpPr/>
            <p:nvPr/>
          </p:nvSpPr>
          <p:spPr>
            <a:xfrm>
              <a:off x="7074992" y="8321192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371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39" name="object 50"/>
            <p:cNvSpPr/>
            <p:nvPr/>
          </p:nvSpPr>
          <p:spPr>
            <a:xfrm>
              <a:off x="6525056" y="7841665"/>
              <a:ext cx="321945" cy="503555"/>
            </a:xfrm>
            <a:custGeom>
              <a:avLst/>
              <a:gdLst/>
              <a:ahLst/>
              <a:cxnLst/>
              <a:rect l="l" t="t" r="r" b="b"/>
              <a:pathLst>
                <a:path w="321945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01" y="502996"/>
                  </a:lnTo>
                  <a:lnTo>
                    <a:pt x="321919" y="502996"/>
                  </a:lnTo>
                  <a:lnTo>
                    <a:pt x="321919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40" name="object 51"/>
            <p:cNvSpPr/>
            <p:nvPr/>
          </p:nvSpPr>
          <p:spPr>
            <a:xfrm>
              <a:off x="6525056" y="7533157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09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3"/>
                  </a:lnTo>
                  <a:lnTo>
                    <a:pt x="6705" y="315213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41" name="object 52"/>
            <p:cNvSpPr txBox="1"/>
            <p:nvPr/>
          </p:nvSpPr>
          <p:spPr>
            <a:xfrm>
              <a:off x="6867345" y="7815653"/>
              <a:ext cx="561939" cy="7042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R="216535" algn="ctr">
                <a:lnSpc>
                  <a:spcPct val="100000"/>
                </a:lnSpc>
              </a:pPr>
              <a:r>
                <a:rPr sz="1200" b="1" spc="7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b </a:t>
              </a:r>
              <a:r>
                <a:rPr sz="1200" b="1" spc="-2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310515">
                <a:lnSpc>
                  <a:spcPct val="100000"/>
                </a:lnSpc>
                <a:spcBef>
                  <a:spcPts val="470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  </a:t>
              </a:r>
              <a:r>
                <a:rPr sz="1200" b="1" i="1" spc="-30" dirty="0">
                  <a:latin typeface="Times New Roman"/>
                  <a:cs typeface="Times New Roman"/>
                </a:rPr>
                <a:t> </a:t>
              </a: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  <a:p>
              <a:pPr marR="273685" algn="ctr">
                <a:lnSpc>
                  <a:spcPct val="100000"/>
                </a:lnSpc>
                <a:spcBef>
                  <a:spcPts val="334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b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42" name="object 53"/>
            <p:cNvSpPr txBox="1"/>
            <p:nvPr/>
          </p:nvSpPr>
          <p:spPr>
            <a:xfrm>
              <a:off x="6858440" y="7498065"/>
              <a:ext cx="158046" cy="933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b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43" name="object 54"/>
            <p:cNvSpPr txBox="1"/>
            <p:nvPr/>
          </p:nvSpPr>
          <p:spPr>
            <a:xfrm>
              <a:off x="6494821" y="7332723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44" name="object 55"/>
            <p:cNvSpPr/>
            <p:nvPr/>
          </p:nvSpPr>
          <p:spPr>
            <a:xfrm>
              <a:off x="7068286" y="9575330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371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45" name="object 56"/>
            <p:cNvSpPr/>
            <p:nvPr/>
          </p:nvSpPr>
          <p:spPr>
            <a:xfrm>
              <a:off x="6518338" y="9149460"/>
              <a:ext cx="315595" cy="503555"/>
            </a:xfrm>
            <a:custGeom>
              <a:avLst/>
              <a:gdLst/>
              <a:ahLst/>
              <a:cxnLst/>
              <a:rect l="l" t="t" r="r" b="b"/>
              <a:pathLst>
                <a:path w="315595" h="503554">
                  <a:moveTo>
                    <a:pt x="6718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08508" y="502996"/>
                  </a:lnTo>
                  <a:lnTo>
                    <a:pt x="315214" y="502996"/>
                  </a:lnTo>
                  <a:lnTo>
                    <a:pt x="315214" y="496290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46" name="object 57"/>
            <p:cNvSpPr/>
            <p:nvPr/>
          </p:nvSpPr>
          <p:spPr>
            <a:xfrm>
              <a:off x="6518338" y="8840952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09" h="315595">
                  <a:moveTo>
                    <a:pt x="308508" y="0"/>
                  </a:moveTo>
                  <a:lnTo>
                    <a:pt x="301802" y="0"/>
                  </a:lnTo>
                  <a:lnTo>
                    <a:pt x="0" y="308508"/>
                  </a:lnTo>
                  <a:lnTo>
                    <a:pt x="0" y="315213"/>
                  </a:lnTo>
                  <a:lnTo>
                    <a:pt x="6718" y="315213"/>
                  </a:lnTo>
                  <a:lnTo>
                    <a:pt x="308508" y="6705"/>
                  </a:lnTo>
                  <a:lnTo>
                    <a:pt x="308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200" b="1"/>
            </a:p>
          </p:txBody>
        </p:sp>
        <p:sp>
          <p:nvSpPr>
            <p:cNvPr id="47" name="object 58"/>
            <p:cNvSpPr txBox="1"/>
            <p:nvPr/>
          </p:nvSpPr>
          <p:spPr>
            <a:xfrm>
              <a:off x="6291284" y="8763792"/>
              <a:ext cx="359992" cy="5943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8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a </a:t>
              </a:r>
              <a:r>
                <a:rPr sz="1200" b="1" spc="-15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356235">
                <a:lnSpc>
                  <a:spcPct val="100000"/>
                </a:lnSpc>
                <a:spcBef>
                  <a:spcPts val="439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48" name="object 59"/>
            <p:cNvSpPr txBox="1"/>
            <p:nvPr/>
          </p:nvSpPr>
          <p:spPr>
            <a:xfrm>
              <a:off x="6284915" y="8360158"/>
              <a:ext cx="158046" cy="863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a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49" name="object 60"/>
            <p:cNvSpPr txBox="1"/>
            <p:nvPr/>
          </p:nvSpPr>
          <p:spPr>
            <a:xfrm>
              <a:off x="6285441" y="7487838"/>
              <a:ext cx="370968" cy="5962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7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b </a:t>
              </a:r>
              <a:r>
                <a:rPr sz="1200" b="1" spc="-2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357505">
                <a:lnSpc>
                  <a:spcPct val="100000"/>
                </a:lnSpc>
                <a:spcBef>
                  <a:spcPts val="46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0" name="object 61"/>
            <p:cNvSpPr txBox="1"/>
            <p:nvPr/>
          </p:nvSpPr>
          <p:spPr>
            <a:xfrm>
              <a:off x="6288466" y="7042211"/>
              <a:ext cx="158046" cy="933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b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1" name="object 62"/>
            <p:cNvSpPr txBox="1"/>
            <p:nvPr/>
          </p:nvSpPr>
          <p:spPr>
            <a:xfrm>
              <a:off x="6299321" y="6416814"/>
              <a:ext cx="158046" cy="4679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spc="5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c </a:t>
              </a:r>
              <a:r>
                <a:rPr sz="1200" b="1" spc="-40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2" name="object 63"/>
            <p:cNvSpPr txBox="1"/>
            <p:nvPr/>
          </p:nvSpPr>
          <p:spPr>
            <a:xfrm>
              <a:off x="6318625" y="5906475"/>
              <a:ext cx="338042" cy="45720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c</a:t>
              </a:r>
            </a:p>
            <a:p>
              <a:pPr marR="55880" algn="r">
                <a:lnSpc>
                  <a:spcPct val="100000"/>
                </a:lnSpc>
                <a:spcBef>
                  <a:spcPts val="21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  </a:t>
              </a:r>
              <a:r>
                <a:rPr sz="1200" b="1" i="1" spc="-30" dirty="0">
                  <a:latin typeface="Times New Roman"/>
                  <a:cs typeface="Times New Roman"/>
                </a:rPr>
                <a:t> </a:t>
              </a:r>
              <a:r>
                <a:rPr sz="1200" b="1" dirty="0">
                  <a:latin typeface="Times New Roman"/>
                  <a:cs typeface="Times New Roman"/>
                </a:rPr>
                <a:t>=</a:t>
              </a:r>
            </a:p>
          </p:txBody>
        </p:sp>
        <p:sp>
          <p:nvSpPr>
            <p:cNvPr id="53" name="object 64"/>
            <p:cNvSpPr txBox="1"/>
            <p:nvPr/>
          </p:nvSpPr>
          <p:spPr>
            <a:xfrm>
              <a:off x="5931464" y="8177768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4" name="object 65"/>
            <p:cNvSpPr txBox="1"/>
            <p:nvPr/>
          </p:nvSpPr>
          <p:spPr>
            <a:xfrm>
              <a:off x="5307847" y="6561502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5" name="object 66"/>
            <p:cNvSpPr txBox="1"/>
            <p:nvPr/>
          </p:nvSpPr>
          <p:spPr>
            <a:xfrm>
              <a:off x="5301159" y="5441504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6" name="object 67"/>
            <p:cNvSpPr txBox="1"/>
            <p:nvPr/>
          </p:nvSpPr>
          <p:spPr>
            <a:xfrm>
              <a:off x="5924738" y="6876702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7" name="object 68"/>
            <p:cNvSpPr txBox="1"/>
            <p:nvPr/>
          </p:nvSpPr>
          <p:spPr>
            <a:xfrm>
              <a:off x="5924761" y="5716521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8" name="object 69"/>
            <p:cNvSpPr txBox="1"/>
            <p:nvPr/>
          </p:nvSpPr>
          <p:spPr>
            <a:xfrm>
              <a:off x="6852630" y="9246665"/>
              <a:ext cx="572915" cy="5422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R="59690" algn="ctr">
                <a:lnSpc>
                  <a:spcPct val="100000"/>
                </a:lnSpc>
              </a:pPr>
              <a:r>
                <a:rPr sz="1200" b="1" spc="80" dirty="0">
                  <a:latin typeface="Times New Roman"/>
                  <a:cs typeface="Times New Roman"/>
                </a:rPr>
                <a:t>&lt;</a:t>
              </a:r>
              <a:r>
                <a:rPr sz="1200" b="1" dirty="0">
                  <a:latin typeface="Times New Roman"/>
                  <a:cs typeface="Times New Roman"/>
                </a:rPr>
                <a:t>a </a:t>
              </a:r>
              <a:r>
                <a:rPr sz="1200" b="1" spc="-15" dirty="0">
                  <a:latin typeface="Times New Roman"/>
                  <a:cs typeface="Times New Roman"/>
                </a:rPr>
                <a:t> </a:t>
              </a:r>
              <a:r>
                <a:rPr sz="1200" b="1" spc="95" dirty="0">
                  <a:latin typeface="Times New Roman"/>
                  <a:cs typeface="Times New Roman"/>
                </a:rPr>
                <a:t>s</a:t>
              </a:r>
              <a:r>
                <a:rPr sz="1200" b="1" spc="35" dirty="0">
                  <a:latin typeface="Times New Roman"/>
                  <a:cs typeface="Times New Roman"/>
                </a:rPr>
                <a:t>e</a:t>
              </a:r>
              <a:r>
                <a:rPr sz="1200" b="1" spc="90" dirty="0">
                  <a:latin typeface="Times New Roman"/>
                  <a:cs typeface="Times New Roman"/>
                </a:rPr>
                <a:t>q</a:t>
              </a:r>
              <a:r>
                <a:rPr sz="1200" b="1" dirty="0">
                  <a:latin typeface="Times New Roman"/>
                  <a:cs typeface="Times New Roman"/>
                </a:rPr>
                <a:t>&gt;</a:t>
              </a:r>
              <a:endParaRPr sz="1200" b="1">
                <a:latin typeface="Times New Roman"/>
                <a:cs typeface="Times New Roman"/>
              </a:endParaRPr>
            </a:p>
            <a:p>
              <a:pPr marL="193675" indent="109855">
                <a:lnSpc>
                  <a:spcPct val="100000"/>
                </a:lnSpc>
                <a:spcBef>
                  <a:spcPts val="345"/>
                </a:spcBef>
              </a:pPr>
              <a:r>
                <a:rPr sz="1200" b="1" i="1" spc="60" dirty="0">
                  <a:latin typeface="Times New Roman"/>
                  <a:cs typeface="Times New Roman"/>
                </a:rPr>
                <a:t>Si</a:t>
              </a:r>
              <a:r>
                <a:rPr sz="1200" b="1" i="1" spc="105" dirty="0">
                  <a:latin typeface="Times New Roman"/>
                  <a:cs typeface="Times New Roman"/>
                </a:rPr>
                <a:t>z</a:t>
              </a:r>
              <a:r>
                <a:rPr sz="1200" b="1" i="1" dirty="0">
                  <a:latin typeface="Times New Roman"/>
                  <a:cs typeface="Times New Roman"/>
                </a:rPr>
                <a:t>e</a:t>
              </a:r>
              <a:endParaRPr sz="1200" b="1">
                <a:latin typeface="Times New Roman"/>
                <a:cs typeface="Times New Roman"/>
              </a:endParaRPr>
            </a:p>
            <a:p>
              <a:pPr marR="85725" algn="ctr">
                <a:lnSpc>
                  <a:spcPct val="100000"/>
                </a:lnSpc>
                <a:spcBef>
                  <a:spcPts val="625"/>
                </a:spcBef>
              </a:pPr>
              <a:r>
                <a:rPr sz="1200" b="1" dirty="0">
                  <a:latin typeface="Times New Roman"/>
                  <a:cs typeface="Times New Roman"/>
                </a:rPr>
                <a:t>a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59" name="object 70"/>
            <p:cNvSpPr txBox="1"/>
            <p:nvPr/>
          </p:nvSpPr>
          <p:spPr>
            <a:xfrm>
              <a:off x="6846673" y="8790982"/>
              <a:ext cx="158046" cy="863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a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60" name="object 71"/>
            <p:cNvSpPr txBox="1"/>
            <p:nvPr/>
          </p:nvSpPr>
          <p:spPr>
            <a:xfrm>
              <a:off x="6493294" y="8608677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  <p:sp>
          <p:nvSpPr>
            <p:cNvPr id="61" name="object 72"/>
            <p:cNvSpPr txBox="1"/>
            <p:nvPr/>
          </p:nvSpPr>
          <p:spPr>
            <a:xfrm>
              <a:off x="7043248" y="9091549"/>
              <a:ext cx="158046" cy="939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=</a:t>
              </a:r>
              <a:endParaRPr sz="1200" b="1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4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an Inherited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90601"/>
            <a:ext cx="8585200" cy="5600699"/>
          </a:xfrm>
        </p:spPr>
        <p:txBody>
          <a:bodyPr>
            <a:noAutofit/>
          </a:bodyPr>
          <a:lstStyle/>
          <a:p>
            <a:pPr marL="0" marR="125730" indent="0">
              <a:lnSpc>
                <a:spcPts val="1430"/>
              </a:lnSpc>
              <a:spcBef>
                <a:spcPts val="1260"/>
              </a:spcBef>
              <a:buNone/>
            </a:pPr>
            <a:r>
              <a:rPr lang="en-US" sz="1600" spc="-10" dirty="0">
                <a:latin typeface="Helvetica"/>
                <a:cs typeface="Helvetica"/>
              </a:rPr>
              <a:t>Attac</a:t>
            </a:r>
            <a:r>
              <a:rPr lang="en-US" sz="1600" spc="5" dirty="0">
                <a:latin typeface="Helvetica"/>
                <a:cs typeface="Helvetica"/>
              </a:rPr>
              <a:t>h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5" dirty="0">
                <a:latin typeface="Helvetica"/>
                <a:cs typeface="Helvetica"/>
              </a:rPr>
              <a:t>a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>
                <a:latin typeface="Helvetica"/>
                <a:cs typeface="Helvetica"/>
              </a:rPr>
              <a:t>synthesize</a:t>
            </a:r>
            <a:r>
              <a:rPr lang="en-US" sz="1600" spc="5" dirty="0">
                <a:latin typeface="Helvetica"/>
                <a:cs typeface="Helvetica"/>
              </a:rPr>
              <a:t>d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5" dirty="0">
                <a:latin typeface="Helvetica"/>
                <a:cs typeface="Helvetica"/>
              </a:rPr>
              <a:t>attribut</a:t>
            </a:r>
            <a:r>
              <a:rPr lang="en-US" sz="1600" spc="5" dirty="0">
                <a:latin typeface="Helvetica"/>
                <a:cs typeface="Helvetica"/>
              </a:rPr>
              <a:t>e</a:t>
            </a:r>
            <a:r>
              <a:rPr lang="en-US" sz="1600" spc="-55" dirty="0">
                <a:latin typeface="Helvetica"/>
                <a:cs typeface="Helvetica"/>
              </a:rPr>
              <a:t> </a:t>
            </a:r>
            <a:r>
              <a:rPr lang="en-US" sz="1600" i="1" spc="-5" dirty="0">
                <a:latin typeface="Palatino"/>
                <a:cs typeface="Palatino"/>
              </a:rPr>
              <a:t>Siz</a:t>
            </a:r>
            <a:r>
              <a:rPr lang="en-US" sz="1600" i="1" dirty="0">
                <a:latin typeface="Palatino"/>
                <a:cs typeface="Palatino"/>
              </a:rPr>
              <a:t>e</a:t>
            </a:r>
            <a:r>
              <a:rPr lang="en-US" sz="1600" i="1" spc="15" dirty="0">
                <a:latin typeface="Palatino"/>
                <a:cs typeface="Palatino"/>
              </a:rPr>
              <a:t> </a:t>
            </a:r>
            <a:r>
              <a:rPr lang="en-US" sz="1600" spc="-15" dirty="0">
                <a:latin typeface="Helvetica"/>
                <a:cs typeface="Helvetica"/>
              </a:rPr>
              <a:t>t</a:t>
            </a:r>
            <a:r>
              <a:rPr lang="en-US" sz="1600" spc="5" dirty="0">
                <a:latin typeface="Helvetica"/>
                <a:cs typeface="Helvetica"/>
              </a:rPr>
              <a:t>o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>
                <a:latin typeface="Helvetica"/>
                <a:cs typeface="Helvetica"/>
              </a:rPr>
              <a:t>&lt;</a:t>
            </a:r>
            <a:r>
              <a:rPr lang="en-US" sz="1600" spc="5" dirty="0">
                <a:latin typeface="Helvetica"/>
                <a:cs typeface="Helvetica"/>
              </a:rPr>
              <a:t>a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 err="1">
                <a:latin typeface="Helvetica"/>
                <a:cs typeface="Helvetica"/>
              </a:rPr>
              <a:t>seq</a:t>
            </a:r>
            <a:r>
              <a:rPr lang="en-US" sz="1600" spc="-10" dirty="0">
                <a:latin typeface="Helvetica"/>
                <a:cs typeface="Helvetica"/>
              </a:rPr>
              <a:t>&gt; an</a:t>
            </a:r>
            <a:r>
              <a:rPr lang="en-US" sz="1600" spc="5" dirty="0">
                <a:latin typeface="Helvetica"/>
                <a:cs typeface="Helvetica"/>
              </a:rPr>
              <a:t>d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>
                <a:latin typeface="Helvetica"/>
                <a:cs typeface="Helvetica"/>
              </a:rPr>
              <a:t>inherite</a:t>
            </a:r>
            <a:r>
              <a:rPr lang="en-US" sz="1600" spc="5" dirty="0">
                <a:latin typeface="Helvetica"/>
                <a:cs typeface="Helvetica"/>
              </a:rPr>
              <a:t>d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>
                <a:latin typeface="Helvetica"/>
                <a:cs typeface="Helvetica"/>
              </a:rPr>
              <a:t>attribute</a:t>
            </a:r>
            <a:r>
              <a:rPr lang="en-US" sz="1600" spc="5" dirty="0">
                <a:latin typeface="Helvetica"/>
                <a:cs typeface="Helvetica"/>
              </a:rPr>
              <a:t>s</a:t>
            </a:r>
            <a:r>
              <a:rPr lang="en-US" sz="1600" spc="-30" dirty="0">
                <a:latin typeface="Helvetica"/>
                <a:cs typeface="Helvetica"/>
              </a:rPr>
              <a:t> </a:t>
            </a:r>
            <a:r>
              <a:rPr lang="en-US" sz="1600" i="1" spc="-10" dirty="0" err="1">
                <a:latin typeface="Palatino"/>
                <a:cs typeface="Palatino"/>
              </a:rPr>
              <a:t>InSiz</a:t>
            </a:r>
            <a:r>
              <a:rPr lang="en-US" sz="1600" i="1" dirty="0" err="1">
                <a:latin typeface="Palatino"/>
                <a:cs typeface="Palatino"/>
              </a:rPr>
              <a:t>e</a:t>
            </a:r>
            <a:r>
              <a:rPr lang="en-US" sz="1600" i="1" spc="25" dirty="0">
                <a:latin typeface="Palatino"/>
                <a:cs typeface="Palatino"/>
              </a:rPr>
              <a:t> </a:t>
            </a:r>
            <a:r>
              <a:rPr lang="en-US" sz="1600" spc="-15" dirty="0">
                <a:latin typeface="Helvetica"/>
                <a:cs typeface="Helvetica"/>
              </a:rPr>
              <a:t>t</a:t>
            </a:r>
            <a:r>
              <a:rPr lang="en-US" sz="1600" spc="5" dirty="0">
                <a:latin typeface="Helvetica"/>
                <a:cs typeface="Helvetica"/>
              </a:rPr>
              <a:t>o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>
                <a:latin typeface="Helvetica"/>
                <a:cs typeface="Helvetica"/>
              </a:rPr>
              <a:t>&lt;</a:t>
            </a:r>
            <a:r>
              <a:rPr lang="en-US" sz="1600" spc="5" dirty="0">
                <a:latin typeface="Helvetica"/>
                <a:cs typeface="Helvetica"/>
              </a:rPr>
              <a:t>b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 err="1">
                <a:latin typeface="Helvetica"/>
                <a:cs typeface="Helvetica"/>
              </a:rPr>
              <a:t>seq</a:t>
            </a:r>
            <a:r>
              <a:rPr lang="en-US" sz="1600" spc="5" dirty="0">
                <a:latin typeface="Helvetica"/>
                <a:cs typeface="Helvetica"/>
              </a:rPr>
              <a:t>&gt;</a:t>
            </a:r>
            <a:r>
              <a:rPr lang="en-US" sz="1600" spc="-20" dirty="0">
                <a:latin typeface="Helvetica"/>
                <a:cs typeface="Helvetica"/>
              </a:rPr>
              <a:t> </a:t>
            </a:r>
            <a:r>
              <a:rPr lang="en-US" sz="1600" spc="-10" dirty="0" smtClean="0">
                <a:latin typeface="Helvetica"/>
                <a:cs typeface="Helvetica"/>
              </a:rPr>
              <a:t>and</a:t>
            </a:r>
            <a:r>
              <a:rPr lang="en-US" sz="1600" dirty="0" smtClean="0">
                <a:latin typeface="Helvetica"/>
                <a:cs typeface="Helvetica"/>
              </a:rPr>
              <a:t> </a:t>
            </a:r>
            <a:r>
              <a:rPr lang="en-US" sz="1600" spc="-15" dirty="0" smtClean="0">
                <a:latin typeface="Helvetica"/>
                <a:cs typeface="Helvetica"/>
              </a:rPr>
              <a:t>&lt;</a:t>
            </a:r>
            <a:r>
              <a:rPr lang="en-US" sz="1600" spc="5" dirty="0" smtClean="0">
                <a:latin typeface="Helvetica"/>
                <a:cs typeface="Helvetica"/>
              </a:rPr>
              <a:t>c</a:t>
            </a:r>
            <a:r>
              <a:rPr lang="en-US" sz="1600" spc="-30" dirty="0" smtClean="0">
                <a:latin typeface="Helvetica"/>
                <a:cs typeface="Helvetica"/>
              </a:rPr>
              <a:t> </a:t>
            </a:r>
            <a:r>
              <a:rPr lang="en-US" sz="1600" spc="-15" dirty="0" err="1">
                <a:latin typeface="Helvetica"/>
                <a:cs typeface="Helvetica"/>
              </a:rPr>
              <a:t>seq</a:t>
            </a:r>
            <a:r>
              <a:rPr lang="en-US" sz="1600" spc="-15" dirty="0">
                <a:latin typeface="Helvetica"/>
                <a:cs typeface="Helvetica"/>
              </a:rPr>
              <a:t>&gt;.</a:t>
            </a:r>
            <a:endParaRPr lang="en-US" sz="1600" dirty="0">
              <a:latin typeface="Helvetica"/>
              <a:cs typeface="Helvetica"/>
            </a:endParaRPr>
          </a:p>
          <a:p>
            <a:pPr marL="0" indent="0">
              <a:lnSpc>
                <a:spcPct val="100000"/>
              </a:lnSpc>
              <a:spcBef>
                <a:spcPts val="49"/>
              </a:spcBef>
              <a:buNone/>
            </a:pPr>
            <a:endParaRPr lang="en-US" sz="1050" dirty="0">
              <a:latin typeface="Times New Roman"/>
              <a:cs typeface="Times New Roman"/>
            </a:endParaRPr>
          </a:p>
          <a:p>
            <a:pPr marL="0" indent="0">
              <a:lnSpc>
                <a:spcPts val="1355"/>
              </a:lnSpc>
              <a:buNone/>
            </a:pPr>
            <a:r>
              <a:rPr lang="en-US" sz="1400" spc="-5" dirty="0">
                <a:latin typeface="Helvetica"/>
                <a:cs typeface="Helvetica"/>
              </a:rPr>
              <a:t>&lt;string</a:t>
            </a:r>
            <a:r>
              <a:rPr lang="en-US" sz="1400" spc="5" dirty="0">
                <a:latin typeface="Helvetica"/>
                <a:cs typeface="Helvetica"/>
              </a:rPr>
              <a:t>&gt;</a:t>
            </a:r>
            <a:r>
              <a:rPr lang="en-US" sz="1400" spc="-10" dirty="0">
                <a:latin typeface="Helvetica"/>
                <a:cs typeface="Helvetica"/>
              </a:rPr>
              <a:t> ::</a:t>
            </a:r>
            <a:r>
              <a:rPr lang="en-US" sz="1400" spc="5" dirty="0">
                <a:latin typeface="Helvetica"/>
                <a:cs typeface="Helvetica"/>
              </a:rPr>
              <a:t>=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a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b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c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 err="1">
                <a:latin typeface="Helvetica"/>
                <a:cs typeface="Helvetica"/>
              </a:rPr>
              <a:t>seq</a:t>
            </a:r>
            <a:r>
              <a:rPr lang="en-US" sz="1400" spc="-5" dirty="0">
                <a:latin typeface="Helvetica"/>
                <a:cs typeface="Helvetica"/>
              </a:rPr>
              <a:t>&gt;</a:t>
            </a:r>
            <a:endParaRPr lang="en-US" sz="1400" dirty="0">
              <a:latin typeface="Helvetica"/>
              <a:cs typeface="Helvetica"/>
            </a:endParaRPr>
          </a:p>
          <a:p>
            <a:pPr marL="749935" indent="0">
              <a:lnSpc>
                <a:spcPts val="1320"/>
              </a:lnSpc>
              <a:buNone/>
            </a:pPr>
            <a:r>
              <a:rPr lang="en-US" sz="1400" i="1" spc="5" dirty="0" smtClean="0">
                <a:latin typeface="Palatino"/>
                <a:cs typeface="Palatino"/>
              </a:rPr>
              <a:t>	</a:t>
            </a:r>
            <a:r>
              <a:rPr lang="en-US" sz="1400" i="1" spc="5" dirty="0" err="1" smtClean="0">
                <a:latin typeface="Palatino"/>
                <a:cs typeface="Palatino"/>
              </a:rPr>
              <a:t>InSize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&lt;b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 </a:t>
            </a:r>
            <a:r>
              <a:rPr lang="en-US" sz="1400" spc="10" dirty="0">
                <a:latin typeface="Symbol"/>
                <a:cs typeface="Symbol"/>
              </a:rPr>
              <a:t>←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i="1" spc="5" dirty="0">
                <a:latin typeface="Palatino"/>
                <a:cs typeface="Palatino"/>
              </a:rPr>
              <a:t>Siz</a:t>
            </a:r>
            <a:r>
              <a:rPr lang="en-US" sz="1400" i="1" spc="-5" dirty="0">
                <a:latin typeface="Palatino"/>
                <a:cs typeface="Palatino"/>
              </a:rPr>
              <a:t>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&lt;a</a:t>
            </a:r>
            <a:r>
              <a:rPr lang="en-US" sz="1400" spc="15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</a:t>
            </a:r>
            <a:endParaRPr lang="en-US" sz="1400" dirty="0">
              <a:latin typeface="Helvetica"/>
              <a:cs typeface="Helvetica"/>
            </a:endParaRPr>
          </a:p>
          <a:p>
            <a:pPr marL="749935" indent="0">
              <a:lnSpc>
                <a:spcPts val="1405"/>
              </a:lnSpc>
              <a:buNone/>
            </a:pPr>
            <a:r>
              <a:rPr lang="en-US" sz="1400" i="1" spc="5" dirty="0" smtClean="0">
                <a:latin typeface="Palatino"/>
                <a:cs typeface="Palatino"/>
              </a:rPr>
              <a:t>	</a:t>
            </a:r>
            <a:r>
              <a:rPr lang="en-US" sz="1400" i="1" spc="5" dirty="0" err="1" smtClean="0">
                <a:latin typeface="Palatino"/>
                <a:cs typeface="Palatino"/>
              </a:rPr>
              <a:t>InSize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&lt;c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10" dirty="0">
                <a:latin typeface="Symbol"/>
                <a:cs typeface="Symbol"/>
              </a:rPr>
              <a:t>←</a:t>
            </a:r>
            <a:r>
              <a:rPr lang="en-US" sz="1400" spc="15" dirty="0">
                <a:latin typeface="Times New Roman"/>
                <a:cs typeface="Times New Roman"/>
              </a:rPr>
              <a:t> </a:t>
            </a:r>
            <a:r>
              <a:rPr lang="en-US" sz="1400" i="1" spc="5" dirty="0">
                <a:latin typeface="Palatino"/>
                <a:cs typeface="Palatino"/>
              </a:rPr>
              <a:t>Siz</a:t>
            </a:r>
            <a:r>
              <a:rPr lang="en-US" sz="1400" i="1" spc="-5" dirty="0">
                <a:latin typeface="Palatino"/>
                <a:cs typeface="Palatino"/>
              </a:rPr>
              <a:t>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&lt;a</a:t>
            </a:r>
            <a:r>
              <a:rPr lang="en-US" sz="1400" spc="15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</a:t>
            </a:r>
            <a:endParaRPr lang="en-US" sz="1400" dirty="0">
              <a:latin typeface="Helvetica"/>
              <a:cs typeface="Helvetica"/>
            </a:endParaRPr>
          </a:p>
          <a:p>
            <a:pPr marL="0" indent="0">
              <a:lnSpc>
                <a:spcPts val="1355"/>
              </a:lnSpc>
              <a:spcBef>
                <a:spcPts val="830"/>
              </a:spcBef>
              <a:buNone/>
            </a:pPr>
            <a:r>
              <a:rPr lang="en-US" sz="1400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a</a:t>
            </a:r>
            <a:r>
              <a:rPr lang="en-US" sz="1400" spc="-5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</a:t>
            </a:r>
            <a:r>
              <a:rPr lang="en-US" sz="1400" spc="-5" dirty="0">
                <a:latin typeface="Helvetica"/>
                <a:cs typeface="Helvetica"/>
              </a:rPr>
              <a:t> ::</a:t>
            </a:r>
            <a:r>
              <a:rPr lang="en-US" sz="1400" spc="5" dirty="0">
                <a:latin typeface="Helvetica"/>
                <a:cs typeface="Helvetica"/>
              </a:rPr>
              <a:t>=</a:t>
            </a:r>
            <a:r>
              <a:rPr lang="en-US" sz="1400" spc="-5" dirty="0">
                <a:latin typeface="Helvetica"/>
                <a:cs typeface="Helvetica"/>
              </a:rPr>
              <a:t> </a:t>
            </a:r>
            <a:r>
              <a:rPr lang="en-US" sz="1400" b="1" spc="5" dirty="0">
                <a:latin typeface="Helvetica"/>
                <a:cs typeface="Helvetica"/>
              </a:rPr>
              <a:t>a</a:t>
            </a:r>
            <a:endParaRPr lang="en-US" sz="1400" dirty="0">
              <a:latin typeface="Helvetica"/>
              <a:cs typeface="Helvetica"/>
            </a:endParaRPr>
          </a:p>
          <a:p>
            <a:pPr marL="508635" indent="0">
              <a:lnSpc>
                <a:spcPts val="1295"/>
              </a:lnSpc>
              <a:buNone/>
            </a:pPr>
            <a:r>
              <a:rPr lang="en-US" sz="1400" i="1" spc="5" dirty="0" smtClean="0">
                <a:latin typeface="Palatino"/>
                <a:cs typeface="Palatino"/>
              </a:rPr>
              <a:t>	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&lt;a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 </a:t>
            </a:r>
            <a:r>
              <a:rPr lang="en-US" sz="1400" spc="10" dirty="0">
                <a:latin typeface="Symbol"/>
                <a:cs typeface="Symbol"/>
              </a:rPr>
              <a:t>←</a:t>
            </a:r>
            <a:r>
              <a:rPr lang="en-US" sz="1400" spc="35" dirty="0">
                <a:latin typeface="Times New Roman"/>
                <a:cs typeface="Times New Roman"/>
              </a:rPr>
              <a:t> </a:t>
            </a:r>
            <a:r>
              <a:rPr lang="en-US" sz="1400" spc="5" dirty="0">
                <a:latin typeface="Helvetica"/>
                <a:cs typeface="Helvetica"/>
              </a:rPr>
              <a:t>1</a:t>
            </a:r>
            <a:endParaRPr lang="en-US" sz="1400" dirty="0">
              <a:latin typeface="Helvetica"/>
              <a:cs typeface="Helvetica"/>
            </a:endParaRPr>
          </a:p>
          <a:p>
            <a:pPr marL="267334" indent="0">
              <a:lnSpc>
                <a:spcPts val="1380"/>
              </a:lnSpc>
              <a:buNone/>
            </a:pPr>
            <a:r>
              <a:rPr lang="en-US" sz="1400" dirty="0" smtClean="0">
                <a:latin typeface="Helvetica"/>
                <a:cs typeface="Helvetica"/>
              </a:rPr>
              <a:t>	| </a:t>
            </a:r>
            <a:r>
              <a:rPr lang="en-US" sz="1400" spc="-15" dirty="0" smtClean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a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 err="1">
                <a:latin typeface="Helvetica"/>
                <a:cs typeface="Helvetica"/>
              </a:rPr>
              <a:t>seq</a:t>
            </a:r>
            <a:r>
              <a:rPr lang="en-US" sz="1400" spc="-5" dirty="0">
                <a:latin typeface="Helvetica"/>
                <a:cs typeface="Helvetica"/>
              </a:rPr>
              <a:t>&gt;</a:t>
            </a:r>
            <a:r>
              <a:rPr lang="en-US" sz="2000" baseline="-17543" dirty="0">
                <a:latin typeface="Helvetica"/>
                <a:cs typeface="Helvetica"/>
              </a:rPr>
              <a:t>2  </a:t>
            </a:r>
            <a:r>
              <a:rPr lang="en-US" sz="2000" spc="-195" baseline="-17543" dirty="0">
                <a:latin typeface="Helvetica"/>
                <a:cs typeface="Helvetica"/>
              </a:rPr>
              <a:t> </a:t>
            </a:r>
            <a:r>
              <a:rPr lang="en-US" sz="1400" b="1" spc="5" dirty="0">
                <a:latin typeface="Helvetica"/>
                <a:cs typeface="Helvetica"/>
              </a:rPr>
              <a:t>a</a:t>
            </a:r>
            <a:endParaRPr lang="en-US" sz="1400" dirty="0">
              <a:latin typeface="Helvetica"/>
              <a:cs typeface="Helvetica"/>
            </a:endParaRPr>
          </a:p>
          <a:p>
            <a:pPr marL="508000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sz="1400" i="1" spc="5" dirty="0" smtClean="0">
                <a:latin typeface="Palatino"/>
                <a:cs typeface="Palatino"/>
              </a:rPr>
              <a:t>	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&lt;a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10" dirty="0">
                <a:latin typeface="Symbol"/>
                <a:cs typeface="Symbol"/>
              </a:rPr>
              <a:t>←</a:t>
            </a:r>
            <a:r>
              <a:rPr lang="en-US" sz="1400" spc="40" dirty="0">
                <a:latin typeface="Times New Roman"/>
                <a:cs typeface="Times New Roman"/>
              </a:rPr>
              <a:t> </a:t>
            </a:r>
            <a:r>
              <a:rPr lang="en-US" sz="1400" i="1" spc="5" dirty="0">
                <a:latin typeface="Palatino"/>
                <a:cs typeface="Palatino"/>
              </a:rPr>
              <a:t>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&lt;a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10" dirty="0">
                <a:latin typeface="Helvetica"/>
                <a:cs typeface="Helvetica"/>
              </a:rPr>
              <a:t>&gt;</a:t>
            </a:r>
            <a:r>
              <a:rPr lang="en-US" sz="2000" baseline="-17543" dirty="0">
                <a:latin typeface="Helvetica"/>
                <a:cs typeface="Helvetica"/>
              </a:rPr>
              <a:t>2</a:t>
            </a:r>
            <a:r>
              <a:rPr lang="en-US" sz="1400" spc="5" dirty="0">
                <a:latin typeface="Helvetica"/>
                <a:cs typeface="Helvetica"/>
              </a:rPr>
              <a:t>)+1</a:t>
            </a:r>
            <a:endParaRPr lang="en-US" sz="1400" dirty="0">
              <a:latin typeface="Helvetica"/>
              <a:cs typeface="Helvetica"/>
            </a:endParaRPr>
          </a:p>
          <a:p>
            <a:pPr marL="0" indent="0">
              <a:lnSpc>
                <a:spcPts val="1325"/>
              </a:lnSpc>
              <a:spcBef>
                <a:spcPts val="990"/>
              </a:spcBef>
              <a:buNone/>
            </a:pPr>
            <a:r>
              <a:rPr lang="en-US" sz="1400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b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::</a:t>
            </a:r>
            <a:r>
              <a:rPr lang="en-US" sz="1400" spc="5" dirty="0">
                <a:latin typeface="Helvetica"/>
                <a:cs typeface="Helvetica"/>
              </a:rPr>
              <a:t>=</a:t>
            </a:r>
            <a:r>
              <a:rPr lang="en-US" sz="1400" spc="-5" dirty="0">
                <a:latin typeface="Helvetica"/>
                <a:cs typeface="Helvetica"/>
              </a:rPr>
              <a:t> </a:t>
            </a:r>
            <a:r>
              <a:rPr lang="en-US" sz="1400" b="1" spc="5" dirty="0">
                <a:latin typeface="Helvetica"/>
                <a:cs typeface="Helvetica"/>
              </a:rPr>
              <a:t>b</a:t>
            </a:r>
            <a:endParaRPr lang="en-US" sz="1400" dirty="0">
              <a:latin typeface="Helvetica"/>
              <a:cs typeface="Helvetica"/>
            </a:endParaRPr>
          </a:p>
          <a:p>
            <a:pPr marL="749935" indent="0">
              <a:lnSpc>
                <a:spcPts val="1240"/>
              </a:lnSpc>
              <a:buNone/>
            </a:pPr>
            <a:r>
              <a:rPr lang="en-US" sz="1400" b="1" spc="-15" dirty="0" smtClean="0">
                <a:latin typeface="Helvetica"/>
                <a:cs typeface="Helvetica"/>
              </a:rPr>
              <a:t>condition</a:t>
            </a:r>
            <a:r>
              <a:rPr lang="en-US" sz="1400" dirty="0" smtClean="0">
                <a:latin typeface="Helvetica"/>
                <a:cs typeface="Helvetica"/>
              </a:rPr>
              <a:t>:</a:t>
            </a:r>
          </a:p>
          <a:p>
            <a:pPr marL="749935" indent="0">
              <a:lnSpc>
                <a:spcPts val="1240"/>
              </a:lnSpc>
              <a:buNone/>
            </a:pPr>
            <a:r>
              <a:rPr lang="en-US" sz="1400" i="1" spc="5" dirty="0">
                <a:latin typeface="Helvetica"/>
                <a:cs typeface="Helvetica"/>
              </a:rPr>
              <a:t>	</a:t>
            </a:r>
            <a:r>
              <a:rPr lang="en-US" sz="1400" i="1" spc="5" dirty="0" smtClean="0">
                <a:latin typeface="Helvetica"/>
                <a:cs typeface="Helvetica"/>
              </a:rPr>
              <a:t>	</a:t>
            </a:r>
            <a:r>
              <a:rPr lang="en-US" sz="1400" i="1" spc="5" dirty="0" err="1" smtClean="0">
                <a:latin typeface="Palatino"/>
                <a:cs typeface="Palatino"/>
              </a:rPr>
              <a:t>InSize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&lt;b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5" dirty="0">
                <a:latin typeface="Helvetica"/>
                <a:cs typeface="Helvetica"/>
              </a:rPr>
              <a:t>=</a:t>
            </a:r>
            <a:r>
              <a:rPr lang="en-US" sz="1400" spc="10" dirty="0">
                <a:latin typeface="Helvetica"/>
                <a:cs typeface="Helvetica"/>
              </a:rPr>
              <a:t> </a:t>
            </a:r>
            <a:r>
              <a:rPr lang="en-US" sz="1400" spc="5" dirty="0">
                <a:latin typeface="Helvetica"/>
                <a:cs typeface="Helvetica"/>
              </a:rPr>
              <a:t>1</a:t>
            </a:r>
            <a:endParaRPr lang="en-US" sz="1400" dirty="0">
              <a:latin typeface="Helvetica"/>
              <a:cs typeface="Helvetica"/>
            </a:endParaRPr>
          </a:p>
          <a:p>
            <a:pPr marL="266700" indent="0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1400" dirty="0" smtClean="0">
                <a:latin typeface="Helvetica"/>
                <a:cs typeface="Helvetica"/>
              </a:rPr>
              <a:t>	| </a:t>
            </a:r>
            <a:r>
              <a:rPr lang="en-US" sz="1400" spc="-15" dirty="0" smtClean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b</a:t>
            </a:r>
            <a:r>
              <a:rPr lang="en-US" sz="1400" spc="-10" dirty="0">
                <a:latin typeface="Helvetica"/>
                <a:cs typeface="Helvetica"/>
              </a:rPr>
              <a:t> </a:t>
            </a:r>
            <a:r>
              <a:rPr lang="en-US" sz="1400" spc="-5" dirty="0" err="1">
                <a:latin typeface="Helvetica"/>
                <a:cs typeface="Helvetica"/>
              </a:rPr>
              <a:t>seq</a:t>
            </a:r>
            <a:r>
              <a:rPr lang="en-US" sz="1400" spc="-10" dirty="0">
                <a:latin typeface="Helvetica"/>
                <a:cs typeface="Helvetica"/>
              </a:rPr>
              <a:t>&gt;</a:t>
            </a:r>
            <a:r>
              <a:rPr lang="en-US" sz="2000" baseline="-17543" dirty="0">
                <a:latin typeface="Helvetica"/>
                <a:cs typeface="Helvetica"/>
              </a:rPr>
              <a:t>2  </a:t>
            </a:r>
            <a:r>
              <a:rPr lang="en-US" sz="2000" spc="-202" baseline="-17543" dirty="0">
                <a:latin typeface="Helvetica"/>
                <a:cs typeface="Helvetica"/>
              </a:rPr>
              <a:t> </a:t>
            </a:r>
            <a:r>
              <a:rPr lang="en-US" sz="1400" b="1" spc="5" dirty="0">
                <a:latin typeface="Helvetica"/>
                <a:cs typeface="Helvetica"/>
              </a:rPr>
              <a:t>b</a:t>
            </a:r>
            <a:endParaRPr lang="en-US" sz="1400" dirty="0">
              <a:latin typeface="Helvetica"/>
              <a:cs typeface="Helvetica"/>
            </a:endParaRPr>
          </a:p>
          <a:p>
            <a:pPr marL="508635" indent="0">
              <a:lnSpc>
                <a:spcPct val="100000"/>
              </a:lnSpc>
              <a:spcBef>
                <a:spcPts val="90"/>
              </a:spcBef>
              <a:buNone/>
            </a:pPr>
            <a:r>
              <a:rPr lang="en-US" sz="1400" i="1" spc="5" dirty="0" smtClean="0">
                <a:latin typeface="Palatino"/>
                <a:cs typeface="Palatino"/>
              </a:rPr>
              <a:t>		</a:t>
            </a:r>
            <a:r>
              <a:rPr lang="en-US" sz="1400" i="1" spc="5" dirty="0" err="1" smtClean="0">
                <a:latin typeface="Palatino"/>
                <a:cs typeface="Palatino"/>
              </a:rPr>
              <a:t>InSize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&lt;b</a:t>
            </a:r>
            <a:r>
              <a:rPr lang="en-US" sz="1400" spc="15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</a:t>
            </a:r>
            <a:r>
              <a:rPr lang="en-US" sz="2000" baseline="-17543" dirty="0">
                <a:latin typeface="Helvetica"/>
                <a:cs typeface="Helvetica"/>
              </a:rPr>
              <a:t>2</a:t>
            </a:r>
            <a:r>
              <a:rPr lang="en-US" sz="1400" dirty="0">
                <a:latin typeface="Helvetica"/>
                <a:cs typeface="Helvetica"/>
              </a:rPr>
              <a:t>)</a:t>
            </a:r>
            <a:r>
              <a:rPr lang="en-US" sz="1400" spc="5" dirty="0">
                <a:latin typeface="Helvetica"/>
                <a:cs typeface="Helvetica"/>
              </a:rPr>
              <a:t> </a:t>
            </a:r>
            <a:r>
              <a:rPr lang="en-US" sz="1400" spc="10" dirty="0">
                <a:latin typeface="Symbol"/>
                <a:cs typeface="Symbol"/>
              </a:rPr>
              <a:t>←</a:t>
            </a:r>
            <a:r>
              <a:rPr lang="en-US" sz="1400" spc="40" dirty="0">
                <a:latin typeface="Times New Roman"/>
                <a:cs typeface="Times New Roman"/>
              </a:rPr>
              <a:t> </a:t>
            </a:r>
            <a:r>
              <a:rPr lang="en-US" sz="1400" i="1" spc="5" dirty="0" err="1">
                <a:latin typeface="Palatino"/>
                <a:cs typeface="Palatino"/>
              </a:rPr>
              <a:t>InSize</a:t>
            </a:r>
            <a:r>
              <a:rPr lang="en-US" sz="1400" dirty="0">
                <a:latin typeface="Palatino"/>
                <a:cs typeface="Palatino"/>
              </a:rPr>
              <a:t>(</a:t>
            </a:r>
            <a:r>
              <a:rPr lang="en-US" sz="1400" spc="5" dirty="0">
                <a:latin typeface="Helvetica"/>
                <a:cs typeface="Helvetica"/>
              </a:rPr>
              <a:t>&lt;b</a:t>
            </a:r>
            <a:r>
              <a:rPr lang="en-US" sz="1400" spc="20" dirty="0">
                <a:latin typeface="Helvetica"/>
                <a:cs typeface="Helvetica"/>
              </a:rPr>
              <a:t> </a:t>
            </a:r>
            <a:r>
              <a:rPr lang="en-US" sz="1400" spc="5" dirty="0" err="1">
                <a:latin typeface="Helvetica"/>
                <a:cs typeface="Helvetica"/>
              </a:rPr>
              <a:t>seq</a:t>
            </a:r>
            <a:r>
              <a:rPr lang="en-US" sz="1400" spc="5" dirty="0">
                <a:latin typeface="Helvetica"/>
                <a:cs typeface="Helvetica"/>
              </a:rPr>
              <a:t>&gt;)-1</a:t>
            </a:r>
            <a:endParaRPr lang="en-US" sz="1400" dirty="0">
              <a:latin typeface="Helvetica"/>
              <a:cs typeface="Helvetica"/>
            </a:endParaRPr>
          </a:p>
          <a:p>
            <a:pPr marL="0" indent="0">
              <a:lnSpc>
                <a:spcPct val="100000"/>
              </a:lnSpc>
              <a:spcBef>
                <a:spcPts val="990"/>
              </a:spcBef>
              <a:buNone/>
            </a:pPr>
            <a:r>
              <a:rPr lang="en-US" sz="1400" dirty="0">
                <a:latin typeface="Helvetica"/>
                <a:cs typeface="Helvetica"/>
              </a:rPr>
              <a:t>&lt;</a:t>
            </a:r>
            <a:r>
              <a:rPr lang="en-US" sz="1400" spc="5" dirty="0">
                <a:latin typeface="Helvetica"/>
                <a:cs typeface="Helvetica"/>
              </a:rPr>
              <a:t>c</a:t>
            </a:r>
            <a:r>
              <a:rPr lang="en-US" sz="1400" spc="-5" dirty="0">
                <a:latin typeface="Helvetica"/>
                <a:cs typeface="Helvetica"/>
              </a:rPr>
              <a:t> </a:t>
            </a:r>
            <a:r>
              <a:rPr lang="en-US" sz="1400" dirty="0" err="1" smtClean="0">
                <a:latin typeface="Helvetica"/>
                <a:cs typeface="Helvetica"/>
              </a:rPr>
              <a:t>seq</a:t>
            </a:r>
            <a:r>
              <a:rPr lang="en-US" sz="1400" spc="5" dirty="0" smtClean="0">
                <a:latin typeface="Helvetica"/>
                <a:cs typeface="Helvetica"/>
              </a:rPr>
              <a:t>&gt;</a:t>
            </a:r>
            <a:r>
              <a:rPr lang="en-US" sz="1400" spc="-5" dirty="0" smtClean="0">
                <a:latin typeface="Helvetica"/>
                <a:cs typeface="Helvetica"/>
              </a:rPr>
              <a:t> </a:t>
            </a:r>
            <a:r>
              <a:rPr lang="en-US" sz="1400" spc="-5" dirty="0">
                <a:latin typeface="Helvetica"/>
                <a:cs typeface="Helvetica"/>
              </a:rPr>
              <a:t>::</a:t>
            </a:r>
            <a:r>
              <a:rPr lang="en-US" sz="1400" spc="5" dirty="0">
                <a:latin typeface="Helvetica"/>
                <a:cs typeface="Helvetica"/>
              </a:rPr>
              <a:t>=</a:t>
            </a:r>
            <a:r>
              <a:rPr lang="en-US" sz="1400" spc="-5" dirty="0">
                <a:latin typeface="Helvetica"/>
                <a:cs typeface="Helvetica"/>
              </a:rPr>
              <a:t> </a:t>
            </a:r>
            <a:r>
              <a:rPr lang="en-US" sz="1400" b="1" spc="5" dirty="0">
                <a:latin typeface="Helvetica"/>
                <a:cs typeface="Helvetica"/>
              </a:rPr>
              <a:t>c</a:t>
            </a:r>
            <a:endParaRPr lang="en-US" sz="1400" dirty="0">
              <a:latin typeface="Helvetica"/>
              <a:cs typeface="Helvetica"/>
            </a:endParaRPr>
          </a:p>
          <a:p>
            <a:pPr marL="266700" indent="0">
              <a:lnSpc>
                <a:spcPts val="1355"/>
              </a:lnSpc>
              <a:buNone/>
            </a:pPr>
            <a:r>
              <a:rPr lang="en-US" sz="1600" b="1" spc="-15" dirty="0" smtClean="0">
                <a:latin typeface="Helvetica"/>
                <a:cs typeface="Helvetica"/>
              </a:rPr>
              <a:t>	condition</a:t>
            </a:r>
            <a:r>
              <a:rPr lang="en-US" sz="1600" dirty="0" smtClean="0">
                <a:latin typeface="Helvetica"/>
                <a:cs typeface="Helvetica"/>
              </a:rPr>
              <a:t>:</a:t>
            </a:r>
          </a:p>
          <a:p>
            <a:pPr marL="266700" indent="0">
              <a:lnSpc>
                <a:spcPts val="1355"/>
              </a:lnSpc>
              <a:buNone/>
            </a:pPr>
            <a:r>
              <a:rPr lang="en-US" sz="1600" i="1" spc="5" dirty="0" smtClean="0">
                <a:latin typeface="Palatino"/>
                <a:cs typeface="Palatino"/>
              </a:rPr>
              <a:t>		</a:t>
            </a:r>
            <a:r>
              <a:rPr lang="en-US" sz="1600" i="1" spc="5" dirty="0" err="1" smtClean="0">
                <a:latin typeface="Palatino"/>
                <a:cs typeface="Palatino"/>
              </a:rPr>
              <a:t>InSize</a:t>
            </a:r>
            <a:r>
              <a:rPr lang="en-US" sz="1600" dirty="0">
                <a:latin typeface="Palatino"/>
                <a:cs typeface="Palatino"/>
              </a:rPr>
              <a:t>(</a:t>
            </a:r>
            <a:r>
              <a:rPr lang="en-US" sz="1600" spc="5" dirty="0">
                <a:latin typeface="Helvetica"/>
                <a:cs typeface="Helvetica"/>
              </a:rPr>
              <a:t>&lt;c</a:t>
            </a:r>
            <a:r>
              <a:rPr lang="en-US" sz="1600" spc="15" dirty="0">
                <a:latin typeface="Helvetica"/>
                <a:cs typeface="Helvetica"/>
              </a:rPr>
              <a:t> </a:t>
            </a:r>
            <a:r>
              <a:rPr lang="en-US" sz="1600" spc="5" dirty="0" err="1">
                <a:latin typeface="Helvetica"/>
                <a:cs typeface="Helvetica"/>
              </a:rPr>
              <a:t>seq</a:t>
            </a:r>
            <a:r>
              <a:rPr lang="en-US" sz="1600" spc="5" dirty="0">
                <a:latin typeface="Helvetica"/>
                <a:cs typeface="Helvetica"/>
              </a:rPr>
              <a:t>&gt;)</a:t>
            </a:r>
            <a:r>
              <a:rPr lang="en-US" sz="1600" spc="15" dirty="0">
                <a:latin typeface="Helvetica"/>
                <a:cs typeface="Helvetica"/>
              </a:rPr>
              <a:t> </a:t>
            </a:r>
            <a:r>
              <a:rPr lang="en-US" sz="1600" spc="5" dirty="0">
                <a:latin typeface="Helvetica"/>
                <a:cs typeface="Helvetica"/>
              </a:rPr>
              <a:t>=</a:t>
            </a:r>
            <a:r>
              <a:rPr lang="en-US" sz="1600" spc="15" dirty="0">
                <a:latin typeface="Helvetica"/>
                <a:cs typeface="Helvetica"/>
              </a:rPr>
              <a:t> </a:t>
            </a:r>
            <a:r>
              <a:rPr lang="en-US" sz="1600" spc="5" dirty="0">
                <a:latin typeface="Helvetica"/>
                <a:cs typeface="Helvetica"/>
              </a:rPr>
              <a:t>1</a:t>
            </a:r>
            <a:endParaRPr lang="en-US" sz="1600" dirty="0">
              <a:latin typeface="Helvetica"/>
              <a:cs typeface="Helvetica"/>
            </a:endParaRPr>
          </a:p>
          <a:p>
            <a:pPr marL="0" indent="0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1600" dirty="0" smtClean="0">
                <a:latin typeface="Helvetica"/>
                <a:cs typeface="Helvetica"/>
              </a:rPr>
              <a:t>	| </a:t>
            </a:r>
            <a:r>
              <a:rPr lang="en-US" sz="1600" spc="-10" dirty="0" smtClean="0">
                <a:latin typeface="Helvetica"/>
                <a:cs typeface="Helvetica"/>
              </a:rPr>
              <a:t> </a:t>
            </a:r>
            <a:r>
              <a:rPr lang="en-US" sz="1600" dirty="0">
                <a:latin typeface="Helvetica"/>
                <a:cs typeface="Helvetica"/>
              </a:rPr>
              <a:t>&lt;</a:t>
            </a:r>
            <a:r>
              <a:rPr lang="en-US" sz="1600" spc="5" dirty="0">
                <a:latin typeface="Helvetica"/>
                <a:cs typeface="Helvetica"/>
              </a:rPr>
              <a:t>c</a:t>
            </a:r>
            <a:r>
              <a:rPr lang="en-US" sz="1600" spc="-10" dirty="0">
                <a:latin typeface="Helvetica"/>
                <a:cs typeface="Helvetica"/>
              </a:rPr>
              <a:t> </a:t>
            </a:r>
            <a:r>
              <a:rPr lang="en-US" sz="1600" dirty="0" err="1">
                <a:latin typeface="Helvetica"/>
                <a:cs typeface="Helvetica"/>
              </a:rPr>
              <a:t>seq</a:t>
            </a:r>
            <a:r>
              <a:rPr lang="en-US" sz="1600" dirty="0">
                <a:latin typeface="Helvetica"/>
                <a:cs typeface="Helvetica"/>
              </a:rPr>
              <a:t>&gt;</a:t>
            </a:r>
            <a:r>
              <a:rPr lang="en-US" baseline="-17543" dirty="0">
                <a:latin typeface="Helvetica"/>
                <a:cs typeface="Helvetica"/>
              </a:rPr>
              <a:t>2  </a:t>
            </a:r>
            <a:r>
              <a:rPr lang="en-US" spc="-195" baseline="-17543" dirty="0">
                <a:latin typeface="Helvetica"/>
                <a:cs typeface="Helvetica"/>
              </a:rPr>
              <a:t> </a:t>
            </a:r>
            <a:r>
              <a:rPr lang="en-US" sz="1600" b="1" spc="5" dirty="0" smtClean="0">
                <a:latin typeface="Helvetica"/>
                <a:cs typeface="Helvetica"/>
              </a:rPr>
              <a:t>c</a:t>
            </a:r>
            <a:endParaRPr lang="en-US" sz="1600" dirty="0" smtClean="0">
              <a:latin typeface="Helvetica"/>
              <a:cs typeface="Helvetica"/>
            </a:endParaRPr>
          </a:p>
          <a:p>
            <a:pPr marL="0" indent="0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1600" i="1" spc="5" dirty="0">
                <a:latin typeface="Helvetica"/>
                <a:cs typeface="Helvetica"/>
              </a:rPr>
              <a:t>	</a:t>
            </a:r>
            <a:r>
              <a:rPr lang="en-US" sz="1600" i="1" spc="5" dirty="0" err="1" smtClean="0">
                <a:latin typeface="Palatino"/>
                <a:cs typeface="Palatino"/>
              </a:rPr>
              <a:t>InSize</a:t>
            </a:r>
            <a:r>
              <a:rPr lang="en-US" sz="1600" dirty="0">
                <a:latin typeface="Palatino"/>
                <a:cs typeface="Palatino"/>
              </a:rPr>
              <a:t>(</a:t>
            </a:r>
            <a:r>
              <a:rPr lang="en-US" sz="1600" spc="5" dirty="0">
                <a:latin typeface="Helvetica"/>
                <a:cs typeface="Helvetica"/>
              </a:rPr>
              <a:t>&lt;c</a:t>
            </a:r>
            <a:r>
              <a:rPr lang="en-US" sz="1600" spc="20" dirty="0">
                <a:latin typeface="Helvetica"/>
                <a:cs typeface="Helvetica"/>
              </a:rPr>
              <a:t> </a:t>
            </a:r>
            <a:r>
              <a:rPr lang="en-US" sz="1600" spc="5" dirty="0" err="1">
                <a:latin typeface="Helvetica"/>
                <a:cs typeface="Helvetica"/>
              </a:rPr>
              <a:t>seq</a:t>
            </a:r>
            <a:r>
              <a:rPr lang="en-US" sz="1600" spc="5" dirty="0">
                <a:latin typeface="Helvetica"/>
                <a:cs typeface="Helvetica"/>
              </a:rPr>
              <a:t>&gt;</a:t>
            </a:r>
            <a:r>
              <a:rPr lang="en-US" baseline="-17543" dirty="0">
                <a:latin typeface="Helvetica"/>
                <a:cs typeface="Helvetica"/>
              </a:rPr>
              <a:t>2</a:t>
            </a:r>
            <a:r>
              <a:rPr lang="en-US" sz="1600" dirty="0">
                <a:latin typeface="Helvetica"/>
                <a:cs typeface="Helvetica"/>
              </a:rPr>
              <a:t>)</a:t>
            </a:r>
            <a:r>
              <a:rPr lang="en-US" sz="1600" spc="5" dirty="0">
                <a:latin typeface="Helvetica"/>
                <a:cs typeface="Helvetica"/>
              </a:rPr>
              <a:t> </a:t>
            </a:r>
            <a:r>
              <a:rPr lang="en-US" sz="1600" spc="10" dirty="0">
                <a:latin typeface="Symbol"/>
                <a:cs typeface="Symbol"/>
              </a:rPr>
              <a:t>←</a:t>
            </a:r>
            <a:r>
              <a:rPr lang="en-US" sz="1600" spc="45" dirty="0">
                <a:latin typeface="Times New Roman"/>
                <a:cs typeface="Times New Roman"/>
              </a:rPr>
              <a:t> </a:t>
            </a:r>
            <a:r>
              <a:rPr lang="en-US" sz="1600" i="1" spc="5" dirty="0" err="1">
                <a:latin typeface="Palatino"/>
                <a:cs typeface="Palatino"/>
              </a:rPr>
              <a:t>InSize</a:t>
            </a:r>
            <a:r>
              <a:rPr lang="en-US" sz="1600" dirty="0">
                <a:latin typeface="Palatino"/>
                <a:cs typeface="Palatino"/>
              </a:rPr>
              <a:t>(</a:t>
            </a:r>
            <a:r>
              <a:rPr lang="en-US" sz="1600" spc="5" dirty="0">
                <a:latin typeface="Helvetica"/>
                <a:cs typeface="Helvetica"/>
              </a:rPr>
              <a:t>&lt;c</a:t>
            </a:r>
            <a:r>
              <a:rPr lang="en-US" sz="1600" spc="25" dirty="0">
                <a:latin typeface="Helvetica"/>
                <a:cs typeface="Helvetica"/>
              </a:rPr>
              <a:t> </a:t>
            </a:r>
            <a:r>
              <a:rPr lang="en-US" sz="1600" spc="5" dirty="0" err="1">
                <a:latin typeface="Helvetica"/>
                <a:cs typeface="Helvetica"/>
              </a:rPr>
              <a:t>seq</a:t>
            </a:r>
            <a:r>
              <a:rPr lang="en-US" sz="1600" spc="5" dirty="0">
                <a:latin typeface="Helvetica"/>
                <a:cs typeface="Helvetica"/>
              </a:rPr>
              <a:t>&gt;)-1</a:t>
            </a:r>
            <a:endParaRPr lang="en-US" sz="16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74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4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 rot="5400000">
            <a:off x="1505814" y="-637946"/>
            <a:ext cx="5917496" cy="8139681"/>
            <a:chOff x="795254" y="5447255"/>
            <a:chExt cx="2398299" cy="4357604"/>
          </a:xfrm>
        </p:grpSpPr>
        <p:sp>
          <p:nvSpPr>
            <p:cNvPr id="40" name="object 44"/>
            <p:cNvSpPr txBox="1"/>
            <p:nvPr/>
          </p:nvSpPr>
          <p:spPr>
            <a:xfrm>
              <a:off x="795254" y="7164253"/>
              <a:ext cx="191135" cy="6718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50" spc="95" dirty="0">
                  <a:latin typeface="Times New Roman"/>
                  <a:cs typeface="Times New Roman"/>
                </a:rPr>
                <a:t>&lt;</a:t>
              </a:r>
              <a:r>
                <a:rPr sz="1250" spc="135" dirty="0">
                  <a:latin typeface="Times New Roman"/>
                  <a:cs typeface="Times New Roman"/>
                </a:rPr>
                <a:t>s</a:t>
              </a:r>
              <a:r>
                <a:rPr sz="1250" spc="60" dirty="0">
                  <a:latin typeface="Times New Roman"/>
                  <a:cs typeface="Times New Roman"/>
                </a:rPr>
                <a:t>t</a:t>
              </a:r>
              <a:r>
                <a:rPr sz="1250" spc="140" dirty="0">
                  <a:latin typeface="Times New Roman"/>
                  <a:cs typeface="Times New Roman"/>
                </a:rPr>
                <a:t>r</a:t>
              </a:r>
              <a:r>
                <a:rPr sz="1250" spc="105" dirty="0">
                  <a:latin typeface="Times New Roman"/>
                  <a:cs typeface="Times New Roman"/>
                </a:rPr>
                <a:t>i</a:t>
              </a:r>
              <a:r>
                <a:rPr sz="1250" spc="114" dirty="0">
                  <a:latin typeface="Times New Roman"/>
                  <a:cs typeface="Times New Roman"/>
                </a:rPr>
                <a:t>n</a:t>
              </a:r>
              <a:r>
                <a:rPr sz="1875" spc="37" baseline="2222" dirty="0">
                  <a:latin typeface="Times New Roman"/>
                  <a:cs typeface="Times New Roman"/>
                </a:rPr>
                <a:t>g&gt;</a:t>
              </a:r>
              <a:endParaRPr sz="1875" baseline="2222">
                <a:latin typeface="Times New Roman"/>
                <a:cs typeface="Times New Roman"/>
              </a:endParaRPr>
            </a:p>
          </p:txBody>
        </p:sp>
        <p:sp>
          <p:nvSpPr>
            <p:cNvPr id="41" name="object 45"/>
            <p:cNvSpPr/>
            <p:nvPr/>
          </p:nvSpPr>
          <p:spPr>
            <a:xfrm>
              <a:off x="1026033" y="7513040"/>
              <a:ext cx="443230" cy="1100455"/>
            </a:xfrm>
            <a:custGeom>
              <a:avLst/>
              <a:gdLst/>
              <a:ahLst/>
              <a:cxnLst/>
              <a:rect l="l" t="t" r="r" b="b"/>
              <a:pathLst>
                <a:path w="443230" h="11004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435927" y="1099883"/>
                  </a:lnTo>
                  <a:lnTo>
                    <a:pt x="442633" y="1099883"/>
                  </a:lnTo>
                  <a:lnTo>
                    <a:pt x="442633" y="1093177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6"/>
            <p:cNvSpPr/>
            <p:nvPr/>
          </p:nvSpPr>
          <p:spPr>
            <a:xfrm>
              <a:off x="1039444" y="7513040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90">
                  <a:moveTo>
                    <a:pt x="0" y="0"/>
                  </a:moveTo>
                  <a:lnTo>
                    <a:pt x="402399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7"/>
            <p:cNvSpPr/>
            <p:nvPr/>
          </p:nvSpPr>
          <p:spPr>
            <a:xfrm>
              <a:off x="1026033" y="6493624"/>
              <a:ext cx="409575" cy="1026160"/>
            </a:xfrm>
            <a:custGeom>
              <a:avLst/>
              <a:gdLst/>
              <a:ahLst/>
              <a:cxnLst/>
              <a:rect l="l" t="t" r="r" b="b"/>
              <a:pathLst>
                <a:path w="409575" h="1026159">
                  <a:moveTo>
                    <a:pt x="409105" y="0"/>
                  </a:moveTo>
                  <a:lnTo>
                    <a:pt x="402399" y="0"/>
                  </a:lnTo>
                  <a:lnTo>
                    <a:pt x="0" y="1019416"/>
                  </a:lnTo>
                  <a:lnTo>
                    <a:pt x="0" y="1026121"/>
                  </a:lnTo>
                  <a:lnTo>
                    <a:pt x="6705" y="1026121"/>
                  </a:lnTo>
                  <a:lnTo>
                    <a:pt x="409105" y="6705"/>
                  </a:lnTo>
                  <a:lnTo>
                    <a:pt x="409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8"/>
            <p:cNvSpPr/>
            <p:nvPr/>
          </p:nvSpPr>
          <p:spPr>
            <a:xfrm>
              <a:off x="1736928" y="8626335"/>
              <a:ext cx="321945" cy="496570"/>
            </a:xfrm>
            <a:custGeom>
              <a:avLst/>
              <a:gdLst/>
              <a:ahLst/>
              <a:cxnLst/>
              <a:rect l="l" t="t" r="r" b="b"/>
              <a:pathLst>
                <a:path w="321944" h="496570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14" y="496290"/>
                  </a:lnTo>
                  <a:lnTo>
                    <a:pt x="321919" y="496290"/>
                  </a:lnTo>
                  <a:lnTo>
                    <a:pt x="321919" y="489584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9"/>
            <p:cNvSpPr/>
            <p:nvPr/>
          </p:nvSpPr>
          <p:spPr>
            <a:xfrm>
              <a:off x="1736928" y="8311121"/>
              <a:ext cx="302260" cy="321945"/>
            </a:xfrm>
            <a:custGeom>
              <a:avLst/>
              <a:gdLst/>
              <a:ahLst/>
              <a:cxnLst/>
              <a:rect l="l" t="t" r="r" b="b"/>
              <a:pathLst>
                <a:path w="302260" h="321945">
                  <a:moveTo>
                    <a:pt x="301802" y="0"/>
                  </a:moveTo>
                  <a:lnTo>
                    <a:pt x="295097" y="0"/>
                  </a:lnTo>
                  <a:lnTo>
                    <a:pt x="0" y="315214"/>
                  </a:lnTo>
                  <a:lnTo>
                    <a:pt x="0" y="321919"/>
                  </a:lnTo>
                  <a:lnTo>
                    <a:pt x="6705" y="321919"/>
                  </a:lnTo>
                  <a:lnTo>
                    <a:pt x="301802" y="6718"/>
                  </a:lnTo>
                  <a:lnTo>
                    <a:pt x="301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0"/>
            <p:cNvSpPr/>
            <p:nvPr/>
          </p:nvSpPr>
          <p:spPr>
            <a:xfrm>
              <a:off x="2850235" y="9585388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370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1"/>
            <p:cNvSpPr/>
            <p:nvPr/>
          </p:nvSpPr>
          <p:spPr>
            <a:xfrm>
              <a:off x="2830118" y="8304415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371" y="0"/>
                  </a:lnTo>
                </a:path>
              </a:pathLst>
            </a:custGeom>
            <a:ln w="146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2"/>
            <p:cNvSpPr/>
            <p:nvPr/>
          </p:nvSpPr>
          <p:spPr>
            <a:xfrm>
              <a:off x="2233218" y="685914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665" y="0"/>
                  </a:lnTo>
                </a:path>
              </a:pathLst>
            </a:custGeom>
            <a:ln w="7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3"/>
            <p:cNvSpPr/>
            <p:nvPr/>
          </p:nvSpPr>
          <p:spPr>
            <a:xfrm>
              <a:off x="1710105" y="7513040"/>
              <a:ext cx="321945" cy="496570"/>
            </a:xfrm>
            <a:custGeom>
              <a:avLst/>
              <a:gdLst/>
              <a:ahLst/>
              <a:cxnLst/>
              <a:rect l="l" t="t" r="r" b="b"/>
              <a:pathLst>
                <a:path w="321944" h="496570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15213" y="496290"/>
                  </a:lnTo>
                  <a:lnTo>
                    <a:pt x="321919" y="496290"/>
                  </a:lnTo>
                  <a:lnTo>
                    <a:pt x="321919" y="489585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4"/>
            <p:cNvSpPr/>
            <p:nvPr/>
          </p:nvSpPr>
          <p:spPr>
            <a:xfrm>
              <a:off x="1710105" y="7197826"/>
              <a:ext cx="302260" cy="321945"/>
            </a:xfrm>
            <a:custGeom>
              <a:avLst/>
              <a:gdLst/>
              <a:ahLst/>
              <a:cxnLst/>
              <a:rect l="l" t="t" r="r" b="b"/>
              <a:pathLst>
                <a:path w="302260" h="321945">
                  <a:moveTo>
                    <a:pt x="301802" y="0"/>
                  </a:moveTo>
                  <a:lnTo>
                    <a:pt x="295097" y="0"/>
                  </a:lnTo>
                  <a:lnTo>
                    <a:pt x="0" y="315213"/>
                  </a:lnTo>
                  <a:lnTo>
                    <a:pt x="0" y="321919"/>
                  </a:lnTo>
                  <a:lnTo>
                    <a:pt x="6705" y="321919"/>
                  </a:lnTo>
                  <a:lnTo>
                    <a:pt x="301802" y="6705"/>
                  </a:lnTo>
                  <a:lnTo>
                    <a:pt x="301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/>
            <p:cNvSpPr/>
            <p:nvPr/>
          </p:nvSpPr>
          <p:spPr>
            <a:xfrm>
              <a:off x="1676577" y="6399733"/>
              <a:ext cx="328930" cy="496570"/>
            </a:xfrm>
            <a:custGeom>
              <a:avLst/>
              <a:gdLst/>
              <a:ahLst/>
              <a:cxnLst/>
              <a:rect l="l" t="t" r="r" b="b"/>
              <a:pathLst>
                <a:path w="328930" h="496570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21919" y="496290"/>
                  </a:lnTo>
                  <a:lnTo>
                    <a:pt x="328625" y="496290"/>
                  </a:lnTo>
                  <a:lnTo>
                    <a:pt x="328625" y="489585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6"/>
            <p:cNvSpPr/>
            <p:nvPr/>
          </p:nvSpPr>
          <p:spPr>
            <a:xfrm>
              <a:off x="1676577" y="6091224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3"/>
                  </a:lnTo>
                  <a:lnTo>
                    <a:pt x="6705" y="315213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7"/>
            <p:cNvSpPr/>
            <p:nvPr/>
          </p:nvSpPr>
          <p:spPr>
            <a:xfrm>
              <a:off x="2286876" y="9162872"/>
              <a:ext cx="328930" cy="503555"/>
            </a:xfrm>
            <a:custGeom>
              <a:avLst/>
              <a:gdLst/>
              <a:ahLst/>
              <a:cxnLst/>
              <a:rect l="l" t="t" r="r" b="b"/>
              <a:pathLst>
                <a:path w="328930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21919" y="502996"/>
                  </a:lnTo>
                  <a:lnTo>
                    <a:pt x="328625" y="502996"/>
                  </a:lnTo>
                  <a:lnTo>
                    <a:pt x="328625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8"/>
            <p:cNvSpPr/>
            <p:nvPr/>
          </p:nvSpPr>
          <p:spPr>
            <a:xfrm>
              <a:off x="2286876" y="8854363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508" y="0"/>
                  </a:moveTo>
                  <a:lnTo>
                    <a:pt x="301802" y="0"/>
                  </a:lnTo>
                  <a:lnTo>
                    <a:pt x="0" y="308508"/>
                  </a:lnTo>
                  <a:lnTo>
                    <a:pt x="0" y="315214"/>
                  </a:lnTo>
                  <a:lnTo>
                    <a:pt x="6705" y="315214"/>
                  </a:lnTo>
                  <a:lnTo>
                    <a:pt x="308508" y="6705"/>
                  </a:lnTo>
                  <a:lnTo>
                    <a:pt x="308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9"/>
            <p:cNvSpPr/>
            <p:nvPr/>
          </p:nvSpPr>
          <p:spPr>
            <a:xfrm>
              <a:off x="2246642" y="7881899"/>
              <a:ext cx="328930" cy="503555"/>
            </a:xfrm>
            <a:custGeom>
              <a:avLst/>
              <a:gdLst/>
              <a:ahLst/>
              <a:cxnLst/>
              <a:rect l="l" t="t" r="r" b="b"/>
              <a:pathLst>
                <a:path w="328930" h="503554">
                  <a:moveTo>
                    <a:pt x="6705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321919" y="502996"/>
                  </a:lnTo>
                  <a:lnTo>
                    <a:pt x="328625" y="502996"/>
                  </a:lnTo>
                  <a:lnTo>
                    <a:pt x="328625" y="496290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60"/>
            <p:cNvSpPr/>
            <p:nvPr/>
          </p:nvSpPr>
          <p:spPr>
            <a:xfrm>
              <a:off x="2246642" y="7573391"/>
              <a:ext cx="308610" cy="315595"/>
            </a:xfrm>
            <a:custGeom>
              <a:avLst/>
              <a:gdLst/>
              <a:ahLst/>
              <a:cxnLst/>
              <a:rect l="l" t="t" r="r" b="b"/>
              <a:pathLst>
                <a:path w="308610" h="315595">
                  <a:moveTo>
                    <a:pt x="308495" y="0"/>
                  </a:moveTo>
                  <a:lnTo>
                    <a:pt x="301790" y="0"/>
                  </a:lnTo>
                  <a:lnTo>
                    <a:pt x="0" y="308508"/>
                  </a:lnTo>
                  <a:lnTo>
                    <a:pt x="0" y="315213"/>
                  </a:lnTo>
                  <a:lnTo>
                    <a:pt x="6705" y="315213"/>
                  </a:lnTo>
                  <a:lnTo>
                    <a:pt x="308495" y="6705"/>
                  </a:lnTo>
                  <a:lnTo>
                    <a:pt x="30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1"/>
            <p:cNvSpPr txBox="1"/>
            <p:nvPr/>
          </p:nvSpPr>
          <p:spPr>
            <a:xfrm>
              <a:off x="1493493" y="8267906"/>
              <a:ext cx="319405" cy="59309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7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a </a:t>
              </a:r>
              <a:r>
                <a:rPr sz="950" spc="-20" dirty="0">
                  <a:latin typeface="Times New Roman"/>
                  <a:cs typeface="Times New Roman"/>
                </a:rPr>
                <a:t> </a:t>
              </a: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  <a:p>
              <a:pPr marL="353695">
                <a:lnSpc>
                  <a:spcPct val="100000"/>
                </a:lnSpc>
                <a:spcBef>
                  <a:spcPts val="195"/>
                </a:spcBef>
              </a:pP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58" name="object 62"/>
            <p:cNvSpPr txBox="1"/>
            <p:nvPr/>
          </p:nvSpPr>
          <p:spPr>
            <a:xfrm>
              <a:off x="2098077" y="8797380"/>
              <a:ext cx="306070" cy="56578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7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a </a:t>
              </a:r>
              <a:r>
                <a:rPr sz="950" spc="-20" dirty="0">
                  <a:latin typeface="Times New Roman"/>
                  <a:cs typeface="Times New Roman"/>
                </a:rPr>
                <a:t> </a:t>
              </a: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  <a:p>
              <a:pPr marL="327025">
                <a:lnSpc>
                  <a:spcPct val="100000"/>
                </a:lnSpc>
                <a:spcBef>
                  <a:spcPts val="90"/>
                </a:spcBef>
              </a:pP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59" name="object 63"/>
            <p:cNvSpPr txBox="1"/>
            <p:nvPr/>
          </p:nvSpPr>
          <p:spPr>
            <a:xfrm>
              <a:off x="2067435" y="8021249"/>
              <a:ext cx="147320" cy="16446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6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b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0" name="object 64"/>
            <p:cNvSpPr txBox="1"/>
            <p:nvPr/>
          </p:nvSpPr>
          <p:spPr>
            <a:xfrm>
              <a:off x="2065241" y="7276300"/>
              <a:ext cx="307975" cy="71374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  <a:p>
              <a:pPr marL="240029">
                <a:lnSpc>
                  <a:spcPct val="100000"/>
                </a:lnSpc>
                <a:spcBef>
                  <a:spcPts val="114"/>
                </a:spcBef>
              </a:pPr>
              <a:r>
                <a:rPr sz="950" i="1" spc="35" dirty="0">
                  <a:latin typeface="Times New Roman"/>
                  <a:cs typeface="Times New Roman"/>
                </a:rPr>
                <a:t>I</a:t>
              </a:r>
              <a:r>
                <a:rPr sz="950" i="1" dirty="0">
                  <a:latin typeface="Times New Roman"/>
                  <a:cs typeface="Times New Roman"/>
                </a:rPr>
                <a:t>n</a:t>
              </a:r>
              <a:r>
                <a:rPr sz="950" i="1" spc="-125" dirty="0">
                  <a:latin typeface="Times New Roman"/>
                  <a:cs typeface="Times New Roman"/>
                </a:rPr>
                <a:t> </a:t>
              </a: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r>
                <a:rPr sz="950" i="1" spc="105" dirty="0">
                  <a:latin typeface="Times New Roman"/>
                  <a:cs typeface="Times New Roman"/>
                </a:rPr>
                <a:t> </a:t>
              </a: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1" name="object 65"/>
            <p:cNvSpPr txBox="1"/>
            <p:nvPr/>
          </p:nvSpPr>
          <p:spPr>
            <a:xfrm>
              <a:off x="2044269" y="6527871"/>
              <a:ext cx="149225" cy="4686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4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c </a:t>
              </a:r>
              <a:r>
                <a:rPr sz="950" spc="-45" dirty="0">
                  <a:latin typeface="Times New Roman"/>
                  <a:cs typeface="Times New Roman"/>
                </a:rPr>
                <a:t> </a:t>
              </a: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2" name="object 66"/>
            <p:cNvSpPr txBox="1"/>
            <p:nvPr/>
          </p:nvSpPr>
          <p:spPr>
            <a:xfrm>
              <a:off x="2634753" y="9127314"/>
              <a:ext cx="558800" cy="6775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R="194310" algn="ctr">
                <a:lnSpc>
                  <a:spcPct val="100000"/>
                </a:lnSpc>
              </a:pPr>
              <a:r>
                <a:rPr sz="950" spc="7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a </a:t>
              </a:r>
              <a:r>
                <a:rPr sz="950" spc="-20" dirty="0">
                  <a:latin typeface="Times New Roman"/>
                  <a:cs typeface="Times New Roman"/>
                </a:rPr>
                <a:t> </a:t>
              </a: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  <a:p>
              <a:pPr marL="286385">
                <a:lnSpc>
                  <a:spcPct val="100000"/>
                </a:lnSpc>
                <a:spcBef>
                  <a:spcPts val="515"/>
                </a:spcBef>
              </a:pP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  </a:t>
              </a:r>
              <a:r>
                <a:rPr sz="950" i="1" spc="-60" dirty="0">
                  <a:latin typeface="Times New Roman"/>
                  <a:cs typeface="Times New Roman"/>
                </a:rPr>
                <a:t> </a:t>
              </a: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  <a:p>
              <a:pPr marR="266700" algn="ctr">
                <a:lnSpc>
                  <a:spcPct val="100000"/>
                </a:lnSpc>
                <a:spcBef>
                  <a:spcPts val="420"/>
                </a:spcBef>
              </a:pPr>
              <a:r>
                <a:rPr sz="950" b="1" dirty="0">
                  <a:latin typeface="Times New Roman"/>
                  <a:cs typeface="Times New Roman"/>
                </a:rPr>
                <a:t>a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3" name="object 67"/>
            <p:cNvSpPr txBox="1"/>
            <p:nvPr/>
          </p:nvSpPr>
          <p:spPr>
            <a:xfrm>
              <a:off x="2071883" y="8263550"/>
              <a:ext cx="146685" cy="869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a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4" name="object 68"/>
            <p:cNvSpPr txBox="1"/>
            <p:nvPr/>
          </p:nvSpPr>
          <p:spPr>
            <a:xfrm>
              <a:off x="3038702" y="8277842"/>
              <a:ext cx="146685" cy="933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b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5" name="object 69"/>
            <p:cNvSpPr txBox="1"/>
            <p:nvPr/>
          </p:nvSpPr>
          <p:spPr>
            <a:xfrm>
              <a:off x="2045173" y="7163862"/>
              <a:ext cx="146685" cy="933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b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6" name="object 70"/>
            <p:cNvSpPr txBox="1"/>
            <p:nvPr/>
          </p:nvSpPr>
          <p:spPr>
            <a:xfrm>
              <a:off x="2043005" y="6051932"/>
              <a:ext cx="146685" cy="800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c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7" name="object 71"/>
            <p:cNvSpPr txBox="1"/>
            <p:nvPr/>
          </p:nvSpPr>
          <p:spPr>
            <a:xfrm>
              <a:off x="2436338" y="6838463"/>
              <a:ext cx="146685" cy="8001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c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8" name="object 72"/>
            <p:cNvSpPr txBox="1"/>
            <p:nvPr/>
          </p:nvSpPr>
          <p:spPr>
            <a:xfrm>
              <a:off x="1468030" y="6949430"/>
              <a:ext cx="308610" cy="80137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6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b </a:t>
              </a:r>
              <a:r>
                <a:rPr sz="950" spc="-25" dirty="0">
                  <a:latin typeface="Times New Roman"/>
                  <a:cs typeface="Times New Roman"/>
                </a:rPr>
                <a:t> </a:t>
              </a: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  <a:p>
              <a:pPr marL="328295">
                <a:lnSpc>
                  <a:spcPct val="100000"/>
                </a:lnSpc>
                <a:spcBef>
                  <a:spcPts val="110"/>
                </a:spcBef>
              </a:pPr>
              <a:r>
                <a:rPr sz="950" i="1" spc="35" dirty="0">
                  <a:latin typeface="Times New Roman"/>
                  <a:cs typeface="Times New Roman"/>
                </a:rPr>
                <a:t>I</a:t>
              </a:r>
              <a:r>
                <a:rPr sz="950" i="1" dirty="0">
                  <a:latin typeface="Times New Roman"/>
                  <a:cs typeface="Times New Roman"/>
                </a:rPr>
                <a:t>n</a:t>
              </a:r>
              <a:r>
                <a:rPr sz="950" i="1" spc="-125" dirty="0">
                  <a:latin typeface="Times New Roman"/>
                  <a:cs typeface="Times New Roman"/>
                </a:rPr>
                <a:t> </a:t>
              </a: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r>
                <a:rPr sz="950" i="1" spc="105" dirty="0">
                  <a:latin typeface="Times New Roman"/>
                  <a:cs typeface="Times New Roman"/>
                </a:rPr>
                <a:t> </a:t>
              </a: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69" name="object 73"/>
            <p:cNvSpPr txBox="1"/>
            <p:nvPr/>
          </p:nvSpPr>
          <p:spPr>
            <a:xfrm>
              <a:off x="1470520" y="6568602"/>
              <a:ext cx="147320" cy="15494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4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c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0" name="object 74"/>
            <p:cNvSpPr txBox="1"/>
            <p:nvPr/>
          </p:nvSpPr>
          <p:spPr>
            <a:xfrm>
              <a:off x="1468343" y="5808225"/>
              <a:ext cx="280035" cy="7315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090"/>
                </a:lnSpc>
              </a:pP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  <a:p>
              <a:pPr marL="257810">
                <a:lnSpc>
                  <a:spcPts val="1090"/>
                </a:lnSpc>
              </a:pPr>
              <a:r>
                <a:rPr sz="950" i="1" spc="35" dirty="0">
                  <a:latin typeface="Times New Roman"/>
                  <a:cs typeface="Times New Roman"/>
                </a:rPr>
                <a:t>I</a:t>
              </a:r>
              <a:r>
                <a:rPr sz="950" i="1" dirty="0">
                  <a:latin typeface="Times New Roman"/>
                  <a:cs typeface="Times New Roman"/>
                </a:rPr>
                <a:t>n</a:t>
              </a:r>
              <a:r>
                <a:rPr sz="950" i="1" spc="-125" dirty="0">
                  <a:latin typeface="Times New Roman"/>
                  <a:cs typeface="Times New Roman"/>
                </a:rPr>
                <a:t> </a:t>
              </a: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r>
                <a:rPr sz="950" i="1" spc="105" dirty="0">
                  <a:latin typeface="Times New Roman"/>
                  <a:cs typeface="Times New Roman"/>
                </a:rPr>
                <a:t> </a:t>
              </a: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1" name="object 75"/>
            <p:cNvSpPr txBox="1"/>
            <p:nvPr/>
          </p:nvSpPr>
          <p:spPr>
            <a:xfrm>
              <a:off x="2629285" y="8820136"/>
              <a:ext cx="146685" cy="869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a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2" name="object 76"/>
            <p:cNvSpPr txBox="1"/>
            <p:nvPr/>
          </p:nvSpPr>
          <p:spPr>
            <a:xfrm>
              <a:off x="2634753" y="8025523"/>
              <a:ext cx="149860" cy="48005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spc="65" dirty="0">
                  <a:latin typeface="Times New Roman"/>
                  <a:cs typeface="Times New Roman"/>
                </a:rPr>
                <a:t>&lt;</a:t>
              </a:r>
              <a:r>
                <a:rPr sz="950" dirty="0">
                  <a:latin typeface="Times New Roman"/>
                  <a:cs typeface="Times New Roman"/>
                </a:rPr>
                <a:t>b </a:t>
              </a:r>
              <a:r>
                <a:rPr sz="950" spc="-25" dirty="0">
                  <a:latin typeface="Times New Roman"/>
                  <a:cs typeface="Times New Roman"/>
                </a:rPr>
                <a:t> </a:t>
              </a:r>
              <a:r>
                <a:rPr sz="950" spc="90" dirty="0">
                  <a:latin typeface="Times New Roman"/>
                  <a:cs typeface="Times New Roman"/>
                </a:rPr>
                <a:t>s</a:t>
              </a:r>
              <a:r>
                <a:rPr sz="950" spc="35" dirty="0">
                  <a:latin typeface="Times New Roman"/>
                  <a:cs typeface="Times New Roman"/>
                </a:rPr>
                <a:t>e</a:t>
              </a:r>
              <a:r>
                <a:rPr sz="950" spc="85" dirty="0">
                  <a:latin typeface="Times New Roman"/>
                  <a:cs typeface="Times New Roman"/>
                </a:rPr>
                <a:t>q</a:t>
              </a:r>
              <a:r>
                <a:rPr sz="950" dirty="0">
                  <a:latin typeface="Times New Roman"/>
                  <a:cs typeface="Times New Roman"/>
                </a:rPr>
                <a:t>&gt;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3" name="object 77"/>
            <p:cNvSpPr txBox="1"/>
            <p:nvPr/>
          </p:nvSpPr>
          <p:spPr>
            <a:xfrm>
              <a:off x="2614688" y="7517676"/>
              <a:ext cx="146685" cy="9334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b="1" dirty="0">
                  <a:latin typeface="Times New Roman"/>
                  <a:cs typeface="Times New Roman"/>
                </a:rPr>
                <a:t>b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4" name="object 78"/>
            <p:cNvSpPr txBox="1"/>
            <p:nvPr/>
          </p:nvSpPr>
          <p:spPr>
            <a:xfrm>
              <a:off x="2254821" y="8648902"/>
              <a:ext cx="146685" cy="946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5" name="object 79"/>
            <p:cNvSpPr txBox="1"/>
            <p:nvPr/>
          </p:nvSpPr>
          <p:spPr>
            <a:xfrm>
              <a:off x="1663577" y="8115686"/>
              <a:ext cx="146685" cy="9461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</p:txBody>
        </p:sp>
        <p:sp>
          <p:nvSpPr>
            <p:cNvPr id="76" name="object 80"/>
            <p:cNvSpPr txBox="1"/>
            <p:nvPr/>
          </p:nvSpPr>
          <p:spPr>
            <a:xfrm>
              <a:off x="2237051" y="5447255"/>
              <a:ext cx="248920" cy="13544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960"/>
                </a:lnSpc>
              </a:pPr>
              <a:r>
                <a:rPr sz="950" i="1" spc="35" dirty="0">
                  <a:latin typeface="Times New Roman"/>
                  <a:cs typeface="Times New Roman"/>
                </a:rPr>
                <a:t>I</a:t>
              </a:r>
              <a:r>
                <a:rPr sz="950" i="1" dirty="0">
                  <a:latin typeface="Times New Roman"/>
                  <a:cs typeface="Times New Roman"/>
                </a:rPr>
                <a:t>n</a:t>
              </a:r>
              <a:r>
                <a:rPr sz="950" i="1" spc="-125" dirty="0">
                  <a:latin typeface="Times New Roman"/>
                  <a:cs typeface="Times New Roman"/>
                </a:rPr>
                <a:t> </a:t>
              </a: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r>
                <a:rPr sz="950" i="1" spc="105" dirty="0">
                  <a:latin typeface="Times New Roman"/>
                  <a:cs typeface="Times New Roman"/>
                </a:rPr>
                <a:t> </a:t>
              </a: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  <a:p>
              <a:pPr marL="153670">
                <a:lnSpc>
                  <a:spcPts val="960"/>
                </a:lnSpc>
              </a:pPr>
              <a:r>
                <a:rPr sz="950" b="1" spc="60" dirty="0">
                  <a:latin typeface="Times New Roman"/>
                  <a:cs typeface="Times New Roman"/>
                </a:rPr>
                <a:t>co</a:t>
              </a:r>
              <a:r>
                <a:rPr sz="950" b="1" dirty="0">
                  <a:latin typeface="Times New Roman"/>
                  <a:cs typeface="Times New Roman"/>
                </a:rPr>
                <a:t>n</a:t>
              </a:r>
              <a:r>
                <a:rPr sz="950" b="1" spc="-40" dirty="0">
                  <a:latin typeface="Times New Roman"/>
                  <a:cs typeface="Times New Roman"/>
                </a:rPr>
                <a:t> </a:t>
              </a:r>
              <a:r>
                <a:rPr sz="950" b="1" spc="40" dirty="0">
                  <a:latin typeface="Times New Roman"/>
                  <a:cs typeface="Times New Roman"/>
                </a:rPr>
                <a:t>d</a:t>
              </a:r>
              <a:r>
                <a:rPr sz="950" b="1" dirty="0">
                  <a:latin typeface="Times New Roman"/>
                  <a:cs typeface="Times New Roman"/>
                </a:rPr>
                <a:t>i</a:t>
              </a:r>
              <a:r>
                <a:rPr sz="950" b="1" spc="-110" dirty="0">
                  <a:latin typeface="Times New Roman"/>
                  <a:cs typeface="Times New Roman"/>
                </a:rPr>
                <a:t> </a:t>
              </a:r>
              <a:r>
                <a:rPr sz="950" b="1" dirty="0">
                  <a:latin typeface="Times New Roman"/>
                  <a:cs typeface="Times New Roman"/>
                </a:rPr>
                <a:t>t</a:t>
              </a:r>
              <a:r>
                <a:rPr sz="950" b="1" spc="-145" dirty="0">
                  <a:latin typeface="Times New Roman"/>
                  <a:cs typeface="Times New Roman"/>
                </a:rPr>
                <a:t> </a:t>
              </a:r>
              <a:r>
                <a:rPr sz="950" b="1" spc="85" dirty="0">
                  <a:latin typeface="Times New Roman"/>
                  <a:cs typeface="Times New Roman"/>
                </a:rPr>
                <a:t>i</a:t>
              </a:r>
              <a:r>
                <a:rPr sz="950" b="1" spc="55" dirty="0">
                  <a:latin typeface="Times New Roman"/>
                  <a:cs typeface="Times New Roman"/>
                </a:rPr>
                <a:t>o</a:t>
              </a:r>
              <a:r>
                <a:rPr sz="950" b="1" spc="110" dirty="0">
                  <a:latin typeface="Times New Roman"/>
                  <a:cs typeface="Times New Roman"/>
                </a:rPr>
                <a:t>n</a:t>
              </a:r>
              <a:r>
                <a:rPr sz="1425" b="1" baseline="2923" dirty="0">
                  <a:latin typeface="Times New Roman"/>
                  <a:cs typeface="Times New Roman"/>
                </a:rPr>
                <a:t>:</a:t>
              </a:r>
              <a:r>
                <a:rPr sz="1425" b="1" spc="-112" baseline="2923" dirty="0">
                  <a:latin typeface="Times New Roman"/>
                  <a:cs typeface="Times New Roman"/>
                </a:rPr>
                <a:t> </a:t>
              </a:r>
              <a:r>
                <a:rPr sz="1425" i="1" spc="52" baseline="2923" dirty="0">
                  <a:latin typeface="Times New Roman"/>
                  <a:cs typeface="Times New Roman"/>
                </a:rPr>
                <a:t>I</a:t>
              </a:r>
              <a:r>
                <a:rPr sz="1425" i="1" baseline="2923" dirty="0">
                  <a:latin typeface="Times New Roman"/>
                  <a:cs typeface="Times New Roman"/>
                </a:rPr>
                <a:t>n</a:t>
              </a:r>
              <a:r>
                <a:rPr sz="1425" i="1" spc="-187" baseline="2923" dirty="0">
                  <a:latin typeface="Times New Roman"/>
                  <a:cs typeface="Times New Roman"/>
                </a:rPr>
                <a:t> </a:t>
              </a:r>
              <a:r>
                <a:rPr sz="1425" i="1" spc="89" baseline="2923" dirty="0">
                  <a:latin typeface="Times New Roman"/>
                  <a:cs typeface="Times New Roman"/>
                </a:rPr>
                <a:t>S</a:t>
              </a:r>
              <a:r>
                <a:rPr sz="1425" i="1" spc="82" baseline="2923" dirty="0">
                  <a:latin typeface="Times New Roman"/>
                  <a:cs typeface="Times New Roman"/>
                </a:rPr>
                <a:t>i</a:t>
              </a:r>
              <a:r>
                <a:rPr sz="1425" i="1" spc="150" baseline="2923" dirty="0">
                  <a:latin typeface="Times New Roman"/>
                  <a:cs typeface="Times New Roman"/>
                </a:rPr>
                <a:t>z</a:t>
              </a:r>
              <a:r>
                <a:rPr sz="1425" i="1" baseline="2923" dirty="0">
                  <a:latin typeface="Times New Roman"/>
                  <a:cs typeface="Times New Roman"/>
                </a:rPr>
                <a:t>e</a:t>
              </a:r>
              <a:r>
                <a:rPr sz="1425" i="1" spc="157" baseline="2923" dirty="0">
                  <a:latin typeface="Times New Roman"/>
                  <a:cs typeface="Times New Roman"/>
                </a:rPr>
                <a:t> </a:t>
              </a:r>
              <a:r>
                <a:rPr sz="1425" spc="97" baseline="2923" dirty="0">
                  <a:latin typeface="Times New Roman"/>
                  <a:cs typeface="Times New Roman"/>
                </a:rPr>
                <a:t>=</a:t>
              </a:r>
              <a:r>
                <a:rPr sz="1425" baseline="2923" dirty="0">
                  <a:latin typeface="Times New Roman"/>
                  <a:cs typeface="Times New Roman"/>
                </a:rPr>
                <a:t>1</a:t>
              </a:r>
              <a:endParaRPr sz="1425" baseline="2923">
                <a:latin typeface="Times New Roman"/>
                <a:cs typeface="Times New Roman"/>
              </a:endParaRPr>
            </a:p>
          </p:txBody>
        </p:sp>
        <p:sp>
          <p:nvSpPr>
            <p:cNvPr id="77" name="object 81"/>
            <p:cNvSpPr txBox="1"/>
            <p:nvPr/>
          </p:nvSpPr>
          <p:spPr>
            <a:xfrm>
              <a:off x="2901333" y="6815583"/>
              <a:ext cx="248920" cy="135445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960"/>
                </a:lnSpc>
              </a:pPr>
              <a:r>
                <a:rPr sz="950" i="1" spc="35" dirty="0">
                  <a:latin typeface="Times New Roman"/>
                  <a:cs typeface="Times New Roman"/>
                </a:rPr>
                <a:t>I</a:t>
              </a:r>
              <a:r>
                <a:rPr sz="950" i="1" dirty="0">
                  <a:latin typeface="Times New Roman"/>
                  <a:cs typeface="Times New Roman"/>
                </a:rPr>
                <a:t>n</a:t>
              </a:r>
              <a:r>
                <a:rPr sz="950" i="1" spc="-125" dirty="0">
                  <a:latin typeface="Times New Roman"/>
                  <a:cs typeface="Times New Roman"/>
                </a:rPr>
                <a:t> </a:t>
              </a:r>
              <a:r>
                <a:rPr sz="950" i="1" spc="60" dirty="0">
                  <a:latin typeface="Times New Roman"/>
                  <a:cs typeface="Times New Roman"/>
                </a:rPr>
                <a:t>S</a:t>
              </a:r>
              <a:r>
                <a:rPr sz="950" i="1" spc="55" dirty="0">
                  <a:latin typeface="Times New Roman"/>
                  <a:cs typeface="Times New Roman"/>
                </a:rPr>
                <a:t>i</a:t>
              </a:r>
              <a:r>
                <a:rPr sz="950" i="1" spc="100" dirty="0">
                  <a:latin typeface="Times New Roman"/>
                  <a:cs typeface="Times New Roman"/>
                </a:rPr>
                <a:t>z</a:t>
              </a:r>
              <a:r>
                <a:rPr sz="950" i="1" dirty="0">
                  <a:latin typeface="Times New Roman"/>
                  <a:cs typeface="Times New Roman"/>
                </a:rPr>
                <a:t>e</a:t>
              </a:r>
              <a:r>
                <a:rPr sz="950" i="1" spc="105" dirty="0">
                  <a:latin typeface="Times New Roman"/>
                  <a:cs typeface="Times New Roman"/>
                </a:rPr>
                <a:t> </a:t>
              </a:r>
              <a:r>
                <a:rPr sz="950" dirty="0">
                  <a:latin typeface="Times New Roman"/>
                  <a:cs typeface="Times New Roman"/>
                </a:rPr>
                <a:t>=</a:t>
              </a:r>
              <a:endParaRPr sz="950">
                <a:latin typeface="Times New Roman"/>
                <a:cs typeface="Times New Roman"/>
              </a:endParaRPr>
            </a:p>
            <a:p>
              <a:pPr marL="153670">
                <a:lnSpc>
                  <a:spcPts val="960"/>
                </a:lnSpc>
              </a:pPr>
              <a:r>
                <a:rPr sz="950" b="1" spc="60" dirty="0">
                  <a:latin typeface="Times New Roman"/>
                  <a:cs typeface="Times New Roman"/>
                </a:rPr>
                <a:t>co</a:t>
              </a:r>
              <a:r>
                <a:rPr sz="950" b="1" dirty="0">
                  <a:latin typeface="Times New Roman"/>
                  <a:cs typeface="Times New Roman"/>
                </a:rPr>
                <a:t>n</a:t>
              </a:r>
              <a:r>
                <a:rPr sz="950" b="1" spc="-40" dirty="0">
                  <a:latin typeface="Times New Roman"/>
                  <a:cs typeface="Times New Roman"/>
                </a:rPr>
                <a:t> </a:t>
              </a:r>
              <a:r>
                <a:rPr sz="950" b="1" spc="40" dirty="0">
                  <a:latin typeface="Times New Roman"/>
                  <a:cs typeface="Times New Roman"/>
                </a:rPr>
                <a:t>d</a:t>
              </a:r>
              <a:r>
                <a:rPr sz="950" b="1" dirty="0">
                  <a:latin typeface="Times New Roman"/>
                  <a:cs typeface="Times New Roman"/>
                </a:rPr>
                <a:t>i</a:t>
              </a:r>
              <a:r>
                <a:rPr sz="950" b="1" spc="-110" dirty="0">
                  <a:latin typeface="Times New Roman"/>
                  <a:cs typeface="Times New Roman"/>
                </a:rPr>
                <a:t> </a:t>
              </a:r>
              <a:r>
                <a:rPr sz="950" b="1" dirty="0">
                  <a:latin typeface="Times New Roman"/>
                  <a:cs typeface="Times New Roman"/>
                </a:rPr>
                <a:t>t</a:t>
              </a:r>
              <a:r>
                <a:rPr sz="950" b="1" spc="-145" dirty="0">
                  <a:latin typeface="Times New Roman"/>
                  <a:cs typeface="Times New Roman"/>
                </a:rPr>
                <a:t> </a:t>
              </a:r>
              <a:r>
                <a:rPr sz="950" b="1" spc="85" dirty="0">
                  <a:latin typeface="Times New Roman"/>
                  <a:cs typeface="Times New Roman"/>
                </a:rPr>
                <a:t>i</a:t>
              </a:r>
              <a:r>
                <a:rPr sz="950" b="1" spc="55" dirty="0">
                  <a:latin typeface="Times New Roman"/>
                  <a:cs typeface="Times New Roman"/>
                </a:rPr>
                <a:t>o</a:t>
              </a:r>
              <a:r>
                <a:rPr sz="950" b="1" spc="110" dirty="0">
                  <a:latin typeface="Times New Roman"/>
                  <a:cs typeface="Times New Roman"/>
                </a:rPr>
                <a:t>n</a:t>
              </a:r>
              <a:r>
                <a:rPr sz="1425" b="1" baseline="2923" dirty="0">
                  <a:latin typeface="Times New Roman"/>
                  <a:cs typeface="Times New Roman"/>
                </a:rPr>
                <a:t>:</a:t>
              </a:r>
              <a:r>
                <a:rPr sz="1425" b="1" spc="-112" baseline="2923" dirty="0">
                  <a:latin typeface="Times New Roman"/>
                  <a:cs typeface="Times New Roman"/>
                </a:rPr>
                <a:t> </a:t>
              </a:r>
              <a:r>
                <a:rPr sz="1425" i="1" spc="52" baseline="2923" dirty="0">
                  <a:latin typeface="Times New Roman"/>
                  <a:cs typeface="Times New Roman"/>
                </a:rPr>
                <a:t>I</a:t>
              </a:r>
              <a:r>
                <a:rPr sz="1425" i="1" baseline="2923" dirty="0">
                  <a:latin typeface="Times New Roman"/>
                  <a:cs typeface="Times New Roman"/>
                </a:rPr>
                <a:t>n</a:t>
              </a:r>
              <a:r>
                <a:rPr sz="1425" i="1" spc="-187" baseline="2923" dirty="0">
                  <a:latin typeface="Times New Roman"/>
                  <a:cs typeface="Times New Roman"/>
                </a:rPr>
                <a:t> </a:t>
              </a:r>
              <a:r>
                <a:rPr sz="1425" i="1" spc="89" baseline="2923" dirty="0">
                  <a:latin typeface="Times New Roman"/>
                  <a:cs typeface="Times New Roman"/>
                </a:rPr>
                <a:t>S</a:t>
              </a:r>
              <a:r>
                <a:rPr sz="1425" i="1" spc="82" baseline="2923" dirty="0">
                  <a:latin typeface="Times New Roman"/>
                  <a:cs typeface="Times New Roman"/>
                </a:rPr>
                <a:t>i</a:t>
              </a:r>
              <a:r>
                <a:rPr sz="1425" i="1" spc="150" baseline="2923" dirty="0">
                  <a:latin typeface="Times New Roman"/>
                  <a:cs typeface="Times New Roman"/>
                </a:rPr>
                <a:t>z</a:t>
              </a:r>
              <a:r>
                <a:rPr sz="1425" i="1" baseline="2923" dirty="0">
                  <a:latin typeface="Times New Roman"/>
                  <a:cs typeface="Times New Roman"/>
                </a:rPr>
                <a:t>e</a:t>
              </a:r>
              <a:r>
                <a:rPr sz="1425" i="1" spc="157" baseline="2923" dirty="0">
                  <a:latin typeface="Times New Roman"/>
                  <a:cs typeface="Times New Roman"/>
                </a:rPr>
                <a:t> </a:t>
              </a:r>
              <a:r>
                <a:rPr sz="1425" spc="97" baseline="2923" dirty="0">
                  <a:latin typeface="Times New Roman"/>
                  <a:cs typeface="Times New Roman"/>
                </a:rPr>
                <a:t>=</a:t>
              </a:r>
              <a:r>
                <a:rPr sz="1425" baseline="2923" dirty="0">
                  <a:latin typeface="Times New Roman"/>
                  <a:cs typeface="Times New Roman"/>
                </a:rPr>
                <a:t>1</a:t>
              </a:r>
              <a:endParaRPr sz="1425" baseline="2923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18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94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026160"/>
            <a:ext cx="7886700" cy="51508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attribute grammar </a:t>
            </a:r>
            <a:r>
              <a:rPr lang="en-US" dirty="0"/>
              <a:t>is a context-free grammar augmented with attributes, semantic rules, and conditions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Let G = &lt;N,</a:t>
            </a:r>
            <a:r>
              <a:rPr lang="en-US" b="1" dirty="0"/>
              <a:t> ∑</a:t>
            </a:r>
            <a:r>
              <a:rPr lang="en-US" dirty="0"/>
              <a:t>, P,S&gt; be a context-free grammar. Write </a:t>
            </a:r>
            <a:r>
              <a:rPr lang="en-US" dirty="0" smtClean="0"/>
              <a:t>a production </a:t>
            </a:r>
            <a:r>
              <a:rPr lang="en-US" dirty="0"/>
              <a:t>p ∈P in the form:</a:t>
            </a:r>
          </a:p>
          <a:p>
            <a:pPr marL="0" indent="0">
              <a:buNone/>
            </a:pPr>
            <a:r>
              <a:rPr lang="en-US" dirty="0" smtClean="0"/>
              <a:t>	X</a:t>
            </a:r>
            <a:r>
              <a:rPr lang="en-US" baseline="-25000" dirty="0" smtClean="0"/>
              <a:t>0  </a:t>
            </a:r>
            <a:r>
              <a:rPr lang="en-US" dirty="0"/>
              <a:t>::=  X</a:t>
            </a:r>
            <a:r>
              <a:rPr lang="en-US" baseline="-25000" dirty="0"/>
              <a:t>1 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… </a:t>
            </a:r>
            <a:r>
              <a:rPr lang="en-US" dirty="0" err="1"/>
              <a:t>X</a:t>
            </a:r>
            <a:r>
              <a:rPr lang="en-US" baseline="-25000" dirty="0" err="1"/>
              <a:t>np</a:t>
            </a:r>
            <a:r>
              <a:rPr lang="en-US" baseline="-25000" dirty="0"/>
              <a:t> </a:t>
            </a:r>
            <a:r>
              <a:rPr lang="en-US" dirty="0"/>
              <a:t>where n</a:t>
            </a:r>
            <a:r>
              <a:rPr lang="en-US" baseline="-25000" dirty="0"/>
              <a:t>p </a:t>
            </a:r>
            <a:r>
              <a:rPr lang="en-US" dirty="0"/>
              <a:t>≥ 1, X</a:t>
            </a:r>
            <a:r>
              <a:rPr lang="en-US" baseline="-25000" dirty="0"/>
              <a:t>0 </a:t>
            </a:r>
            <a:r>
              <a:rPr lang="en-US" dirty="0"/>
              <a:t>∈ N,</a:t>
            </a:r>
          </a:p>
          <a:p>
            <a:pPr marL="0" indent="0">
              <a:buNone/>
            </a:pPr>
            <a:r>
              <a:rPr lang="en-US" dirty="0" smtClean="0"/>
              <a:t>		and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∈ N ∪ </a:t>
            </a:r>
            <a:r>
              <a:rPr lang="en-US" dirty="0" err="1"/>
              <a:t>Ó</a:t>
            </a:r>
            <a:r>
              <a:rPr lang="en-US" dirty="0"/>
              <a:t> for 1 ≤ k ≤ n</a:t>
            </a:r>
            <a:r>
              <a:rPr lang="en-US" baseline="-25000" dirty="0"/>
              <a:t>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derivation tree</a:t>
            </a:r>
            <a:r>
              <a:rPr lang="en-US" dirty="0"/>
              <a:t> for a sentence in a context-free language has the properties:</a:t>
            </a:r>
          </a:p>
          <a:p>
            <a:r>
              <a:rPr lang="en-US" dirty="0"/>
              <a:t>Each of its leaf nodes is labeled with a symbol from </a:t>
            </a:r>
            <a:r>
              <a:rPr lang="en-US" dirty="0" err="1"/>
              <a:t>Ó</a:t>
            </a:r>
            <a:r>
              <a:rPr lang="en-US" dirty="0"/>
              <a:t>, and</a:t>
            </a:r>
          </a:p>
          <a:p>
            <a:r>
              <a:rPr lang="en-US" dirty="0"/>
              <a:t>Each interior node t corresponds to a production p ∈ P such that t is labeled with X</a:t>
            </a:r>
            <a:r>
              <a:rPr lang="en-US" baseline="-25000" dirty="0"/>
              <a:t>0 </a:t>
            </a:r>
            <a:r>
              <a:rPr lang="en-US" dirty="0"/>
              <a:t>and t has n</a:t>
            </a:r>
            <a:r>
              <a:rPr lang="en-US" baseline="-25000" dirty="0"/>
              <a:t>p </a:t>
            </a:r>
            <a:r>
              <a:rPr lang="en-US" dirty="0"/>
              <a:t>children labeled with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np</a:t>
            </a:r>
            <a:r>
              <a:rPr lang="en-US" baseline="-25000" dirty="0"/>
              <a:t> </a:t>
            </a:r>
            <a:r>
              <a:rPr lang="en-US" dirty="0"/>
              <a:t>in left-to-right order.</a:t>
            </a:r>
          </a:p>
        </p:txBody>
      </p:sp>
    </p:spTree>
    <p:extLst>
      <p:ext uri="{BB962C8B-B14F-4D97-AF65-F5344CB8AC3E}">
        <p14:creationId xmlns:p14="http://schemas.microsoft.com/office/powerpoint/2010/main" val="97079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2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2580</Words>
  <Application>Microsoft Macintosh PowerPoint</Application>
  <PresentationFormat>Letter Paper (8.5x11 in)</PresentationFormat>
  <Paragraphs>499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Calibri Light</vt:lpstr>
      <vt:lpstr>Helvetica</vt:lpstr>
      <vt:lpstr>Palatino</vt:lpstr>
      <vt:lpstr>Symbol</vt:lpstr>
      <vt:lpstr>Times New Roman</vt:lpstr>
      <vt:lpstr>Arial</vt:lpstr>
      <vt:lpstr>Office Theme</vt:lpstr>
      <vt:lpstr>Attribute Grammars </vt:lpstr>
      <vt:lpstr>Example L = { anbncn | n≥1 } </vt:lpstr>
      <vt:lpstr>Using an Attribute Grammar </vt:lpstr>
      <vt:lpstr>&lt;string&gt;</vt:lpstr>
      <vt:lpstr>Using an Inherited Attribute</vt:lpstr>
      <vt:lpstr>PowerPoint Presentation</vt:lpstr>
      <vt:lpstr>PowerPoint Presentation</vt:lpstr>
      <vt:lpstr>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Reddington</dc:creator>
  <cp:lastModifiedBy>Thomas Reddington</cp:lastModifiedBy>
  <cp:revision>17</cp:revision>
  <dcterms:created xsi:type="dcterms:W3CDTF">2017-09-20T16:14:51Z</dcterms:created>
  <dcterms:modified xsi:type="dcterms:W3CDTF">2017-09-21T01:54:20Z</dcterms:modified>
</cp:coreProperties>
</file>