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684" r:id="rId2"/>
  </p:sldMasterIdLst>
  <p:notesMasterIdLst>
    <p:notesMasterId r:id="rId38"/>
  </p:notesMasterIdLst>
  <p:sldIdLst>
    <p:sldId id="310" r:id="rId3"/>
    <p:sldId id="262" r:id="rId4"/>
    <p:sldId id="324" r:id="rId5"/>
    <p:sldId id="269" r:id="rId6"/>
    <p:sldId id="325" r:id="rId7"/>
    <p:sldId id="326" r:id="rId8"/>
    <p:sldId id="327" r:id="rId9"/>
    <p:sldId id="328" r:id="rId10"/>
    <p:sldId id="329" r:id="rId11"/>
    <p:sldId id="330" r:id="rId12"/>
    <p:sldId id="331" r:id="rId13"/>
    <p:sldId id="316" r:id="rId14"/>
    <p:sldId id="320" r:id="rId15"/>
    <p:sldId id="315" r:id="rId16"/>
    <p:sldId id="323" r:id="rId17"/>
    <p:sldId id="318" r:id="rId18"/>
    <p:sldId id="321" r:id="rId19"/>
    <p:sldId id="317" r:id="rId20"/>
    <p:sldId id="322" r:id="rId21"/>
    <p:sldId id="332" r:id="rId22"/>
    <p:sldId id="333" r:id="rId23"/>
    <p:sldId id="338" r:id="rId24"/>
    <p:sldId id="346" r:id="rId25"/>
    <p:sldId id="348" r:id="rId26"/>
    <p:sldId id="335" r:id="rId27"/>
    <p:sldId id="349" r:id="rId28"/>
    <p:sldId id="336" r:id="rId29"/>
    <p:sldId id="337" r:id="rId30"/>
    <p:sldId id="339" r:id="rId31"/>
    <p:sldId id="340" r:id="rId32"/>
    <p:sldId id="341" r:id="rId33"/>
    <p:sldId id="342" r:id="rId34"/>
    <p:sldId id="343" r:id="rId35"/>
    <p:sldId id="344" r:id="rId36"/>
    <p:sldId id="28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152" autoAdjust="0"/>
    <p:restoredTop sz="94660"/>
  </p:normalViewPr>
  <p:slideViewPr>
    <p:cSldViewPr>
      <p:cViewPr varScale="1">
        <p:scale>
          <a:sx n="68" d="100"/>
          <a:sy n="68" d="100"/>
        </p:scale>
        <p:origin x="-1464"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B8580A-B0C8-4157-A6EF-8959DE87F2EF}" type="datetimeFigureOut">
              <a:rPr lang="en-US" smtClean="0"/>
              <a:pPr/>
              <a:t>6/8/2021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6B7618-6A4E-4FE9-8BE4-82FFA32B00B5}" type="slidenum">
              <a:rPr lang="en-US" smtClean="0"/>
              <a:pPr/>
              <a:t>‹#›</a:t>
            </a:fld>
            <a:endParaRPr lang="en-US"/>
          </a:p>
        </p:txBody>
      </p:sp>
    </p:spTree>
    <p:extLst>
      <p:ext uri="{BB962C8B-B14F-4D97-AF65-F5344CB8AC3E}">
        <p14:creationId xmlns="" xmlns:p14="http://schemas.microsoft.com/office/powerpoint/2010/main" val="1872132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ACD7370B-B759-4789-B9EE-6059E7B901B5}" type="datetime1">
              <a:rPr lang="en-IN" smtClean="0"/>
              <a:pPr/>
              <a:t>08-06-2021</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9489EF9-A521-48B0-8BF8-40CF79F7488F}" type="slidenum">
              <a:rPr lang="en-IN" smtClean="0"/>
              <a:pPr/>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EB8E1D6-4258-4A33-8164-379D3542D1DA}" type="datetime1">
              <a:rPr lang="en-IN" smtClean="0"/>
              <a:pPr/>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489EF9-A521-48B0-8BF8-40CF79F7488F}"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E9489EF9-A521-48B0-8BF8-40CF79F7488F}" type="slidenum">
              <a:rPr lang="en-IN" smtClean="0"/>
              <a:pPr/>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E53D9AF-35A5-488A-93A3-665B9B362E27}" type="datetime1">
              <a:rPr lang="en-IN" smtClean="0"/>
              <a:pPr/>
              <a:t>08-06-2021</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605196E-082D-40F8-B904-D52156F469FF}" type="datetime1">
              <a:rPr lang="en-IN" smtClean="0"/>
              <a:pPr/>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489EF9-A521-48B0-8BF8-40CF79F7488F}"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BCCBD6-B34B-4180-850D-D7374ACAB2BB}" type="datetime1">
              <a:rPr lang="en-IN" smtClean="0"/>
              <a:pPr/>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489EF9-A521-48B0-8BF8-40CF79F7488F}" type="slidenum">
              <a:rPr lang="en-IN" smtClean="0"/>
              <a:pPr/>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80BF5E-AE28-4B1E-AC55-592D80C14C9E}" type="datetime1">
              <a:rPr lang="en-IN" smtClean="0"/>
              <a:pPr/>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489EF9-A521-48B0-8BF8-40CF79F7488F}" type="slidenum">
              <a:rPr lang="en-IN" smtClean="0"/>
              <a:pPr/>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90B807C-EA79-451C-AD37-30D3C8DF8C72}" type="datetime1">
              <a:rPr lang="en-IN" smtClean="0"/>
              <a:pPr/>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489EF9-A521-48B0-8BF8-40CF79F7488F}" type="slidenum">
              <a:rPr lang="en-IN" smtClean="0"/>
              <a:pPr/>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3C186E-8636-4CAB-BE49-398F83EBA1A1}" type="datetime1">
              <a:rPr lang="en-IN" smtClean="0"/>
              <a:pPr/>
              <a:t>08-06-2021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489EF9-A521-48B0-8BF8-40CF79F7488F}" type="slidenum">
              <a:rPr lang="en-IN" smtClean="0"/>
              <a:pPr/>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65AB0F-E7C7-4FD1-BD21-BCDB648AAF88}" type="datetime1">
              <a:rPr lang="en-IN" smtClean="0"/>
              <a:pPr/>
              <a:t>08-06-2021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489EF9-A521-48B0-8BF8-40CF79F7488F}" type="slidenum">
              <a:rPr lang="en-IN" smtClean="0"/>
              <a:pPr/>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9E6FF2-9B62-4DD4-AF76-F031667E7DBE}" type="datetime1">
              <a:rPr lang="en-IN" smtClean="0"/>
              <a:pPr/>
              <a:t>08-06-2021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489EF9-A521-48B0-8BF8-40CF79F7488F}" type="slidenum">
              <a:rPr lang="en-IN" smtClean="0"/>
              <a:pPr/>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790D28-4BA5-449A-98DF-23A5644BF360}" type="datetime1">
              <a:rPr lang="en-IN" smtClean="0"/>
              <a:pPr/>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489EF9-A521-48B0-8BF8-40CF79F7488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9C7CFDB1-84AB-449D-B5CC-9EC6D3BA86BD}" type="datetime1">
              <a:rPr lang="en-IN" smtClean="0"/>
              <a:pPr/>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E9489EF9-A521-48B0-8BF8-40CF79F7488F}" type="slidenum">
              <a:rPr lang="en-IN" smtClean="0"/>
              <a:pPr/>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EAFC0F-BD72-4237-B6A8-359A96E36805}" type="datetime1">
              <a:rPr lang="en-IN" smtClean="0"/>
              <a:pPr/>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489EF9-A521-48B0-8BF8-40CF79F7488F}" type="slidenum">
              <a:rPr lang="en-IN" smtClean="0"/>
              <a:pPr/>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E26CB2-931A-4365-A0AF-EF0BDF6A2CC0}" type="datetime1">
              <a:rPr lang="en-IN" smtClean="0"/>
              <a:pPr/>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489EF9-A521-48B0-8BF8-40CF79F7488F}" type="slidenum">
              <a:rPr lang="en-IN" smtClean="0"/>
              <a:pPr/>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3F9C18-3C9E-41FC-9554-0E04BB7AF03D}" type="datetime1">
              <a:rPr lang="en-IN" smtClean="0"/>
              <a:pPr/>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489EF9-A521-48B0-8BF8-40CF79F7488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4B5F08D8-6C34-4F0D-836F-67608ADCBFE1}" type="datetime1">
              <a:rPr lang="en-IN" smtClean="0"/>
              <a:pPr/>
              <a:t>08-06-2021</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9489EF9-A521-48B0-8BF8-40CF79F7488F}" type="slidenum">
              <a:rPr lang="en-IN" smtClean="0"/>
              <a:pPr/>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FA4AE072-22F8-4A34-9D71-4842475B7BAB}" type="datetime1">
              <a:rPr lang="en-IN" smtClean="0"/>
              <a:pPr/>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489EF9-A521-48B0-8BF8-40CF79F7488F}" type="slidenum">
              <a:rPr lang="en-IN" smtClean="0"/>
              <a:pPr/>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4DA4C88F-6B43-4A0F-ADA1-2F085167DE31}" type="datetime1">
              <a:rPr lang="en-IN" smtClean="0"/>
              <a:pPr/>
              <a:t>08-06-2021</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E9489EF9-A521-48B0-8BF8-40CF79F7488F}" type="slidenum">
              <a:rPr lang="en-IN" smtClean="0"/>
              <a:pPr/>
              <a:t>‹#›</a:t>
            </a:fld>
            <a:endParaRPr lang="en-IN"/>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0F5C41F-7359-49C1-861B-87BCA7E33BCB}" type="datetime1">
              <a:rPr lang="en-IN" smtClean="0"/>
              <a:pPr/>
              <a:t>08-06-2021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E9489EF9-A521-48B0-8BF8-40CF79F7488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B1DC9394-AFC9-4B5F-97C2-68BB2800D520}" type="datetime1">
              <a:rPr lang="en-IN" smtClean="0"/>
              <a:pPr/>
              <a:t>08-06-2021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E9489EF9-A521-48B0-8BF8-40CF79F7488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E9489EF9-A521-48B0-8BF8-40CF79F7488F}" type="slidenum">
              <a:rPr lang="en-IN" smtClean="0"/>
              <a:pPr/>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8E0F61DB-4F48-46AF-873A-114BF04420EF}" type="datetime1">
              <a:rPr lang="en-IN" smtClean="0"/>
              <a:pPr/>
              <a:t>08-06-2021</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E9489EF9-A521-48B0-8BF8-40CF79F7488F}" type="slidenum">
              <a:rPr lang="en-IN" smtClean="0"/>
              <a:pPr/>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0A69D3A3-A34F-4003-8F1D-699CCBDC67BB}" type="datetime1">
              <a:rPr lang="en-IN" smtClean="0"/>
              <a:pPr/>
              <a:t>08-06-2021</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354F1999-B076-42D7-A51B-95B5F9A96191}" type="datetime1">
              <a:rPr lang="en-IN" smtClean="0"/>
              <a:pPr/>
              <a:t>08-06-2021</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E9489EF9-A521-48B0-8BF8-40CF79F7488F}" type="slidenum">
              <a:rPr lang="en-IN" smtClean="0"/>
              <a:pPr/>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809753-0289-46D1-9EDB-4E2E81447037}" type="datetime1">
              <a:rPr lang="en-IN" smtClean="0"/>
              <a:pPr/>
              <a:t>08-06-2021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489EF9-A521-48B0-8BF8-40CF79F7488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towardsdatascience.com/tagged/dilation-and-erosion?gi=8c4b4c9578c" TargetMode="External"/><Relationship Id="rId2" Type="http://schemas.openxmlformats.org/officeDocument/2006/relationships/hyperlink" Target="https://ieeexplore.ieee.org/document/9137854" TargetMode="External"/><Relationship Id="rId1" Type="http://schemas.openxmlformats.org/officeDocument/2006/relationships/slideLayout" Target="../slideLayouts/slideLayout2.xml"/><Relationship Id="rId4" Type="http://schemas.openxmlformats.org/officeDocument/2006/relationships/hyperlink" Target="https://globalaihub.com/image-processing-color-spaces-rgb-hsv-and-cmyk-%F0%9F%8C%88/"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srcRect/>
          <a:stretch>
            <a:fillRect/>
          </a:stretch>
        </p:blipFill>
        <p:spPr bwMode="auto">
          <a:xfrm>
            <a:off x="228600" y="533400"/>
            <a:ext cx="1524000" cy="609600"/>
          </a:xfrm>
          <a:prstGeom prst="rect">
            <a:avLst/>
          </a:prstGeom>
          <a:solidFill>
            <a:srgbClr val="FFFFFF"/>
          </a:solidFill>
        </p:spPr>
      </p:pic>
      <p:sp>
        <p:nvSpPr>
          <p:cNvPr id="1030" name="Rectangle 6"/>
          <p:cNvSpPr>
            <a:spLocks noChangeArrowheads="1"/>
          </p:cNvSpPr>
          <p:nvPr/>
        </p:nvSpPr>
        <p:spPr bwMode="auto">
          <a:xfrm>
            <a:off x="0" y="12477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9"/>
          <p:cNvSpPr/>
          <p:nvPr/>
        </p:nvSpPr>
        <p:spPr>
          <a:xfrm>
            <a:off x="762000" y="381000"/>
            <a:ext cx="8382000" cy="1384995"/>
          </a:xfrm>
          <a:prstGeom prst="rect">
            <a:avLst/>
          </a:prstGeom>
        </p:spPr>
        <p:txBody>
          <a:bodyPr wrap="square">
            <a:spAutoFit/>
          </a:bodyPr>
          <a:lstStyle/>
          <a:p>
            <a:pPr lvl="0" algn="ctr" fontAlgn="base">
              <a:spcBef>
                <a:spcPct val="0"/>
              </a:spcBef>
              <a:spcAft>
                <a:spcPct val="0"/>
              </a:spcAf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SREENIDHI INSTITUTE OF SCIENCE AND TECHNOLOGY</a:t>
            </a:r>
            <a:endParaRPr kumimoji="0" lang="en-US" sz="900" b="0" i="0" u="none" strike="noStrike" cap="none" normalizeH="0" baseline="0" dirty="0">
              <a:ln>
                <a:noFill/>
              </a:ln>
              <a:solidFill>
                <a:schemeClr val="tx1"/>
              </a:solidFill>
              <a:effectLst/>
              <a:latin typeface="Arial" pitchFamily="34" charset="0"/>
              <a:cs typeface="Arial" pitchFamily="34" charset="0"/>
            </a:endParaRPr>
          </a:p>
          <a:p>
            <a:pPr lvl="0" algn="ctr" eaLnBrk="0" fontAlgn="base" hangingPunct="0">
              <a:spcBef>
                <a:spcPct val="0"/>
              </a:spcBef>
              <a:spcAft>
                <a:spcPct val="0"/>
              </a:spcAf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(AN AUTONOMOUS INSTITUTION Approved by UGC)</a:t>
            </a:r>
            <a:endParaRPr kumimoji="0" lang="en-US" sz="900" b="0" i="0" u="none" strike="noStrike" cap="none" normalizeH="0" baseline="0" dirty="0">
              <a:ln>
                <a:noFill/>
              </a:ln>
              <a:solidFill>
                <a:schemeClr val="tx1"/>
              </a:solidFill>
              <a:effectLst/>
              <a:latin typeface="Arial" pitchFamily="34" charset="0"/>
              <a:cs typeface="Arial" pitchFamily="34" charset="0"/>
            </a:endParaRPr>
          </a:p>
          <a:p>
            <a:pPr lvl="0" algn="ctr" eaLnBrk="0" fontAlgn="base" hangingPunct="0">
              <a:spcBef>
                <a:spcPct val="0"/>
              </a:spcBef>
              <a:spcAft>
                <a:spcPct val="0"/>
              </a:spcAft>
            </a:pPr>
            <a:r>
              <a:rPr kumimoji="0" lang="en-US" sz="14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Yamnampet</a:t>
            </a:r>
            <a:r>
              <a:rPr kumimoji="0" lang="en-US" sz="1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sz="14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Ghatkesar</a:t>
            </a:r>
            <a:r>
              <a:rPr kumimoji="0" lang="en-US" sz="1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R.R. District -501 301</a:t>
            </a:r>
            <a:endParaRPr kumimoji="0" lang="en-US" sz="900" b="0" i="0" u="none" strike="noStrike" cap="none" normalizeH="0" baseline="0" dirty="0">
              <a:ln>
                <a:noFill/>
              </a:ln>
              <a:solidFill>
                <a:schemeClr val="tx1"/>
              </a:solidFill>
              <a:effectLst/>
              <a:latin typeface="Arial" pitchFamily="34" charset="0"/>
              <a:cs typeface="Arial" pitchFamily="34" charset="0"/>
            </a:endParaRPr>
          </a:p>
          <a:p>
            <a:pPr lvl="0" algn="ctr"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DEPARTMENT OF </a:t>
            </a:r>
            <a:endParaRPr lang="en-US" sz="900" dirty="0">
              <a:latin typeface="Arial" pitchFamily="34" charset="0"/>
              <a:ea typeface="Calibri" pitchFamily="34" charset="0"/>
              <a:cs typeface="Arial" pitchFamily="34" charset="0"/>
            </a:endParaRPr>
          </a:p>
          <a:p>
            <a:pPr lvl="0" algn="ctr" eaLnBrk="0" fontAlgn="base" hangingPunct="0">
              <a:spcBef>
                <a:spcPct val="0"/>
              </a:spcBef>
              <a:spcAft>
                <a:spcPct val="0"/>
              </a:spcAf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COMPUTER SCIENCE &amp; ENGINEERING</a:t>
            </a:r>
            <a:endParaRPr kumimoji="0" lang="en-US" sz="900" b="0" i="0" u="none" strike="noStrike" cap="none" normalizeH="0" baseline="0" dirty="0">
              <a:ln>
                <a:noFill/>
              </a:ln>
              <a:solidFill>
                <a:schemeClr val="tx1"/>
              </a:solidFill>
              <a:effectLst/>
              <a:latin typeface="Arial" pitchFamily="34" charset="0"/>
              <a:cs typeface="Arial" pitchFamily="34" charset="0"/>
            </a:endParaRPr>
          </a:p>
        </p:txBody>
      </p:sp>
      <p:sp>
        <p:nvSpPr>
          <p:cNvPr id="1031" name="Rectangle 7"/>
          <p:cNvSpPr>
            <a:spLocks noChangeArrowheads="1"/>
          </p:cNvSpPr>
          <p:nvPr/>
        </p:nvSpPr>
        <p:spPr bwMode="auto">
          <a:xfrm>
            <a:off x="1981200" y="1905000"/>
            <a:ext cx="5334000" cy="12926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dirty="0">
                <a:latin typeface="Times New Roman" pitchFamily="18" charset="0"/>
                <a:ea typeface="Calibri" pitchFamily="34" charset="0"/>
                <a:cs typeface="Times New Roman" pitchFamily="18" charset="0"/>
              </a:rPr>
              <a:t>DESIGN</a:t>
            </a:r>
            <a:r>
              <a:rPr kumimoji="0" lang="en-US"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SEMINAR</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On </a:t>
            </a:r>
          </a:p>
          <a:p>
            <a:pPr lvl="0" algn="ctr" eaLnBrk="0" fontAlgn="base" hangingPunct="0">
              <a:spcBef>
                <a:spcPct val="0"/>
              </a:spcBef>
              <a:spcAft>
                <a:spcPct val="0"/>
              </a:spcAft>
            </a:pPr>
            <a:r>
              <a:rPr lang="en-US" sz="2000" b="1" dirty="0"/>
              <a:t>Virtual Mouse with hand gestures Tracking using </a:t>
            </a:r>
            <a:endParaRPr lang="en-US" sz="2000" b="1" dirty="0" smtClean="0"/>
          </a:p>
          <a:p>
            <a:pPr lvl="0" algn="ctr" eaLnBrk="0" fontAlgn="base" hangingPunct="0">
              <a:spcBef>
                <a:spcPct val="0"/>
              </a:spcBef>
              <a:spcAft>
                <a:spcPct val="0"/>
              </a:spcAft>
            </a:pPr>
            <a:r>
              <a:rPr kumimoji="0" lang="en-IN"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Image</a:t>
            </a:r>
            <a:r>
              <a:rPr kumimoji="0" lang="en-IN" sz="2000" b="1"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processing</a:t>
            </a:r>
            <a:endPar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p:txBody>
      </p:sp>
      <p:sp>
        <p:nvSpPr>
          <p:cNvPr id="1032" name="Rectangle 8"/>
          <p:cNvSpPr>
            <a:spLocks noChangeArrowheads="1"/>
          </p:cNvSpPr>
          <p:nvPr/>
        </p:nvSpPr>
        <p:spPr bwMode="auto">
          <a:xfrm>
            <a:off x="990600" y="3276600"/>
            <a:ext cx="6934200" cy="12926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BATCH NO: D22</a:t>
            </a:r>
            <a:endParaRPr lang="en-US" sz="800" dirty="0">
              <a:latin typeface="Arial" pitchFamily="34" charset="0"/>
              <a:cs typeface="Arial" pitchFamily="34" charset="0"/>
            </a:endParaRPr>
          </a:p>
          <a:p>
            <a:pPr algn="ctr"/>
            <a:r>
              <a:rPr lang="en-US" sz="2000" dirty="0"/>
              <a:t>Y. </a:t>
            </a:r>
            <a:r>
              <a:rPr lang="en-US" sz="2000" dirty="0" err="1"/>
              <a:t>Krupason</a:t>
            </a:r>
            <a:r>
              <a:rPr lang="en-US" sz="2000" dirty="0"/>
              <a:t> (Roll No:17311A05M2)</a:t>
            </a:r>
          </a:p>
          <a:p>
            <a:pPr algn="ctr"/>
            <a:r>
              <a:rPr lang="en-US" sz="2000" dirty="0"/>
              <a:t>P. </a:t>
            </a:r>
            <a:r>
              <a:rPr lang="en-US" sz="2000" dirty="0" err="1"/>
              <a:t>Dinesh</a:t>
            </a:r>
            <a:r>
              <a:rPr lang="en-US" sz="2000" dirty="0"/>
              <a:t> Kumar (Roll No:17311A05M3)</a:t>
            </a:r>
          </a:p>
          <a:p>
            <a:pPr algn="ctr"/>
            <a:r>
              <a:rPr lang="en-US" sz="2000" dirty="0"/>
              <a:t>B. </a:t>
            </a:r>
            <a:r>
              <a:rPr lang="en-US" sz="2000" dirty="0" err="1"/>
              <a:t>Teja</a:t>
            </a:r>
            <a:r>
              <a:rPr lang="en-US" sz="2000" dirty="0"/>
              <a:t> </a:t>
            </a:r>
            <a:r>
              <a:rPr lang="en-US" sz="2000" dirty="0" err="1"/>
              <a:t>Swaroop</a:t>
            </a:r>
            <a:r>
              <a:rPr lang="en-US" sz="2000" dirty="0"/>
              <a:t> (Roll No:17311A05M5)</a:t>
            </a:r>
            <a:endParaRPr kumimoji="0" lang="en-US" sz="1600" i="0" u="none" strike="noStrike" cap="none" normalizeH="0" baseline="0" dirty="0">
              <a:ln>
                <a:noFill/>
              </a:ln>
              <a:solidFill>
                <a:schemeClr val="tx1"/>
              </a:solidFill>
              <a:effectLst/>
              <a:latin typeface="Arial" pitchFamily="34" charset="0"/>
              <a:cs typeface="Arial" pitchFamily="34" charset="0"/>
            </a:endParaRPr>
          </a:p>
        </p:txBody>
      </p:sp>
      <p:sp>
        <p:nvSpPr>
          <p:cNvPr id="1033" name="Rectangle 9"/>
          <p:cNvSpPr>
            <a:spLocks noChangeArrowheads="1"/>
          </p:cNvSpPr>
          <p:nvPr/>
        </p:nvSpPr>
        <p:spPr bwMode="auto">
          <a:xfrm>
            <a:off x="457200" y="5653446"/>
            <a:ext cx="8382000" cy="6771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sz="20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Internal Guide           </a:t>
            </a:r>
            <a:r>
              <a:rPr lang="en-US" sz="2000" b="1" dirty="0">
                <a:latin typeface="Times New Roman" pitchFamily="18" charset="0"/>
                <a:ea typeface="Calibri" pitchFamily="34" charset="0"/>
                <a:cs typeface="Times New Roman" pitchFamily="18" charset="0"/>
              </a:rPr>
              <a:t> </a:t>
            </a:r>
            <a:r>
              <a:rPr kumimoji="0" lang="en-US" sz="20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Project Coordinator         </a:t>
            </a: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Head of the Department </a:t>
            </a:r>
            <a:endPar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lvl="0" eaLnBrk="0" fontAlgn="base" hangingPunct="0">
              <a:spcBef>
                <a:spcPct val="0"/>
              </a:spcBef>
              <a:spcAft>
                <a:spcPct val="0"/>
              </a:spcAft>
            </a:pPr>
            <a:r>
              <a:rPr kumimoji="0" lang="en-US"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lang="en-US" dirty="0"/>
              <a:t>Mr. R. </a:t>
            </a:r>
            <a:r>
              <a:rPr lang="en-US" dirty="0" err="1"/>
              <a:t>Arun</a:t>
            </a:r>
            <a:r>
              <a:rPr lang="en-US" dirty="0"/>
              <a:t> Kumar                </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Mrs. </a:t>
            </a:r>
            <a:r>
              <a:rPr kumimoji="0" lang="en-US"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Pallepati</a:t>
            </a:r>
            <a:r>
              <a:rPr kumimoji="0" lang="en-US" b="0" i="0" u="none" strike="noStrike" cap="none" normalizeH="0" dirty="0">
                <a:ln>
                  <a:noFill/>
                </a:ln>
                <a:solidFill>
                  <a:schemeClr val="tx1"/>
                </a:solidFill>
                <a:effectLst/>
                <a:latin typeface="Times New Roman" pitchFamily="18" charset="0"/>
                <a:ea typeface="Calibri" pitchFamily="34" charset="0"/>
                <a:cs typeface="Times New Roman" pitchFamily="18" charset="0"/>
              </a:rPr>
              <a:t> </a:t>
            </a:r>
            <a:r>
              <a:rPr kumimoji="0" lang="en-US" b="0" i="0" u="none" strike="noStrike" cap="none" normalizeH="0" dirty="0" err="1">
                <a:ln>
                  <a:noFill/>
                </a:ln>
                <a:solidFill>
                  <a:schemeClr val="tx1"/>
                </a:solidFill>
                <a:effectLst/>
                <a:latin typeface="Times New Roman" pitchFamily="18" charset="0"/>
                <a:ea typeface="Calibri" pitchFamily="34" charset="0"/>
                <a:cs typeface="Times New Roman" pitchFamily="18" charset="0"/>
              </a:rPr>
              <a:t>Vasavi</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Dr. </a:t>
            </a:r>
            <a:r>
              <a:rPr kumimoji="0" lang="en-US"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Aruna</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Varanasi                                                                                                                                                               </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8" name="Rectangle 7"/>
          <p:cNvSpPr/>
          <p:nvPr/>
        </p:nvSpPr>
        <p:spPr>
          <a:xfrm>
            <a:off x="3048000" y="4800600"/>
            <a:ext cx="2895600" cy="291875"/>
          </a:xfrm>
          <a:prstGeom prst="rect">
            <a:avLst/>
          </a:prstGeom>
        </p:spPr>
        <p:txBody>
          <a:bodyPr wrap="square">
            <a:spAutoFit/>
          </a:bodyPr>
          <a:lstStyle/>
          <a:p>
            <a:pPr lvl="0" algn="ctr">
              <a:lnSpc>
                <a:spcPct val="70000"/>
              </a:lnSpc>
              <a:spcBef>
                <a:spcPts val="1000"/>
              </a:spcBef>
              <a:buClr>
                <a:schemeClr val="dk1"/>
              </a:buClr>
              <a:buSzPts val="1679"/>
            </a:pPr>
            <a:r>
              <a:rPr lang="en-US" dirty="0">
                <a:latin typeface="Times New Roman" pitchFamily="18" charset="0"/>
                <a:cs typeface="Times New Roman" pitchFamily="18" charset="0"/>
              </a:rPr>
              <a:t>Under the guidance of</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imes New Roman" pitchFamily="18" charset="0"/>
                <a:cs typeface="Times New Roman" pitchFamily="18" charset="0"/>
              </a:rPr>
              <a:t>HARDWARE REQUIREMENTS</a:t>
            </a:r>
            <a:endParaRPr lang="en-US" b="1" dirty="0">
              <a:solidFill>
                <a:srgbClr val="FF0000"/>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9489EF9-A521-48B0-8BF8-40CF79F7488F}" type="slidenum">
              <a:rPr lang="en-IN" smtClean="0"/>
              <a:pPr/>
              <a:t>10</a:t>
            </a:fld>
            <a:endParaRPr lang="en-IN"/>
          </a:p>
        </p:txBody>
      </p:sp>
      <p:sp>
        <p:nvSpPr>
          <p:cNvPr id="3" name="Content Placeholder 2"/>
          <p:cNvSpPr>
            <a:spLocks noGrp="1"/>
          </p:cNvSpPr>
          <p:nvPr>
            <p:ph sz="quarter" idx="1"/>
          </p:nvPr>
        </p:nvSpPr>
        <p:spPr/>
        <p:txBody>
          <a:bodyPr/>
          <a:lstStyle/>
          <a:p>
            <a:endParaRPr lang="en-US" dirty="0" smtClean="0">
              <a:solidFill>
                <a:schemeClr val="tx1"/>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A good condition Webcam </a:t>
            </a:r>
          </a:p>
          <a:p>
            <a:pPr>
              <a:buNone/>
            </a:pPr>
            <a:endParaRPr lang="en-US" dirty="0" smtClean="0">
              <a:solidFill>
                <a:schemeClr val="tx1"/>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RAM preferably &gt;8GB</a:t>
            </a:r>
          </a:p>
          <a:p>
            <a:endParaRPr lang="en-US" dirty="0" smtClean="0">
              <a:solidFill>
                <a:schemeClr val="tx1"/>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GPU Processing Unit </a:t>
            </a:r>
          </a:p>
          <a:p>
            <a:endParaRPr lang="en-US" dirty="0" smtClean="0">
              <a:solidFill>
                <a:schemeClr val="tx1"/>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Memory space &gt;500GB for faster training of data </a:t>
            </a:r>
            <a:endParaRPr lang="en-US"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ptur22.PNG"/>
          <p:cNvPicPr>
            <a:picLocks noChangeAspect="1"/>
          </p:cNvPicPr>
          <p:nvPr/>
        </p:nvPicPr>
        <p:blipFill>
          <a:blip r:embed="rId2"/>
          <a:stretch>
            <a:fillRect/>
          </a:stretch>
        </p:blipFill>
        <p:spPr>
          <a:xfrm>
            <a:off x="285720" y="1109341"/>
            <a:ext cx="4071966" cy="5748659"/>
          </a:xfrm>
          <a:prstGeom prst="rect">
            <a:avLst/>
          </a:prstGeom>
        </p:spPr>
      </p:pic>
      <p:pic>
        <p:nvPicPr>
          <p:cNvPr id="5" name="Picture 4" descr="arch.PNG"/>
          <p:cNvPicPr>
            <a:picLocks noChangeAspect="1"/>
          </p:cNvPicPr>
          <p:nvPr/>
        </p:nvPicPr>
        <p:blipFill>
          <a:blip r:embed="rId3"/>
          <a:stretch>
            <a:fillRect/>
          </a:stretch>
        </p:blipFill>
        <p:spPr>
          <a:xfrm>
            <a:off x="4380930" y="1187145"/>
            <a:ext cx="4763070" cy="5670855"/>
          </a:xfrm>
          <a:prstGeom prst="rect">
            <a:avLst/>
          </a:prstGeom>
        </p:spPr>
      </p:pic>
      <p:sp>
        <p:nvSpPr>
          <p:cNvPr id="6" name="TextBox 5"/>
          <p:cNvSpPr txBox="1"/>
          <p:nvPr/>
        </p:nvSpPr>
        <p:spPr>
          <a:xfrm>
            <a:off x="357158" y="642918"/>
            <a:ext cx="7500990" cy="400110"/>
          </a:xfrm>
          <a:prstGeom prst="rect">
            <a:avLst/>
          </a:prstGeom>
          <a:noFill/>
        </p:spPr>
        <p:txBody>
          <a:bodyPr wrap="square" rtlCol="0">
            <a:spAutoFit/>
          </a:bodyPr>
          <a:lstStyle/>
          <a:p>
            <a:r>
              <a:rPr lang="en-IN" sz="2000" dirty="0" smtClean="0"/>
              <a:t>Old Architecture(of base paper)                        New Architecture</a:t>
            </a:r>
            <a:endParaRPr lang="en-US" sz="2000" dirty="0"/>
          </a:p>
        </p:txBody>
      </p:sp>
      <p:sp>
        <p:nvSpPr>
          <p:cNvPr id="7" name="TextBox 6"/>
          <p:cNvSpPr txBox="1"/>
          <p:nvPr/>
        </p:nvSpPr>
        <p:spPr>
          <a:xfrm>
            <a:off x="642910" y="214290"/>
            <a:ext cx="2161169" cy="523220"/>
          </a:xfrm>
          <a:prstGeom prst="rect">
            <a:avLst/>
          </a:prstGeom>
          <a:noFill/>
        </p:spPr>
        <p:txBody>
          <a:bodyPr wrap="none" rtlCol="0">
            <a:spAutoFit/>
          </a:bodyPr>
          <a:lstStyle/>
          <a:p>
            <a:r>
              <a:rPr lang="en-IN" sz="2800" dirty="0" smtClean="0"/>
              <a:t>Architecture</a:t>
            </a:r>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latin typeface="Times New Roman" pitchFamily="18" charset="0"/>
                <a:cs typeface="Times New Roman" pitchFamily="18" charset="0"/>
              </a:rPr>
              <a:t>Use Case Diagram</a:t>
            </a:r>
          </a:p>
        </p:txBody>
      </p:sp>
      <p:sp>
        <p:nvSpPr>
          <p:cNvPr id="3" name="Slide Number Placeholder 2"/>
          <p:cNvSpPr>
            <a:spLocks noGrp="1"/>
          </p:cNvSpPr>
          <p:nvPr>
            <p:ph type="sldNum" sz="quarter" idx="12"/>
          </p:nvPr>
        </p:nvSpPr>
        <p:spPr/>
        <p:txBody>
          <a:bodyPr/>
          <a:lstStyle/>
          <a:p>
            <a:fld id="{E9489EF9-A521-48B0-8BF8-40CF79F7488F}" type="slidenum">
              <a:rPr lang="en-IN" smtClean="0"/>
              <a:pPr/>
              <a:t>12</a:t>
            </a:fld>
            <a:endParaRPr lang="en-IN"/>
          </a:p>
        </p:txBody>
      </p:sp>
      <p:sp>
        <p:nvSpPr>
          <p:cNvPr id="6" name="Rectangle 5"/>
          <p:cNvSpPr/>
          <p:nvPr/>
        </p:nvSpPr>
        <p:spPr>
          <a:xfrm>
            <a:off x="609600" y="1676400"/>
            <a:ext cx="8229600" cy="3293209"/>
          </a:xfrm>
          <a:prstGeom prst="rect">
            <a:avLst/>
          </a:prstGeom>
        </p:spPr>
        <p:txBody>
          <a:bodyPr wrap="square">
            <a:spAutoFit/>
          </a:bodyPr>
          <a:lstStyle/>
          <a:p>
            <a:r>
              <a:rPr lang="en-IN" sz="2600" dirty="0">
                <a:latin typeface="Calibri" pitchFamily="34" charset="0"/>
              </a:rPr>
              <a:t>Use case diagram consists of four actors</a:t>
            </a:r>
          </a:p>
          <a:p>
            <a:pPr marL="514350" indent="-514350">
              <a:buFont typeface="+mj-lt"/>
              <a:buAutoNum type="arabicPeriod"/>
            </a:pPr>
            <a:r>
              <a:rPr lang="en-IN" sz="2600" dirty="0">
                <a:latin typeface="Calibri" pitchFamily="34" charset="0"/>
              </a:rPr>
              <a:t>User</a:t>
            </a:r>
          </a:p>
          <a:p>
            <a:pPr marL="514350" indent="-514350">
              <a:buFont typeface="+mj-lt"/>
              <a:buAutoNum type="arabicPeriod"/>
            </a:pPr>
            <a:r>
              <a:rPr lang="en-IN" sz="2600" dirty="0">
                <a:latin typeface="Calibri" pitchFamily="34" charset="0"/>
              </a:rPr>
              <a:t>Webcam</a:t>
            </a:r>
          </a:p>
          <a:p>
            <a:pPr marL="514350" indent="-514350">
              <a:buFont typeface="+mj-lt"/>
              <a:buAutoNum type="arabicPeriod"/>
            </a:pPr>
            <a:r>
              <a:rPr lang="en-IN" sz="2600" dirty="0">
                <a:latin typeface="Calibri" pitchFamily="34" charset="0"/>
              </a:rPr>
              <a:t>System</a:t>
            </a:r>
          </a:p>
          <a:p>
            <a:pPr marL="514350" indent="-514350">
              <a:buFont typeface="+mj-lt"/>
              <a:buAutoNum type="arabicPeriod"/>
            </a:pPr>
            <a:r>
              <a:rPr lang="en-IN" sz="2600" dirty="0">
                <a:latin typeface="Calibri" pitchFamily="34" charset="0"/>
              </a:rPr>
              <a:t>Screen</a:t>
            </a:r>
          </a:p>
          <a:p>
            <a:pPr marL="514350" indent="-514350">
              <a:buFont typeface="+mj-lt"/>
              <a:buAutoNum type="arabicPeriod"/>
            </a:pPr>
            <a:endParaRPr lang="en-IN" sz="2600" dirty="0">
              <a:latin typeface="Calibri" pitchFamily="34" charset="0"/>
            </a:endParaRPr>
          </a:p>
          <a:p>
            <a:r>
              <a:rPr lang="en-IN" sz="2600" dirty="0">
                <a:latin typeface="Calibri" pitchFamily="34" charset="0"/>
              </a:rPr>
              <a:t>Roles of those actors are explained in the diagram.</a:t>
            </a:r>
          </a:p>
          <a:p>
            <a:pPr>
              <a:buNone/>
            </a:pPr>
            <a:endParaRPr lang="en-IN" sz="2600" dirty="0">
              <a:latin typeface="Calibri"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9489EF9-A521-48B0-8BF8-40CF79F7488F}" type="slidenum">
              <a:rPr lang="en-IN" smtClean="0"/>
              <a:pPr/>
              <a:t>13</a:t>
            </a:fld>
            <a:endParaRPr lang="en-IN"/>
          </a:p>
        </p:txBody>
      </p:sp>
      <p:sp>
        <p:nvSpPr>
          <p:cNvPr id="13" name="Rectangle 12">
            <a:extLst>
              <a:ext uri="{FF2B5EF4-FFF2-40B4-BE49-F238E27FC236}">
                <a16:creationId xmlns="" xmlns:a16="http://schemas.microsoft.com/office/drawing/2014/main" id="{5249E001-C8D5-479F-A2DB-FCBDFAE05356}"/>
              </a:ext>
            </a:extLst>
          </p:cNvPr>
          <p:cNvSpPr/>
          <p:nvPr/>
        </p:nvSpPr>
        <p:spPr>
          <a:xfrm>
            <a:off x="8229600" y="2667000"/>
            <a:ext cx="533400" cy="228600"/>
          </a:xfrm>
          <a:prstGeom prst="rect">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pic>
        <p:nvPicPr>
          <p:cNvPr id="15" name="Picture 14">
            <a:extLst>
              <a:ext uri="{FF2B5EF4-FFF2-40B4-BE49-F238E27FC236}">
                <a16:creationId xmlns="" xmlns:a16="http://schemas.microsoft.com/office/drawing/2014/main" id="{E51E61ED-7385-4F8F-A7AD-AC8D7FC27932}"/>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81000" y="244801"/>
            <a:ext cx="8229600" cy="6155999"/>
          </a:xfrm>
          <a:prstGeom prst="rect">
            <a:avLst/>
          </a:prstGeom>
        </p:spPr>
      </p:pic>
      <p:sp>
        <p:nvSpPr>
          <p:cNvPr id="16" name="Rectangle 15">
            <a:extLst>
              <a:ext uri="{FF2B5EF4-FFF2-40B4-BE49-F238E27FC236}">
                <a16:creationId xmlns="" xmlns:a16="http://schemas.microsoft.com/office/drawing/2014/main" id="{08BBB746-C11C-42A6-AF39-282652B9C193}"/>
              </a:ext>
            </a:extLst>
          </p:cNvPr>
          <p:cNvSpPr/>
          <p:nvPr/>
        </p:nvSpPr>
        <p:spPr>
          <a:xfrm>
            <a:off x="381000" y="5912079"/>
            <a:ext cx="8229600" cy="41252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FF0000"/>
                </a:solidFill>
                <a:latin typeface="Times New Roman" pitchFamily="18" charset="0"/>
                <a:cs typeface="Times New Roman" pitchFamily="18" charset="0"/>
              </a:rPr>
              <a:t>Class Diagram</a:t>
            </a:r>
          </a:p>
        </p:txBody>
      </p:sp>
      <p:sp>
        <p:nvSpPr>
          <p:cNvPr id="3" name="Slide Number Placeholder 2"/>
          <p:cNvSpPr>
            <a:spLocks noGrp="1"/>
          </p:cNvSpPr>
          <p:nvPr>
            <p:ph type="sldNum" sz="quarter" idx="12"/>
          </p:nvPr>
        </p:nvSpPr>
        <p:spPr/>
        <p:txBody>
          <a:bodyPr/>
          <a:lstStyle/>
          <a:p>
            <a:fld id="{E9489EF9-A521-48B0-8BF8-40CF79F7488F}" type="slidenum">
              <a:rPr lang="en-IN" smtClean="0"/>
              <a:pPr/>
              <a:t>14</a:t>
            </a:fld>
            <a:endParaRPr lang="en-IN"/>
          </a:p>
        </p:txBody>
      </p:sp>
      <p:sp>
        <p:nvSpPr>
          <p:cNvPr id="6" name="Content Placeholder 5"/>
          <p:cNvSpPr>
            <a:spLocks noGrp="1"/>
          </p:cNvSpPr>
          <p:nvPr>
            <p:ph sz="quarter" idx="1"/>
          </p:nvPr>
        </p:nvSpPr>
        <p:spPr/>
        <p:txBody>
          <a:bodyPr/>
          <a:lstStyle/>
          <a:p>
            <a:r>
              <a:rPr lang="en-IN" dirty="0">
                <a:latin typeface="Times New Roman" pitchFamily="18" charset="0"/>
                <a:cs typeface="Times New Roman" pitchFamily="18" charset="0"/>
              </a:rPr>
              <a:t>The class diagram is the main building block of object-oriented modelling.</a:t>
            </a:r>
          </a:p>
          <a:p>
            <a:r>
              <a:rPr lang="en-IN" dirty="0">
                <a:latin typeface="Times New Roman" pitchFamily="18" charset="0"/>
                <a:cs typeface="Times New Roman" pitchFamily="18" charset="0"/>
              </a:rPr>
              <a:t>In the diagram, classes are represented with boxes that contain three  compartments.</a:t>
            </a:r>
          </a:p>
          <a:p>
            <a:r>
              <a:rPr lang="en-IN" dirty="0">
                <a:latin typeface="Times New Roman" pitchFamily="18" charset="0"/>
                <a:cs typeface="Times New Roman" pitchFamily="18" charset="0"/>
              </a:rPr>
              <a:t>Class name</a:t>
            </a:r>
          </a:p>
          <a:p>
            <a:r>
              <a:rPr lang="en-IN" dirty="0">
                <a:latin typeface="Times New Roman" pitchFamily="18" charset="0"/>
                <a:cs typeface="Times New Roman" pitchFamily="18" charset="0"/>
              </a:rPr>
              <a:t>Attributes</a:t>
            </a:r>
          </a:p>
          <a:p>
            <a:r>
              <a:rPr lang="en-IN" dirty="0">
                <a:latin typeface="Times New Roman" pitchFamily="18" charset="0"/>
                <a:cs typeface="Times New Roman" pitchFamily="18" charset="0"/>
              </a:rPr>
              <a:t>Operations</a:t>
            </a:r>
          </a:p>
          <a:p>
            <a:pPr>
              <a:buNone/>
            </a:pP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9489EF9-A521-48B0-8BF8-40CF79F7488F}" type="slidenum">
              <a:rPr lang="en-IN" smtClean="0"/>
              <a:pPr/>
              <a:t>15</a:t>
            </a:fld>
            <a:endParaRPr lang="en-IN"/>
          </a:p>
        </p:txBody>
      </p:sp>
      <p:sp>
        <p:nvSpPr>
          <p:cNvPr id="4" name="Rectangle 3">
            <a:extLst>
              <a:ext uri="{FF2B5EF4-FFF2-40B4-BE49-F238E27FC236}">
                <a16:creationId xmlns="" xmlns:a16="http://schemas.microsoft.com/office/drawing/2014/main" id="{0A791A55-A80F-4845-9D46-B3124D798868}"/>
              </a:ext>
            </a:extLst>
          </p:cNvPr>
          <p:cNvSpPr/>
          <p:nvPr/>
        </p:nvSpPr>
        <p:spPr>
          <a:xfrm>
            <a:off x="1524000" y="2743200"/>
            <a:ext cx="533400" cy="1295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Rectangle 6">
            <a:extLst>
              <a:ext uri="{FF2B5EF4-FFF2-40B4-BE49-F238E27FC236}">
                <a16:creationId xmlns="" xmlns:a16="http://schemas.microsoft.com/office/drawing/2014/main" id="{3742ACB3-E00C-4CF2-8A1A-A3D0F7576281}"/>
              </a:ext>
            </a:extLst>
          </p:cNvPr>
          <p:cNvSpPr/>
          <p:nvPr/>
        </p:nvSpPr>
        <p:spPr>
          <a:xfrm>
            <a:off x="685800" y="5867400"/>
            <a:ext cx="7696200" cy="44132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8" name="Picture 7" descr="usecase.PNG"/>
          <p:cNvPicPr>
            <a:picLocks noChangeAspect="1"/>
          </p:cNvPicPr>
          <p:nvPr/>
        </p:nvPicPr>
        <p:blipFill>
          <a:blip r:embed="rId2"/>
          <a:stretch>
            <a:fillRect/>
          </a:stretch>
        </p:blipFill>
        <p:spPr>
          <a:xfrm>
            <a:off x="528312" y="714356"/>
            <a:ext cx="8087377" cy="542928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FF0000"/>
                </a:solidFill>
                <a:latin typeface="Times New Roman" pitchFamily="18" charset="0"/>
                <a:cs typeface="Times New Roman" pitchFamily="18" charset="0"/>
              </a:rPr>
              <a:t>Activity Diagram</a:t>
            </a:r>
          </a:p>
        </p:txBody>
      </p:sp>
      <p:sp>
        <p:nvSpPr>
          <p:cNvPr id="3" name="Slide Number Placeholder 2"/>
          <p:cNvSpPr>
            <a:spLocks noGrp="1"/>
          </p:cNvSpPr>
          <p:nvPr>
            <p:ph type="sldNum" sz="quarter" idx="12"/>
          </p:nvPr>
        </p:nvSpPr>
        <p:spPr/>
        <p:txBody>
          <a:bodyPr/>
          <a:lstStyle/>
          <a:p>
            <a:fld id="{E9489EF9-A521-48B0-8BF8-40CF79F7488F}" type="slidenum">
              <a:rPr lang="en-IN" smtClean="0"/>
              <a:pPr/>
              <a:t>16</a:t>
            </a:fld>
            <a:endParaRPr lang="en-IN"/>
          </a:p>
        </p:txBody>
      </p:sp>
      <p:sp>
        <p:nvSpPr>
          <p:cNvPr id="6" name="Content Placeholder 5"/>
          <p:cNvSpPr>
            <a:spLocks noGrp="1"/>
          </p:cNvSpPr>
          <p:nvPr>
            <p:ph sz="quarter" idx="1"/>
          </p:nvPr>
        </p:nvSpPr>
        <p:spPr/>
        <p:txBody>
          <a:bodyPr/>
          <a:lstStyle/>
          <a:p>
            <a:pPr algn="just"/>
            <a:r>
              <a:rPr lang="en-IN" dirty="0">
                <a:latin typeface="Times New Roman" pitchFamily="18" charset="0"/>
                <a:cs typeface="Times New Roman" pitchFamily="18" charset="0"/>
              </a:rPr>
              <a:t>Activity diagrams are graphical representations of workflows of stepwise activities.</a:t>
            </a:r>
          </a:p>
          <a:p>
            <a:pPr algn="just"/>
            <a:r>
              <a:rPr lang="en-IN" dirty="0">
                <a:latin typeface="Times New Roman" pitchFamily="18" charset="0"/>
                <a:cs typeface="Times New Roman" pitchFamily="18" charset="0"/>
              </a:rPr>
              <a:t>Activity diagrams are constructed from limited number of shapes, connected with arrows.</a:t>
            </a:r>
          </a:p>
          <a:p>
            <a:pPr algn="just"/>
            <a:r>
              <a:rPr lang="en-IN" dirty="0">
                <a:latin typeface="Times New Roman" pitchFamily="18" charset="0"/>
                <a:cs typeface="Times New Roman" pitchFamily="18" charset="0"/>
              </a:rPr>
              <a:t>The most important shape types:</a:t>
            </a:r>
          </a:p>
          <a:p>
            <a:pPr lvl="1" algn="just"/>
            <a:r>
              <a:rPr lang="en-IN" dirty="0">
                <a:solidFill>
                  <a:schemeClr val="tx1"/>
                </a:solidFill>
                <a:latin typeface="Times New Roman" pitchFamily="18" charset="0"/>
                <a:cs typeface="Times New Roman" pitchFamily="18" charset="0"/>
              </a:rPr>
              <a:t>Rounded rectangles represent actions.</a:t>
            </a:r>
          </a:p>
          <a:p>
            <a:pPr lvl="1" algn="just"/>
            <a:r>
              <a:rPr lang="en-IN" dirty="0">
                <a:solidFill>
                  <a:schemeClr val="tx1"/>
                </a:solidFill>
                <a:latin typeface="Times New Roman" pitchFamily="18" charset="0"/>
                <a:cs typeface="Times New Roman" pitchFamily="18" charset="0"/>
              </a:rPr>
              <a:t>Bars represent the start or end of concurrent activities.</a:t>
            </a:r>
          </a:p>
          <a:p>
            <a:pPr lvl="1" algn="just"/>
            <a:r>
              <a:rPr lang="en-IN" dirty="0">
                <a:solidFill>
                  <a:schemeClr val="tx1"/>
                </a:solidFill>
                <a:latin typeface="Times New Roman" pitchFamily="18" charset="0"/>
                <a:cs typeface="Times New Roman" pitchFamily="18" charset="0"/>
              </a:rPr>
              <a:t>A black circle represents the start of workflow.</a:t>
            </a:r>
          </a:p>
          <a:p>
            <a:pPr algn="just"/>
            <a:endParaRPr lang="en-IN"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9489EF9-A521-48B0-8BF8-40CF79F7488F}" type="slidenum">
              <a:rPr lang="en-IN" smtClean="0"/>
              <a:pPr/>
              <a:t>17</a:t>
            </a:fld>
            <a:endParaRPr lang="en-IN"/>
          </a:p>
        </p:txBody>
      </p:sp>
      <p:pic>
        <p:nvPicPr>
          <p:cNvPr id="3" name="Content Placeholder 4" descr="Activity.png"/>
          <p:cNvPicPr>
            <a:picLocks noChangeAspect="1"/>
          </p:cNvPicPr>
          <p:nvPr/>
        </p:nvPicPr>
        <p:blipFill>
          <a:blip r:embed="rId2"/>
          <a:stretch>
            <a:fillRect/>
          </a:stretch>
        </p:blipFill>
        <p:spPr>
          <a:xfrm>
            <a:off x="1676400" y="228600"/>
            <a:ext cx="5562600" cy="6096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latin typeface="Times New Roman" pitchFamily="18" charset="0"/>
                <a:cs typeface="Times New Roman" pitchFamily="18" charset="0"/>
              </a:rPr>
              <a:t>Sequence Diagram</a:t>
            </a:r>
          </a:p>
        </p:txBody>
      </p:sp>
      <p:sp>
        <p:nvSpPr>
          <p:cNvPr id="3" name="Slide Number Placeholder 2"/>
          <p:cNvSpPr>
            <a:spLocks noGrp="1"/>
          </p:cNvSpPr>
          <p:nvPr>
            <p:ph type="sldNum" sz="quarter" idx="12"/>
          </p:nvPr>
        </p:nvSpPr>
        <p:spPr/>
        <p:txBody>
          <a:bodyPr/>
          <a:lstStyle/>
          <a:p>
            <a:fld id="{E9489EF9-A521-48B0-8BF8-40CF79F7488F}" type="slidenum">
              <a:rPr lang="en-IN" smtClean="0"/>
              <a:pPr/>
              <a:t>18</a:t>
            </a:fld>
            <a:endParaRPr lang="en-IN"/>
          </a:p>
        </p:txBody>
      </p:sp>
      <p:sp>
        <p:nvSpPr>
          <p:cNvPr id="6" name="Content Placeholder 5"/>
          <p:cNvSpPr>
            <a:spLocks noGrp="1"/>
          </p:cNvSpPr>
          <p:nvPr>
            <p:ph sz="quarter" idx="1"/>
          </p:nvPr>
        </p:nvSpPr>
        <p:spPr/>
        <p:txBody>
          <a:bodyPr/>
          <a:lstStyle/>
          <a:p>
            <a:pPr>
              <a:buNone/>
            </a:pPr>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A sequence diagram is an interaction diagram that shows how objects operate with one another and in what order. </a:t>
            </a:r>
          </a:p>
          <a:p>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Sequence diagrams are sometimes called </a:t>
            </a:r>
            <a:r>
              <a:rPr lang="en-IN" b="1" dirty="0">
                <a:latin typeface="Times New Roman" pitchFamily="18" charset="0"/>
                <a:cs typeface="Times New Roman" pitchFamily="18" charset="0"/>
              </a:rPr>
              <a:t>event </a:t>
            </a:r>
            <a:r>
              <a:rPr lang="en-IN" dirty="0">
                <a:latin typeface="Times New Roman" pitchFamily="18" charset="0"/>
                <a:cs typeface="Times New Roman" pitchFamily="18" charset="0"/>
              </a:rPr>
              <a:t>diagrams or event scenarios.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9489EF9-A521-48B0-8BF8-40CF79F7488F}" type="slidenum">
              <a:rPr lang="en-IN" smtClean="0"/>
              <a:pPr/>
              <a:t>19</a:t>
            </a:fld>
            <a:endParaRPr lang="en-IN"/>
          </a:p>
        </p:txBody>
      </p:sp>
      <p:pic>
        <p:nvPicPr>
          <p:cNvPr id="3" name="Content Placeholder 4" descr="sequence (1).png"/>
          <p:cNvPicPr>
            <a:picLocks noChangeAspect="1"/>
          </p:cNvPicPr>
          <p:nvPr/>
        </p:nvPicPr>
        <p:blipFill>
          <a:blip r:embed="rId2"/>
          <a:stretch>
            <a:fillRect/>
          </a:stretch>
        </p:blipFill>
        <p:spPr>
          <a:xfrm>
            <a:off x="381000" y="304800"/>
            <a:ext cx="8382000" cy="6096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itchFamily="18" charset="0"/>
                <a:cs typeface="Times New Roman" pitchFamily="18" charset="0"/>
              </a:rPr>
              <a:t>CONTENTS</a:t>
            </a:r>
          </a:p>
        </p:txBody>
      </p:sp>
      <p:sp>
        <p:nvSpPr>
          <p:cNvPr id="5" name="Slide Number Placeholder 4"/>
          <p:cNvSpPr>
            <a:spLocks noGrp="1"/>
          </p:cNvSpPr>
          <p:nvPr>
            <p:ph type="sldNum" sz="quarter" idx="12"/>
          </p:nvPr>
        </p:nvSpPr>
        <p:spPr/>
        <p:txBody>
          <a:bodyPr/>
          <a:lstStyle/>
          <a:p>
            <a:fld id="{E9489EF9-A521-48B0-8BF8-40CF79F7488F}" type="slidenum">
              <a:rPr lang="en-IN" smtClean="0"/>
              <a:pPr/>
              <a:t>2</a:t>
            </a:fld>
            <a:endParaRPr lang="en-IN"/>
          </a:p>
        </p:txBody>
      </p:sp>
      <p:sp>
        <p:nvSpPr>
          <p:cNvPr id="3" name="Content Placeholder 2"/>
          <p:cNvSpPr>
            <a:spLocks noGrp="1"/>
          </p:cNvSpPr>
          <p:nvPr>
            <p:ph sz="quarter" idx="1"/>
          </p:nvPr>
        </p:nvSpPr>
        <p:spPr/>
        <p:txBody>
          <a:bodyPr>
            <a:normAutofit fontScale="85000" lnSpcReduction="20000"/>
          </a:bodyPr>
          <a:lstStyle/>
          <a:p>
            <a:pPr marL="0" indent="0">
              <a:buNone/>
            </a:pPr>
            <a:endParaRPr lang="en-US" dirty="0">
              <a:solidFill>
                <a:schemeClr val="tx1"/>
              </a:solidFill>
              <a:latin typeface="Times New Roman" pitchFamily="18" charset="0"/>
              <a:cs typeface="Times New Roman" pitchFamily="18" charset="0"/>
            </a:endParaRPr>
          </a:p>
          <a:p>
            <a:r>
              <a:rPr lang="en-IN" dirty="0" smtClean="0">
                <a:solidFill>
                  <a:schemeClr val="tx1"/>
                </a:solidFill>
                <a:latin typeface="Times New Roman" pitchFamily="18" charset="0"/>
                <a:cs typeface="Times New Roman" pitchFamily="18" charset="0"/>
              </a:rPr>
              <a:t>Abstract</a:t>
            </a:r>
            <a:endParaRPr lang="en-US" dirty="0" smtClean="0">
              <a:solidFill>
                <a:schemeClr val="tx1"/>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Introduction</a:t>
            </a:r>
          </a:p>
          <a:p>
            <a:r>
              <a:rPr lang="en-IN" dirty="0" smtClean="0">
                <a:latin typeface="Times New Roman" pitchFamily="18" charset="0"/>
                <a:cs typeface="Times New Roman" pitchFamily="18" charset="0"/>
              </a:rPr>
              <a:t>Existing System</a:t>
            </a:r>
          </a:p>
          <a:p>
            <a:r>
              <a:rPr lang="en-IN" dirty="0" smtClean="0">
                <a:solidFill>
                  <a:schemeClr val="tx1"/>
                </a:solidFill>
                <a:latin typeface="Times New Roman" pitchFamily="18" charset="0"/>
                <a:cs typeface="Times New Roman" pitchFamily="18" charset="0"/>
              </a:rPr>
              <a:t>Proposed System</a:t>
            </a:r>
          </a:p>
          <a:p>
            <a:r>
              <a:rPr lang="en-IN" dirty="0" smtClean="0">
                <a:latin typeface="Times New Roman" pitchFamily="18" charset="0"/>
                <a:cs typeface="Times New Roman" pitchFamily="18" charset="0"/>
              </a:rPr>
              <a:t>Software and hardware requirements</a:t>
            </a:r>
            <a:endParaRPr lang="en-US" dirty="0">
              <a:solidFill>
                <a:schemeClr val="tx1"/>
              </a:solidFill>
              <a:latin typeface="Times New Roman" pitchFamily="18" charset="0"/>
              <a:cs typeface="Times New Roman" pitchFamily="18" charset="0"/>
            </a:endParaRPr>
          </a:p>
          <a:p>
            <a:r>
              <a:rPr lang="en-US" dirty="0">
                <a:latin typeface="Times New Roman" pitchFamily="18" charset="0"/>
                <a:cs typeface="Times New Roman" pitchFamily="18" charset="0"/>
              </a:rPr>
              <a:t>Architecture</a:t>
            </a:r>
          </a:p>
          <a:p>
            <a:r>
              <a:rPr lang="en-IN" dirty="0" smtClean="0">
                <a:latin typeface="Times New Roman" pitchFamily="18" charset="0"/>
                <a:cs typeface="Times New Roman" pitchFamily="18" charset="0"/>
              </a:rPr>
              <a:t>UML diagrams</a:t>
            </a:r>
          </a:p>
          <a:p>
            <a:r>
              <a:rPr lang="en-IN" dirty="0" smtClean="0">
                <a:latin typeface="Times New Roman" pitchFamily="18" charset="0"/>
                <a:cs typeface="Times New Roman" pitchFamily="18" charset="0"/>
              </a:rPr>
              <a:t>Methodology</a:t>
            </a:r>
          </a:p>
          <a:p>
            <a:r>
              <a:rPr lang="en-IN" dirty="0" smtClean="0">
                <a:latin typeface="Times New Roman" pitchFamily="18" charset="0"/>
                <a:cs typeface="Times New Roman" pitchFamily="18" charset="0"/>
              </a:rPr>
              <a:t>Gestures</a:t>
            </a:r>
          </a:p>
          <a:p>
            <a:r>
              <a:rPr lang="en-IN" dirty="0" smtClean="0">
                <a:latin typeface="Times New Roman" pitchFamily="18" charset="0"/>
                <a:cs typeface="Times New Roman" pitchFamily="18" charset="0"/>
              </a:rPr>
              <a:t>Output Screenshots</a:t>
            </a:r>
          </a:p>
          <a:p>
            <a:r>
              <a:rPr lang="en-IN" dirty="0" smtClean="0">
                <a:latin typeface="Times New Roman" pitchFamily="18" charset="0"/>
                <a:cs typeface="Times New Roman" pitchFamily="18" charset="0"/>
              </a:rPr>
              <a:t>Conclusion and feature scope</a:t>
            </a:r>
          </a:p>
          <a:p>
            <a:endParaRPr lang="en-IN" dirty="0" smtClean="0">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pPr>
              <a:buNone/>
            </a:pPr>
            <a:endParaRPr lang="en-US" dirty="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smtClean="0"/>
              <a:t>Methodology</a:t>
            </a:r>
            <a:endParaRPr lang="en-US" dirty="0"/>
          </a:p>
        </p:txBody>
      </p:sp>
      <p:sp>
        <p:nvSpPr>
          <p:cNvPr id="3" name="Content Placeholder 2"/>
          <p:cNvSpPr>
            <a:spLocks noGrp="1"/>
          </p:cNvSpPr>
          <p:nvPr>
            <p:ph idx="1"/>
          </p:nvPr>
        </p:nvSpPr>
        <p:spPr>
          <a:xfrm>
            <a:off x="457200" y="1357298"/>
            <a:ext cx="8229600" cy="4768865"/>
          </a:xfrm>
        </p:spPr>
        <p:txBody>
          <a:bodyPr>
            <a:normAutofit fontScale="92500" lnSpcReduction="10000"/>
          </a:bodyPr>
          <a:lstStyle/>
          <a:p>
            <a:pPr marL="514350" indent="-514350" algn="just">
              <a:buFont typeface="+mj-lt"/>
              <a:buAutoNum type="arabicPeriod"/>
            </a:pPr>
            <a:r>
              <a:rPr lang="en-US" dirty="0" smtClean="0">
                <a:latin typeface="Times New Roman" pitchFamily="18" charset="0"/>
                <a:cs typeface="Times New Roman" pitchFamily="18" charset="0"/>
              </a:rPr>
              <a:t>HSV</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color space - </a:t>
            </a:r>
            <a:r>
              <a:rPr lang="en-US" dirty="0">
                <a:latin typeface="Times New Roman" pitchFamily="18" charset="0"/>
                <a:cs typeface="Times New Roman" pitchFamily="18" charset="0"/>
              </a:rPr>
              <a:t>a cylindrical color model </a:t>
            </a:r>
            <a:r>
              <a:rPr lang="en-US" dirty="0" smtClean="0">
                <a:latin typeface="Times New Roman" pitchFamily="18" charset="0"/>
                <a:cs typeface="Times New Roman" pitchFamily="18" charset="0"/>
              </a:rPr>
              <a:t>that remaps </a:t>
            </a:r>
            <a:r>
              <a:rPr lang="en-US" dirty="0">
                <a:latin typeface="Times New Roman" pitchFamily="18" charset="0"/>
                <a:cs typeface="Times New Roman" pitchFamily="18" charset="0"/>
              </a:rPr>
              <a:t>the RGB primary colors </a:t>
            </a:r>
            <a:r>
              <a:rPr lang="en-US" dirty="0" smtClean="0">
                <a:latin typeface="Times New Roman" pitchFamily="18" charset="0"/>
                <a:cs typeface="Times New Roman" pitchFamily="18" charset="0"/>
              </a:rPr>
              <a:t>into 3D (hue</a:t>
            </a:r>
            <a:r>
              <a:rPr lang="en-US" dirty="0">
                <a:latin typeface="Times New Roman" pitchFamily="18" charset="0"/>
                <a:cs typeface="Times New Roman" pitchFamily="18" charset="0"/>
              </a:rPr>
              <a:t>, saturation, and </a:t>
            </a:r>
            <a:r>
              <a:rPr lang="en-US" dirty="0" smtClean="0">
                <a:latin typeface="Times New Roman" pitchFamily="18" charset="0"/>
                <a:cs typeface="Times New Roman" pitchFamily="18" charset="0"/>
              </a:rPr>
              <a:t>value).</a:t>
            </a:r>
            <a:endParaRPr lang="en-US" dirty="0">
              <a:latin typeface="Times New Roman" pitchFamily="18" charset="0"/>
              <a:cs typeface="Times New Roman" pitchFamily="18" charset="0"/>
            </a:endParaRPr>
          </a:p>
          <a:p>
            <a:pPr algn="just"/>
            <a:r>
              <a:rPr lang="en-US" i="1" dirty="0">
                <a:latin typeface="Times New Roman" pitchFamily="18" charset="0"/>
                <a:cs typeface="Times New Roman" pitchFamily="18" charset="0"/>
              </a:rPr>
              <a:t>Hue</a:t>
            </a:r>
            <a:r>
              <a:rPr lang="en-US" dirty="0">
                <a:latin typeface="Times New Roman" pitchFamily="18" charset="0"/>
                <a:cs typeface="Times New Roman" pitchFamily="18" charset="0"/>
              </a:rPr>
              <a:t> specifies the angle of the color on the RGB color circle. A 0° hue results in red, 120° results in green, and 240° results in blue.</a:t>
            </a:r>
          </a:p>
          <a:p>
            <a:pPr algn="just"/>
            <a:r>
              <a:rPr lang="en-US" i="1" dirty="0">
                <a:latin typeface="Times New Roman" pitchFamily="18" charset="0"/>
                <a:cs typeface="Times New Roman" pitchFamily="18" charset="0"/>
              </a:rPr>
              <a:t>Saturation</a:t>
            </a:r>
            <a:r>
              <a:rPr lang="en-US" dirty="0">
                <a:latin typeface="Times New Roman" pitchFamily="18" charset="0"/>
                <a:cs typeface="Times New Roman" pitchFamily="18" charset="0"/>
              </a:rPr>
              <a:t> controls the amount of color used. A color with 100% saturation will be the purest color possible, while 0% saturation yields grayscale.</a:t>
            </a:r>
          </a:p>
          <a:p>
            <a:pPr algn="just"/>
            <a:r>
              <a:rPr lang="en-US" i="1" dirty="0">
                <a:latin typeface="Times New Roman" pitchFamily="18" charset="0"/>
                <a:cs typeface="Times New Roman" pitchFamily="18" charset="0"/>
              </a:rPr>
              <a:t>Value</a:t>
            </a:r>
            <a:r>
              <a:rPr lang="en-US" dirty="0">
                <a:latin typeface="Times New Roman" pitchFamily="18" charset="0"/>
                <a:cs typeface="Times New Roman" pitchFamily="18" charset="0"/>
              </a:rPr>
              <a:t> controls the brightness of the color. A color with 0% brightness is pure black while a color with 100% brightness has no black mixed into the color. </a:t>
            </a:r>
            <a:endParaRPr lang="en-US" dirty="0" smtClean="0">
              <a:latin typeface="Times New Roman" pitchFamily="18" charset="0"/>
              <a:cs typeface="Times New Roman" pitchFamily="18" charset="0"/>
            </a:endParaRPr>
          </a:p>
          <a:p>
            <a:pPr marL="514350" indent="-514350" algn="just">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571612"/>
            <a:ext cx="8229600" cy="4525963"/>
          </a:xfrm>
        </p:spPr>
        <p:txBody>
          <a:bodyPr>
            <a:normAutofit lnSpcReduction="10000"/>
          </a:bodyPr>
          <a:lstStyle/>
          <a:p>
            <a:pPr marL="514350" indent="-514350" algn="just">
              <a:buNone/>
            </a:pPr>
            <a:r>
              <a:rPr lang="en-US" sz="2800" dirty="0" smtClean="0">
                <a:latin typeface="Times New Roman" pitchFamily="18" charset="0"/>
                <a:cs typeface="Times New Roman" pitchFamily="18" charset="0"/>
              </a:rPr>
              <a:t>2. </a:t>
            </a:r>
            <a:r>
              <a:rPr lang="en-US" sz="2800" dirty="0">
                <a:latin typeface="Times New Roman" pitchFamily="18" charset="0"/>
                <a:cs typeface="Times New Roman" pitchFamily="18" charset="0"/>
              </a:rPr>
              <a:t>Background subtraction was then </a:t>
            </a:r>
            <a:r>
              <a:rPr lang="en-US" sz="2800" dirty="0" smtClean="0">
                <a:latin typeface="Times New Roman" pitchFamily="18" charset="0"/>
                <a:cs typeface="Times New Roman" pitchFamily="18" charset="0"/>
              </a:rPr>
              <a:t>performed to remove </a:t>
            </a:r>
            <a:r>
              <a:rPr lang="en-US" sz="2800" dirty="0">
                <a:latin typeface="Times New Roman" pitchFamily="18" charset="0"/>
                <a:cs typeface="Times New Roman" pitchFamily="18" charset="0"/>
              </a:rPr>
              <a:t>the face and other skin color objects in the background</a:t>
            </a:r>
            <a:r>
              <a:rPr lang="en-US" sz="2800" dirty="0" smtClean="0">
                <a:latin typeface="Times New Roman" pitchFamily="18" charset="0"/>
                <a:cs typeface="Times New Roman" pitchFamily="18" charset="0"/>
              </a:rPr>
              <a:t>.</a:t>
            </a:r>
          </a:p>
          <a:p>
            <a:pPr algn="just">
              <a:buNone/>
            </a:pPr>
            <a:r>
              <a:rPr lang="en-US" sz="2800" dirty="0" smtClean="0">
                <a:latin typeface="Times New Roman" pitchFamily="18" charset="0"/>
                <a:cs typeface="Times New Roman" pitchFamily="18" charset="0"/>
              </a:rPr>
              <a:t>3. Morphological </a:t>
            </a:r>
            <a:r>
              <a:rPr lang="en-US" sz="2800" dirty="0">
                <a:latin typeface="Times New Roman" pitchFamily="18" charset="0"/>
                <a:cs typeface="Times New Roman" pitchFamily="18" charset="0"/>
              </a:rPr>
              <a:t>opening is useful for removing small objects from an image while preserving the shape and size of larger objects in the image</a:t>
            </a:r>
            <a:r>
              <a:rPr lang="en-US" sz="2800" dirty="0" smtClean="0">
                <a:latin typeface="Times New Roman" pitchFamily="18" charset="0"/>
                <a:cs typeface="Times New Roman" pitchFamily="18" charset="0"/>
              </a:rPr>
              <a:t>.(erosion and dilation)</a:t>
            </a:r>
          </a:p>
          <a:p>
            <a:pPr algn="just">
              <a:buNone/>
            </a:pPr>
            <a:r>
              <a:rPr lang="en-IN" sz="2800" dirty="0" smtClean="0">
                <a:latin typeface="Times New Roman" pitchFamily="18" charset="0"/>
                <a:cs typeface="Times New Roman" pitchFamily="18" charset="0"/>
              </a:rPr>
              <a:t>4.Cursor Position recognition – using distance calculation</a:t>
            </a:r>
          </a:p>
          <a:p>
            <a:pPr algn="just">
              <a:buNone/>
            </a:pPr>
            <a:r>
              <a:rPr lang="en-IN" sz="2800" dirty="0" smtClean="0">
                <a:latin typeface="Times New Roman" pitchFamily="18" charset="0"/>
                <a:cs typeface="Times New Roman" pitchFamily="18" charset="0"/>
              </a:rPr>
              <a:t>	</a:t>
            </a:r>
            <a:r>
              <a:rPr lang="en-IN" sz="2800" dirty="0" err="1" smtClean="0">
                <a:latin typeface="Times New Roman" pitchFamily="18" charset="0"/>
                <a:cs typeface="Times New Roman" pitchFamily="18" charset="0"/>
              </a:rPr>
              <a:t>i</a:t>
            </a:r>
            <a:r>
              <a:rPr lang="en-IN" sz="2800" dirty="0" smtClean="0">
                <a:latin typeface="Times New Roman" pitchFamily="18" charset="0"/>
                <a:cs typeface="Times New Roman" pitchFamily="18" charset="0"/>
              </a:rPr>
              <a:t>. mouse movements	ii. mouse Events</a:t>
            </a:r>
            <a:endParaRPr lang="en-US" sz="2800" dirty="0" smtClean="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dirty="0" smtClean="0"/>
              <a:t>Error rate formula</a:t>
            </a:r>
            <a:endParaRPr lang="en-US" sz="3200" b="1" dirty="0"/>
          </a:p>
        </p:txBody>
      </p:sp>
      <p:sp>
        <p:nvSpPr>
          <p:cNvPr id="3" name="Content Placeholder 2"/>
          <p:cNvSpPr>
            <a:spLocks noGrp="1"/>
          </p:cNvSpPr>
          <p:nvPr>
            <p:ph idx="1"/>
          </p:nvPr>
        </p:nvSpPr>
        <p:spPr/>
        <p:txBody>
          <a:bodyPr/>
          <a:lstStyle/>
          <a:p>
            <a:r>
              <a:rPr lang="en-IN" dirty="0" smtClean="0"/>
              <a:t>-to set cursor position</a:t>
            </a:r>
          </a:p>
          <a:p>
            <a:r>
              <a:rPr lang="en-IN" dirty="0" smtClean="0"/>
              <a:t>If the cursor movement is </a:t>
            </a:r>
            <a:r>
              <a:rPr lang="en-US" dirty="0" smtClean="0"/>
              <a:t>voluntary then </a:t>
            </a:r>
            <a:endParaRPr lang="en-IN" dirty="0" smtClean="0"/>
          </a:p>
          <a:p>
            <a:pPr>
              <a:buNone/>
            </a:pPr>
            <a:r>
              <a:rPr lang="en-IN" dirty="0" smtClean="0"/>
              <a:t>  pos = centriod + 0.7*(previous_pos - centriod) </a:t>
            </a:r>
          </a:p>
          <a:p>
            <a:r>
              <a:rPr lang="en-IN" dirty="0" smtClean="0"/>
              <a:t>  if the cursor movement is because of vibration of hand or involuntary then</a:t>
            </a:r>
          </a:p>
          <a:p>
            <a:pPr>
              <a:buNone/>
            </a:pPr>
            <a:r>
              <a:rPr lang="en-IN" dirty="0" smtClean="0"/>
              <a:t> pos = centriod + 0.1*(previous_pos - centriod)</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9489EF9-A521-48B0-8BF8-40CF79F7488F}" type="slidenum">
              <a:rPr lang="en-IN" smtClean="0"/>
              <a:pPr/>
              <a:t>23</a:t>
            </a:fld>
            <a:endParaRPr lang="en-IN"/>
          </a:p>
        </p:txBody>
      </p:sp>
      <p:pic>
        <p:nvPicPr>
          <p:cNvPr id="3" name="Picture 2" descr="up.PNG"/>
          <p:cNvPicPr>
            <a:picLocks noChangeAspect="1"/>
          </p:cNvPicPr>
          <p:nvPr/>
        </p:nvPicPr>
        <p:blipFill>
          <a:blip r:embed="rId2"/>
          <a:stretch>
            <a:fillRect/>
          </a:stretch>
        </p:blipFill>
        <p:spPr>
          <a:xfrm>
            <a:off x="5072066" y="571480"/>
            <a:ext cx="2529725" cy="1929451"/>
          </a:xfrm>
          <a:prstGeom prst="rect">
            <a:avLst/>
          </a:prstGeom>
        </p:spPr>
      </p:pic>
      <p:pic>
        <p:nvPicPr>
          <p:cNvPr id="4" name="Picture 3" descr="frame.PNG"/>
          <p:cNvPicPr>
            <a:picLocks noChangeAspect="1"/>
          </p:cNvPicPr>
          <p:nvPr/>
        </p:nvPicPr>
        <p:blipFill>
          <a:blip r:embed="rId3" cstate="print"/>
          <a:stretch>
            <a:fillRect/>
          </a:stretch>
        </p:blipFill>
        <p:spPr>
          <a:xfrm>
            <a:off x="1000100" y="2357430"/>
            <a:ext cx="2490933" cy="2048186"/>
          </a:xfrm>
          <a:prstGeom prst="rect">
            <a:avLst/>
          </a:prstGeom>
        </p:spPr>
      </p:pic>
      <p:pic>
        <p:nvPicPr>
          <p:cNvPr id="5" name="Picture 4" descr="down.PNG"/>
          <p:cNvPicPr>
            <a:picLocks noChangeAspect="1"/>
          </p:cNvPicPr>
          <p:nvPr/>
        </p:nvPicPr>
        <p:blipFill>
          <a:blip r:embed="rId4"/>
          <a:stretch>
            <a:fillRect/>
          </a:stretch>
        </p:blipFill>
        <p:spPr>
          <a:xfrm>
            <a:off x="5072066" y="3143248"/>
            <a:ext cx="2429486" cy="1981524"/>
          </a:xfrm>
          <a:prstGeom prst="rect">
            <a:avLst/>
          </a:prstGeom>
        </p:spPr>
      </p:pic>
      <p:sp>
        <p:nvSpPr>
          <p:cNvPr id="6" name="TextBox 5"/>
          <p:cNvSpPr txBox="1"/>
          <p:nvPr/>
        </p:nvSpPr>
        <p:spPr>
          <a:xfrm>
            <a:off x="857224" y="4929198"/>
            <a:ext cx="2749471" cy="369332"/>
          </a:xfrm>
          <a:prstGeom prst="rect">
            <a:avLst/>
          </a:prstGeom>
          <a:noFill/>
        </p:spPr>
        <p:txBody>
          <a:bodyPr wrap="none" rtlCol="0">
            <a:spAutoFit/>
          </a:bodyPr>
          <a:lstStyle/>
          <a:p>
            <a:r>
              <a:rPr lang="en-IN" dirty="0" smtClean="0"/>
              <a:t>Free movement of cursor</a:t>
            </a:r>
            <a:endParaRPr lang="en-US" dirty="0"/>
          </a:p>
        </p:txBody>
      </p:sp>
      <p:sp>
        <p:nvSpPr>
          <p:cNvPr id="7" name="TextBox 6"/>
          <p:cNvSpPr txBox="1"/>
          <p:nvPr/>
        </p:nvSpPr>
        <p:spPr>
          <a:xfrm>
            <a:off x="1357290" y="428604"/>
            <a:ext cx="1976823" cy="646331"/>
          </a:xfrm>
          <a:prstGeom prst="rect">
            <a:avLst/>
          </a:prstGeom>
          <a:noFill/>
        </p:spPr>
        <p:txBody>
          <a:bodyPr wrap="none" rtlCol="0">
            <a:spAutoFit/>
          </a:bodyPr>
          <a:lstStyle/>
          <a:p>
            <a:r>
              <a:rPr lang="en-IN" sz="3600" dirty="0" smtClean="0"/>
              <a:t>Gestures</a:t>
            </a:r>
            <a:endParaRPr lang="en-US" sz="3600" dirty="0"/>
          </a:p>
        </p:txBody>
      </p:sp>
      <p:sp>
        <p:nvSpPr>
          <p:cNvPr id="8" name="TextBox 7"/>
          <p:cNvSpPr txBox="1"/>
          <p:nvPr/>
        </p:nvSpPr>
        <p:spPr>
          <a:xfrm>
            <a:off x="5786446" y="2643182"/>
            <a:ext cx="1090363" cy="369332"/>
          </a:xfrm>
          <a:prstGeom prst="rect">
            <a:avLst/>
          </a:prstGeom>
          <a:noFill/>
        </p:spPr>
        <p:txBody>
          <a:bodyPr wrap="none" rtlCol="0">
            <a:spAutoFit/>
          </a:bodyPr>
          <a:lstStyle/>
          <a:p>
            <a:r>
              <a:rPr lang="en-IN" dirty="0" smtClean="0"/>
              <a:t>Scroll up</a:t>
            </a:r>
            <a:endParaRPr lang="en-US" dirty="0"/>
          </a:p>
        </p:txBody>
      </p:sp>
      <p:sp>
        <p:nvSpPr>
          <p:cNvPr id="9" name="TextBox 8"/>
          <p:cNvSpPr txBox="1"/>
          <p:nvPr/>
        </p:nvSpPr>
        <p:spPr>
          <a:xfrm>
            <a:off x="6215074" y="5643578"/>
            <a:ext cx="1430200" cy="369332"/>
          </a:xfrm>
          <a:prstGeom prst="rect">
            <a:avLst/>
          </a:prstGeom>
          <a:noFill/>
        </p:spPr>
        <p:txBody>
          <a:bodyPr wrap="none" rtlCol="0">
            <a:spAutoFit/>
          </a:bodyPr>
          <a:lstStyle/>
          <a:p>
            <a:r>
              <a:rPr lang="en-IN" dirty="0" smtClean="0"/>
              <a:t>Scroll Down</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9489EF9-A521-48B0-8BF8-40CF79F7488F}" type="slidenum">
              <a:rPr lang="en-IN" smtClean="0"/>
              <a:pPr/>
              <a:t>24</a:t>
            </a:fld>
            <a:endParaRPr lang="en-IN"/>
          </a:p>
        </p:txBody>
      </p:sp>
      <p:pic>
        <p:nvPicPr>
          <p:cNvPr id="3" name="Picture 2" descr="left.PNG"/>
          <p:cNvPicPr>
            <a:picLocks noChangeAspect="1"/>
          </p:cNvPicPr>
          <p:nvPr/>
        </p:nvPicPr>
        <p:blipFill>
          <a:blip r:embed="rId2"/>
          <a:stretch>
            <a:fillRect/>
          </a:stretch>
        </p:blipFill>
        <p:spPr>
          <a:xfrm>
            <a:off x="1000100" y="1857364"/>
            <a:ext cx="2791219" cy="2174351"/>
          </a:xfrm>
          <a:prstGeom prst="rect">
            <a:avLst/>
          </a:prstGeom>
        </p:spPr>
      </p:pic>
      <p:pic>
        <p:nvPicPr>
          <p:cNvPr id="4" name="Picture 3" descr="drag.PNG"/>
          <p:cNvPicPr>
            <a:picLocks noChangeAspect="1"/>
          </p:cNvPicPr>
          <p:nvPr/>
        </p:nvPicPr>
        <p:blipFill>
          <a:blip r:embed="rId3"/>
          <a:stretch>
            <a:fillRect/>
          </a:stretch>
        </p:blipFill>
        <p:spPr>
          <a:xfrm>
            <a:off x="5572132" y="3357562"/>
            <a:ext cx="2571253" cy="2310467"/>
          </a:xfrm>
          <a:prstGeom prst="rect">
            <a:avLst/>
          </a:prstGeom>
        </p:spPr>
      </p:pic>
      <p:pic>
        <p:nvPicPr>
          <p:cNvPr id="5" name="Picture 4" descr="right.PNG"/>
          <p:cNvPicPr>
            <a:picLocks noChangeAspect="1"/>
          </p:cNvPicPr>
          <p:nvPr/>
        </p:nvPicPr>
        <p:blipFill>
          <a:blip r:embed="rId4"/>
          <a:stretch>
            <a:fillRect/>
          </a:stretch>
        </p:blipFill>
        <p:spPr>
          <a:xfrm>
            <a:off x="5357818" y="518226"/>
            <a:ext cx="2809341" cy="2196393"/>
          </a:xfrm>
          <a:prstGeom prst="rect">
            <a:avLst/>
          </a:prstGeom>
        </p:spPr>
      </p:pic>
      <p:sp>
        <p:nvSpPr>
          <p:cNvPr id="6" name="TextBox 5"/>
          <p:cNvSpPr txBox="1"/>
          <p:nvPr/>
        </p:nvSpPr>
        <p:spPr>
          <a:xfrm>
            <a:off x="1785918" y="4357694"/>
            <a:ext cx="1156086" cy="369332"/>
          </a:xfrm>
          <a:prstGeom prst="rect">
            <a:avLst/>
          </a:prstGeom>
          <a:noFill/>
        </p:spPr>
        <p:txBody>
          <a:bodyPr wrap="none" rtlCol="0">
            <a:spAutoFit/>
          </a:bodyPr>
          <a:lstStyle/>
          <a:p>
            <a:r>
              <a:rPr lang="en-IN" dirty="0" smtClean="0"/>
              <a:t>Left Click</a:t>
            </a:r>
            <a:endParaRPr lang="en-US" dirty="0"/>
          </a:p>
        </p:txBody>
      </p:sp>
      <p:sp>
        <p:nvSpPr>
          <p:cNvPr id="7" name="TextBox 6"/>
          <p:cNvSpPr txBox="1"/>
          <p:nvPr/>
        </p:nvSpPr>
        <p:spPr>
          <a:xfrm>
            <a:off x="6143636" y="2857496"/>
            <a:ext cx="1309974" cy="369332"/>
          </a:xfrm>
          <a:prstGeom prst="rect">
            <a:avLst/>
          </a:prstGeom>
          <a:noFill/>
        </p:spPr>
        <p:txBody>
          <a:bodyPr wrap="none" rtlCol="0">
            <a:spAutoFit/>
          </a:bodyPr>
          <a:lstStyle/>
          <a:p>
            <a:r>
              <a:rPr lang="en-IN" dirty="0" smtClean="0"/>
              <a:t>Right Click</a:t>
            </a:r>
            <a:endParaRPr lang="en-US" dirty="0"/>
          </a:p>
        </p:txBody>
      </p:sp>
      <p:sp>
        <p:nvSpPr>
          <p:cNvPr id="8" name="TextBox 7"/>
          <p:cNvSpPr txBox="1"/>
          <p:nvPr/>
        </p:nvSpPr>
        <p:spPr>
          <a:xfrm>
            <a:off x="6715140" y="5857892"/>
            <a:ext cx="686406" cy="369332"/>
          </a:xfrm>
          <a:prstGeom prst="rect">
            <a:avLst/>
          </a:prstGeom>
          <a:noFill/>
        </p:spPr>
        <p:txBody>
          <a:bodyPr wrap="none" rtlCol="0">
            <a:spAutoFit/>
          </a:bodyPr>
          <a:lstStyle/>
          <a:p>
            <a:r>
              <a:rPr lang="en-IN" dirty="0" smtClean="0"/>
              <a:t>Drag</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57356" y="2643182"/>
            <a:ext cx="5096139" cy="830997"/>
          </a:xfrm>
          <a:prstGeom prst="rect">
            <a:avLst/>
          </a:prstGeom>
          <a:noFill/>
        </p:spPr>
        <p:txBody>
          <a:bodyPr wrap="none" rtlCol="0">
            <a:spAutoFit/>
          </a:bodyPr>
          <a:lstStyle/>
          <a:p>
            <a:r>
              <a:rPr lang="en-IN" sz="4800" dirty="0" smtClean="0"/>
              <a:t>Output screenshots</a:t>
            </a:r>
            <a:endParaRPr lang="en-US" sz="4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9489EF9-A521-48B0-8BF8-40CF79F7488F}" type="slidenum">
              <a:rPr lang="en-IN" smtClean="0"/>
              <a:pPr/>
              <a:t>26</a:t>
            </a:fld>
            <a:endParaRPr lang="en-IN"/>
          </a:p>
        </p:txBody>
      </p:sp>
      <p:pic>
        <p:nvPicPr>
          <p:cNvPr id="3" name="Picture 2" descr="cmd.PNG"/>
          <p:cNvPicPr>
            <a:picLocks noChangeAspect="1"/>
          </p:cNvPicPr>
          <p:nvPr/>
        </p:nvPicPr>
        <p:blipFill>
          <a:blip r:embed="rId2"/>
          <a:stretch>
            <a:fillRect/>
          </a:stretch>
        </p:blipFill>
        <p:spPr>
          <a:xfrm>
            <a:off x="357158" y="1428736"/>
            <a:ext cx="8523714" cy="385765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yellow.PNG"/>
          <p:cNvPicPr>
            <a:picLocks noChangeAspect="1"/>
          </p:cNvPicPr>
          <p:nvPr/>
        </p:nvPicPr>
        <p:blipFill>
          <a:blip r:embed="rId2"/>
          <a:stretch>
            <a:fillRect/>
          </a:stretch>
        </p:blipFill>
        <p:spPr>
          <a:xfrm>
            <a:off x="1285852" y="785417"/>
            <a:ext cx="5929354" cy="5913899"/>
          </a:xfrm>
          <a:prstGeom prst="rect">
            <a:avLst/>
          </a:prstGeom>
        </p:spPr>
      </p:pic>
      <p:sp>
        <p:nvSpPr>
          <p:cNvPr id="3" name="TextBox 2"/>
          <p:cNvSpPr txBox="1"/>
          <p:nvPr/>
        </p:nvSpPr>
        <p:spPr>
          <a:xfrm>
            <a:off x="928662" y="214290"/>
            <a:ext cx="3715056" cy="523220"/>
          </a:xfrm>
          <a:prstGeom prst="rect">
            <a:avLst/>
          </a:prstGeom>
          <a:noFill/>
        </p:spPr>
        <p:txBody>
          <a:bodyPr wrap="none" rtlCol="0">
            <a:spAutoFit/>
          </a:bodyPr>
          <a:lstStyle/>
          <a:p>
            <a:r>
              <a:rPr lang="en-IN" sz="2800" dirty="0" smtClean="0"/>
              <a:t>Calibrating Color: Yellow</a:t>
            </a:r>
            <a:endParaRPr lang="en-US" sz="2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d.PNG"/>
          <p:cNvPicPr>
            <a:picLocks noChangeAspect="1"/>
          </p:cNvPicPr>
          <p:nvPr/>
        </p:nvPicPr>
        <p:blipFill>
          <a:blip r:embed="rId2"/>
          <a:stretch>
            <a:fillRect/>
          </a:stretch>
        </p:blipFill>
        <p:spPr>
          <a:xfrm>
            <a:off x="1868785" y="782942"/>
            <a:ext cx="6203678" cy="6091225"/>
          </a:xfrm>
          <a:prstGeom prst="rect">
            <a:avLst/>
          </a:prstGeom>
        </p:spPr>
      </p:pic>
      <p:sp>
        <p:nvSpPr>
          <p:cNvPr id="3" name="TextBox 2"/>
          <p:cNvSpPr txBox="1"/>
          <p:nvPr/>
        </p:nvSpPr>
        <p:spPr>
          <a:xfrm>
            <a:off x="928662" y="214290"/>
            <a:ext cx="3336811" cy="523220"/>
          </a:xfrm>
          <a:prstGeom prst="rect">
            <a:avLst/>
          </a:prstGeom>
          <a:noFill/>
        </p:spPr>
        <p:txBody>
          <a:bodyPr wrap="none" rtlCol="0">
            <a:spAutoFit/>
          </a:bodyPr>
          <a:lstStyle/>
          <a:p>
            <a:r>
              <a:rPr lang="en-IN" sz="2800" dirty="0" smtClean="0"/>
              <a:t>Calibrating Color: Red</a:t>
            </a:r>
            <a:endParaRPr lang="en-US" sz="2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lue.PNG"/>
          <p:cNvPicPr>
            <a:picLocks noChangeAspect="1"/>
          </p:cNvPicPr>
          <p:nvPr/>
        </p:nvPicPr>
        <p:blipFill>
          <a:blip r:embed="rId2"/>
          <a:stretch>
            <a:fillRect/>
          </a:stretch>
        </p:blipFill>
        <p:spPr>
          <a:xfrm>
            <a:off x="1714480" y="857232"/>
            <a:ext cx="6201641" cy="6000768"/>
          </a:xfrm>
          <a:prstGeom prst="rect">
            <a:avLst/>
          </a:prstGeom>
        </p:spPr>
      </p:pic>
      <p:sp>
        <p:nvSpPr>
          <p:cNvPr id="3" name="TextBox 2"/>
          <p:cNvSpPr txBox="1"/>
          <p:nvPr/>
        </p:nvSpPr>
        <p:spPr>
          <a:xfrm>
            <a:off x="928662" y="214290"/>
            <a:ext cx="3424848" cy="523220"/>
          </a:xfrm>
          <a:prstGeom prst="rect">
            <a:avLst/>
          </a:prstGeom>
          <a:noFill/>
        </p:spPr>
        <p:txBody>
          <a:bodyPr wrap="none" rtlCol="0">
            <a:spAutoFit/>
          </a:bodyPr>
          <a:lstStyle/>
          <a:p>
            <a:r>
              <a:rPr lang="en-IN" sz="2800" dirty="0" smtClean="0"/>
              <a:t>Calibrating Color: Blue</a:t>
            </a:r>
            <a:endParaRPr 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imes New Roman" pitchFamily="18" charset="0"/>
                <a:cs typeface="Times New Roman" pitchFamily="18" charset="0"/>
              </a:rPr>
              <a:t>ABSTRACT</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r>
              <a:rPr lang="en-US" sz="2200" dirty="0" smtClean="0">
                <a:latin typeface="Times New Roman" pitchFamily="18" charset="0"/>
                <a:cs typeface="Times New Roman" pitchFamily="18" charset="0"/>
              </a:rPr>
              <a:t>The technique of establishing a process of interaction between human and computer is evolving since the invention of computer technology. A specific interactive module like a virtual mouse that makes use of Object Tracking and Gestures that will help us to interact which can be an alternative way for the traditional touch screen and the physical mouse. In this project an Object Tracking application that interacts with the system to provide mouse functionalities is created. Python and </a:t>
            </a:r>
            <a:r>
              <a:rPr lang="en-US" sz="2200" dirty="0" err="1" smtClean="0">
                <a:latin typeface="Times New Roman" pitchFamily="18" charset="0"/>
                <a:cs typeface="Times New Roman" pitchFamily="18" charset="0"/>
              </a:rPr>
              <a:t>OpenCV</a:t>
            </a:r>
            <a:r>
              <a:rPr lang="en-US" sz="2200" dirty="0" smtClean="0">
                <a:latin typeface="Times New Roman" pitchFamily="18" charset="0"/>
                <a:cs typeface="Times New Roman" pitchFamily="18" charset="0"/>
              </a:rPr>
              <a:t> library is used for </a:t>
            </a:r>
            <a:r>
              <a:rPr lang="en-US" sz="2200" dirty="0" err="1" smtClean="0">
                <a:latin typeface="Times New Roman" pitchFamily="18" charset="0"/>
                <a:cs typeface="Times New Roman" pitchFamily="18" charset="0"/>
              </a:rPr>
              <a:t>realtime</a:t>
            </a:r>
            <a:r>
              <a:rPr lang="en-US" sz="2200" dirty="0" smtClean="0">
                <a:latin typeface="Times New Roman" pitchFamily="18" charset="0"/>
                <a:cs typeface="Times New Roman" pitchFamily="18" charset="0"/>
              </a:rPr>
              <a:t> computer vision to implement the system. The camera output is displayed on the monitor. This system allows the user to navigate the system cursor using their hand bearing color caps or tapes that the computer webcam tracks and perform mouse operations like left-click, right-click, and double click using different hand gestures. </a:t>
            </a:r>
            <a:endParaRPr lang="en-US" sz="22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rame.PNG"/>
          <p:cNvPicPr>
            <a:picLocks noChangeAspect="1"/>
          </p:cNvPicPr>
          <p:nvPr/>
        </p:nvPicPr>
        <p:blipFill>
          <a:blip r:embed="rId2"/>
          <a:stretch>
            <a:fillRect/>
          </a:stretch>
        </p:blipFill>
        <p:spPr>
          <a:xfrm>
            <a:off x="1071538" y="1071546"/>
            <a:ext cx="6735040" cy="5537931"/>
          </a:xfrm>
          <a:prstGeom prst="rect">
            <a:avLst/>
          </a:prstGeom>
        </p:spPr>
      </p:pic>
      <p:sp>
        <p:nvSpPr>
          <p:cNvPr id="7" name="TextBox 6"/>
          <p:cNvSpPr txBox="1"/>
          <p:nvPr/>
        </p:nvSpPr>
        <p:spPr>
          <a:xfrm>
            <a:off x="1000100" y="428604"/>
            <a:ext cx="2963696" cy="584775"/>
          </a:xfrm>
          <a:prstGeom prst="rect">
            <a:avLst/>
          </a:prstGeom>
          <a:noFill/>
        </p:spPr>
        <p:txBody>
          <a:bodyPr wrap="none" rtlCol="0">
            <a:spAutoFit/>
          </a:bodyPr>
          <a:lstStyle/>
          <a:p>
            <a:r>
              <a:rPr lang="en-IN" sz="3200" dirty="0" smtClean="0"/>
              <a:t>Capturing Frame</a:t>
            </a:r>
            <a:endParaRPr lang="en-US" sz="32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entriods.PNG"/>
          <p:cNvPicPr>
            <a:picLocks noChangeAspect="1"/>
          </p:cNvPicPr>
          <p:nvPr/>
        </p:nvPicPr>
        <p:blipFill>
          <a:blip r:embed="rId2"/>
          <a:stretch>
            <a:fillRect/>
          </a:stretch>
        </p:blipFill>
        <p:spPr>
          <a:xfrm>
            <a:off x="714348" y="1428736"/>
            <a:ext cx="6858048" cy="4953692"/>
          </a:xfrm>
          <a:prstGeom prst="rect">
            <a:avLst/>
          </a:prstGeom>
        </p:spPr>
      </p:pic>
      <p:sp>
        <p:nvSpPr>
          <p:cNvPr id="3" name="TextBox 2"/>
          <p:cNvSpPr txBox="1"/>
          <p:nvPr/>
        </p:nvSpPr>
        <p:spPr>
          <a:xfrm>
            <a:off x="1000100" y="500042"/>
            <a:ext cx="3091424" cy="523220"/>
          </a:xfrm>
          <a:prstGeom prst="rect">
            <a:avLst/>
          </a:prstGeom>
          <a:noFill/>
        </p:spPr>
        <p:txBody>
          <a:bodyPr wrap="none" rtlCol="0">
            <a:spAutoFit/>
          </a:bodyPr>
          <a:lstStyle/>
          <a:p>
            <a:r>
              <a:rPr lang="en-IN" sz="2800" dirty="0" smtClean="0"/>
              <a:t>Centriods Detection</a:t>
            </a:r>
            <a:endParaRPr lang="en-US" sz="28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000" dirty="0" smtClean="0"/>
              <a:t>Conclusion</a:t>
            </a:r>
            <a:endParaRPr lang="en-US" sz="4000" dirty="0"/>
          </a:p>
        </p:txBody>
      </p:sp>
      <p:sp>
        <p:nvSpPr>
          <p:cNvPr id="3" name="Content Placeholder 2"/>
          <p:cNvSpPr>
            <a:spLocks noGrp="1"/>
          </p:cNvSpPr>
          <p:nvPr>
            <p:ph idx="1"/>
          </p:nvPr>
        </p:nvSpPr>
        <p:spPr/>
        <p:txBody>
          <a:bodyPr>
            <a:normAutofit lnSpcReduction="10000"/>
          </a:bodyPr>
          <a:lstStyle/>
          <a:p>
            <a:r>
              <a:rPr lang="en-US" sz="2400" dirty="0" smtClean="0"/>
              <a:t>The vision based cursor control using hand gesture system was developed in Python language, using the </a:t>
            </a:r>
            <a:r>
              <a:rPr lang="en-US" sz="2400" dirty="0" err="1" smtClean="0"/>
              <a:t>OpenCV</a:t>
            </a:r>
            <a:r>
              <a:rPr lang="en-US" sz="2400" dirty="0" smtClean="0"/>
              <a:t> library. The system could control the movement of a Cursor by tracking the users’ hand. </a:t>
            </a:r>
          </a:p>
          <a:p>
            <a:r>
              <a:rPr lang="en-US" sz="2400" dirty="0" smtClean="0"/>
              <a:t>Cursor functions were performed by using different hand gestures. The system has the potential of being a viable replacement for the computer mouse, however due to the constraints encountered; it cannot completely replace the computer mouse. </a:t>
            </a:r>
          </a:p>
          <a:p>
            <a:r>
              <a:rPr lang="en-US" sz="2400" dirty="0" smtClean="0"/>
              <a:t>There are different tools for gesture recognition. A new Object tracking hand gesture recognition algorithm that overcomes the challenges for the detection of hand gesture images is developed</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smtClean="0"/>
              <a:t>Future Work</a:t>
            </a:r>
            <a:endParaRPr lang="en-US" sz="3600" dirty="0"/>
          </a:p>
        </p:txBody>
      </p:sp>
      <p:sp>
        <p:nvSpPr>
          <p:cNvPr id="3" name="Content Placeholder 2"/>
          <p:cNvSpPr>
            <a:spLocks noGrp="1"/>
          </p:cNvSpPr>
          <p:nvPr>
            <p:ph idx="1"/>
          </p:nvPr>
        </p:nvSpPr>
        <p:spPr/>
        <p:txBody>
          <a:bodyPr>
            <a:normAutofit/>
          </a:bodyPr>
          <a:lstStyle/>
          <a:p>
            <a:r>
              <a:rPr lang="en-US" dirty="0" smtClean="0"/>
              <a:t>The major constraint of the system is that it must be operated in a well-lit room. This is the main reason why the system cannot completely replace the computer mouse, since it is very common for computers to be used in outdoor environments with poor lighting condition.</a:t>
            </a:r>
          </a:p>
          <a:p>
            <a:r>
              <a:rPr lang="en-IN" dirty="0" smtClean="0"/>
              <a:t>It can be further developed with AR technology for more human-machine interaction.</a:t>
            </a:r>
          </a:p>
          <a:p>
            <a:r>
              <a:rPr lang="en-IN" dirty="0" smtClean="0"/>
              <a:t>More Gestures can be developed where each unique gesture can open certain applications.</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smtClean="0"/>
              <a:t>References</a:t>
            </a:r>
            <a:endParaRPr lang="en-US" sz="3600" dirty="0"/>
          </a:p>
        </p:txBody>
      </p:sp>
      <p:sp>
        <p:nvSpPr>
          <p:cNvPr id="3" name="Content Placeholder 2"/>
          <p:cNvSpPr>
            <a:spLocks noGrp="1"/>
          </p:cNvSpPr>
          <p:nvPr>
            <p:ph idx="1"/>
          </p:nvPr>
        </p:nvSpPr>
        <p:spPr/>
        <p:txBody>
          <a:bodyPr>
            <a:normAutofit/>
          </a:bodyPr>
          <a:lstStyle/>
          <a:p>
            <a:r>
              <a:rPr lang="en-US" sz="2000" dirty="0" smtClean="0">
                <a:hlinkClick r:id="rId2"/>
              </a:rPr>
              <a:t>https://ieeexplore.ieee.org/document/9137854</a:t>
            </a:r>
            <a:r>
              <a:rPr lang="en-US" sz="2000" dirty="0" smtClean="0"/>
              <a:t> </a:t>
            </a:r>
          </a:p>
          <a:p>
            <a:pPr>
              <a:buNone/>
            </a:pPr>
            <a:r>
              <a:rPr lang="en-US" sz="2000" dirty="0" smtClean="0"/>
              <a:t>	Proceedings of the Fifth International Conference on Communication and Electronics Systems (ICCES 2020) IEEE Conference Record # 48766; IEEE Xplore ISBN: 978-1-7281-5371-1 </a:t>
            </a:r>
          </a:p>
          <a:p>
            <a:r>
              <a:rPr lang="en-US" sz="2000" dirty="0" smtClean="0">
                <a:hlinkClick r:id="rId3"/>
              </a:rPr>
              <a:t>https://towardsdatascience.com/tagged/dilation-and-erosion?gi=8c4b4c9578c</a:t>
            </a:r>
            <a:r>
              <a:rPr lang="en-US" sz="2000" dirty="0" smtClean="0"/>
              <a:t> </a:t>
            </a:r>
          </a:p>
          <a:p>
            <a:r>
              <a:rPr lang="en-US" sz="2000" dirty="0" smtClean="0">
                <a:hlinkClick r:id="rId4"/>
              </a:rPr>
              <a:t>https://globalaihub.com/image-processing-color-spaces-rgb-hsv-and-cmyk-%F0%9F%8C%88/</a:t>
            </a:r>
            <a:r>
              <a:rPr lang="en-US" sz="2000" dirty="0" smtClean="0"/>
              <a:t> </a:t>
            </a:r>
            <a:endParaRPr lang="en-US" sz="20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7" name="Picture 2" descr="Image result for thank you images"/>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3" name="Slide Number Placeholder 2"/>
          <p:cNvSpPr>
            <a:spLocks noGrp="1"/>
          </p:cNvSpPr>
          <p:nvPr>
            <p:ph type="sldNum" sz="quarter" idx="12"/>
          </p:nvPr>
        </p:nvSpPr>
        <p:spPr/>
        <p:txBody>
          <a:bodyPr/>
          <a:lstStyle/>
          <a:p>
            <a:fld id="{E9489EF9-A521-48B0-8BF8-40CF79F7488F}" type="slidenum">
              <a:rPr lang="en-IN" smtClean="0"/>
              <a:pPr/>
              <a:t>35</a:t>
            </a:fld>
            <a:endParaRPr lang="en-IN"/>
          </a:p>
        </p:txBody>
      </p:sp>
    </p:spTree>
    <p:extLst>
      <p:ext uri="{BB962C8B-B14F-4D97-AF65-F5344CB8AC3E}">
        <p14:creationId xmlns="" xmlns:p14="http://schemas.microsoft.com/office/powerpoint/2010/main" val="3392571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itchFamily="18" charset="0"/>
                <a:cs typeface="Times New Roman" pitchFamily="18" charset="0"/>
              </a:rPr>
              <a:t>INTRODUCTION</a:t>
            </a:r>
          </a:p>
        </p:txBody>
      </p:sp>
      <p:sp>
        <p:nvSpPr>
          <p:cNvPr id="5" name="Slide Number Placeholder 4"/>
          <p:cNvSpPr>
            <a:spLocks noGrp="1"/>
          </p:cNvSpPr>
          <p:nvPr>
            <p:ph type="sldNum" sz="quarter" idx="12"/>
          </p:nvPr>
        </p:nvSpPr>
        <p:spPr/>
        <p:txBody>
          <a:bodyPr/>
          <a:lstStyle/>
          <a:p>
            <a:fld id="{E9489EF9-A521-48B0-8BF8-40CF79F7488F}" type="slidenum">
              <a:rPr lang="en-IN" smtClean="0"/>
              <a:pPr/>
              <a:t>4</a:t>
            </a:fld>
            <a:endParaRPr lang="en-IN"/>
          </a:p>
        </p:txBody>
      </p:sp>
      <p:sp>
        <p:nvSpPr>
          <p:cNvPr id="3" name="Content Placeholder 2"/>
          <p:cNvSpPr>
            <a:spLocks noGrp="1"/>
          </p:cNvSpPr>
          <p:nvPr>
            <p:ph sz="quarter" idx="1"/>
          </p:nvPr>
        </p:nvSpPr>
        <p:spPr/>
        <p:txBody>
          <a:bodyPr>
            <a:noAutofit/>
          </a:bodyPr>
          <a:lstStyle/>
          <a:p>
            <a:pPr algn="just"/>
            <a:r>
              <a:rPr lang="en-US" sz="2200" dirty="0">
                <a:latin typeface="Times New Roman" pitchFamily="18" charset="0"/>
                <a:cs typeface="Times New Roman" pitchFamily="18" charset="0"/>
              </a:rPr>
              <a:t> The mouse is an excellent invention in HCI (Human-Computer Interaction) technology. Though wireless or Bluetooth mouse technology is invented still, that technology is not completely device free.</a:t>
            </a:r>
          </a:p>
          <a:p>
            <a:pPr algn="just"/>
            <a:r>
              <a:rPr lang="en-US" sz="2200" dirty="0">
                <a:latin typeface="Times New Roman" pitchFamily="18" charset="0"/>
                <a:cs typeface="Times New Roman" pitchFamily="18" charset="0"/>
              </a:rPr>
              <a:t> A Bluetooth mouse has the requirement of battery power and connecting dongle. Presence of extra devices in a mouse increases the difficulty to use it. </a:t>
            </a:r>
          </a:p>
          <a:p>
            <a:pPr algn="just"/>
            <a:r>
              <a:rPr lang="en-US" sz="2200" dirty="0">
                <a:latin typeface="Times New Roman" pitchFamily="18" charset="0"/>
                <a:cs typeface="Times New Roman" pitchFamily="18" charset="0"/>
              </a:rPr>
              <a:t>The proposed mouse system is beyond this limitation. This paper proposes a virtual mouse system based on HCI using computer vision and hand gestures.</a:t>
            </a:r>
          </a:p>
          <a:p>
            <a:pPr algn="just"/>
            <a:r>
              <a:rPr lang="en-US" sz="2200" dirty="0">
                <a:latin typeface="Times New Roman" pitchFamily="18" charset="0"/>
                <a:cs typeface="Times New Roman" pitchFamily="18" charset="0"/>
              </a:rPr>
              <a:t> So the proposed mouse system eliminates device dependency in order to use a mouse. Therefore it can be proved beneficial in order to develop HCI technology.</a:t>
            </a:r>
          </a:p>
          <a:p>
            <a:pPr algn="just"/>
            <a:endParaRPr lang="en-US" sz="2200" dirty="0">
              <a:solidFill>
                <a:schemeClr val="tx1"/>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latin typeface="Times New Roman" pitchFamily="18" charset="0"/>
                <a:cs typeface="Times New Roman" pitchFamily="18" charset="0"/>
              </a:rPr>
              <a:t>EXISTING SYSTEM</a:t>
            </a:r>
            <a:endParaRPr lang="en-US" dirty="0">
              <a:solidFill>
                <a:srgbClr val="0070C0"/>
              </a:solidFill>
            </a:endParaRPr>
          </a:p>
        </p:txBody>
      </p:sp>
      <p:sp>
        <p:nvSpPr>
          <p:cNvPr id="4" name="Slide Number Placeholder 3"/>
          <p:cNvSpPr>
            <a:spLocks noGrp="1"/>
          </p:cNvSpPr>
          <p:nvPr>
            <p:ph type="sldNum" sz="quarter" idx="12"/>
          </p:nvPr>
        </p:nvSpPr>
        <p:spPr/>
        <p:txBody>
          <a:bodyPr/>
          <a:lstStyle/>
          <a:p>
            <a:fld id="{E9489EF9-A521-48B0-8BF8-40CF79F7488F}" type="slidenum">
              <a:rPr lang="en-IN" smtClean="0"/>
              <a:pPr/>
              <a:t>5</a:t>
            </a:fld>
            <a:endParaRPr lang="en-IN"/>
          </a:p>
        </p:txBody>
      </p:sp>
      <p:graphicFrame>
        <p:nvGraphicFramePr>
          <p:cNvPr id="7" name="Content Placeholder 6"/>
          <p:cNvGraphicFramePr>
            <a:graphicFrameLocks noGrp="1"/>
          </p:cNvGraphicFramePr>
          <p:nvPr>
            <p:ph sz="quarter" idx="1"/>
          </p:nvPr>
        </p:nvGraphicFramePr>
        <p:xfrm>
          <a:off x="301625" y="1527175"/>
          <a:ext cx="8504240" cy="5486400"/>
        </p:xfrm>
        <a:graphic>
          <a:graphicData uri="http://schemas.openxmlformats.org/drawingml/2006/table">
            <a:tbl>
              <a:tblPr firstRow="1" bandRow="1">
                <a:tableStyleId>{5C22544A-7EE6-4342-B048-85BDC9FD1C3A}</a:tableStyleId>
              </a:tblPr>
              <a:tblGrid>
                <a:gridCol w="841375"/>
                <a:gridCol w="990600"/>
                <a:gridCol w="1143000"/>
                <a:gridCol w="1219200"/>
                <a:gridCol w="990600"/>
                <a:gridCol w="1066800"/>
                <a:gridCol w="1066800"/>
                <a:gridCol w="1185865"/>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S.</a:t>
                      </a:r>
                      <a:r>
                        <a:rPr lang="en-US" sz="1800" baseline="0" dirty="0" smtClean="0">
                          <a:latin typeface="Times New Roman" pitchFamily="18" charset="0"/>
                          <a:cs typeface="Times New Roman" pitchFamily="18" charset="0"/>
                        </a:rPr>
                        <a:t> NO</a:t>
                      </a:r>
                      <a:endParaRPr lang="en-US" sz="1800" dirty="0" smtClean="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Year</a:t>
                      </a:r>
                    </a:p>
                  </a:txBody>
                  <a:tcPr/>
                </a:tc>
                <a:tc>
                  <a:txBody>
                    <a:bodyPr/>
                    <a:lstStyle/>
                    <a:p>
                      <a:r>
                        <a:rPr lang="en-US" sz="1800" dirty="0" smtClean="0">
                          <a:latin typeface="Times New Roman" pitchFamily="18" charset="0"/>
                          <a:cs typeface="Times New Roman" pitchFamily="18" charset="0"/>
                        </a:rPr>
                        <a:t>Name</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Authors</a:t>
                      </a:r>
                      <a:endParaRPr lang="en-US"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Algorithm</a:t>
                      </a:r>
                      <a:r>
                        <a:rPr lang="en-US" sz="1800" baseline="0" dirty="0" smtClean="0">
                          <a:latin typeface="Times New Roman" pitchFamily="18" charset="0"/>
                          <a:cs typeface="Times New Roman" pitchFamily="18" charset="0"/>
                        </a:rPr>
                        <a:t> Used</a:t>
                      </a:r>
                      <a:endParaRPr lang="en-US" sz="1800" dirty="0" smtClean="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Accuracy  with plain background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Accuracy  </a:t>
                      </a:r>
                      <a:r>
                        <a:rPr lang="en-US" sz="1800" dirty="0" smtClean="0">
                          <a:latin typeface="Times New Roman" pitchFamily="18" charset="0"/>
                          <a:cs typeface="Times New Roman" pitchFamily="18" charset="0"/>
                        </a:rPr>
                        <a:t>without </a:t>
                      </a:r>
                      <a:r>
                        <a:rPr lang="en-US" sz="1800" dirty="0" smtClean="0">
                          <a:latin typeface="Times New Roman" pitchFamily="18" charset="0"/>
                          <a:cs typeface="Times New Roman" pitchFamily="18" charset="0"/>
                        </a:rPr>
                        <a:t>plain background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Drawbacks</a:t>
                      </a:r>
                    </a:p>
                    <a:p>
                      <a:endParaRPr lang="en-US" sz="1800" dirty="0">
                        <a:latin typeface="Times New Roman" pitchFamily="18" charset="0"/>
                        <a:cs typeface="Times New Roman" pitchFamily="18" charset="0"/>
                      </a:endParaRPr>
                    </a:p>
                  </a:txBody>
                  <a:tcPr/>
                </a:tc>
              </a:tr>
              <a:tr h="370840">
                <a:tc>
                  <a:txBody>
                    <a:bodyPr/>
                    <a:lstStyle/>
                    <a:p>
                      <a:r>
                        <a:rPr lang="en-US" sz="1800" dirty="0" smtClean="0">
                          <a:latin typeface="Times New Roman" pitchFamily="18" charset="0"/>
                          <a:cs typeface="Times New Roman" pitchFamily="18" charset="0"/>
                        </a:rPr>
                        <a:t>1.</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2020</a:t>
                      </a:r>
                      <a:endParaRPr lang="en-US"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latin typeface="Times New Roman" pitchFamily="18" charset="0"/>
                          <a:cs typeface="Times New Roman" pitchFamily="18" charset="0"/>
                        </a:rPr>
                        <a:t>Virtual Mouse Using Object Tracking</a:t>
                      </a:r>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Prof. </a:t>
                      </a:r>
                      <a:r>
                        <a:rPr lang="en-US" sz="1800" dirty="0" err="1" smtClean="0">
                          <a:latin typeface="Times New Roman" pitchFamily="18" charset="0"/>
                          <a:cs typeface="Times New Roman" pitchFamily="18" charset="0"/>
                        </a:rPr>
                        <a:t>Monali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Shetty</a:t>
                      </a:r>
                      <a:r>
                        <a:rPr lang="en-US" sz="1800" dirty="0" smtClean="0">
                          <a:latin typeface="Times New Roman" pitchFamily="18" charset="0"/>
                          <a:cs typeface="Times New Roman" pitchFamily="18" charset="0"/>
                        </a:rPr>
                        <a:t> , Christina Daniel, </a:t>
                      </a:r>
                      <a:r>
                        <a:rPr lang="en-US" sz="1800" dirty="0" err="1" smtClean="0">
                          <a:latin typeface="Times New Roman" pitchFamily="18" charset="0"/>
                          <a:cs typeface="Times New Roman" pitchFamily="18" charset="0"/>
                        </a:rPr>
                        <a:t>Manthan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Bhatkar</a:t>
                      </a:r>
                      <a:endParaRPr lang="en-US" sz="1800" dirty="0" smtClean="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HVM, SVM</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80-84%</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30-35%</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Time taken to detect is nearly 20 sec</a:t>
                      </a:r>
                      <a:endParaRPr lang="en-US" sz="1800" dirty="0">
                        <a:latin typeface="Times New Roman" pitchFamily="18" charset="0"/>
                        <a:cs typeface="Times New Roman" pitchFamily="18" charset="0"/>
                      </a:endParaRPr>
                    </a:p>
                  </a:txBody>
                  <a:tcPr/>
                </a:tc>
              </a:tr>
              <a:tr h="370840">
                <a:tc>
                  <a:txBody>
                    <a:bodyPr/>
                    <a:lstStyle/>
                    <a:p>
                      <a:r>
                        <a:rPr lang="en-US" sz="1800" dirty="0" smtClean="0">
                          <a:latin typeface="Times New Roman" pitchFamily="18" charset="0"/>
                          <a:cs typeface="Times New Roman" pitchFamily="18" charset="0"/>
                        </a:rPr>
                        <a:t>2.</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2020</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Gesture Recognition Based Virtual Mouse</a:t>
                      </a:r>
                      <a:endParaRPr lang="en-US" sz="1800" dirty="0">
                        <a:latin typeface="Times New Roman" pitchFamily="18" charset="0"/>
                        <a:cs typeface="Times New Roman" pitchFamily="18" charset="0"/>
                      </a:endParaRPr>
                    </a:p>
                  </a:txBody>
                  <a:tcPr/>
                </a:tc>
                <a:tc>
                  <a:txBody>
                    <a:bodyPr/>
                    <a:lstStyle/>
                    <a:p>
                      <a:r>
                        <a:rPr lang="en-US" sz="1800" dirty="0" err="1" smtClean="0">
                          <a:latin typeface="Times New Roman" pitchFamily="18" charset="0"/>
                          <a:cs typeface="Times New Roman" pitchFamily="18" charset="0"/>
                        </a:rPr>
                        <a:t>Sugnik</a:t>
                      </a:r>
                      <a:r>
                        <a:rPr lang="en-US" sz="1800" dirty="0" smtClean="0">
                          <a:latin typeface="Times New Roman" pitchFamily="18" charset="0"/>
                          <a:cs typeface="Times New Roman" pitchFamily="18" charset="0"/>
                        </a:rPr>
                        <a:t> Roy </a:t>
                      </a:r>
                      <a:r>
                        <a:rPr lang="en-US" sz="1800" dirty="0" err="1" smtClean="0">
                          <a:latin typeface="Times New Roman" pitchFamily="18" charset="0"/>
                          <a:cs typeface="Times New Roman" pitchFamily="18" charset="0"/>
                        </a:rPr>
                        <a:t>Chowdhury</a:t>
                      </a:r>
                      <a:r>
                        <a:rPr lang="en-US" sz="1800" dirty="0" smtClean="0">
                          <a:latin typeface="Times New Roman" pitchFamily="18" charset="0"/>
                          <a:cs typeface="Times New Roman" pitchFamily="18" charset="0"/>
                        </a:rPr>
                        <a:t>, M.D. </a:t>
                      </a:r>
                      <a:r>
                        <a:rPr lang="en-US" sz="1800" dirty="0" err="1" smtClean="0">
                          <a:latin typeface="Times New Roman" pitchFamily="18" charset="0"/>
                          <a:cs typeface="Times New Roman" pitchFamily="18" charset="0"/>
                        </a:rPr>
                        <a:t>Anto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Praveena</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Convex Hull  algorithm</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75-85%</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75-85%</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Continuous finger movement</a:t>
                      </a:r>
                      <a:r>
                        <a:rPr lang="en-US" sz="1800" baseline="0" dirty="0" smtClean="0">
                          <a:latin typeface="Times New Roman" pitchFamily="18" charset="0"/>
                          <a:cs typeface="Times New Roman" pitchFamily="18" charset="0"/>
                        </a:rPr>
                        <a:t>  results in stress in </a:t>
                      </a:r>
                      <a:r>
                        <a:rPr lang="en-US" sz="1800" baseline="0" dirty="0" err="1" smtClean="0">
                          <a:latin typeface="Times New Roman" pitchFamily="18" charset="0"/>
                          <a:cs typeface="Times New Roman" pitchFamily="18" charset="0"/>
                        </a:rPr>
                        <a:t>fingures</a:t>
                      </a:r>
                      <a:endParaRPr lang="en-US" sz="18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latin typeface="Times New Roman" pitchFamily="18" charset="0"/>
                <a:cs typeface="Times New Roman" pitchFamily="18" charset="0"/>
              </a:rPr>
              <a:t>EXISTING SYSTEM</a:t>
            </a:r>
            <a:endParaRPr lang="en-US" dirty="0">
              <a:solidFill>
                <a:srgbClr val="0070C0"/>
              </a:solidFill>
            </a:endParaRPr>
          </a:p>
        </p:txBody>
      </p:sp>
      <p:sp>
        <p:nvSpPr>
          <p:cNvPr id="4" name="Slide Number Placeholder 3"/>
          <p:cNvSpPr>
            <a:spLocks noGrp="1"/>
          </p:cNvSpPr>
          <p:nvPr>
            <p:ph type="sldNum" sz="quarter" idx="12"/>
          </p:nvPr>
        </p:nvSpPr>
        <p:spPr/>
        <p:txBody>
          <a:bodyPr/>
          <a:lstStyle/>
          <a:p>
            <a:fld id="{E9489EF9-A521-48B0-8BF8-40CF79F7488F}" type="slidenum">
              <a:rPr lang="en-IN" smtClean="0"/>
              <a:pPr/>
              <a:t>6</a:t>
            </a:fld>
            <a:endParaRPr lang="en-IN"/>
          </a:p>
        </p:txBody>
      </p:sp>
      <p:graphicFrame>
        <p:nvGraphicFramePr>
          <p:cNvPr id="6" name="Content Placeholder 5"/>
          <p:cNvGraphicFramePr>
            <a:graphicFrameLocks noGrp="1"/>
          </p:cNvGraphicFramePr>
          <p:nvPr>
            <p:ph sz="quarter" idx="1"/>
          </p:nvPr>
        </p:nvGraphicFramePr>
        <p:xfrm>
          <a:off x="301625" y="1527175"/>
          <a:ext cx="8504240" cy="5212080"/>
        </p:xfrm>
        <a:graphic>
          <a:graphicData uri="http://schemas.openxmlformats.org/drawingml/2006/table">
            <a:tbl>
              <a:tblPr firstRow="1" bandRow="1">
                <a:tableStyleId>{5C22544A-7EE6-4342-B048-85BDC9FD1C3A}</a:tableStyleId>
              </a:tblPr>
              <a:tblGrid>
                <a:gridCol w="688975"/>
                <a:gridCol w="762000"/>
                <a:gridCol w="1600200"/>
                <a:gridCol w="990600"/>
                <a:gridCol w="1219200"/>
                <a:gridCol w="1066800"/>
                <a:gridCol w="990600"/>
                <a:gridCol w="1185865"/>
              </a:tblGrid>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S.</a:t>
                      </a:r>
                      <a:r>
                        <a:rPr lang="en-US" sz="1800" baseline="0" dirty="0" smtClean="0">
                          <a:latin typeface="Times New Roman" pitchFamily="18" charset="0"/>
                          <a:cs typeface="Times New Roman" pitchFamily="18" charset="0"/>
                        </a:rPr>
                        <a:t> NO</a:t>
                      </a:r>
                      <a:endParaRPr lang="en-US" sz="1800" dirty="0" smtClean="0">
                        <a:latin typeface="Times New Roman" pitchFamily="18" charset="0"/>
                        <a:cs typeface="Times New Roman"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Year</a:t>
                      </a:r>
                    </a:p>
                  </a:txBody>
                  <a:tcPr/>
                </a:tc>
                <a:tc>
                  <a:txBody>
                    <a:bodyPr/>
                    <a:lstStyle/>
                    <a:p>
                      <a:pPr algn="just"/>
                      <a:r>
                        <a:rPr lang="en-US" sz="1800" dirty="0" smtClean="0">
                          <a:latin typeface="Times New Roman" pitchFamily="18" charset="0"/>
                          <a:cs typeface="Times New Roman" pitchFamily="18" charset="0"/>
                        </a:rPr>
                        <a:t>Name</a:t>
                      </a:r>
                      <a:endParaRPr lang="en-US" sz="1800" dirty="0">
                        <a:latin typeface="Times New Roman" pitchFamily="18" charset="0"/>
                        <a:cs typeface="Times New Roman" pitchFamily="18" charset="0"/>
                      </a:endParaRPr>
                    </a:p>
                  </a:txBody>
                  <a:tcPr/>
                </a:tc>
                <a:tc>
                  <a:txBody>
                    <a:bodyPr/>
                    <a:lstStyle/>
                    <a:p>
                      <a:pPr algn="just"/>
                      <a:r>
                        <a:rPr lang="en-US" sz="1800" dirty="0" smtClean="0">
                          <a:latin typeface="Times New Roman" pitchFamily="18" charset="0"/>
                          <a:cs typeface="Times New Roman" pitchFamily="18" charset="0"/>
                        </a:rPr>
                        <a:t>Authors</a:t>
                      </a:r>
                      <a:endParaRPr lang="en-US" sz="1800" dirty="0">
                        <a:latin typeface="Times New Roman" pitchFamily="18" charset="0"/>
                        <a:cs typeface="Times New Roman"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Algorithm</a:t>
                      </a:r>
                      <a:r>
                        <a:rPr lang="en-US" sz="1800" baseline="0" dirty="0" smtClean="0">
                          <a:latin typeface="Times New Roman" pitchFamily="18" charset="0"/>
                          <a:cs typeface="Times New Roman" pitchFamily="18" charset="0"/>
                        </a:rPr>
                        <a:t> Used</a:t>
                      </a:r>
                      <a:endParaRPr lang="en-US" sz="1800" dirty="0" smtClean="0">
                        <a:latin typeface="Times New Roman" pitchFamily="18" charset="0"/>
                        <a:cs typeface="Times New Roman"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Accuracy  with plain background</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Accuracy  with plain background</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Drawbacks</a:t>
                      </a:r>
                    </a:p>
                  </a:txBody>
                  <a:tcPr/>
                </a:tc>
              </a:tr>
              <a:tr h="370840">
                <a:tc>
                  <a:txBody>
                    <a:bodyPr/>
                    <a:lstStyle/>
                    <a:p>
                      <a:pPr algn="just"/>
                      <a:r>
                        <a:rPr lang="en-US" sz="1800" dirty="0" smtClean="0">
                          <a:latin typeface="Times New Roman" pitchFamily="18" charset="0"/>
                          <a:cs typeface="Times New Roman" pitchFamily="18" charset="0"/>
                        </a:rPr>
                        <a:t>3.</a:t>
                      </a:r>
                      <a:endParaRPr lang="en-US" sz="1800" dirty="0">
                        <a:latin typeface="Times New Roman" pitchFamily="18" charset="0"/>
                        <a:cs typeface="Times New Roman" pitchFamily="18" charset="0"/>
                      </a:endParaRPr>
                    </a:p>
                  </a:txBody>
                  <a:tcPr/>
                </a:tc>
                <a:tc>
                  <a:txBody>
                    <a:bodyPr/>
                    <a:lstStyle/>
                    <a:p>
                      <a:pPr algn="just"/>
                      <a:r>
                        <a:rPr lang="en-US" sz="1800" dirty="0" smtClean="0">
                          <a:latin typeface="Times New Roman" pitchFamily="18" charset="0"/>
                          <a:cs typeface="Times New Roman" pitchFamily="18" charset="0"/>
                        </a:rPr>
                        <a:t>2019</a:t>
                      </a:r>
                      <a:endParaRPr lang="en-US" sz="1800" dirty="0">
                        <a:latin typeface="Times New Roman" pitchFamily="18" charset="0"/>
                        <a:cs typeface="Times New Roman" pitchFamily="18" charset="0"/>
                      </a:endParaRPr>
                    </a:p>
                  </a:txBody>
                  <a:tcPr/>
                </a:tc>
                <a:tc>
                  <a:txBody>
                    <a:bodyPr/>
                    <a:lstStyle/>
                    <a:p>
                      <a:pPr algn="just"/>
                      <a:r>
                        <a:rPr lang="en-US" sz="1800" dirty="0" smtClean="0">
                          <a:latin typeface="Times New Roman" pitchFamily="18" charset="0"/>
                          <a:cs typeface="Times New Roman" pitchFamily="18" charset="0"/>
                        </a:rPr>
                        <a:t>Design and Development of Hand Gesture Based Virtual Mouse</a:t>
                      </a:r>
                      <a:endParaRPr lang="en-US" sz="1800" dirty="0">
                        <a:latin typeface="Times New Roman" pitchFamily="18" charset="0"/>
                        <a:cs typeface="Times New Roman" pitchFamily="18" charset="0"/>
                      </a:endParaRPr>
                    </a:p>
                  </a:txBody>
                  <a:tcPr/>
                </a:tc>
                <a:tc>
                  <a:txBody>
                    <a:bodyPr/>
                    <a:lstStyle/>
                    <a:p>
                      <a:pPr algn="just"/>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Kabid</a:t>
                      </a:r>
                      <a:r>
                        <a:rPr lang="en-US" sz="1800" dirty="0" smtClean="0">
                          <a:latin typeface="Times New Roman" pitchFamily="18" charset="0"/>
                          <a:cs typeface="Times New Roman" pitchFamily="18" charset="0"/>
                        </a:rPr>
                        <a:t> Hassan </a:t>
                      </a:r>
                      <a:r>
                        <a:rPr lang="en-US" sz="1800" dirty="0" err="1" smtClean="0">
                          <a:latin typeface="Times New Roman" pitchFamily="18" charset="0"/>
                          <a:cs typeface="Times New Roman" pitchFamily="18" charset="0"/>
                        </a:rPr>
                        <a:t>Shibly</a:t>
                      </a:r>
                      <a:r>
                        <a:rPr lang="en-US" sz="1800" dirty="0" smtClean="0">
                          <a:latin typeface="Times New Roman" pitchFamily="18" charset="0"/>
                          <a:cs typeface="Times New Roman" pitchFamily="18" charset="0"/>
                        </a:rPr>
                        <a:t>,</a:t>
                      </a:r>
                      <a:r>
                        <a:rPr lang="en-US" sz="1800" baseline="0" dirty="0" smtClean="0">
                          <a:latin typeface="Times New Roman" pitchFamily="18" charset="0"/>
                          <a:cs typeface="Times New Roman" pitchFamily="18" charset="0"/>
                        </a:rPr>
                        <a:t> </a:t>
                      </a:r>
                      <a:r>
                        <a:rPr lang="en-US" sz="1800" baseline="0" dirty="0" err="1" smtClean="0">
                          <a:latin typeface="Times New Roman" pitchFamily="18" charset="0"/>
                          <a:cs typeface="Times New Roman" pitchFamily="18" charset="0"/>
                        </a:rPr>
                        <a:t>Samrat</a:t>
                      </a:r>
                      <a:r>
                        <a:rPr lang="en-US" sz="1800" baseline="0" dirty="0" smtClean="0">
                          <a:latin typeface="Times New Roman" pitchFamily="18" charset="0"/>
                          <a:cs typeface="Times New Roman" pitchFamily="18" charset="0"/>
                        </a:rPr>
                        <a:t> Kumar </a:t>
                      </a:r>
                      <a:r>
                        <a:rPr lang="en-US" sz="1800" baseline="0" dirty="0" err="1" smtClean="0">
                          <a:latin typeface="Times New Roman" pitchFamily="18" charset="0"/>
                          <a:cs typeface="Times New Roman" pitchFamily="18" charset="0"/>
                        </a:rPr>
                        <a:t>Dey</a:t>
                      </a:r>
                      <a:r>
                        <a:rPr lang="en-US" sz="1800" baseline="0" dirty="0" smtClean="0">
                          <a:latin typeface="Times New Roman" pitchFamily="18" charset="0"/>
                          <a:cs typeface="Times New Roman" pitchFamily="18" charset="0"/>
                        </a:rPr>
                        <a:t> </a:t>
                      </a:r>
                      <a:endParaRPr lang="en-US" sz="1800" dirty="0">
                        <a:latin typeface="Times New Roman" pitchFamily="18" charset="0"/>
                        <a:cs typeface="Times New Roman" pitchFamily="18" charset="0"/>
                      </a:endParaRPr>
                    </a:p>
                  </a:txBody>
                  <a:tcPr/>
                </a:tc>
                <a:tc>
                  <a:txBody>
                    <a:bodyPr/>
                    <a:lstStyle/>
                    <a:p>
                      <a:pPr algn="just"/>
                      <a:r>
                        <a:rPr lang="en-US" sz="1800" dirty="0" smtClean="0">
                          <a:latin typeface="Times New Roman" pitchFamily="18" charset="0"/>
                          <a:cs typeface="Times New Roman" pitchFamily="18" charset="0"/>
                        </a:rPr>
                        <a:t>HCI (human computer interaction) and computer vision</a:t>
                      </a:r>
                      <a:endParaRPr lang="en-US" sz="1800" dirty="0">
                        <a:latin typeface="Times New Roman" pitchFamily="18" charset="0"/>
                        <a:cs typeface="Times New Roman" pitchFamily="18" charset="0"/>
                      </a:endParaRPr>
                    </a:p>
                  </a:txBody>
                  <a:tcPr/>
                </a:tc>
                <a:tc>
                  <a:txBody>
                    <a:bodyPr/>
                    <a:lstStyle/>
                    <a:p>
                      <a:pPr algn="just"/>
                      <a:r>
                        <a:rPr lang="en-US" sz="1800" dirty="0" smtClean="0">
                          <a:latin typeface="Times New Roman" pitchFamily="18" charset="0"/>
                          <a:cs typeface="Times New Roman" pitchFamily="18" charset="0"/>
                        </a:rPr>
                        <a:t>78-85%</a:t>
                      </a:r>
                      <a:endParaRPr lang="en-US" sz="1800" dirty="0">
                        <a:latin typeface="Times New Roman" pitchFamily="18" charset="0"/>
                        <a:cs typeface="Times New Roman" pitchFamily="18" charset="0"/>
                      </a:endParaRPr>
                    </a:p>
                  </a:txBody>
                  <a:tcPr/>
                </a:tc>
                <a:tc>
                  <a:txBody>
                    <a:bodyPr/>
                    <a:lstStyle/>
                    <a:p>
                      <a:pPr algn="just"/>
                      <a:r>
                        <a:rPr lang="en-US" sz="1800" dirty="0" smtClean="0">
                          <a:latin typeface="Times New Roman" pitchFamily="18" charset="0"/>
                          <a:cs typeface="Times New Roman" pitchFamily="18" charset="0"/>
                        </a:rPr>
                        <a:t>40-42%</a:t>
                      </a:r>
                      <a:endParaRPr lang="en-US" sz="1800" dirty="0">
                        <a:latin typeface="Times New Roman" pitchFamily="18" charset="0"/>
                        <a:cs typeface="Times New Roman" pitchFamily="18" charset="0"/>
                      </a:endParaRPr>
                    </a:p>
                  </a:txBody>
                  <a:tcPr/>
                </a:tc>
                <a:tc>
                  <a:txBody>
                    <a:bodyPr/>
                    <a:lstStyle/>
                    <a:p>
                      <a:pPr algn="just"/>
                      <a:r>
                        <a:rPr lang="en-US" sz="1800" dirty="0" smtClean="0">
                          <a:latin typeface="Times New Roman" pitchFamily="18" charset="0"/>
                          <a:cs typeface="Times New Roman" pitchFamily="18" charset="0"/>
                        </a:rPr>
                        <a:t>Less accuracy and system recognition of </a:t>
                      </a:r>
                      <a:r>
                        <a:rPr lang="en-US" sz="1800" dirty="0" err="1" smtClean="0">
                          <a:latin typeface="Times New Roman" pitchFamily="18" charset="0"/>
                          <a:cs typeface="Times New Roman" pitchFamily="18" charset="0"/>
                        </a:rPr>
                        <a:t>colours</a:t>
                      </a:r>
                      <a:r>
                        <a:rPr lang="en-US" sz="1800" dirty="0" smtClean="0">
                          <a:latin typeface="Times New Roman" pitchFamily="18" charset="0"/>
                          <a:cs typeface="Times New Roman" pitchFamily="18" charset="0"/>
                        </a:rPr>
                        <a:t> is poor</a:t>
                      </a:r>
                      <a:endParaRPr lang="en-US" sz="1800" dirty="0">
                        <a:latin typeface="Times New Roman" pitchFamily="18" charset="0"/>
                        <a:cs typeface="Times New Roman" pitchFamily="18" charset="0"/>
                      </a:endParaRPr>
                    </a:p>
                  </a:txBody>
                  <a:tcPr/>
                </a:tc>
              </a:tr>
              <a:tr h="370840">
                <a:tc>
                  <a:txBody>
                    <a:bodyPr/>
                    <a:lstStyle/>
                    <a:p>
                      <a:pPr algn="just"/>
                      <a:r>
                        <a:rPr lang="en-US" sz="1800" dirty="0" smtClean="0">
                          <a:latin typeface="Times New Roman" pitchFamily="18" charset="0"/>
                          <a:cs typeface="Times New Roman" pitchFamily="18" charset="0"/>
                        </a:rPr>
                        <a:t>4.</a:t>
                      </a:r>
                      <a:endParaRPr lang="en-US" sz="1800" dirty="0">
                        <a:latin typeface="Times New Roman" pitchFamily="18" charset="0"/>
                        <a:cs typeface="Times New Roman" pitchFamily="18" charset="0"/>
                      </a:endParaRPr>
                    </a:p>
                  </a:txBody>
                  <a:tcPr/>
                </a:tc>
                <a:tc>
                  <a:txBody>
                    <a:bodyPr/>
                    <a:lstStyle/>
                    <a:p>
                      <a:pPr algn="just"/>
                      <a:r>
                        <a:rPr lang="en-US" sz="1800" dirty="0" smtClean="0">
                          <a:latin typeface="Times New Roman" pitchFamily="18" charset="0"/>
                          <a:cs typeface="Times New Roman" pitchFamily="18" charset="0"/>
                        </a:rPr>
                        <a:t>2019</a:t>
                      </a:r>
                      <a:endParaRPr lang="en-US" sz="1800" dirty="0">
                        <a:latin typeface="Times New Roman" pitchFamily="18" charset="0"/>
                        <a:cs typeface="Times New Roman"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1800" b="0" i="0" kern="1200" dirty="0" smtClean="0">
                          <a:solidFill>
                            <a:schemeClr val="dk1"/>
                          </a:solidFill>
                          <a:latin typeface="Times New Roman" pitchFamily="18" charset="0"/>
                          <a:ea typeface="+mn-ea"/>
                          <a:cs typeface="Times New Roman" pitchFamily="18" charset="0"/>
                        </a:rPr>
                        <a:t>Virtual Mouse Control by Webcam for the Disabled</a:t>
                      </a:r>
                    </a:p>
                    <a:p>
                      <a:pPr algn="just"/>
                      <a:endParaRPr lang="en-US" sz="1800" dirty="0">
                        <a:latin typeface="Times New Roman" pitchFamily="18" charset="0"/>
                        <a:cs typeface="Times New Roman" pitchFamily="18" charset="0"/>
                      </a:endParaRPr>
                    </a:p>
                  </a:txBody>
                  <a:tcPr/>
                </a:tc>
                <a:tc>
                  <a:txBody>
                    <a:bodyPr/>
                    <a:lstStyle/>
                    <a:p>
                      <a:pPr algn="just"/>
                      <a:r>
                        <a:rPr lang="en-US" sz="1800" dirty="0" err="1" smtClean="0">
                          <a:latin typeface="Times New Roman" pitchFamily="18" charset="0"/>
                          <a:cs typeface="Times New Roman" pitchFamily="18" charset="0"/>
                        </a:rPr>
                        <a:t>Reyhan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Seher</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Mazlum</a:t>
                      </a:r>
                      <a:r>
                        <a:rPr lang="en-US" sz="1800" dirty="0" smtClean="0">
                          <a:latin typeface="Times New Roman" pitchFamily="18" charset="0"/>
                          <a:cs typeface="Times New Roman" pitchFamily="18" charset="0"/>
                        </a:rPr>
                        <a:t> UNAY</a:t>
                      </a:r>
                      <a:endParaRPr lang="en-US" sz="1800" dirty="0">
                        <a:latin typeface="Times New Roman" pitchFamily="18" charset="0"/>
                        <a:cs typeface="Times New Roman" pitchFamily="18" charset="0"/>
                      </a:endParaRPr>
                    </a:p>
                  </a:txBody>
                  <a:tcPr/>
                </a:tc>
                <a:tc>
                  <a:txBody>
                    <a:bodyPr/>
                    <a:lstStyle/>
                    <a:p>
                      <a:pPr algn="just"/>
                      <a:r>
                        <a:rPr lang="en-US" sz="1800" dirty="0" smtClean="0">
                          <a:latin typeface="Times New Roman" pitchFamily="18" charset="0"/>
                          <a:cs typeface="Times New Roman" pitchFamily="18" charset="0"/>
                        </a:rPr>
                        <a:t>Eye ball Tracking using </a:t>
                      </a:r>
                      <a:r>
                        <a:rPr lang="en-US" sz="1800" dirty="0" err="1" smtClean="0">
                          <a:latin typeface="Times New Roman" pitchFamily="18" charset="0"/>
                          <a:cs typeface="Times New Roman" pitchFamily="18" charset="0"/>
                        </a:rPr>
                        <a:t>mathlab</a:t>
                      </a:r>
                      <a:endParaRPr lang="en-US" sz="1800" dirty="0">
                        <a:latin typeface="Times New Roman" pitchFamily="18" charset="0"/>
                        <a:cs typeface="Times New Roman" pitchFamily="18" charset="0"/>
                      </a:endParaRPr>
                    </a:p>
                  </a:txBody>
                  <a:tcPr/>
                </a:tc>
                <a:tc>
                  <a:txBody>
                    <a:bodyPr/>
                    <a:lstStyle/>
                    <a:p>
                      <a:pPr algn="just"/>
                      <a:r>
                        <a:rPr lang="en-US" sz="1800" dirty="0" smtClean="0">
                          <a:latin typeface="Times New Roman" pitchFamily="18" charset="0"/>
                          <a:cs typeface="Times New Roman" pitchFamily="18" charset="0"/>
                        </a:rPr>
                        <a:t>82-90%</a:t>
                      </a:r>
                      <a:endParaRPr lang="en-US" sz="1800" dirty="0">
                        <a:latin typeface="Times New Roman" pitchFamily="18" charset="0"/>
                        <a:cs typeface="Times New Roman" pitchFamily="18" charset="0"/>
                      </a:endParaRPr>
                    </a:p>
                  </a:txBody>
                  <a:tcPr/>
                </a:tc>
                <a:tc>
                  <a:txBody>
                    <a:bodyPr/>
                    <a:lstStyle/>
                    <a:p>
                      <a:pPr algn="just"/>
                      <a:r>
                        <a:rPr lang="en-US" sz="1800" dirty="0" smtClean="0">
                          <a:latin typeface="Times New Roman" pitchFamily="18" charset="0"/>
                          <a:cs typeface="Times New Roman" pitchFamily="18" charset="0"/>
                        </a:rPr>
                        <a:t>82-90%</a:t>
                      </a:r>
                      <a:endParaRPr lang="en-US" sz="1800" dirty="0">
                        <a:latin typeface="Times New Roman" pitchFamily="18" charset="0"/>
                        <a:cs typeface="Times New Roman" pitchFamily="18" charset="0"/>
                      </a:endParaRPr>
                    </a:p>
                  </a:txBody>
                  <a:tcPr/>
                </a:tc>
                <a:tc>
                  <a:txBody>
                    <a:bodyPr/>
                    <a:lstStyle/>
                    <a:p>
                      <a:pPr algn="just"/>
                      <a:r>
                        <a:rPr lang="en-US" sz="1800" dirty="0" smtClean="0">
                          <a:latin typeface="Times New Roman" pitchFamily="18" charset="0"/>
                          <a:cs typeface="Times New Roman" pitchFamily="18" charset="0"/>
                        </a:rPr>
                        <a:t>Eye blinking may occur random</a:t>
                      </a:r>
                      <a:endParaRPr lang="en-US" sz="18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latin typeface="Times New Roman" pitchFamily="18" charset="0"/>
                <a:cs typeface="Times New Roman" pitchFamily="18" charset="0"/>
              </a:rPr>
              <a:t>EXISTING SYSTEM</a:t>
            </a:r>
            <a:endParaRPr lang="en-US" dirty="0">
              <a:solidFill>
                <a:srgbClr val="0070C0"/>
              </a:solidFill>
            </a:endParaRPr>
          </a:p>
        </p:txBody>
      </p:sp>
      <p:sp>
        <p:nvSpPr>
          <p:cNvPr id="4" name="Slide Number Placeholder 3"/>
          <p:cNvSpPr>
            <a:spLocks noGrp="1"/>
          </p:cNvSpPr>
          <p:nvPr>
            <p:ph type="sldNum" sz="quarter" idx="12"/>
          </p:nvPr>
        </p:nvSpPr>
        <p:spPr/>
        <p:txBody>
          <a:bodyPr/>
          <a:lstStyle/>
          <a:p>
            <a:fld id="{E9489EF9-A521-48B0-8BF8-40CF79F7488F}" type="slidenum">
              <a:rPr lang="en-IN" smtClean="0"/>
              <a:pPr/>
              <a:t>7</a:t>
            </a:fld>
            <a:endParaRPr lang="en-IN"/>
          </a:p>
        </p:txBody>
      </p:sp>
      <p:graphicFrame>
        <p:nvGraphicFramePr>
          <p:cNvPr id="6" name="Content Placeholder 5"/>
          <p:cNvGraphicFramePr>
            <a:graphicFrameLocks noGrp="1"/>
          </p:cNvGraphicFramePr>
          <p:nvPr>
            <p:ph sz="quarter" idx="1"/>
          </p:nvPr>
        </p:nvGraphicFramePr>
        <p:xfrm>
          <a:off x="304800" y="1295400"/>
          <a:ext cx="8504240" cy="4846320"/>
        </p:xfrm>
        <a:graphic>
          <a:graphicData uri="http://schemas.openxmlformats.org/drawingml/2006/table">
            <a:tbl>
              <a:tblPr firstRow="1" bandRow="1">
                <a:tableStyleId>{5C22544A-7EE6-4342-B048-85BDC9FD1C3A}</a:tableStyleId>
              </a:tblPr>
              <a:tblGrid>
                <a:gridCol w="917575"/>
                <a:gridCol w="835025"/>
                <a:gridCol w="1066800"/>
                <a:gridCol w="1066800"/>
                <a:gridCol w="1143000"/>
                <a:gridCol w="1143000"/>
                <a:gridCol w="1143000"/>
                <a:gridCol w="1189040"/>
              </a:tblGrid>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0" dirty="0" smtClean="0"/>
                        <a:t> NO</a:t>
                      </a:r>
                      <a:endParaRPr lang="en-US" sz="1800" dirty="0" smtClean="0">
                        <a:latin typeface="Times New Roman" pitchFamily="18" charset="0"/>
                        <a:cs typeface="Times New Roman"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smtClean="0"/>
                        <a:t>Year</a:t>
                      </a:r>
                      <a:endParaRPr lang="en-US" sz="1800" dirty="0" smtClean="0">
                        <a:latin typeface="Times New Roman" pitchFamily="18" charset="0"/>
                        <a:cs typeface="Times New Roman" pitchFamily="18" charset="0"/>
                      </a:endParaRPr>
                    </a:p>
                  </a:txBody>
                  <a:tcPr/>
                </a:tc>
                <a:tc>
                  <a:txBody>
                    <a:bodyPr/>
                    <a:lstStyle/>
                    <a:p>
                      <a:pPr algn="just"/>
                      <a:r>
                        <a:rPr lang="en-US" sz="1800" dirty="0" smtClean="0"/>
                        <a:t>Name</a:t>
                      </a:r>
                      <a:endParaRPr lang="en-US" sz="1800" dirty="0">
                        <a:latin typeface="Times New Roman" pitchFamily="18" charset="0"/>
                        <a:cs typeface="Times New Roman" pitchFamily="18" charset="0"/>
                      </a:endParaRPr>
                    </a:p>
                  </a:txBody>
                  <a:tcPr/>
                </a:tc>
                <a:tc>
                  <a:txBody>
                    <a:bodyPr/>
                    <a:lstStyle/>
                    <a:p>
                      <a:pPr algn="just"/>
                      <a:r>
                        <a:rPr lang="en-US" sz="1800" dirty="0" smtClean="0"/>
                        <a:t>Authors</a:t>
                      </a:r>
                      <a:endParaRPr lang="en-US" sz="1800" dirty="0">
                        <a:latin typeface="Times New Roman" pitchFamily="18" charset="0"/>
                        <a:cs typeface="Times New Roman"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smtClean="0"/>
                        <a:t>Algorithm</a:t>
                      </a:r>
                      <a:r>
                        <a:rPr lang="en-US" sz="1800" baseline="0" dirty="0" smtClean="0"/>
                        <a:t> Used</a:t>
                      </a:r>
                      <a:endParaRPr lang="en-US" sz="1800" dirty="0" smtClean="0">
                        <a:latin typeface="Times New Roman" pitchFamily="18" charset="0"/>
                        <a:cs typeface="Times New Roman"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smtClean="0"/>
                        <a:t>Accuracy  with plain background</a:t>
                      </a:r>
                      <a:endParaRPr lang="en-US" sz="1800" dirty="0" smtClean="0">
                        <a:latin typeface="Times New Roman" pitchFamily="18" charset="0"/>
                        <a:cs typeface="Times New Roman"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smtClean="0"/>
                        <a:t>Accuracy  with plain background</a:t>
                      </a:r>
                      <a:endParaRPr lang="en-US" sz="1800" dirty="0" smtClean="0">
                        <a:latin typeface="Times New Roman" pitchFamily="18" charset="0"/>
                        <a:cs typeface="Times New Roman"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smtClean="0"/>
                        <a:t>Drawbacks</a:t>
                      </a:r>
                      <a:endParaRPr lang="en-US" sz="1800" dirty="0" smtClean="0">
                        <a:latin typeface="Times New Roman" pitchFamily="18" charset="0"/>
                        <a:cs typeface="Times New Roman" pitchFamily="18" charset="0"/>
                      </a:endParaRPr>
                    </a:p>
                  </a:txBody>
                  <a:tcPr/>
                </a:tc>
              </a:tr>
              <a:tr h="370840">
                <a:tc>
                  <a:txBody>
                    <a:bodyPr/>
                    <a:lstStyle/>
                    <a:p>
                      <a:pPr algn="just"/>
                      <a:r>
                        <a:rPr lang="en-US" dirty="0" smtClean="0"/>
                        <a:t>5.</a:t>
                      </a:r>
                      <a:endParaRPr lang="en-US" dirty="0">
                        <a:latin typeface="Times New Roman" pitchFamily="18" charset="0"/>
                        <a:cs typeface="Times New Roman" pitchFamily="18" charset="0"/>
                      </a:endParaRPr>
                    </a:p>
                  </a:txBody>
                  <a:tcPr/>
                </a:tc>
                <a:tc>
                  <a:txBody>
                    <a:bodyPr/>
                    <a:lstStyle/>
                    <a:p>
                      <a:pPr algn="just"/>
                      <a:r>
                        <a:rPr lang="en-US" dirty="0" smtClean="0"/>
                        <a:t>2019</a:t>
                      </a:r>
                      <a:endParaRPr lang="en-US" dirty="0">
                        <a:latin typeface="Times New Roman" pitchFamily="18" charset="0"/>
                        <a:cs typeface="Times New Roman" pitchFamily="18" charset="0"/>
                      </a:endParaRPr>
                    </a:p>
                  </a:txBody>
                  <a:tcPr/>
                </a:tc>
                <a:tc>
                  <a:txBody>
                    <a:bodyPr/>
                    <a:lstStyle/>
                    <a:p>
                      <a:pPr algn="just"/>
                      <a:r>
                        <a:rPr lang="en-US" dirty="0" smtClean="0"/>
                        <a:t>Cursor Control Using Eye Ball Movement</a:t>
                      </a:r>
                      <a:endParaRPr lang="en-US" dirty="0">
                        <a:latin typeface="Times New Roman" pitchFamily="18" charset="0"/>
                        <a:cs typeface="Times New Roman" pitchFamily="18" charset="0"/>
                      </a:endParaRPr>
                    </a:p>
                  </a:txBody>
                  <a:tcPr/>
                </a:tc>
                <a:tc>
                  <a:txBody>
                    <a:bodyPr/>
                    <a:lstStyle/>
                    <a:p>
                      <a:pPr algn="just"/>
                      <a:r>
                        <a:rPr lang="en-US" dirty="0" err="1" smtClean="0"/>
                        <a:t>Vandana</a:t>
                      </a:r>
                      <a:r>
                        <a:rPr lang="en-US" dirty="0" smtClean="0"/>
                        <a:t> </a:t>
                      </a:r>
                      <a:r>
                        <a:rPr lang="en-US" dirty="0" err="1" smtClean="0"/>
                        <a:t>Khare</a:t>
                      </a:r>
                      <a:r>
                        <a:rPr lang="en-US" dirty="0" smtClean="0"/>
                        <a:t>, </a:t>
                      </a:r>
                      <a:r>
                        <a:rPr lang="en-US" dirty="0" err="1" smtClean="0"/>
                        <a:t>S.Gopala</a:t>
                      </a:r>
                      <a:r>
                        <a:rPr lang="en-US" dirty="0" smtClean="0"/>
                        <a:t> Krishna</a:t>
                      </a:r>
                      <a:endParaRPr lang="en-US" dirty="0">
                        <a:latin typeface="Times New Roman" pitchFamily="18" charset="0"/>
                        <a:cs typeface="Times New Roman" pitchFamily="18" charset="0"/>
                      </a:endParaRPr>
                    </a:p>
                  </a:txBody>
                  <a:tcPr/>
                </a:tc>
                <a:tc>
                  <a:txBody>
                    <a:bodyPr/>
                    <a:lstStyle/>
                    <a:p>
                      <a:pPr algn="just"/>
                      <a:r>
                        <a:rPr lang="en-US" dirty="0" smtClean="0"/>
                        <a:t>Pupil movement detected using open source computer vision</a:t>
                      </a:r>
                      <a:endParaRPr lang="en-US" dirty="0">
                        <a:latin typeface="Times New Roman" pitchFamily="18" charset="0"/>
                        <a:cs typeface="Times New Roman" pitchFamily="18" charset="0"/>
                      </a:endParaRPr>
                    </a:p>
                  </a:txBody>
                  <a:tcPr/>
                </a:tc>
                <a:tc>
                  <a:txBody>
                    <a:bodyPr/>
                    <a:lstStyle/>
                    <a:p>
                      <a:pPr algn="just"/>
                      <a:r>
                        <a:rPr lang="en-US" dirty="0" smtClean="0"/>
                        <a:t>~80%</a:t>
                      </a:r>
                      <a:endParaRPr lang="en-US" dirty="0">
                        <a:latin typeface="Times New Roman" pitchFamily="18" charset="0"/>
                        <a:cs typeface="Times New Roman" pitchFamily="18" charset="0"/>
                      </a:endParaRPr>
                    </a:p>
                  </a:txBody>
                  <a:tcPr/>
                </a:tc>
                <a:tc>
                  <a:txBody>
                    <a:bodyPr/>
                    <a:lstStyle/>
                    <a:p>
                      <a:pPr algn="just"/>
                      <a:r>
                        <a:rPr lang="en-US" dirty="0" smtClean="0"/>
                        <a:t>~80%</a:t>
                      </a:r>
                      <a:endParaRPr lang="en-US" dirty="0">
                        <a:latin typeface="Times New Roman" pitchFamily="18" charset="0"/>
                        <a:cs typeface="Times New Roman" pitchFamily="18" charset="0"/>
                      </a:endParaRPr>
                    </a:p>
                  </a:txBody>
                  <a:tcPr/>
                </a:tc>
                <a:tc>
                  <a:txBody>
                    <a:bodyPr/>
                    <a:lstStyle/>
                    <a:p>
                      <a:pPr algn="just"/>
                      <a:r>
                        <a:rPr lang="en-US" dirty="0" smtClean="0"/>
                        <a:t>The eye movement converted into</a:t>
                      </a:r>
                      <a:r>
                        <a:rPr lang="en-US" baseline="0" dirty="0" smtClean="0"/>
                        <a:t> </a:t>
                      </a:r>
                      <a:r>
                        <a:rPr lang="en-US" dirty="0" smtClean="0"/>
                        <a:t>voltage and time</a:t>
                      </a:r>
                      <a:r>
                        <a:rPr lang="en-US" baseline="0" dirty="0" smtClean="0"/>
                        <a:t> graph,  normal webcam can’t be used.</a:t>
                      </a:r>
                      <a:endParaRPr lang="en-US"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imes New Roman" pitchFamily="18" charset="0"/>
                <a:cs typeface="Times New Roman" pitchFamily="18" charset="0"/>
              </a:rPr>
              <a:t>PROPOSED SYSTEM</a:t>
            </a:r>
            <a:endParaRPr lang="en-US" b="1" dirty="0">
              <a:solidFill>
                <a:srgbClr val="FF0000"/>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9489EF9-A521-48B0-8BF8-40CF79F7488F}" type="slidenum">
              <a:rPr lang="en-IN" smtClean="0"/>
              <a:pPr/>
              <a:t>8</a:t>
            </a:fld>
            <a:endParaRPr lang="en-IN"/>
          </a:p>
        </p:txBody>
      </p:sp>
      <p:sp>
        <p:nvSpPr>
          <p:cNvPr id="3" name="Content Placeholder 2"/>
          <p:cNvSpPr>
            <a:spLocks noGrp="1"/>
          </p:cNvSpPr>
          <p:nvPr>
            <p:ph sz="quarter" idx="1"/>
          </p:nvPr>
        </p:nvSpPr>
        <p:spPr>
          <a:xfrm>
            <a:off x="301752" y="1600200"/>
            <a:ext cx="8503920" cy="4498848"/>
          </a:xfrm>
        </p:spPr>
        <p:txBody>
          <a:bodyPr>
            <a:normAutofit/>
          </a:bodyPr>
          <a:lstStyle/>
          <a:p>
            <a:pPr marL="0" indent="0" algn="just"/>
            <a:r>
              <a:rPr lang="en-US" sz="2400" dirty="0" smtClean="0">
                <a:latin typeface="Times New Roman" pitchFamily="18" charset="0"/>
                <a:cs typeface="Times New Roman" pitchFamily="18" charset="0"/>
              </a:rPr>
              <a:t>The system proposed is a Computer Vision-based mouse cursor control system, which uses hand gestures that are being captured from a webcam through an HSV color detection technique.</a:t>
            </a:r>
          </a:p>
          <a:p>
            <a:pPr marL="0" indent="0" algn="just">
              <a:buNone/>
            </a:pPr>
            <a:endParaRPr lang="en-US" sz="2400" dirty="0" smtClean="0">
              <a:latin typeface="Times New Roman" pitchFamily="18" charset="0"/>
              <a:cs typeface="Times New Roman" pitchFamily="18" charset="0"/>
            </a:endParaRPr>
          </a:p>
          <a:p>
            <a:pPr marL="0" indent="0" algn="just"/>
            <a:r>
              <a:rPr lang="en-US" sz="2400" dirty="0" smtClean="0">
                <a:latin typeface="Times New Roman" pitchFamily="18" charset="0"/>
                <a:cs typeface="Times New Roman" pitchFamily="18" charset="0"/>
              </a:rPr>
              <a:t> Python and </a:t>
            </a:r>
            <a:r>
              <a:rPr lang="en-US" sz="2400" dirty="0" err="1" smtClean="0">
                <a:latin typeface="Times New Roman" pitchFamily="18" charset="0"/>
                <a:cs typeface="Times New Roman" pitchFamily="18" charset="0"/>
              </a:rPr>
              <a:t>OpenCV</a:t>
            </a:r>
            <a:r>
              <a:rPr lang="en-US" sz="2400" dirty="0" smtClean="0">
                <a:latin typeface="Times New Roman" pitchFamily="18" charset="0"/>
                <a:cs typeface="Times New Roman" pitchFamily="18" charset="0"/>
              </a:rPr>
              <a:t> library is used for </a:t>
            </a:r>
            <a:r>
              <a:rPr lang="en-US" sz="2400" dirty="0" err="1" smtClean="0">
                <a:latin typeface="Times New Roman" pitchFamily="18" charset="0"/>
                <a:cs typeface="Times New Roman" pitchFamily="18" charset="0"/>
              </a:rPr>
              <a:t>realtime</a:t>
            </a:r>
            <a:r>
              <a:rPr lang="en-US" sz="2400" dirty="0" smtClean="0">
                <a:latin typeface="Times New Roman" pitchFamily="18" charset="0"/>
                <a:cs typeface="Times New Roman" pitchFamily="18" charset="0"/>
              </a:rPr>
              <a:t> computer vision to implement the system. This system is quite easy to use and also easy to grasp an understanding of how to perform different operations. </a:t>
            </a:r>
            <a:endParaRPr lang="en-IN" sz="2400"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Times New Roman" pitchFamily="18" charset="0"/>
                <a:cs typeface="Times New Roman" pitchFamily="18" charset="0"/>
              </a:rPr>
              <a:t>SOFTWARE REQUIREMENTS</a:t>
            </a:r>
            <a:endParaRPr lang="en-IN" b="1" dirty="0">
              <a:solidFill>
                <a:srgbClr val="FF0000"/>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9489EF9-A521-48B0-8BF8-40CF79F7488F}" type="slidenum">
              <a:rPr lang="en-IN" smtClean="0"/>
              <a:pPr/>
              <a:t>9</a:t>
            </a:fld>
            <a:endParaRPr lang="en-IN"/>
          </a:p>
        </p:txBody>
      </p:sp>
      <p:sp>
        <p:nvSpPr>
          <p:cNvPr id="3" name="Content Placeholder 2"/>
          <p:cNvSpPr>
            <a:spLocks noGrp="1"/>
          </p:cNvSpPr>
          <p:nvPr>
            <p:ph sz="quarter" idx="1"/>
          </p:nvPr>
        </p:nvSpPr>
        <p:spPr>
          <a:xfrm>
            <a:off x="467544" y="1628800"/>
            <a:ext cx="8229600" cy="4525963"/>
          </a:xfrm>
        </p:spPr>
        <p:txBody>
          <a:bodyPr>
            <a:normAutofit/>
          </a:bodyPr>
          <a:lstStyle/>
          <a:p>
            <a:pPr marL="0" indent="0">
              <a:buNone/>
            </a:pPr>
            <a:endParaRPr lang="en-US" sz="2800" dirty="0" smtClean="0">
              <a:latin typeface="Times New Roman" pitchFamily="18" charset="0"/>
              <a:cs typeface="Times New Roman" pitchFamily="18" charset="0"/>
            </a:endParaRPr>
          </a:p>
          <a:p>
            <a:pPr marL="0" indent="0"/>
            <a:r>
              <a:rPr lang="en-US" sz="2800" dirty="0" smtClean="0">
                <a:latin typeface="Times New Roman" pitchFamily="18" charset="0"/>
                <a:cs typeface="Times New Roman" pitchFamily="18" charset="0"/>
              </a:rPr>
              <a:t>  64-bit Operating System: Windows 8 or Higher</a:t>
            </a:r>
          </a:p>
          <a:p>
            <a:pPr marL="0" indent="0">
              <a:buNone/>
            </a:pPr>
            <a:endParaRPr lang="en-IN" sz="2800" dirty="0">
              <a:solidFill>
                <a:schemeClr val="tx1"/>
              </a:solidFill>
              <a:latin typeface="Times New Roman" pitchFamily="18" charset="0"/>
              <a:cs typeface="Times New Roman" pitchFamily="18" charset="0"/>
            </a:endParaRPr>
          </a:p>
          <a:p>
            <a:r>
              <a:rPr lang="en-US" sz="2800" dirty="0" err="1" smtClean="0">
                <a:solidFill>
                  <a:schemeClr val="tx1"/>
                </a:solidFill>
                <a:latin typeface="Times New Roman" pitchFamily="18" charset="0"/>
                <a:cs typeface="Times New Roman" pitchFamily="18" charset="0"/>
              </a:rPr>
              <a:t>Jupyter</a:t>
            </a:r>
            <a:r>
              <a:rPr lang="en-US" sz="2800" dirty="0" smtClean="0">
                <a:solidFill>
                  <a:schemeClr val="tx1"/>
                </a:solidFill>
                <a:latin typeface="Times New Roman" pitchFamily="18" charset="0"/>
                <a:cs typeface="Times New Roman" pitchFamily="18" charset="0"/>
              </a:rPr>
              <a:t> Notebook/ Google </a:t>
            </a:r>
            <a:r>
              <a:rPr lang="en-US" sz="2800" dirty="0" err="1" smtClean="0">
                <a:solidFill>
                  <a:schemeClr val="tx1"/>
                </a:solidFill>
                <a:latin typeface="Times New Roman" pitchFamily="18" charset="0"/>
                <a:cs typeface="Times New Roman" pitchFamily="18" charset="0"/>
              </a:rPr>
              <a:t>Colab</a:t>
            </a:r>
            <a:endParaRPr lang="en-US" sz="2800" dirty="0" smtClean="0">
              <a:solidFill>
                <a:schemeClr val="tx1"/>
              </a:solidFill>
              <a:latin typeface="Times New Roman" pitchFamily="18" charset="0"/>
              <a:cs typeface="Times New Roman" pitchFamily="18" charset="0"/>
            </a:endParaRPr>
          </a:p>
          <a:p>
            <a:endParaRPr lang="en-US" sz="2800" dirty="0" smtClean="0">
              <a:solidFill>
                <a:schemeClr val="tx1"/>
              </a:solidFill>
              <a:latin typeface="Times New Roman" pitchFamily="18" charset="0"/>
              <a:cs typeface="Times New Roman" pitchFamily="18" charset="0"/>
            </a:endParaRPr>
          </a:p>
          <a:p>
            <a:r>
              <a:rPr lang="en-US" sz="2800" dirty="0" smtClean="0">
                <a:solidFill>
                  <a:schemeClr val="tx1"/>
                </a:solidFill>
                <a:latin typeface="Times New Roman" pitchFamily="18" charset="0"/>
                <a:cs typeface="Times New Roman" pitchFamily="18" charset="0"/>
              </a:rPr>
              <a:t>Python version &gt;3.0,PyAutoGUI,OpenCV</a:t>
            </a:r>
          </a:p>
          <a:p>
            <a:endParaRPr lang="en-US" sz="2800" dirty="0" smtClean="0">
              <a:solidFill>
                <a:schemeClr val="tx1"/>
              </a:solidFill>
              <a:latin typeface="Times New Roman" pitchFamily="18" charset="0"/>
              <a:cs typeface="Times New Roman" pitchFamily="18" charset="0"/>
            </a:endParaRPr>
          </a:p>
          <a:p>
            <a:endParaRPr lang="en-US" sz="2800" dirty="0" smtClean="0">
              <a:solidFill>
                <a:schemeClr val="tx1"/>
              </a:solidFill>
              <a:latin typeface="Times New Roman" pitchFamily="18" charset="0"/>
              <a:cs typeface="Times New Roman" pitchFamily="18" charset="0"/>
            </a:endParaRPr>
          </a:p>
          <a:p>
            <a:endParaRPr lang="en-US" sz="2800" dirty="0" smtClean="0">
              <a:solidFill>
                <a:schemeClr val="tx1"/>
              </a:solidFill>
              <a:latin typeface="Times New Roman" pitchFamily="18" charset="0"/>
              <a:cs typeface="Times New Roman" pitchFamily="18" charset="0"/>
            </a:endParaRPr>
          </a:p>
          <a:p>
            <a:endParaRPr lang="en-IN"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8391026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1309</TotalTime>
  <Words>1233</Words>
  <Application>Microsoft Office PowerPoint</Application>
  <PresentationFormat>On-screen Show (4:3)</PresentationFormat>
  <Paragraphs>217</Paragraphs>
  <Slides>35</Slides>
  <Notes>0</Notes>
  <HiddenSlides>0</HiddenSlides>
  <MMClips>0</MMClips>
  <ScaleCrop>false</ScaleCrop>
  <HeadingPairs>
    <vt:vector size="4" baseType="variant">
      <vt:variant>
        <vt:lpstr>Theme</vt:lpstr>
      </vt:variant>
      <vt:variant>
        <vt:i4>2</vt:i4>
      </vt:variant>
      <vt:variant>
        <vt:lpstr>Slide Titles</vt:lpstr>
      </vt:variant>
      <vt:variant>
        <vt:i4>35</vt:i4>
      </vt:variant>
    </vt:vector>
  </HeadingPairs>
  <TitlesOfParts>
    <vt:vector size="37" baseType="lpstr">
      <vt:lpstr>Civic</vt:lpstr>
      <vt:lpstr>Office Theme</vt:lpstr>
      <vt:lpstr>Slide 1</vt:lpstr>
      <vt:lpstr>CONTENTS</vt:lpstr>
      <vt:lpstr>ABSTRACT</vt:lpstr>
      <vt:lpstr>INTRODUCTION</vt:lpstr>
      <vt:lpstr>EXISTING SYSTEM</vt:lpstr>
      <vt:lpstr>EXISTING SYSTEM</vt:lpstr>
      <vt:lpstr>EXISTING SYSTEM</vt:lpstr>
      <vt:lpstr>PROPOSED SYSTEM</vt:lpstr>
      <vt:lpstr>SOFTWARE REQUIREMENTS</vt:lpstr>
      <vt:lpstr>HARDWARE REQUIREMENTS</vt:lpstr>
      <vt:lpstr>Slide 11</vt:lpstr>
      <vt:lpstr>Use Case Diagram</vt:lpstr>
      <vt:lpstr>Slide 13</vt:lpstr>
      <vt:lpstr>Class Diagram</vt:lpstr>
      <vt:lpstr>Slide 15</vt:lpstr>
      <vt:lpstr>Activity Diagram</vt:lpstr>
      <vt:lpstr>Slide 17</vt:lpstr>
      <vt:lpstr>Sequence Diagram</vt:lpstr>
      <vt:lpstr>Slide 19</vt:lpstr>
      <vt:lpstr>Methodology</vt:lpstr>
      <vt:lpstr>Slide 21</vt:lpstr>
      <vt:lpstr>Error rate formula</vt:lpstr>
      <vt:lpstr>Slide 23</vt:lpstr>
      <vt:lpstr>Slide 24</vt:lpstr>
      <vt:lpstr>Slide 25</vt:lpstr>
      <vt:lpstr>Slide 26</vt:lpstr>
      <vt:lpstr>Slide 27</vt:lpstr>
      <vt:lpstr>Slide 28</vt:lpstr>
      <vt:lpstr>Slide 29</vt:lpstr>
      <vt:lpstr>Slide 30</vt:lpstr>
      <vt:lpstr>Slide 31</vt:lpstr>
      <vt:lpstr>Conclusion</vt:lpstr>
      <vt:lpstr>Future Work</vt:lpstr>
      <vt:lpstr>References</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SEMINAR ON DEPRESSION DETECTION FROM VOICE</dc:title>
  <dc:creator>PC</dc:creator>
  <cp:lastModifiedBy>KRUPASON</cp:lastModifiedBy>
  <cp:revision>129</cp:revision>
  <dcterms:created xsi:type="dcterms:W3CDTF">2020-01-26T10:40:34Z</dcterms:created>
  <dcterms:modified xsi:type="dcterms:W3CDTF">2021-06-08T06:57:10Z</dcterms:modified>
</cp:coreProperties>
</file>