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F8F-FEE6-49C4-98D6-A75A9517E6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BACE28-84F7-41DD-923C-E9C1A952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8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F8F-FEE6-49C4-98D6-A75A9517E6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CE28-84F7-41DD-923C-E9C1A952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3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F8F-FEE6-49C4-98D6-A75A9517E6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CE28-84F7-41DD-923C-E9C1A952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4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F8F-FEE6-49C4-98D6-A75A9517E6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CE28-84F7-41DD-923C-E9C1A952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0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9B6AF8F-FEE6-49C4-98D6-A75A9517E6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BACE28-84F7-41DD-923C-E9C1A952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0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F8F-FEE6-49C4-98D6-A75A9517E6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CE28-84F7-41DD-923C-E9C1A952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4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F8F-FEE6-49C4-98D6-A75A9517E6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CE28-84F7-41DD-923C-E9C1A952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8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F8F-FEE6-49C4-98D6-A75A9517E6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CE28-84F7-41DD-923C-E9C1A952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F8F-FEE6-49C4-98D6-A75A9517E6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CE28-84F7-41DD-923C-E9C1A952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9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F8F-FEE6-49C4-98D6-A75A9517E6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CE28-84F7-41DD-923C-E9C1A952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F8F-FEE6-49C4-98D6-A75A9517E65A}" type="datetimeFigureOut">
              <a:rPr lang="en-US" smtClean="0"/>
              <a:t>6/18/2024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ACE28-84F7-41DD-923C-E9C1A952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5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9B6AF8F-FEE6-49C4-98D6-A75A9517E65A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BACE28-84F7-41DD-923C-E9C1A952B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1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1790B-7576-8AA4-BE39-89466B472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110054"/>
            <a:ext cx="6558608" cy="4580300"/>
          </a:xfrm>
        </p:spPr>
        <p:txBody>
          <a:bodyPr>
            <a:normAutofit/>
          </a:bodyPr>
          <a:lstStyle/>
          <a:p>
            <a:pPr algn="r"/>
            <a:r>
              <a:rPr lang="en-US" sz="8800"/>
              <a:t>Air intake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A82E6-9635-5A31-CF35-6901D6E56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1947" y="1678210"/>
            <a:ext cx="2989007" cy="344398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BY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Harshith Kumar R 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145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5EE0-C7B8-8701-CC02-A3F6490A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VALEO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DF8E-796C-65F2-D7B0-D930251A1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10058400" cy="39776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5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2271-E7FD-7530-D453-2FFDECC6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67601-6788-E2B0-4B79-866B3864E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current market for AIS is estimated at $13 billion (2024)</a:t>
            </a:r>
          </a:p>
          <a:p>
            <a:r>
              <a:rPr lang="en-US" sz="2400" dirty="0"/>
              <a:t>And it is expected to grow at 3.7% CAGR till 2034</a:t>
            </a:r>
          </a:p>
          <a:p>
            <a:r>
              <a:rPr lang="en-US" sz="2400" dirty="0"/>
              <a:t>It is expected to reach $18 billion by the end of 2034</a:t>
            </a:r>
          </a:p>
          <a:p>
            <a:r>
              <a:rPr lang="en-US" sz="2400" dirty="0"/>
              <a:t>In which diesel engines is expected to hold 62% market share and rest by petrol, CNG and alternate fuels by 2034</a:t>
            </a:r>
          </a:p>
          <a:p>
            <a:r>
              <a:rPr lang="en-US" sz="2400" dirty="0"/>
              <a:t>When come to AIS  market share Asia and Oceania holds 54%, North America holds 25%, Europe holds 19%</a:t>
            </a:r>
          </a:p>
          <a:p>
            <a:r>
              <a:rPr lang="en-US" sz="2400" dirty="0"/>
              <a:t>In which OEM’s holds 67% and remaining by After market AIS producers </a:t>
            </a:r>
          </a:p>
        </p:txBody>
      </p:sp>
    </p:spTree>
    <p:extLst>
      <p:ext uri="{BB962C8B-B14F-4D97-AF65-F5344CB8AC3E}">
        <p14:creationId xmlns:p14="http://schemas.microsoft.com/office/powerpoint/2010/main" val="158895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2215-BAD4-217A-B23C-D99F8E07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7AFF-1647-AB12-CACC-30060F50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Material Advancements – Using plastic and Composite Materials</a:t>
            </a:r>
          </a:p>
          <a:p>
            <a:r>
              <a:rPr lang="en-US" sz="2500" dirty="0"/>
              <a:t>Integrated Electronics – Using sensors and actuators to get real time engine data</a:t>
            </a:r>
          </a:p>
          <a:p>
            <a:r>
              <a:rPr lang="en-US" sz="2500" dirty="0"/>
              <a:t>Variable Geometry Manifolds – these manifolds can alter their internal structure based on Engine speed and load</a:t>
            </a:r>
          </a:p>
          <a:p>
            <a:r>
              <a:rPr lang="en-US" sz="2500" dirty="0"/>
              <a:t>Direct Cooling Systems – These systems cools the air entering engine thereby increasing density and thereby more oxygen rich</a:t>
            </a:r>
          </a:p>
          <a:p>
            <a:r>
              <a:rPr lang="en-US" sz="2500" dirty="0"/>
              <a:t>Environmental compliance – With stricter environmental regulations these days AIS are designed in such a way to improve combustion efficiency so there by decreasing pollutants </a:t>
            </a:r>
          </a:p>
        </p:txBody>
      </p:sp>
    </p:spTree>
    <p:extLst>
      <p:ext uri="{BB962C8B-B14F-4D97-AF65-F5344CB8AC3E}">
        <p14:creationId xmlns:p14="http://schemas.microsoft.com/office/powerpoint/2010/main" val="174114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FBB2-99CF-E24F-0E8D-B4DD3406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investments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4868-E20D-B70E-6469-55A662EA4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Hyundai is investing in CVVD (continuously variable valve duration Technology) it increases engine performance by 4%, fuel efficiency by 5% and decreases emissions by 12%</a:t>
            </a:r>
          </a:p>
          <a:p>
            <a:r>
              <a:rPr lang="en-US" sz="2500" dirty="0"/>
              <a:t>Toyota Boshoku is replacing metallic parts by plastic in air cleaners, Intake manifolds, Cylinder Head Covers, Oil Mist Separators, Timing Chain cover </a:t>
            </a:r>
            <a:r>
              <a:rPr lang="en-US" sz="2500" dirty="0" err="1"/>
              <a:t>etc</a:t>
            </a:r>
            <a:endParaRPr lang="en-US" sz="2500" dirty="0"/>
          </a:p>
          <a:p>
            <a:r>
              <a:rPr lang="en-US" sz="2500" dirty="0"/>
              <a:t>Suzuki is investing in dog leg shaped Dual Louver to completely remove water from the air taken into manifold</a:t>
            </a:r>
          </a:p>
          <a:p>
            <a:r>
              <a:rPr lang="en-US" sz="2500" dirty="0"/>
              <a:t>Suzuki investing in developing anti corrosion materials for air intake manifolds</a:t>
            </a:r>
          </a:p>
        </p:txBody>
      </p:sp>
    </p:spTree>
    <p:extLst>
      <p:ext uri="{BB962C8B-B14F-4D97-AF65-F5344CB8AC3E}">
        <p14:creationId xmlns:p14="http://schemas.microsoft.com/office/powerpoint/2010/main" val="15954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3B92-F60A-7405-0555-C1E1863D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75656"/>
            <a:ext cx="10058400" cy="4996543"/>
          </a:xfrm>
        </p:spPr>
        <p:txBody>
          <a:bodyPr>
            <a:noAutofit/>
          </a:bodyPr>
          <a:lstStyle/>
          <a:p>
            <a:r>
              <a:rPr lang="en-US" sz="2500" dirty="0" err="1"/>
              <a:t>Lamborgini</a:t>
            </a:r>
            <a:r>
              <a:rPr lang="en-US" sz="2500" dirty="0"/>
              <a:t> is developing ALA 2.0 for its SVJ roadster where it is optimized for low drag and linear air flow </a:t>
            </a:r>
          </a:p>
          <a:p>
            <a:r>
              <a:rPr lang="en-US" sz="2500" dirty="0"/>
              <a:t>Tata Visteon automotive is developing engine induction system which is completely made up of plastic  </a:t>
            </a:r>
          </a:p>
          <a:p>
            <a:r>
              <a:rPr lang="en-US" sz="2500" dirty="0" err="1"/>
              <a:t>Mishimoto</a:t>
            </a:r>
            <a:r>
              <a:rPr lang="en-US" sz="2500" dirty="0"/>
              <a:t> is engineering XLPE (cross linked polyethylene) rotational molded construction that allows complex air flows and heat resistance and this systems primary users will be BMW’s  M-series  </a:t>
            </a:r>
          </a:p>
          <a:p>
            <a:r>
              <a:rPr lang="en-US" sz="2500" dirty="0"/>
              <a:t> Mitsubishi is developing MIVEC technology which offers greater fuel efficiency and performance by decreasing intake air resistance by controlling intake valve lift timing.</a:t>
            </a:r>
          </a:p>
          <a:p>
            <a:r>
              <a:rPr lang="en-US" sz="2500" dirty="0"/>
              <a:t>Donaldson Filtration Solutions is developing Ultra Web Filter media with cellulose\synthetic which filters in sub micron level.  </a:t>
            </a:r>
          </a:p>
        </p:txBody>
      </p:sp>
    </p:spTree>
    <p:extLst>
      <p:ext uri="{BB962C8B-B14F-4D97-AF65-F5344CB8AC3E}">
        <p14:creationId xmlns:p14="http://schemas.microsoft.com/office/powerpoint/2010/main" val="320884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D732-A4D4-9C6B-A210-55A43F2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2A6BA-E73D-D0B0-C97F-F3EC615D74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500" dirty="0"/>
              <a:t>ROBERT BOSCH GmbH</a:t>
            </a:r>
          </a:p>
          <a:p>
            <a:r>
              <a:rPr lang="en-US" sz="2500" dirty="0"/>
              <a:t>MAGNETI MARELLI</a:t>
            </a:r>
          </a:p>
          <a:p>
            <a:r>
              <a:rPr lang="en-US" sz="2500" dirty="0"/>
              <a:t>VALEO</a:t>
            </a:r>
          </a:p>
          <a:p>
            <a:r>
              <a:rPr lang="en-US" sz="2500" dirty="0"/>
              <a:t>MAHLE GmbH</a:t>
            </a:r>
          </a:p>
          <a:p>
            <a:r>
              <a:rPr lang="en-US" sz="2500" dirty="0"/>
              <a:t>DENSO CORPORATION</a:t>
            </a:r>
          </a:p>
          <a:p>
            <a:r>
              <a:rPr lang="en-US" sz="2500" dirty="0"/>
              <a:t>CONTINENTAL AG</a:t>
            </a:r>
          </a:p>
          <a:p>
            <a:r>
              <a:rPr lang="en-US" sz="2500" dirty="0"/>
              <a:t>APTIV PLC</a:t>
            </a:r>
          </a:p>
          <a:p>
            <a:r>
              <a:rPr lang="en-US" sz="2500" dirty="0"/>
              <a:t>DELPHI TECHNOLOGIES</a:t>
            </a:r>
          </a:p>
          <a:p>
            <a:r>
              <a:rPr lang="en-US" sz="2500" dirty="0"/>
              <a:t>MANN+HUMMEL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0EBFF-0D0E-B3C1-0699-7D083F11A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5229062" cy="397764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300" dirty="0"/>
              <a:t>FAURECIA</a:t>
            </a:r>
          </a:p>
          <a:p>
            <a:pPr>
              <a:lnSpc>
                <a:spcPct val="80000"/>
              </a:lnSpc>
            </a:pPr>
            <a:r>
              <a:rPr lang="en-US" sz="2300" dirty="0"/>
              <a:t>BORGWARNER Inc</a:t>
            </a:r>
          </a:p>
          <a:p>
            <a:pPr>
              <a:lnSpc>
                <a:spcPct val="80000"/>
              </a:lnSpc>
            </a:pPr>
            <a:r>
              <a:rPr lang="en-US" sz="2300" dirty="0"/>
              <a:t>TENNECO</a:t>
            </a:r>
          </a:p>
          <a:p>
            <a:pPr>
              <a:lnSpc>
                <a:spcPct val="80000"/>
              </a:lnSpc>
            </a:pPr>
            <a:r>
              <a:rPr lang="en-US" sz="2300" dirty="0"/>
              <a:t>AISIN SEIKI Co., Ltd.</a:t>
            </a:r>
          </a:p>
          <a:p>
            <a:pPr>
              <a:lnSpc>
                <a:spcPct val="80000"/>
              </a:lnSpc>
            </a:pPr>
            <a:r>
              <a:rPr lang="en-US" sz="2300" dirty="0"/>
              <a:t>CUMMINS Inc.</a:t>
            </a:r>
          </a:p>
          <a:p>
            <a:pPr>
              <a:lnSpc>
                <a:spcPct val="80000"/>
              </a:lnSpc>
            </a:pPr>
            <a:r>
              <a:rPr lang="en-US" sz="2300" dirty="0"/>
              <a:t>HITACHI AUTOMOTIVE SYSTEMS</a:t>
            </a:r>
          </a:p>
          <a:p>
            <a:pPr>
              <a:lnSpc>
                <a:spcPct val="80000"/>
              </a:lnSpc>
            </a:pPr>
            <a:r>
              <a:rPr lang="en-US" sz="2300" dirty="0"/>
              <a:t>RHEINMETALL AUTOMOTIVE AG</a:t>
            </a:r>
          </a:p>
          <a:p>
            <a:pPr>
              <a:lnSpc>
                <a:spcPct val="80000"/>
              </a:lnSpc>
            </a:pPr>
            <a:r>
              <a:rPr lang="en-US" sz="2300" dirty="0"/>
              <a:t>TOYOTA BOSHOKU CORPORATION</a:t>
            </a:r>
          </a:p>
          <a:p>
            <a:pPr>
              <a:lnSpc>
                <a:spcPct val="80000"/>
              </a:lnSpc>
            </a:pPr>
            <a:r>
              <a:rPr lang="en-US" sz="2300" dirty="0"/>
              <a:t>DONALDSON COMPANY</a:t>
            </a:r>
          </a:p>
        </p:txBody>
      </p:sp>
    </p:spTree>
    <p:extLst>
      <p:ext uri="{BB962C8B-B14F-4D97-AF65-F5344CB8AC3E}">
        <p14:creationId xmlns:p14="http://schemas.microsoft.com/office/powerpoint/2010/main" val="310569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233F-0979-3EA8-CFAB-F127FD9F3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62000"/>
            <a:ext cx="10058400" cy="5410200"/>
          </a:xfrm>
        </p:spPr>
        <p:txBody>
          <a:bodyPr/>
          <a:lstStyle/>
          <a:p>
            <a:r>
              <a:rPr lang="en-US" sz="2300" dirty="0"/>
              <a:t>HOLLEY PERFORMANCE PRODUCTS</a:t>
            </a:r>
          </a:p>
          <a:p>
            <a:r>
              <a:rPr lang="en-US" sz="2300" dirty="0"/>
              <a:t>MIKUNI CORPORATION</a:t>
            </a:r>
          </a:p>
          <a:p>
            <a:r>
              <a:rPr lang="en-US" sz="2300" dirty="0"/>
              <a:t>ROCHLING GROUP</a:t>
            </a:r>
          </a:p>
          <a:p>
            <a:r>
              <a:rPr lang="en-US" sz="2300" dirty="0"/>
              <a:t>ADVANCED FLOW ENGINEERING</a:t>
            </a:r>
          </a:p>
          <a:p>
            <a:r>
              <a:rPr lang="en-US" sz="2300" dirty="0"/>
              <a:t>MISHIMOTO</a:t>
            </a:r>
          </a:p>
          <a:p>
            <a:r>
              <a:rPr lang="en-US" sz="2300" dirty="0"/>
              <a:t>INJEN TECHNOLOGY</a:t>
            </a:r>
          </a:p>
          <a:p>
            <a:r>
              <a:rPr lang="en-US" sz="2300" dirty="0"/>
              <a:t>STILLEN</a:t>
            </a:r>
          </a:p>
          <a:p>
            <a:r>
              <a:rPr lang="en-US" sz="2300" dirty="0"/>
              <a:t>SOGEFI GROUP</a:t>
            </a:r>
          </a:p>
          <a:p>
            <a:r>
              <a:rPr lang="en-US" sz="2300" dirty="0"/>
              <a:t>K&amp;N ENGINEERING, Inc.</a:t>
            </a:r>
          </a:p>
          <a:p>
            <a:r>
              <a:rPr lang="en-US" sz="2300" dirty="0"/>
              <a:t>KEIHIN CORPORATION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4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BA20-5959-EE81-870F-4B634CC9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ROBERT BOSCH GmbH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CB6-1E82-A62C-0BDA-02A381A38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10058400" cy="3977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Overview</a:t>
            </a:r>
          </a:p>
          <a:p>
            <a:r>
              <a:rPr lang="en-US" dirty="0"/>
              <a:t>Leading player in AIR FILTER market</a:t>
            </a:r>
          </a:p>
          <a:p>
            <a:r>
              <a:rPr lang="en-US" dirty="0"/>
              <a:t>They manufacture air filters for 2 wheelers and cars</a:t>
            </a:r>
          </a:p>
          <a:p>
            <a:r>
              <a:rPr lang="en-US" dirty="0"/>
              <a:t>They also manufactures </a:t>
            </a:r>
            <a:r>
              <a:rPr lang="en-US" sz="2000" dirty="0"/>
              <a:t>Air Filters ,</a:t>
            </a:r>
            <a:r>
              <a:rPr lang="en-US" dirty="0"/>
              <a:t>Pressure and Temperature Sensors</a:t>
            </a:r>
          </a:p>
          <a:p>
            <a:pPr marL="0" indent="0">
              <a:buNone/>
            </a:pPr>
            <a:r>
              <a:rPr lang="en-US" dirty="0"/>
              <a:t>Their Future Roadmap </a:t>
            </a:r>
          </a:p>
          <a:p>
            <a:r>
              <a:rPr lang="en-US" sz="2000" dirty="0"/>
              <a:t>Integrating Sensors </a:t>
            </a:r>
          </a:p>
          <a:p>
            <a:r>
              <a:rPr lang="en-US" sz="2000" dirty="0"/>
              <a:t>Using Adv</a:t>
            </a:r>
            <a:r>
              <a:rPr lang="en-US" dirty="0"/>
              <a:t>anced Materials for Filtration</a:t>
            </a:r>
          </a:p>
          <a:p>
            <a:r>
              <a:rPr lang="en-US" sz="2000" dirty="0"/>
              <a:t>Advanced ECU’s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6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90D4-3167-C911-8F24-B1672C38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299574"/>
            <a:ext cx="10058400" cy="1609344"/>
          </a:xfrm>
        </p:spPr>
        <p:txBody>
          <a:bodyPr/>
          <a:lstStyle/>
          <a:p>
            <a:r>
              <a:rPr lang="en-US" dirty="0" err="1"/>
              <a:t>Maganeti</a:t>
            </a:r>
            <a:r>
              <a:rPr lang="en-US" dirty="0"/>
              <a:t> </a:t>
            </a:r>
            <a:r>
              <a:rPr lang="en-US" dirty="0" err="1"/>
              <a:t>marelli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9299-9519-5296-0E5E-F1765D4DB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3753" y="1908918"/>
            <a:ext cx="10058399" cy="3977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Overview</a:t>
            </a:r>
          </a:p>
          <a:p>
            <a:r>
              <a:rPr lang="en-US" dirty="0"/>
              <a:t>One of the dominant players in lighting and intake manifold market</a:t>
            </a:r>
          </a:p>
          <a:p>
            <a:r>
              <a:rPr lang="en-US" dirty="0"/>
              <a:t>They have a joint venture with </a:t>
            </a:r>
            <a:r>
              <a:rPr lang="en-US" dirty="0" err="1"/>
              <a:t>Motherson</a:t>
            </a:r>
            <a:r>
              <a:rPr lang="en-US" dirty="0"/>
              <a:t> in India</a:t>
            </a:r>
          </a:p>
          <a:p>
            <a:r>
              <a:rPr lang="en-US" dirty="0"/>
              <a:t>Naturally Aspirated and Turbo application</a:t>
            </a:r>
          </a:p>
          <a:p>
            <a:r>
              <a:rPr lang="en-US" dirty="0"/>
              <a:t>Gasoline, Petrol, Diesel, CNG, LPG and Multifuel engines </a:t>
            </a:r>
          </a:p>
          <a:p>
            <a:r>
              <a:rPr lang="en-US" dirty="0"/>
              <a:t>Integrated Air System &amp; </a:t>
            </a:r>
            <a:r>
              <a:rPr lang="en-US" dirty="0" err="1"/>
              <a:t>Injecton</a:t>
            </a:r>
            <a:r>
              <a:rPr lang="en-US" dirty="0"/>
              <a:t> system</a:t>
            </a:r>
          </a:p>
          <a:p>
            <a:pPr marL="0" indent="0">
              <a:buNone/>
            </a:pPr>
            <a:r>
              <a:rPr lang="en-US" dirty="0"/>
              <a:t>Their Future Roadmap </a:t>
            </a:r>
          </a:p>
          <a:p>
            <a:r>
              <a:rPr lang="en-US" dirty="0"/>
              <a:t>Engine Management Systems</a:t>
            </a:r>
          </a:p>
          <a:p>
            <a:r>
              <a:rPr lang="en-US" dirty="0" err="1"/>
              <a:t>Variablr</a:t>
            </a:r>
            <a:r>
              <a:rPr lang="en-US" dirty="0"/>
              <a:t> Geometry Actuators</a:t>
            </a:r>
          </a:p>
          <a:p>
            <a:r>
              <a:rPr lang="en-US" dirty="0"/>
              <a:t>Software </a:t>
            </a:r>
            <a:r>
              <a:rPr lang="en-US" dirty="0" err="1"/>
              <a:t>Intgration</a:t>
            </a:r>
            <a:r>
              <a:rPr lang="en-US" dirty="0"/>
              <a:t> in Thermal Management System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67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3426</TotalTime>
  <Words>561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Wood Type</vt:lpstr>
      <vt:lpstr>Air intake system</vt:lpstr>
      <vt:lpstr>Market overview</vt:lpstr>
      <vt:lpstr>Recent Trends</vt:lpstr>
      <vt:lpstr>Recent investments</vt:lpstr>
      <vt:lpstr>PowerPoint Presentation</vt:lpstr>
      <vt:lpstr>Major players</vt:lpstr>
      <vt:lpstr>PowerPoint Presentation</vt:lpstr>
      <vt:lpstr>ROBERT BOSCH GmbH</vt:lpstr>
      <vt:lpstr>Maganeti marelli</vt:lpstr>
      <vt:lpstr>VALEO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intake system</dc:title>
  <dc:creator>Nagaraju, Harshith</dc:creator>
  <cp:lastModifiedBy>Nagaraju, Harshith</cp:lastModifiedBy>
  <cp:revision>3</cp:revision>
  <dcterms:created xsi:type="dcterms:W3CDTF">2024-06-13T06:27:06Z</dcterms:created>
  <dcterms:modified xsi:type="dcterms:W3CDTF">2024-06-19T16:40:04Z</dcterms:modified>
</cp:coreProperties>
</file>