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oboto Thin"/>
      <p:regular r:id="rId18"/>
      <p:bold r:id="rId19"/>
      <p:italic r:id="rId20"/>
      <p:boldItalic r:id="rId21"/>
    </p:embeddedFont>
    <p:embeddedFont>
      <p:font typeface="Roboto"/>
      <p:regular r:id="rId22"/>
      <p:bold r:id="rId23"/>
      <p:italic r:id="rId24"/>
      <p:boldItalic r:id="rId25"/>
    </p:embeddedFont>
    <p:embeddedFont>
      <p:font typeface="Roboto Medium"/>
      <p:regular r:id="rId26"/>
      <p:bold r:id="rId27"/>
      <p:italic r:id="rId28"/>
      <p:boldItalic r:id="rId29"/>
    </p:embeddedFont>
    <p:embeddedFont>
      <p:font typeface="Oswal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2" roundtripDataSignature="AMtx7mjcuHh5pSf+utYEhKVaxfxoJwpj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A47C5E6-4F87-48CC-9F16-63B23C226623}">
  <a:tblStyle styleId="{3A47C5E6-4F87-48CC-9F16-63B23C226623}"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5"/>
          </a:solidFill>
        </a:fill>
      </a:tcStyle>
    </a:lastCol>
    <a:firstCol>
      <a:tcTxStyle b="on" i="off">
        <a:font>
          <a:latin typeface="Calibri"/>
          <a:ea typeface="Calibri"/>
          <a:cs typeface="Calibri"/>
        </a:font>
        <a:schemeClr val="lt1"/>
      </a:tcTxStyle>
      <a:tcStyle>
        <a:fill>
          <a:solidFill>
            <a:schemeClr val="accent5"/>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5"/>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5"/>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Thin-italic.fntdata"/><Relationship Id="rId22" Type="http://schemas.openxmlformats.org/officeDocument/2006/relationships/font" Target="fonts/Roboto-regular.fntdata"/><Relationship Id="rId21" Type="http://schemas.openxmlformats.org/officeDocument/2006/relationships/font" Target="fonts/RobotoThin-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Medium-regular.fntdata"/><Relationship Id="rId25" Type="http://schemas.openxmlformats.org/officeDocument/2006/relationships/font" Target="fonts/Roboto-boldItalic.fntdata"/><Relationship Id="rId28" Type="http://schemas.openxmlformats.org/officeDocument/2006/relationships/font" Target="fonts/RobotoMedium-italic.fntdata"/><Relationship Id="rId27" Type="http://schemas.openxmlformats.org/officeDocument/2006/relationships/font" Target="fonts/RobotoMedium-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edium-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Thin-bold.fntdata"/><Relationship Id="rId18" Type="http://schemas.openxmlformats.org/officeDocument/2006/relationships/font" Target="fonts/RobotoThin-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3"/>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3"/>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4" name="Google Shape;14;p1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2"/>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2"/>
          <p:cNvSpPr/>
          <p:nvPr>
            <p:ph idx="2" type="pic"/>
          </p:nvPr>
        </p:nvSpPr>
        <p:spPr>
          <a:xfrm>
            <a:off x="3887391" y="740569"/>
            <a:ext cx="4629150" cy="3655219"/>
          </a:xfrm>
          <a:prstGeom prst="rect">
            <a:avLst/>
          </a:prstGeom>
          <a:noFill/>
          <a:ln>
            <a:noFill/>
          </a:ln>
        </p:spPr>
      </p:sp>
      <p:sp>
        <p:nvSpPr>
          <p:cNvPr id="68" name="Google Shape;68;p22"/>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9" name="Google Shape;69;p2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3"/>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3"/>
          <p:cNvSpPr txBox="1"/>
          <p:nvPr>
            <p:ph idx="1" type="body"/>
          </p:nvPr>
        </p:nvSpPr>
        <p:spPr>
          <a:xfrm rot="5400000">
            <a:off x="2940248" y="-942379"/>
            <a:ext cx="3263504"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5" name="Google Shape;75;p2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4"/>
          <p:cNvSpPr txBox="1"/>
          <p:nvPr>
            <p:ph type="title"/>
          </p:nvPr>
        </p:nvSpPr>
        <p:spPr>
          <a:xfrm rot="5400000">
            <a:off x="5350073" y="1467446"/>
            <a:ext cx="4358879"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4"/>
          <p:cNvSpPr txBox="1"/>
          <p:nvPr>
            <p:ph idx="1" type="body"/>
          </p:nvPr>
        </p:nvSpPr>
        <p:spPr>
          <a:xfrm rot="5400000">
            <a:off x="1349573" y="-447079"/>
            <a:ext cx="4358879"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1" name="Google Shape;81;p2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90000"/>
              </a:lnSpc>
              <a:spcBef>
                <a:spcPts val="0"/>
              </a:spcBef>
              <a:spcAft>
                <a:spcPts val="0"/>
              </a:spcAft>
              <a:buClr>
                <a:schemeClr val="dk1"/>
              </a:buClr>
              <a:buSzPts val="3000"/>
              <a:buFont typeface="Calibri"/>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90000"/>
              </a:lnSpc>
              <a:spcBef>
                <a:spcPts val="0"/>
              </a:spcBef>
              <a:spcAft>
                <a:spcPts val="0"/>
              </a:spcAft>
              <a:buClr>
                <a:schemeClr val="dk1"/>
              </a:buClr>
              <a:buSzPts val="1800"/>
              <a:buChar char="●"/>
              <a:defRPr/>
            </a:lvl1pPr>
            <a:lvl2pPr indent="-317500" lvl="1" marL="914400" algn="l">
              <a:lnSpc>
                <a:spcPct val="90000"/>
              </a:lnSpc>
              <a:spcBef>
                <a:spcPts val="0"/>
              </a:spcBef>
              <a:spcAft>
                <a:spcPts val="0"/>
              </a:spcAft>
              <a:buClr>
                <a:schemeClr val="dk1"/>
              </a:buClr>
              <a:buSzPts val="1400"/>
              <a:buChar char="○"/>
              <a:defRPr/>
            </a:lvl2pPr>
            <a:lvl3pPr indent="-317500" lvl="2" marL="1371600" algn="l">
              <a:lnSpc>
                <a:spcPct val="90000"/>
              </a:lnSpc>
              <a:spcBef>
                <a:spcPts val="0"/>
              </a:spcBef>
              <a:spcAft>
                <a:spcPts val="0"/>
              </a:spcAft>
              <a:buClr>
                <a:schemeClr val="dk1"/>
              </a:buClr>
              <a:buSzPts val="1400"/>
              <a:buChar char="■"/>
              <a:defRPr/>
            </a:lvl3pPr>
            <a:lvl4pPr indent="-317500" lvl="3" marL="1828800" algn="l">
              <a:lnSpc>
                <a:spcPct val="90000"/>
              </a:lnSpc>
              <a:spcBef>
                <a:spcPts val="0"/>
              </a:spcBef>
              <a:spcAft>
                <a:spcPts val="0"/>
              </a:spcAft>
              <a:buClr>
                <a:schemeClr val="dk1"/>
              </a:buClr>
              <a:buSzPts val="1400"/>
              <a:buChar char="●"/>
              <a:defRPr/>
            </a:lvl4pPr>
            <a:lvl5pPr indent="-317500" lvl="4" marL="2286000" algn="l">
              <a:lnSpc>
                <a:spcPct val="90000"/>
              </a:lnSpc>
              <a:spcBef>
                <a:spcPts val="0"/>
              </a:spcBef>
              <a:spcAft>
                <a:spcPts val="0"/>
              </a:spcAft>
              <a:buClr>
                <a:schemeClr val="dk1"/>
              </a:buClr>
              <a:buSzPts val="1400"/>
              <a:buChar char="○"/>
              <a:defRPr/>
            </a:lvl5pPr>
            <a:lvl6pPr indent="-317500" lvl="5" marL="2743200" algn="l">
              <a:lnSpc>
                <a:spcPct val="90000"/>
              </a:lnSpc>
              <a:spcBef>
                <a:spcPts val="0"/>
              </a:spcBef>
              <a:spcAft>
                <a:spcPts val="0"/>
              </a:spcAft>
              <a:buClr>
                <a:schemeClr val="dk1"/>
              </a:buClr>
              <a:buSzPts val="1400"/>
              <a:buChar char="■"/>
              <a:defRPr/>
            </a:lvl6pPr>
            <a:lvl7pPr indent="-317500" lvl="6" marL="3200400" algn="l">
              <a:lnSpc>
                <a:spcPct val="90000"/>
              </a:lnSpc>
              <a:spcBef>
                <a:spcPts val="0"/>
              </a:spcBef>
              <a:spcAft>
                <a:spcPts val="0"/>
              </a:spcAft>
              <a:buClr>
                <a:schemeClr val="dk1"/>
              </a:buClr>
              <a:buSzPts val="1400"/>
              <a:buChar char="●"/>
              <a:defRPr/>
            </a:lvl7pPr>
            <a:lvl8pPr indent="-317500" lvl="7" marL="3657600" algn="l">
              <a:lnSpc>
                <a:spcPct val="90000"/>
              </a:lnSpc>
              <a:spcBef>
                <a:spcPts val="0"/>
              </a:spcBef>
              <a:spcAft>
                <a:spcPts val="0"/>
              </a:spcAft>
              <a:buClr>
                <a:schemeClr val="dk1"/>
              </a:buClr>
              <a:buSzPts val="1400"/>
              <a:buChar char="○"/>
              <a:defRPr/>
            </a:lvl8pPr>
            <a:lvl9pPr indent="-317500" lvl="8" marL="4114800" algn="l">
              <a:lnSpc>
                <a:spcPct val="90000"/>
              </a:lnSpc>
              <a:spcBef>
                <a:spcPts val="0"/>
              </a:spcBef>
              <a:spcAft>
                <a:spcPts val="0"/>
              </a:spcAft>
              <a:buClr>
                <a:schemeClr val="dk1"/>
              </a:buClr>
              <a:buSzPts val="1400"/>
              <a:buChar char="■"/>
              <a:defRPr/>
            </a:lvl9pPr>
          </a:lstStyle>
          <a:p/>
        </p:txBody>
      </p:sp>
      <p:sp>
        <p:nvSpPr>
          <p:cNvPr id="20" name="Google Shape;20;p1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5"/>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5"/>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 name="Google Shape;24;p1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6"/>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6"/>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0" name="Google Shape;30;p1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7"/>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7"/>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 name="Google Shape;36;p17"/>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7" name="Google Shape;37;p1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8"/>
          <p:cNvSpPr txBox="1"/>
          <p:nvPr>
            <p:ph type="title"/>
          </p:nvPr>
        </p:nvSpPr>
        <p:spPr>
          <a:xfrm>
            <a:off x="629841"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8"/>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3" name="Google Shape;43;p18"/>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4" name="Google Shape;44;p18"/>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5" name="Google Shape;45;p18"/>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6" name="Google Shape;46;p1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9"/>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1"/>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1"/>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1" name="Google Shape;61;p21"/>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2" name="Google Shape;62;p2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2"/>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 name="Google Shape;8;p1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archive.ics.uci.edu/ml/datasets/Bank+Marketing" TargetMode="External"/><Relationship Id="rId4" Type="http://schemas.openxmlformats.org/officeDocument/2006/relationships/image" Target="../media/image2.png"/><Relationship Id="rId9" Type="http://schemas.openxmlformats.org/officeDocument/2006/relationships/image" Target="../media/image18.pn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3.png"/><Relationship Id="rId8"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0.png"/><Relationship Id="rId4" Type="http://schemas.openxmlformats.org/officeDocument/2006/relationships/image" Target="../media/image12.png"/><Relationship Id="rId5" Type="http://schemas.openxmlformats.org/officeDocument/2006/relationships/image" Target="../media/image9.png"/><Relationship Id="rId6"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16.png"/><Relationship Id="rId6" Type="http://schemas.openxmlformats.org/officeDocument/2006/relationships/image" Target="../media/image29.png"/><Relationship Id="rId7"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8.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3.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27.png"/><Relationship Id="rId6"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descr="Chart, background pattern, bubble chart&#10;&#10;Description automatically generated" id="88" name="Google Shape;88;p1"/>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89" name="Google Shape;89;p1"/>
          <p:cNvSpPr txBox="1"/>
          <p:nvPr>
            <p:ph idx="12" type="sldNum"/>
          </p:nvPr>
        </p:nvSpPr>
        <p:spPr>
          <a:xfrm>
            <a:off x="6457950" y="4767263"/>
            <a:ext cx="2057400" cy="273844"/>
          </a:xfrm>
          <a:prstGeom prst="rect">
            <a:avLst/>
          </a:prstGeom>
          <a:noFill/>
          <a:ln>
            <a:noFill/>
          </a:ln>
        </p:spPr>
        <p:txBody>
          <a:bodyPr anchorCtr="0" anchor="ctr" bIns="91425" lIns="91425" spcFirstLastPara="1" rIns="91425" wrap="square" tIns="91425">
            <a:normAutofit fontScale="77500" lnSpcReduction="20000"/>
          </a:bodyPr>
          <a:lstStyle/>
          <a:p>
            <a:pPr indent="0" lvl="0" marL="0" rtl="0" algn="r">
              <a:spcBef>
                <a:spcPts val="0"/>
              </a:spcBef>
              <a:spcAft>
                <a:spcPts val="0"/>
              </a:spcAft>
              <a:buClr>
                <a:srgbClr val="888888"/>
              </a:buClr>
              <a:buSzPct val="100000"/>
              <a:buFont typeface="Calibri"/>
              <a:buNone/>
            </a:pPr>
            <a:fld id="{00000000-1234-1234-1234-123412341234}" type="slidenum">
              <a:rPr lang="en-US"/>
              <a:t>‹#›</a:t>
            </a:fld>
            <a:endParaRPr/>
          </a:p>
        </p:txBody>
      </p:sp>
      <p:sp>
        <p:nvSpPr>
          <p:cNvPr id="90" name="Google Shape;90;p1"/>
          <p:cNvSpPr txBox="1"/>
          <p:nvPr/>
        </p:nvSpPr>
        <p:spPr>
          <a:xfrm>
            <a:off x="653053" y="102393"/>
            <a:ext cx="7837893" cy="1464189"/>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4800"/>
              <a:buFont typeface="Oswald"/>
              <a:buNone/>
            </a:pPr>
            <a:r>
              <a:rPr b="0" i="0" lang="en-US" sz="3300" u="none" cap="none" strike="noStrike">
                <a:solidFill>
                  <a:srgbClr val="002060"/>
                </a:solidFill>
                <a:latin typeface="Oswald"/>
                <a:ea typeface="Oswald"/>
                <a:cs typeface="Oswald"/>
                <a:sym typeface="Oswald"/>
              </a:rPr>
              <a:t>Analysis and Prediction of Marketing Campaign Effectiveness</a:t>
            </a:r>
            <a:endParaRPr/>
          </a:p>
        </p:txBody>
      </p:sp>
      <p:sp>
        <p:nvSpPr>
          <p:cNvPr id="91" name="Google Shape;91;p1"/>
          <p:cNvSpPr txBox="1"/>
          <p:nvPr/>
        </p:nvSpPr>
        <p:spPr>
          <a:xfrm>
            <a:off x="6976592" y="3576918"/>
            <a:ext cx="1654489" cy="1566582"/>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600"/>
              </a:spcBef>
              <a:spcAft>
                <a:spcPts val="0"/>
              </a:spcAft>
              <a:buClr>
                <a:schemeClr val="dk1"/>
              </a:buClr>
              <a:buSzPts val="1100"/>
              <a:buFont typeface="Arial"/>
              <a:buNone/>
            </a:pPr>
            <a:r>
              <a:rPr b="1" i="0" lang="en-US" sz="1600" u="sng" cap="none" strike="noStrike">
                <a:solidFill>
                  <a:srgbClr val="171616"/>
                </a:solidFill>
                <a:latin typeface="Calibri"/>
                <a:ea typeface="Calibri"/>
                <a:cs typeface="Calibri"/>
                <a:sym typeface="Calibri"/>
              </a:rPr>
              <a:t>Group 1</a:t>
            </a:r>
            <a:endParaRPr/>
          </a:p>
          <a:p>
            <a:pPr indent="0" lvl="0" marL="0" marR="0" rtl="0" algn="l">
              <a:lnSpc>
                <a:spcPct val="90000"/>
              </a:lnSpc>
              <a:spcBef>
                <a:spcPts val="0"/>
              </a:spcBef>
              <a:spcAft>
                <a:spcPts val="0"/>
              </a:spcAft>
              <a:buClr>
                <a:schemeClr val="lt1"/>
              </a:buClr>
              <a:buSzPts val="358"/>
              <a:buFont typeface="Arial"/>
              <a:buNone/>
            </a:pPr>
            <a:r>
              <a:rPr b="0" i="0" lang="en-US" sz="1300" u="none" cap="none" strike="noStrike">
                <a:solidFill>
                  <a:schemeClr val="lt1"/>
                </a:solidFill>
                <a:latin typeface="Calibri"/>
                <a:ea typeface="Calibri"/>
                <a:cs typeface="Calibri"/>
                <a:sym typeface="Calibri"/>
              </a:rPr>
              <a:t>Jai Bhala</a:t>
            </a:r>
            <a:endParaRPr b="0" i="0" sz="1300" u="none" cap="none" strike="noStrike">
              <a:solidFill>
                <a:schemeClr val="lt1"/>
              </a:solidFill>
              <a:latin typeface="Calibri"/>
              <a:ea typeface="Calibri"/>
              <a:cs typeface="Calibri"/>
              <a:sym typeface="Calibri"/>
            </a:endParaRPr>
          </a:p>
          <a:p>
            <a:pPr indent="0" lvl="0" marL="0" marR="0" rtl="0" algn="l">
              <a:lnSpc>
                <a:spcPct val="90000"/>
              </a:lnSpc>
              <a:spcBef>
                <a:spcPts val="0"/>
              </a:spcBef>
              <a:spcAft>
                <a:spcPts val="0"/>
              </a:spcAft>
              <a:buClr>
                <a:schemeClr val="lt1"/>
              </a:buClr>
              <a:buSzPts val="358"/>
              <a:buFont typeface="Arial"/>
              <a:buNone/>
            </a:pPr>
            <a:r>
              <a:rPr b="0" i="0" lang="en-US" sz="1300" u="none" cap="none" strike="noStrike">
                <a:solidFill>
                  <a:schemeClr val="lt1"/>
                </a:solidFill>
                <a:latin typeface="Calibri"/>
                <a:ea typeface="Calibri"/>
                <a:cs typeface="Calibri"/>
                <a:sym typeface="Calibri"/>
              </a:rPr>
              <a:t>Yash Dodia</a:t>
            </a:r>
            <a:endParaRPr b="0" i="0" sz="1300" u="none" cap="none" strike="noStrike">
              <a:solidFill>
                <a:schemeClr val="lt1"/>
              </a:solidFill>
              <a:latin typeface="Calibri"/>
              <a:ea typeface="Calibri"/>
              <a:cs typeface="Calibri"/>
              <a:sym typeface="Calibri"/>
            </a:endParaRPr>
          </a:p>
          <a:p>
            <a:pPr indent="0" lvl="0" marL="0" marR="0" rtl="0" algn="l">
              <a:lnSpc>
                <a:spcPct val="90000"/>
              </a:lnSpc>
              <a:spcBef>
                <a:spcPts val="0"/>
              </a:spcBef>
              <a:spcAft>
                <a:spcPts val="0"/>
              </a:spcAft>
              <a:buClr>
                <a:schemeClr val="lt1"/>
              </a:buClr>
              <a:buSzPts val="358"/>
              <a:buFont typeface="Arial"/>
              <a:buNone/>
            </a:pPr>
            <a:r>
              <a:rPr b="0" i="0" lang="en-US" sz="1300" u="none" cap="none" strike="noStrike">
                <a:solidFill>
                  <a:schemeClr val="lt1"/>
                </a:solidFill>
                <a:latin typeface="Calibri"/>
                <a:ea typeface="Calibri"/>
                <a:cs typeface="Calibri"/>
                <a:sym typeface="Calibri"/>
              </a:rPr>
              <a:t>Sunny Grover</a:t>
            </a:r>
            <a:endParaRPr/>
          </a:p>
          <a:p>
            <a:pPr indent="0" lvl="0" marL="0" marR="0" rtl="0" algn="l">
              <a:lnSpc>
                <a:spcPct val="90000"/>
              </a:lnSpc>
              <a:spcBef>
                <a:spcPts val="0"/>
              </a:spcBef>
              <a:spcAft>
                <a:spcPts val="0"/>
              </a:spcAft>
              <a:buClr>
                <a:schemeClr val="lt1"/>
              </a:buClr>
              <a:buSzPts val="358"/>
              <a:buFont typeface="Arial"/>
              <a:buNone/>
            </a:pPr>
            <a:r>
              <a:rPr b="0" i="0" lang="en-US" sz="1300" u="none" cap="none" strike="noStrike">
                <a:solidFill>
                  <a:schemeClr val="lt1"/>
                </a:solidFill>
                <a:latin typeface="Calibri"/>
                <a:ea typeface="Calibri"/>
                <a:cs typeface="Calibri"/>
                <a:sym typeface="Calibri"/>
              </a:rPr>
              <a:t>Deeba Haider</a:t>
            </a:r>
            <a:endParaRPr/>
          </a:p>
          <a:p>
            <a:pPr indent="0" lvl="0" marL="0" marR="0" rtl="0" algn="l">
              <a:lnSpc>
                <a:spcPct val="90000"/>
              </a:lnSpc>
              <a:spcBef>
                <a:spcPts val="0"/>
              </a:spcBef>
              <a:spcAft>
                <a:spcPts val="0"/>
              </a:spcAft>
              <a:buClr>
                <a:schemeClr val="lt1"/>
              </a:buClr>
              <a:buSzPts val="358"/>
              <a:buFont typeface="Arial"/>
              <a:buNone/>
            </a:pPr>
            <a:r>
              <a:rPr b="0" i="0" lang="en-US" sz="1300" u="none" cap="none" strike="noStrike">
                <a:solidFill>
                  <a:schemeClr val="lt1"/>
                </a:solidFill>
                <a:latin typeface="Calibri"/>
                <a:ea typeface="Calibri"/>
                <a:cs typeface="Calibri"/>
                <a:sym typeface="Calibri"/>
              </a:rPr>
              <a:t>Karan Mehta</a:t>
            </a:r>
            <a:endParaRPr/>
          </a:p>
          <a:p>
            <a:pPr indent="0" lvl="0" marL="0" marR="0" rtl="0" algn="l">
              <a:lnSpc>
                <a:spcPct val="90000"/>
              </a:lnSpc>
              <a:spcBef>
                <a:spcPts val="0"/>
              </a:spcBef>
              <a:spcAft>
                <a:spcPts val="0"/>
              </a:spcAft>
              <a:buClr>
                <a:schemeClr val="lt1"/>
              </a:buClr>
              <a:buSzPts val="358"/>
              <a:buFont typeface="Arial"/>
              <a:buNone/>
            </a:pPr>
            <a:r>
              <a:rPr b="0" i="0" lang="en-US" sz="1300" u="none" cap="none" strike="noStrike">
                <a:solidFill>
                  <a:schemeClr val="lt1"/>
                </a:solidFill>
                <a:latin typeface="Calibri"/>
                <a:ea typeface="Calibri"/>
                <a:cs typeface="Calibri"/>
                <a:sym typeface="Calibri"/>
              </a:rPr>
              <a:t>Anshuman Pradhan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sp>
        <p:nvSpPr>
          <p:cNvPr id="200" name="Google Shape;200;p10"/>
          <p:cNvSpPr/>
          <p:nvPr/>
        </p:nvSpPr>
        <p:spPr>
          <a:xfrm>
            <a:off x="0" y="0"/>
            <a:ext cx="9144000" cy="818700"/>
          </a:xfrm>
          <a:prstGeom prst="rect">
            <a:avLst/>
          </a:prstGeom>
          <a:solidFill>
            <a:srgbClr val="7030A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spcBef>
                <a:spcPts val="0"/>
              </a:spcBef>
              <a:spcAft>
                <a:spcPts val="0"/>
              </a:spcAft>
              <a:buNone/>
            </a:pPr>
            <a:r>
              <a:rPr b="1" i="0" lang="en-US" sz="1800" u="none" cap="none" strike="noStrike">
                <a:solidFill>
                  <a:srgbClr val="FFFFFF"/>
                </a:solidFill>
                <a:latin typeface="Calibri"/>
                <a:ea typeface="Calibri"/>
                <a:cs typeface="Calibri"/>
                <a:sym typeface="Calibri"/>
              </a:rPr>
              <a:t>Comparison of different methods</a:t>
            </a:r>
            <a:endParaRPr/>
          </a:p>
        </p:txBody>
      </p:sp>
      <p:grpSp>
        <p:nvGrpSpPr>
          <p:cNvPr id="201" name="Google Shape;201;p10"/>
          <p:cNvGrpSpPr/>
          <p:nvPr/>
        </p:nvGrpSpPr>
        <p:grpSpPr>
          <a:xfrm>
            <a:off x="772154" y="1038710"/>
            <a:ext cx="2452190" cy="3758958"/>
            <a:chOff x="1118224" y="341749"/>
            <a:chExt cx="2048100" cy="4009556"/>
          </a:xfrm>
        </p:grpSpPr>
        <p:sp>
          <p:nvSpPr>
            <p:cNvPr id="202" name="Google Shape;202;p10"/>
            <p:cNvSpPr/>
            <p:nvPr/>
          </p:nvSpPr>
          <p:spPr>
            <a:xfrm>
              <a:off x="1118224" y="341749"/>
              <a:ext cx="2048100" cy="4009556"/>
            </a:xfrm>
            <a:prstGeom prst="rect">
              <a:avLst/>
            </a:prstGeom>
            <a:solidFill>
              <a:srgbClr val="FFFFFF"/>
            </a:solidFill>
            <a:ln cap="flat" cmpd="sng" w="1905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03" name="Google Shape;203;p10"/>
            <p:cNvSpPr/>
            <p:nvPr/>
          </p:nvSpPr>
          <p:spPr>
            <a:xfrm>
              <a:off x="1233923" y="891698"/>
              <a:ext cx="1815000" cy="675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rgbClr val="4A86E8"/>
                </a:solidFill>
                <a:latin typeface="Roboto Medium"/>
                <a:ea typeface="Roboto Medium"/>
                <a:cs typeface="Roboto Medium"/>
                <a:sym typeface="Roboto Medium"/>
              </a:endParaRPr>
            </a:p>
          </p:txBody>
        </p:sp>
        <p:sp>
          <p:nvSpPr>
            <p:cNvPr id="204" name="Google Shape;204;p10"/>
            <p:cNvSpPr/>
            <p:nvPr/>
          </p:nvSpPr>
          <p:spPr>
            <a:xfrm>
              <a:off x="1187652" y="1239444"/>
              <a:ext cx="1815000" cy="1729440"/>
            </a:xfrm>
            <a:prstGeom prst="rect">
              <a:avLst/>
            </a:prstGeom>
            <a:noFill/>
            <a:ln>
              <a:noFill/>
            </a:ln>
          </p:spPr>
          <p:txBody>
            <a:bodyPr anchorCtr="0" anchor="t" bIns="91425" lIns="91425" spcFirstLastPara="1" rIns="91425" wrap="square" tIns="91425">
              <a:noAutofit/>
            </a:bodyPr>
            <a:lstStyle/>
            <a:p>
              <a:pPr indent="-279400" lvl="0" marL="457200" marR="0" rtl="0" algn="l">
                <a:lnSpc>
                  <a:spcPct val="115000"/>
                </a:lnSpc>
                <a:spcBef>
                  <a:spcPts val="0"/>
                </a:spcBef>
                <a:spcAft>
                  <a:spcPts val="0"/>
                </a:spcAft>
                <a:buClr>
                  <a:srgbClr val="3C78D8"/>
                </a:buClr>
                <a:buSzPts val="800"/>
                <a:buFont typeface="Roboto"/>
                <a:buChar char="●"/>
              </a:pPr>
              <a:r>
                <a:rPr b="0" i="0" lang="en-US" sz="800" u="none" cap="none" strike="noStrike">
                  <a:solidFill>
                    <a:srgbClr val="3C78D8"/>
                  </a:solidFill>
                  <a:latin typeface="Roboto"/>
                  <a:ea typeface="Roboto"/>
                  <a:cs typeface="Roboto"/>
                  <a:sym typeface="Roboto"/>
                </a:rPr>
                <a:t>From 1-14, k= 13 gave us the best accuracy when running k-NN at 89.18%, and the lowest accuracy was 83.55% at k= 1</a:t>
              </a:r>
              <a:endParaRPr/>
            </a:p>
            <a:p>
              <a:pPr indent="-279400" lvl="0" marL="457200" marR="0" rtl="0" algn="l">
                <a:lnSpc>
                  <a:spcPct val="115000"/>
                </a:lnSpc>
                <a:spcBef>
                  <a:spcPts val="0"/>
                </a:spcBef>
                <a:spcAft>
                  <a:spcPts val="0"/>
                </a:spcAft>
                <a:buClr>
                  <a:srgbClr val="3C78D8"/>
                </a:buClr>
                <a:buSzPts val="800"/>
                <a:buFont typeface="Roboto"/>
                <a:buChar char="●"/>
              </a:pPr>
              <a:r>
                <a:rPr b="0" i="0" lang="en-US" sz="800" u="none" cap="none" strike="noStrike">
                  <a:solidFill>
                    <a:srgbClr val="3C78D8"/>
                  </a:solidFill>
                  <a:latin typeface="Roboto"/>
                  <a:ea typeface="Roboto"/>
                  <a:cs typeface="Roboto"/>
                  <a:sym typeface="Roboto"/>
                </a:rPr>
                <a:t>Very close in accuracy to our pruned tree but still less.</a:t>
              </a:r>
              <a:endParaRPr b="0" i="0" sz="800" u="none" cap="none" strike="noStrike">
                <a:solidFill>
                  <a:srgbClr val="3C78D8"/>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800"/>
                <a:buFont typeface="Calibri"/>
                <a:buNone/>
              </a:pPr>
              <a:r>
                <a:t/>
              </a:r>
              <a:endParaRPr b="0" i="0" sz="800" u="none" cap="none" strike="noStrike">
                <a:solidFill>
                  <a:srgbClr val="4A86E8"/>
                </a:solidFill>
                <a:latin typeface="Roboto"/>
                <a:ea typeface="Roboto"/>
                <a:cs typeface="Roboto"/>
                <a:sym typeface="Roboto"/>
              </a:endParaRPr>
            </a:p>
          </p:txBody>
        </p:sp>
        <p:sp>
          <p:nvSpPr>
            <p:cNvPr id="205" name="Google Shape;205;p10"/>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C78D8"/>
                </a:buClr>
                <a:buSzPts val="1800"/>
                <a:buFont typeface="Roboto"/>
                <a:buNone/>
              </a:pPr>
              <a:r>
                <a:rPr b="1" i="0" lang="en-US" sz="1800" u="none" cap="none" strike="noStrike">
                  <a:solidFill>
                    <a:srgbClr val="3C78D8"/>
                  </a:solidFill>
                  <a:latin typeface="Roboto"/>
                  <a:ea typeface="Roboto"/>
                  <a:cs typeface="Roboto"/>
                  <a:sym typeface="Roboto"/>
                </a:rPr>
                <a:t>kNN</a:t>
              </a:r>
              <a:endParaRPr b="0" i="0" sz="1800" u="none" cap="none" strike="noStrike">
                <a:solidFill>
                  <a:srgbClr val="4A86E8"/>
                </a:solidFill>
                <a:latin typeface="Roboto Thin"/>
                <a:ea typeface="Roboto Thin"/>
                <a:cs typeface="Roboto Thin"/>
                <a:sym typeface="Roboto Thin"/>
              </a:endParaRPr>
            </a:p>
          </p:txBody>
        </p:sp>
        <p:sp>
          <p:nvSpPr>
            <p:cNvPr id="206" name="Google Shape;206;p10"/>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07" name="Google Shape;207;p10"/>
            <p:cNvSpPr/>
            <p:nvPr/>
          </p:nvSpPr>
          <p:spPr>
            <a:xfrm>
              <a:off x="1118308" y="3172455"/>
              <a:ext cx="2030400" cy="1085400"/>
            </a:xfrm>
            <a:prstGeom prst="rect">
              <a:avLst/>
            </a:prstGeom>
            <a:noFill/>
            <a:ln>
              <a:noFill/>
            </a:ln>
          </p:spPr>
          <p:txBody>
            <a:bodyPr anchorCtr="0" anchor="t" bIns="91425" lIns="91425" spcFirstLastPara="1" rIns="91425" wrap="square" tIns="91425">
              <a:noAutofit/>
            </a:bodyPr>
            <a:lstStyle/>
            <a:p>
              <a:pPr indent="-279400" lvl="0" marL="457200" marR="0" rtl="0" algn="l">
                <a:lnSpc>
                  <a:spcPct val="115000"/>
                </a:lnSpc>
                <a:spcBef>
                  <a:spcPts val="0"/>
                </a:spcBef>
                <a:spcAft>
                  <a:spcPts val="0"/>
                </a:spcAft>
                <a:buClr>
                  <a:srgbClr val="FFFFFF"/>
                </a:buClr>
                <a:buSzPts val="800"/>
                <a:buFont typeface="Roboto"/>
                <a:buChar char="●"/>
              </a:pPr>
              <a:r>
                <a:rPr b="0" i="0" lang="en-US" sz="800" u="none" cap="none" strike="noStrike">
                  <a:solidFill>
                    <a:srgbClr val="FFFFFF"/>
                  </a:solidFill>
                  <a:latin typeface="Roboto"/>
                  <a:ea typeface="Roboto"/>
                  <a:cs typeface="Roboto"/>
                  <a:sym typeface="Roboto"/>
                </a:rPr>
                <a:t>Our initial assumption aout the Title word count may affect sales,  turned out to be true.</a:t>
              </a:r>
              <a:endParaRPr b="0" i="0" sz="800" u="none" cap="none" strike="noStrike">
                <a:solidFill>
                  <a:srgbClr val="FFFFFF"/>
                </a:solidFill>
                <a:latin typeface="Roboto"/>
                <a:ea typeface="Roboto"/>
                <a:cs typeface="Roboto"/>
                <a:sym typeface="Roboto"/>
              </a:endParaRPr>
            </a:p>
            <a:p>
              <a:pPr indent="0" lvl="0" marL="457200" marR="0" rtl="0" algn="l">
                <a:lnSpc>
                  <a:spcPct val="115000"/>
                </a:lnSpc>
                <a:spcBef>
                  <a:spcPts val="0"/>
                </a:spcBef>
                <a:spcAft>
                  <a:spcPts val="0"/>
                </a:spcAft>
                <a:buClr>
                  <a:schemeClr val="dk1"/>
                </a:buClr>
                <a:buSzPts val="800"/>
                <a:buFont typeface="Calibri"/>
                <a:buNone/>
              </a:pPr>
              <a:r>
                <a:t/>
              </a:r>
              <a:endParaRPr b="0" i="0" sz="800" u="none" cap="none" strike="noStrike">
                <a:solidFill>
                  <a:srgbClr val="FFFFFF"/>
                </a:solidFill>
                <a:latin typeface="Roboto"/>
                <a:ea typeface="Roboto"/>
                <a:cs typeface="Roboto"/>
                <a:sym typeface="Roboto"/>
              </a:endParaRPr>
            </a:p>
            <a:p>
              <a:pPr indent="0" lvl="0" marL="457200" marR="0" rtl="0" algn="l">
                <a:lnSpc>
                  <a:spcPct val="115000"/>
                </a:lnSpc>
                <a:spcBef>
                  <a:spcPts val="0"/>
                </a:spcBef>
                <a:spcAft>
                  <a:spcPts val="0"/>
                </a:spcAft>
                <a:buClr>
                  <a:schemeClr val="dk1"/>
                </a:buClr>
                <a:buSzPts val="800"/>
                <a:buFont typeface="Calibri"/>
                <a:buNone/>
              </a:pPr>
              <a:r>
                <a:t/>
              </a:r>
              <a:endParaRPr b="0" i="0" sz="800" u="none" cap="none" strike="noStrike">
                <a:solidFill>
                  <a:srgbClr val="FFFFFF"/>
                </a:solidFill>
                <a:latin typeface="Roboto"/>
                <a:ea typeface="Roboto"/>
                <a:cs typeface="Roboto"/>
                <a:sym typeface="Roboto"/>
              </a:endParaRPr>
            </a:p>
          </p:txBody>
        </p:sp>
      </p:grpSp>
      <p:grpSp>
        <p:nvGrpSpPr>
          <p:cNvPr id="208" name="Google Shape;208;p10"/>
          <p:cNvGrpSpPr/>
          <p:nvPr/>
        </p:nvGrpSpPr>
        <p:grpSpPr>
          <a:xfrm>
            <a:off x="3340108" y="1033253"/>
            <a:ext cx="2448387" cy="3758379"/>
            <a:chOff x="1112207" y="341749"/>
            <a:chExt cx="2101800" cy="2490600"/>
          </a:xfrm>
        </p:grpSpPr>
        <p:sp>
          <p:nvSpPr>
            <p:cNvPr id="209" name="Google Shape;209;p10"/>
            <p:cNvSpPr/>
            <p:nvPr/>
          </p:nvSpPr>
          <p:spPr>
            <a:xfrm>
              <a:off x="1112207" y="341749"/>
              <a:ext cx="2101800" cy="2490600"/>
            </a:xfrm>
            <a:prstGeom prst="rect">
              <a:avLst/>
            </a:prstGeom>
            <a:solidFill>
              <a:srgbClr val="FFFFFF"/>
            </a:solidFill>
            <a:ln cap="flat" cmpd="sng" w="1905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10" name="Google Shape;210;p10"/>
            <p:cNvSpPr/>
            <p:nvPr/>
          </p:nvSpPr>
          <p:spPr>
            <a:xfrm>
              <a:off x="1225921" y="426909"/>
              <a:ext cx="1815000" cy="8994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C78D8"/>
                </a:buClr>
                <a:buSzPts val="1800"/>
                <a:buFont typeface="Roboto"/>
                <a:buNone/>
              </a:pPr>
              <a:r>
                <a:rPr b="1" i="0" lang="en-US" sz="1800" u="none" cap="none" strike="noStrike">
                  <a:solidFill>
                    <a:srgbClr val="3C78D8"/>
                  </a:solidFill>
                  <a:latin typeface="Roboto"/>
                  <a:ea typeface="Roboto"/>
                  <a:cs typeface="Roboto"/>
                  <a:sym typeface="Roboto"/>
                </a:rPr>
                <a:t>Classification Tree</a:t>
              </a:r>
              <a:endParaRPr b="1" i="0" sz="1800" u="none" cap="none" strike="noStrike">
                <a:solidFill>
                  <a:srgbClr val="3C78D8"/>
                </a:solidFill>
                <a:latin typeface="Roboto"/>
                <a:ea typeface="Roboto"/>
                <a:cs typeface="Roboto"/>
                <a:sym typeface="Roboto"/>
              </a:endParaRPr>
            </a:p>
          </p:txBody>
        </p:sp>
      </p:grpSp>
      <p:sp>
        <p:nvSpPr>
          <p:cNvPr id="211" name="Google Shape;211;p10"/>
          <p:cNvSpPr/>
          <p:nvPr/>
        </p:nvSpPr>
        <p:spPr>
          <a:xfrm>
            <a:off x="3472573" y="1869489"/>
            <a:ext cx="2173100" cy="2331788"/>
          </a:xfrm>
          <a:prstGeom prst="rect">
            <a:avLst/>
          </a:prstGeom>
          <a:noFill/>
          <a:ln>
            <a:noFill/>
          </a:ln>
        </p:spPr>
        <p:txBody>
          <a:bodyPr anchorCtr="0" anchor="t" bIns="91425" lIns="91425" spcFirstLastPara="1" rIns="91425" wrap="square" tIns="91425">
            <a:noAutofit/>
          </a:bodyPr>
          <a:lstStyle/>
          <a:p>
            <a:pPr indent="-279400" lvl="0" marL="457200" marR="0" rtl="0" algn="l">
              <a:lnSpc>
                <a:spcPct val="115000"/>
              </a:lnSpc>
              <a:spcBef>
                <a:spcPts val="0"/>
              </a:spcBef>
              <a:spcAft>
                <a:spcPts val="0"/>
              </a:spcAft>
              <a:buClr>
                <a:srgbClr val="3C78D8"/>
              </a:buClr>
              <a:buSzPts val="800"/>
              <a:buFont typeface="Roboto"/>
              <a:buChar char="●"/>
            </a:pPr>
            <a:r>
              <a:rPr b="0" i="0" lang="en-US" sz="800" u="none" cap="none" strike="noStrike">
                <a:solidFill>
                  <a:srgbClr val="3C78D8"/>
                </a:solidFill>
                <a:latin typeface="Roboto"/>
                <a:ea typeface="Roboto"/>
                <a:cs typeface="Roboto"/>
                <a:sym typeface="Roboto"/>
              </a:rPr>
              <a:t>Having higher values of accuracy than k-NN and Logit, our best pruned tree seems to be the best method in predicting whether a customer will subscribe to a bank’s Term deposit.</a:t>
            </a:r>
            <a:endParaRPr/>
          </a:p>
          <a:p>
            <a:pPr indent="-279400" lvl="0" marL="457200" marR="0" rtl="0" algn="l">
              <a:lnSpc>
                <a:spcPct val="115000"/>
              </a:lnSpc>
              <a:spcBef>
                <a:spcPts val="0"/>
              </a:spcBef>
              <a:spcAft>
                <a:spcPts val="0"/>
              </a:spcAft>
              <a:buClr>
                <a:srgbClr val="3C78D8"/>
              </a:buClr>
              <a:buSzPts val="800"/>
              <a:buFont typeface="Roboto"/>
              <a:buChar char="●"/>
            </a:pPr>
            <a:r>
              <a:rPr b="0" i="0" lang="en-US" sz="800" u="none" cap="none" strike="noStrike">
                <a:solidFill>
                  <a:srgbClr val="3C78D8"/>
                </a:solidFill>
                <a:latin typeface="Roboto"/>
                <a:ea typeface="Roboto"/>
                <a:cs typeface="Roboto"/>
                <a:sym typeface="Roboto"/>
              </a:rPr>
              <a:t>poutcome, housing, pdays, month, age and balance are the predictors used in our classification tree.</a:t>
            </a:r>
            <a:endParaRPr/>
          </a:p>
          <a:p>
            <a:pPr indent="-279400" lvl="0" marL="457200" marR="0" rtl="0" algn="l">
              <a:lnSpc>
                <a:spcPct val="115000"/>
              </a:lnSpc>
              <a:spcBef>
                <a:spcPts val="0"/>
              </a:spcBef>
              <a:spcAft>
                <a:spcPts val="0"/>
              </a:spcAft>
              <a:buClr>
                <a:srgbClr val="3C78D8"/>
              </a:buClr>
              <a:buSzPts val="800"/>
              <a:buFont typeface="Roboto"/>
              <a:buChar char="●"/>
            </a:pPr>
            <a:r>
              <a:rPr b="0" i="0" lang="en-US" sz="800" u="none" cap="none" strike="noStrike">
                <a:solidFill>
                  <a:srgbClr val="3C78D8"/>
                </a:solidFill>
                <a:latin typeface="Roboto"/>
                <a:ea typeface="Roboto"/>
                <a:cs typeface="Roboto"/>
                <a:sym typeface="Roboto"/>
              </a:rPr>
              <a:t>Even with a lower accuracy given by random forest, it is still a higher accuracy than k-NN and Logit.</a:t>
            </a:r>
            <a:endParaRPr/>
          </a:p>
          <a:p>
            <a:pPr indent="0" lvl="0" marL="0" marR="0" rtl="0" algn="l">
              <a:lnSpc>
                <a:spcPct val="115000"/>
              </a:lnSpc>
              <a:spcBef>
                <a:spcPts val="0"/>
              </a:spcBef>
              <a:spcAft>
                <a:spcPts val="0"/>
              </a:spcAft>
              <a:buClr>
                <a:schemeClr val="dk1"/>
              </a:buClr>
              <a:buSzPts val="800"/>
              <a:buFont typeface="Calibri"/>
              <a:buNone/>
            </a:pPr>
            <a:r>
              <a:t/>
            </a:r>
            <a:endParaRPr b="0" i="0" sz="800" u="none" cap="none" strike="noStrike">
              <a:solidFill>
                <a:srgbClr val="4A86E8"/>
              </a:solidFill>
              <a:latin typeface="Roboto"/>
              <a:ea typeface="Roboto"/>
              <a:cs typeface="Roboto"/>
              <a:sym typeface="Roboto"/>
            </a:endParaRPr>
          </a:p>
        </p:txBody>
      </p:sp>
      <p:grpSp>
        <p:nvGrpSpPr>
          <p:cNvPr id="212" name="Google Shape;212;p10"/>
          <p:cNvGrpSpPr/>
          <p:nvPr/>
        </p:nvGrpSpPr>
        <p:grpSpPr>
          <a:xfrm>
            <a:off x="5926099" y="1033252"/>
            <a:ext cx="2448387" cy="3758379"/>
            <a:chOff x="1112207" y="341749"/>
            <a:chExt cx="2101800" cy="2490600"/>
          </a:xfrm>
        </p:grpSpPr>
        <p:sp>
          <p:nvSpPr>
            <p:cNvPr id="213" name="Google Shape;213;p10"/>
            <p:cNvSpPr/>
            <p:nvPr/>
          </p:nvSpPr>
          <p:spPr>
            <a:xfrm>
              <a:off x="1112207" y="341749"/>
              <a:ext cx="2101800" cy="2490600"/>
            </a:xfrm>
            <a:prstGeom prst="rect">
              <a:avLst/>
            </a:prstGeom>
            <a:solidFill>
              <a:srgbClr val="FFFFFF"/>
            </a:solidFill>
            <a:ln cap="flat" cmpd="sng" w="1905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14" name="Google Shape;214;p10"/>
            <p:cNvSpPr/>
            <p:nvPr/>
          </p:nvSpPr>
          <p:spPr>
            <a:xfrm>
              <a:off x="1225921" y="426909"/>
              <a:ext cx="1815000" cy="513321"/>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3C78D8"/>
                </a:buClr>
                <a:buSzPts val="1800"/>
                <a:buFont typeface="Roboto"/>
                <a:buNone/>
              </a:pPr>
              <a:r>
                <a:rPr b="1" i="0" lang="en-US" sz="1800" u="none" cap="none" strike="noStrike">
                  <a:solidFill>
                    <a:srgbClr val="3C78D8"/>
                  </a:solidFill>
                  <a:latin typeface="Roboto"/>
                  <a:ea typeface="Roboto"/>
                  <a:cs typeface="Roboto"/>
                  <a:sym typeface="Roboto"/>
                </a:rPr>
                <a:t>Logistic Regression</a:t>
              </a:r>
              <a:endParaRPr b="1" i="0" sz="1800" u="none" cap="none" strike="noStrike">
                <a:solidFill>
                  <a:srgbClr val="3C78D8"/>
                </a:solidFill>
                <a:latin typeface="Roboto"/>
                <a:ea typeface="Roboto"/>
                <a:cs typeface="Roboto"/>
                <a:sym typeface="Roboto"/>
              </a:endParaRPr>
            </a:p>
          </p:txBody>
        </p:sp>
      </p:grpSp>
      <p:sp>
        <p:nvSpPr>
          <p:cNvPr id="215" name="Google Shape;215;p10"/>
          <p:cNvSpPr/>
          <p:nvPr/>
        </p:nvSpPr>
        <p:spPr>
          <a:xfrm>
            <a:off x="5942800" y="1869489"/>
            <a:ext cx="2173100" cy="2331788"/>
          </a:xfrm>
          <a:prstGeom prst="rect">
            <a:avLst/>
          </a:prstGeom>
          <a:noFill/>
          <a:ln>
            <a:noFill/>
          </a:ln>
        </p:spPr>
        <p:txBody>
          <a:bodyPr anchorCtr="0" anchor="t" bIns="91425" lIns="91425" spcFirstLastPara="1" rIns="91425" wrap="square" tIns="91425">
            <a:noAutofit/>
          </a:bodyPr>
          <a:lstStyle/>
          <a:p>
            <a:pPr indent="-279400" lvl="0" marL="457200" marR="0" rtl="0" algn="l">
              <a:lnSpc>
                <a:spcPct val="115000"/>
              </a:lnSpc>
              <a:spcBef>
                <a:spcPts val="0"/>
              </a:spcBef>
              <a:spcAft>
                <a:spcPts val="0"/>
              </a:spcAft>
              <a:buClr>
                <a:srgbClr val="3C78D8"/>
              </a:buClr>
              <a:buSzPts val="800"/>
              <a:buFont typeface="Roboto"/>
              <a:buChar char="●"/>
            </a:pPr>
            <a:r>
              <a:rPr b="0" i="0" lang="en-US" sz="800" u="none" cap="none" strike="noStrike">
                <a:solidFill>
                  <a:srgbClr val="3C78D8"/>
                </a:solidFill>
                <a:latin typeface="Roboto"/>
                <a:ea typeface="Roboto"/>
                <a:cs typeface="Roboto"/>
                <a:sym typeface="Roboto"/>
              </a:rPr>
              <a:t>When running Logit, the Decile Chart bars did have a consistent decline but with a slight increase of 0.1 at the 80th percentile.</a:t>
            </a:r>
            <a:endParaRPr/>
          </a:p>
          <a:p>
            <a:pPr indent="-279400" lvl="0" marL="457200" marR="0" rtl="0" algn="l">
              <a:lnSpc>
                <a:spcPct val="115000"/>
              </a:lnSpc>
              <a:spcBef>
                <a:spcPts val="0"/>
              </a:spcBef>
              <a:spcAft>
                <a:spcPts val="0"/>
              </a:spcAft>
              <a:buClr>
                <a:srgbClr val="3C78D8"/>
              </a:buClr>
              <a:buSzPts val="800"/>
              <a:buFont typeface="Roboto"/>
              <a:buChar char="●"/>
            </a:pPr>
            <a:r>
              <a:rPr b="0" i="0" lang="en-US" sz="800" u="none" cap="none" strike="noStrike">
                <a:solidFill>
                  <a:srgbClr val="3C78D8"/>
                </a:solidFill>
                <a:latin typeface="Roboto"/>
                <a:ea typeface="Roboto"/>
                <a:cs typeface="Roboto"/>
                <a:sym typeface="Roboto"/>
              </a:rPr>
              <a:t>Accuracy for both Logit and k-NN were very close to our pruned tree but still less; specificity for all 3 methods were relatively the same, with only a difference in range of about 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1"/>
          <p:cNvSpPr txBox="1"/>
          <p:nvPr>
            <p:ph idx="1" type="body"/>
          </p:nvPr>
        </p:nvSpPr>
        <p:spPr>
          <a:xfrm>
            <a:off x="311700" y="1152475"/>
            <a:ext cx="5174700" cy="3416400"/>
          </a:xfrm>
          <a:prstGeom prst="rect">
            <a:avLst/>
          </a:prstGeom>
          <a:noFill/>
          <a:ln>
            <a:noFill/>
          </a:ln>
        </p:spPr>
        <p:txBody>
          <a:bodyPr anchorCtr="0" anchor="t" bIns="91425" lIns="91425" spcFirstLastPara="1" rIns="91425" wrap="square" tIns="91425">
            <a:normAutofit/>
          </a:bodyPr>
          <a:lstStyle/>
          <a:p>
            <a:pPr indent="-171450" lvl="0" marL="171450" rtl="0" algn="l">
              <a:lnSpc>
                <a:spcPct val="90000"/>
              </a:lnSpc>
              <a:spcBef>
                <a:spcPts val="0"/>
              </a:spcBef>
              <a:spcAft>
                <a:spcPts val="0"/>
              </a:spcAft>
              <a:buClr>
                <a:schemeClr val="dk1"/>
              </a:buClr>
              <a:buSzPts val="1800"/>
              <a:buChar char="●"/>
            </a:pPr>
            <a:r>
              <a:rPr lang="en-US" sz="1200"/>
              <a:t>Classification tree method provided the best accuracy among kNN, Classification Tree and Logistic regression.</a:t>
            </a:r>
            <a:endParaRPr/>
          </a:p>
          <a:p>
            <a:pPr indent="-171450" lvl="0" marL="171450" rtl="0" algn="l">
              <a:lnSpc>
                <a:spcPct val="90000"/>
              </a:lnSpc>
              <a:spcBef>
                <a:spcPts val="1200"/>
              </a:spcBef>
              <a:spcAft>
                <a:spcPts val="0"/>
              </a:spcAft>
              <a:buClr>
                <a:schemeClr val="dk1"/>
              </a:buClr>
              <a:buSzPts val="1800"/>
              <a:buChar char="●"/>
            </a:pPr>
            <a:r>
              <a:rPr lang="en-US" sz="1200"/>
              <a:t>Month, Age, Housing and pOutcome variables has most influence in determining the outcome variable.</a:t>
            </a:r>
            <a:endParaRPr/>
          </a:p>
          <a:p>
            <a:pPr indent="-171450" lvl="0" marL="171450" rtl="0" algn="l">
              <a:lnSpc>
                <a:spcPct val="90000"/>
              </a:lnSpc>
              <a:spcBef>
                <a:spcPts val="1200"/>
              </a:spcBef>
              <a:spcAft>
                <a:spcPts val="0"/>
              </a:spcAft>
              <a:buClr>
                <a:schemeClr val="dk1"/>
              </a:buClr>
              <a:buSzPts val="1800"/>
              <a:buChar char="●"/>
            </a:pPr>
            <a:r>
              <a:rPr lang="en-US" sz="1200"/>
              <a:t>March month being the financial year-end turned out to be the best time to conduct Marketing campaign.</a:t>
            </a:r>
            <a:endParaRPr/>
          </a:p>
          <a:p>
            <a:pPr indent="-171450" lvl="0" marL="171450" rtl="0" algn="l">
              <a:lnSpc>
                <a:spcPct val="90000"/>
              </a:lnSpc>
              <a:spcBef>
                <a:spcPts val="1200"/>
              </a:spcBef>
              <a:spcAft>
                <a:spcPts val="0"/>
              </a:spcAft>
              <a:buClr>
                <a:schemeClr val="dk1"/>
              </a:buClr>
              <a:buSzPts val="1800"/>
              <a:buChar char="●"/>
            </a:pPr>
            <a:r>
              <a:rPr lang="en-US" sz="1200"/>
              <a:t>Clients with last successful campaign, having housing loan contacted outside the months of (Apr, Jan, May and Nov) and last contacted more than 84 days ago, are good targeted audience for Term Deposit.</a:t>
            </a:r>
            <a:endParaRPr/>
          </a:p>
          <a:p>
            <a:pPr indent="-57150" lvl="0" marL="171450" rtl="0" algn="l">
              <a:lnSpc>
                <a:spcPct val="90000"/>
              </a:lnSpc>
              <a:spcBef>
                <a:spcPts val="1200"/>
              </a:spcBef>
              <a:spcAft>
                <a:spcPts val="1200"/>
              </a:spcAft>
              <a:buClr>
                <a:schemeClr val="dk1"/>
              </a:buClr>
              <a:buSzPts val="1800"/>
              <a:buNone/>
            </a:pPr>
            <a:r>
              <a:t/>
            </a:r>
            <a:endParaRPr sz="1200"/>
          </a:p>
        </p:txBody>
      </p:sp>
      <p:sp>
        <p:nvSpPr>
          <p:cNvPr id="221" name="Google Shape;221;p1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sp>
        <p:nvSpPr>
          <p:cNvPr id="222" name="Google Shape;222;p11"/>
          <p:cNvSpPr/>
          <p:nvPr/>
        </p:nvSpPr>
        <p:spPr>
          <a:xfrm>
            <a:off x="0" y="0"/>
            <a:ext cx="9144000" cy="818700"/>
          </a:xfrm>
          <a:prstGeom prst="rect">
            <a:avLst/>
          </a:prstGeom>
          <a:solidFill>
            <a:srgbClr val="7030A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spcBef>
                <a:spcPts val="0"/>
              </a:spcBef>
              <a:spcAft>
                <a:spcPts val="0"/>
              </a:spcAft>
              <a:buNone/>
            </a:pPr>
            <a:r>
              <a:rPr b="1" i="0" lang="en-US" sz="1800" u="none" cap="none" strike="noStrike">
                <a:solidFill>
                  <a:srgbClr val="FFFFFF"/>
                </a:solidFill>
                <a:latin typeface="Calibri"/>
                <a:ea typeface="Calibri"/>
                <a:cs typeface="Calibri"/>
                <a:sym typeface="Calibri"/>
              </a:rPr>
              <a:t>Conclusion and Recommendations</a:t>
            </a:r>
            <a:endParaRPr/>
          </a:p>
        </p:txBody>
      </p:sp>
      <p:pic>
        <p:nvPicPr>
          <p:cNvPr id="223" name="Google Shape;223;p11"/>
          <p:cNvPicPr preferRelativeResize="0"/>
          <p:nvPr/>
        </p:nvPicPr>
        <p:blipFill rotWithShape="1">
          <a:blip r:embed="rId3">
            <a:alphaModFix/>
          </a:blip>
          <a:srcRect b="0" l="0" r="0" t="0"/>
          <a:stretch/>
        </p:blipFill>
        <p:spPr>
          <a:xfrm>
            <a:off x="5614412" y="1017294"/>
            <a:ext cx="3050307" cy="289159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2"/>
          <p:cNvSpPr txBox="1"/>
          <p:nvPr>
            <p:ph idx="1" type="body"/>
          </p:nvPr>
        </p:nvSpPr>
        <p:spPr>
          <a:xfrm>
            <a:off x="311700" y="1152475"/>
            <a:ext cx="8529741" cy="3809490"/>
          </a:xfrm>
          <a:prstGeom prst="rect">
            <a:avLst/>
          </a:prstGeom>
          <a:noFill/>
          <a:ln>
            <a:noFill/>
          </a:ln>
        </p:spPr>
        <p:txBody>
          <a:bodyPr anchorCtr="0" anchor="t" bIns="91425" lIns="91425" spcFirstLastPara="1" rIns="91425" wrap="square" tIns="91425">
            <a:normAutofit/>
          </a:bodyPr>
          <a:lstStyle/>
          <a:p>
            <a:pPr indent="-171450" lvl="0" marL="171450" rtl="0" algn="l">
              <a:lnSpc>
                <a:spcPct val="90000"/>
              </a:lnSpc>
              <a:spcBef>
                <a:spcPts val="0"/>
              </a:spcBef>
              <a:spcAft>
                <a:spcPts val="0"/>
              </a:spcAft>
              <a:buClr>
                <a:schemeClr val="dk1"/>
              </a:buClr>
              <a:buSzPts val="1800"/>
              <a:buChar char="●"/>
            </a:pPr>
            <a:r>
              <a:rPr lang="en-US" sz="1200"/>
              <a:t>Data of a Portuguese banking institution that focuses on Bank’s telemarketing campaign.</a:t>
            </a:r>
            <a:endParaRPr/>
          </a:p>
          <a:p>
            <a:pPr indent="-171450" lvl="0" marL="171450" rtl="0" algn="l">
              <a:lnSpc>
                <a:spcPct val="90000"/>
              </a:lnSpc>
              <a:spcBef>
                <a:spcPts val="1200"/>
              </a:spcBef>
              <a:spcAft>
                <a:spcPts val="0"/>
              </a:spcAft>
              <a:buClr>
                <a:schemeClr val="dk1"/>
              </a:buClr>
              <a:buSzPts val="1800"/>
              <a:buChar char="●"/>
            </a:pPr>
            <a:r>
              <a:rPr lang="en-US" sz="1200"/>
              <a:t>Contains details about previous campaigns, related client attributes and outcome of previous campaigns.</a:t>
            </a:r>
            <a:endParaRPr/>
          </a:p>
          <a:p>
            <a:pPr indent="-171450" lvl="0" marL="171450" rtl="0" algn="l">
              <a:lnSpc>
                <a:spcPct val="90000"/>
              </a:lnSpc>
              <a:spcBef>
                <a:spcPts val="1200"/>
              </a:spcBef>
              <a:spcAft>
                <a:spcPts val="0"/>
              </a:spcAft>
              <a:buClr>
                <a:schemeClr val="dk1"/>
              </a:buClr>
              <a:buSzPts val="1800"/>
              <a:buChar char="●"/>
            </a:pPr>
            <a:r>
              <a:rPr lang="en-US" sz="1200"/>
              <a:t>In today’s highly competitive world, positive feedback to marketing campaigns are very low. Targeted marketing campaigns can provide better results.</a:t>
            </a:r>
            <a:endParaRPr/>
          </a:p>
          <a:p>
            <a:pPr indent="-171450" lvl="0" marL="171450" rtl="0" algn="l">
              <a:lnSpc>
                <a:spcPct val="90000"/>
              </a:lnSpc>
              <a:spcBef>
                <a:spcPts val="1200"/>
              </a:spcBef>
              <a:spcAft>
                <a:spcPts val="0"/>
              </a:spcAft>
              <a:buClr>
                <a:schemeClr val="dk1"/>
              </a:buClr>
              <a:buSzPts val="1800"/>
              <a:buChar char="●"/>
            </a:pPr>
            <a:r>
              <a:rPr lang="en-US" sz="1200"/>
              <a:t>What factors contribute to identify targeted audience for Bank’s Term deposit?</a:t>
            </a:r>
            <a:endParaRPr/>
          </a:p>
          <a:p>
            <a:pPr indent="-57150" lvl="0" marL="171450" rtl="0" algn="l">
              <a:lnSpc>
                <a:spcPct val="90000"/>
              </a:lnSpc>
              <a:spcBef>
                <a:spcPts val="1200"/>
              </a:spcBef>
              <a:spcAft>
                <a:spcPts val="0"/>
              </a:spcAft>
              <a:buClr>
                <a:schemeClr val="dk1"/>
              </a:buClr>
              <a:buSzPts val="1800"/>
              <a:buNone/>
            </a:pPr>
            <a:r>
              <a:t/>
            </a:r>
            <a:endParaRPr sz="1200"/>
          </a:p>
          <a:p>
            <a:pPr indent="0" lvl="0" marL="0" rtl="0" algn="l">
              <a:lnSpc>
                <a:spcPct val="90000"/>
              </a:lnSpc>
              <a:spcBef>
                <a:spcPts val="1200"/>
              </a:spcBef>
              <a:spcAft>
                <a:spcPts val="0"/>
              </a:spcAft>
              <a:buClr>
                <a:schemeClr val="dk1"/>
              </a:buClr>
              <a:buSzPts val="1800"/>
              <a:buNone/>
            </a:pPr>
            <a:r>
              <a:rPr lang="en-US" sz="1200" u="sng"/>
              <a:t>Objectives</a:t>
            </a:r>
            <a:r>
              <a:rPr lang="en-US" sz="1200"/>
              <a:t>:</a:t>
            </a:r>
            <a:endParaRPr/>
          </a:p>
          <a:p>
            <a:pPr indent="-171450" lvl="0" marL="171450" rtl="0" algn="l">
              <a:lnSpc>
                <a:spcPct val="90000"/>
              </a:lnSpc>
              <a:spcBef>
                <a:spcPts val="1200"/>
              </a:spcBef>
              <a:spcAft>
                <a:spcPts val="0"/>
              </a:spcAft>
              <a:buClr>
                <a:schemeClr val="dk1"/>
              </a:buClr>
              <a:buSzPts val="1800"/>
              <a:buChar char="●"/>
            </a:pPr>
            <a:r>
              <a:rPr lang="en-US" sz="1200"/>
              <a:t>Analyze and understand the factors that contribute to customer subscribing to Bank’s Term Deposit.</a:t>
            </a:r>
            <a:endParaRPr/>
          </a:p>
          <a:p>
            <a:pPr indent="-171450" lvl="0" marL="171450" rtl="0" algn="l">
              <a:lnSpc>
                <a:spcPct val="90000"/>
              </a:lnSpc>
              <a:spcBef>
                <a:spcPts val="1200"/>
              </a:spcBef>
              <a:spcAft>
                <a:spcPts val="0"/>
              </a:spcAft>
              <a:buClr>
                <a:schemeClr val="dk1"/>
              </a:buClr>
              <a:buSzPts val="1800"/>
              <a:buChar char="●"/>
            </a:pPr>
            <a:r>
              <a:rPr lang="en-US" sz="1200"/>
              <a:t>Develop different models based on predictive analysis techniques to find the best fit.</a:t>
            </a:r>
            <a:endParaRPr/>
          </a:p>
          <a:p>
            <a:pPr indent="-171450" lvl="0" marL="171450" rtl="0" algn="l">
              <a:lnSpc>
                <a:spcPct val="90000"/>
              </a:lnSpc>
              <a:spcBef>
                <a:spcPts val="1200"/>
              </a:spcBef>
              <a:spcAft>
                <a:spcPts val="0"/>
              </a:spcAft>
              <a:buClr>
                <a:schemeClr val="dk1"/>
              </a:buClr>
              <a:buSzPts val="1800"/>
              <a:buChar char="●"/>
            </a:pPr>
            <a:r>
              <a:rPr lang="en-US" sz="1200"/>
              <a:t>Understand the effectiveness of previous marketing campaigns to plan future campaigns accordingly for better outcome.</a:t>
            </a:r>
            <a:endParaRPr/>
          </a:p>
          <a:p>
            <a:pPr indent="-57150" lvl="0" marL="171450" rtl="0" algn="l">
              <a:lnSpc>
                <a:spcPct val="90000"/>
              </a:lnSpc>
              <a:spcBef>
                <a:spcPts val="1200"/>
              </a:spcBef>
              <a:spcAft>
                <a:spcPts val="1200"/>
              </a:spcAft>
              <a:buClr>
                <a:schemeClr val="dk1"/>
              </a:buClr>
              <a:buSzPts val="1800"/>
              <a:buNone/>
            </a:pPr>
            <a:r>
              <a:t/>
            </a:r>
            <a:endParaRPr sz="1200"/>
          </a:p>
        </p:txBody>
      </p:sp>
      <p:sp>
        <p:nvSpPr>
          <p:cNvPr id="97" name="Google Shape;97;p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sp>
        <p:nvSpPr>
          <p:cNvPr id="98" name="Google Shape;98;p2"/>
          <p:cNvSpPr/>
          <p:nvPr/>
        </p:nvSpPr>
        <p:spPr>
          <a:xfrm>
            <a:off x="0" y="0"/>
            <a:ext cx="9144000" cy="818700"/>
          </a:xfrm>
          <a:prstGeom prst="rect">
            <a:avLst/>
          </a:prstGeom>
          <a:solidFill>
            <a:srgbClr val="7030A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spcBef>
                <a:spcPts val="0"/>
              </a:spcBef>
              <a:spcAft>
                <a:spcPts val="0"/>
              </a:spcAft>
              <a:buClr>
                <a:srgbClr val="FFFFFF"/>
              </a:buClr>
              <a:buSzPts val="1800"/>
              <a:buFont typeface="Calibri"/>
              <a:buNone/>
            </a:pPr>
            <a:r>
              <a:rPr b="1" i="0" lang="en-US" sz="1800" u="none" cap="none" strike="noStrike">
                <a:solidFill>
                  <a:srgbClr val="FFFFFF"/>
                </a:solidFill>
                <a:latin typeface="Calibri"/>
                <a:ea typeface="Calibri"/>
                <a:cs typeface="Calibri"/>
                <a:sym typeface="Calibri"/>
              </a:rPr>
              <a:t>Problem Context and Objectives</a:t>
            </a:r>
            <a:endParaRPr b="1" i="0" sz="1800" u="none" cap="none" strike="noStrike">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1800"/>
              <a:buNone/>
            </a:pPr>
            <a:r>
              <a:rPr lang="en-US" sz="1100"/>
              <a:t>The dataset contains the details of direct marketing campaigns (phone marketing) of a Portuguese banking institution. The data provides insights to bank client’s attributes, bank campaign’s attributes and the Outcome variable indicating if the bank term deposit product was subscribed or not.</a:t>
            </a:r>
            <a:endParaRPr/>
          </a:p>
          <a:p>
            <a:pPr indent="0" lvl="0" marL="0" rtl="0" algn="l">
              <a:lnSpc>
                <a:spcPct val="90000"/>
              </a:lnSpc>
              <a:spcBef>
                <a:spcPts val="1200"/>
              </a:spcBef>
              <a:spcAft>
                <a:spcPts val="0"/>
              </a:spcAft>
              <a:buClr>
                <a:schemeClr val="dk1"/>
              </a:buClr>
              <a:buSzPts val="1800"/>
              <a:buNone/>
            </a:pPr>
            <a:r>
              <a:rPr lang="en-US" sz="1100"/>
              <a:t>Dataset - </a:t>
            </a:r>
            <a:r>
              <a:rPr b="1" lang="en-US" sz="1100"/>
              <a:t>bank-full.csv</a:t>
            </a:r>
            <a:r>
              <a:rPr lang="en-US" sz="1100"/>
              <a:t>  (Source:  </a:t>
            </a:r>
            <a:r>
              <a:rPr lang="en-US" sz="1100" u="sng">
                <a:solidFill>
                  <a:schemeClr val="hlink"/>
                </a:solidFill>
                <a:hlinkClick r:id="rId3"/>
              </a:rPr>
              <a:t>https://archive.ics.uci.edu/ml/datasets/Bank+Marketing</a:t>
            </a:r>
            <a:r>
              <a:rPr lang="en-US" sz="1100"/>
              <a:t>)</a:t>
            </a:r>
            <a:endParaRPr/>
          </a:p>
          <a:p>
            <a:pPr indent="0" lvl="0" marL="0" rtl="0" algn="l">
              <a:lnSpc>
                <a:spcPct val="90000"/>
              </a:lnSpc>
              <a:spcBef>
                <a:spcPts val="1200"/>
              </a:spcBef>
              <a:spcAft>
                <a:spcPts val="0"/>
              </a:spcAft>
              <a:buClr>
                <a:schemeClr val="dk1"/>
              </a:buClr>
              <a:buSzPts val="1800"/>
              <a:buNone/>
            </a:pPr>
            <a:r>
              <a:rPr lang="en-US" sz="1100"/>
              <a:t>The dataset has </a:t>
            </a:r>
            <a:r>
              <a:rPr b="1" lang="en-US" sz="1100"/>
              <a:t>45,211</a:t>
            </a:r>
            <a:r>
              <a:rPr lang="en-US" sz="1100"/>
              <a:t> observations and </a:t>
            </a:r>
            <a:r>
              <a:rPr b="1" lang="en-US" sz="1100"/>
              <a:t>17</a:t>
            </a:r>
            <a:r>
              <a:rPr lang="en-US" sz="1100"/>
              <a:t> variables.</a:t>
            </a:r>
            <a:endParaRPr/>
          </a:p>
          <a:p>
            <a:pPr indent="0" lvl="0" marL="0" rtl="0" algn="l">
              <a:lnSpc>
                <a:spcPct val="90000"/>
              </a:lnSpc>
              <a:spcBef>
                <a:spcPts val="1200"/>
              </a:spcBef>
              <a:spcAft>
                <a:spcPts val="1200"/>
              </a:spcAft>
              <a:buClr>
                <a:schemeClr val="dk1"/>
              </a:buClr>
              <a:buSzPts val="1800"/>
              <a:buNone/>
            </a:pPr>
            <a:r>
              <a:rPr lang="en-US" sz="1100"/>
              <a:t>Client’s Attributes:</a:t>
            </a:r>
            <a:endParaRPr sz="1100"/>
          </a:p>
        </p:txBody>
      </p:sp>
      <p:sp>
        <p:nvSpPr>
          <p:cNvPr id="104" name="Google Shape;104;p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sp>
        <p:nvSpPr>
          <p:cNvPr id="105" name="Google Shape;105;p3"/>
          <p:cNvSpPr/>
          <p:nvPr/>
        </p:nvSpPr>
        <p:spPr>
          <a:xfrm>
            <a:off x="0" y="0"/>
            <a:ext cx="9144000" cy="818700"/>
          </a:xfrm>
          <a:prstGeom prst="rect">
            <a:avLst/>
          </a:prstGeom>
          <a:solidFill>
            <a:srgbClr val="7030A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spcBef>
                <a:spcPts val="0"/>
              </a:spcBef>
              <a:spcAft>
                <a:spcPts val="0"/>
              </a:spcAft>
              <a:buNone/>
            </a:pPr>
            <a:r>
              <a:rPr b="1" i="0" lang="en-US" sz="1800" u="none" cap="none" strike="noStrike">
                <a:solidFill>
                  <a:srgbClr val="FFFFFF"/>
                </a:solidFill>
                <a:latin typeface="Calibri"/>
                <a:ea typeface="Calibri"/>
                <a:cs typeface="Calibri"/>
                <a:sym typeface="Calibri"/>
              </a:rPr>
              <a:t>Dataset Description</a:t>
            </a:r>
            <a:endParaRPr/>
          </a:p>
        </p:txBody>
      </p:sp>
      <p:graphicFrame>
        <p:nvGraphicFramePr>
          <p:cNvPr id="106" name="Google Shape;106;p3"/>
          <p:cNvGraphicFramePr/>
          <p:nvPr/>
        </p:nvGraphicFramePr>
        <p:xfrm>
          <a:off x="358765" y="2571750"/>
          <a:ext cx="3000000" cy="3000000"/>
        </p:xfrm>
        <a:graphic>
          <a:graphicData uri="http://schemas.openxmlformats.org/drawingml/2006/table">
            <a:tbl>
              <a:tblPr bandRow="1" firstRow="1">
                <a:noFill/>
                <a:tableStyleId>{3A47C5E6-4F87-48CC-9F16-63B23C226623}</a:tableStyleId>
              </a:tblPr>
              <a:tblGrid>
                <a:gridCol w="1194200"/>
                <a:gridCol w="2005350"/>
                <a:gridCol w="1013675"/>
              </a:tblGrid>
              <a:tr h="279550">
                <a:tc>
                  <a:txBody>
                    <a:bodyPr/>
                    <a:lstStyle/>
                    <a:p>
                      <a:pPr indent="0" lvl="0" marL="0" marR="0" rtl="0" algn="l">
                        <a:spcBef>
                          <a:spcPts val="0"/>
                        </a:spcBef>
                        <a:spcAft>
                          <a:spcPts val="0"/>
                        </a:spcAft>
                        <a:buNone/>
                      </a:pPr>
                      <a:r>
                        <a:rPr lang="en-US" sz="1100" u="none" cap="none" strike="noStrike"/>
                        <a:t>Variable Name</a:t>
                      </a:r>
                      <a:endParaRPr/>
                    </a:p>
                  </a:txBody>
                  <a:tcPr marT="45725" marB="45725" marR="91450" marL="91450"/>
                </a:tc>
                <a:tc>
                  <a:txBody>
                    <a:bodyPr/>
                    <a:lstStyle/>
                    <a:p>
                      <a:pPr indent="0" lvl="0" marL="0" marR="0" rtl="0" algn="l">
                        <a:spcBef>
                          <a:spcPts val="0"/>
                        </a:spcBef>
                        <a:spcAft>
                          <a:spcPts val="0"/>
                        </a:spcAft>
                        <a:buNone/>
                      </a:pPr>
                      <a:r>
                        <a:rPr lang="en-US" sz="1100"/>
                        <a:t>Description</a:t>
                      </a:r>
                      <a:endParaRPr/>
                    </a:p>
                  </a:txBody>
                  <a:tcPr marT="45725" marB="45725" marR="91450" marL="91450"/>
                </a:tc>
                <a:tc>
                  <a:txBody>
                    <a:bodyPr/>
                    <a:lstStyle/>
                    <a:p>
                      <a:pPr indent="0" lvl="0" marL="0" marR="0" rtl="0" algn="l">
                        <a:spcBef>
                          <a:spcPts val="0"/>
                        </a:spcBef>
                        <a:spcAft>
                          <a:spcPts val="0"/>
                        </a:spcAft>
                        <a:buNone/>
                      </a:pPr>
                      <a:r>
                        <a:rPr lang="en-US" sz="1100"/>
                        <a:t>Variable Type</a:t>
                      </a:r>
                      <a:endParaRPr/>
                    </a:p>
                  </a:txBody>
                  <a:tcPr marT="45725" marB="45725" marR="91450" marL="91450"/>
                </a:tc>
              </a:tr>
              <a:tr h="149750">
                <a:tc>
                  <a:txBody>
                    <a:bodyPr/>
                    <a:lstStyle/>
                    <a:p>
                      <a:pPr indent="0" lvl="0" marL="0" marR="0" rtl="0" algn="l">
                        <a:spcBef>
                          <a:spcPts val="0"/>
                        </a:spcBef>
                        <a:spcAft>
                          <a:spcPts val="0"/>
                        </a:spcAft>
                        <a:buNone/>
                      </a:pPr>
                      <a:r>
                        <a:rPr lang="en-US" sz="900">
                          <a:solidFill>
                            <a:srgbClr val="000000"/>
                          </a:solidFill>
                          <a:latin typeface="Calibri"/>
                          <a:ea typeface="Calibri"/>
                          <a:cs typeface="Calibri"/>
                          <a:sym typeface="Calibri"/>
                        </a:rPr>
                        <a:t>age</a:t>
                      </a:r>
                      <a:endParaRPr/>
                    </a:p>
                  </a:txBody>
                  <a:tcPr marT="0" marB="0" marR="68575" marL="68575"/>
                </a:tc>
                <a:tc>
                  <a:txBody>
                    <a:bodyPr/>
                    <a:lstStyle/>
                    <a:p>
                      <a:pPr indent="0" lvl="0" marL="0" marR="0" rtl="0" algn="l">
                        <a:spcBef>
                          <a:spcPts val="0"/>
                        </a:spcBef>
                        <a:spcAft>
                          <a:spcPts val="0"/>
                        </a:spcAft>
                        <a:buNone/>
                      </a:pPr>
                      <a:r>
                        <a:rPr lang="en-US" sz="900">
                          <a:solidFill>
                            <a:srgbClr val="000000"/>
                          </a:solidFill>
                          <a:latin typeface="Calibri"/>
                          <a:ea typeface="Calibri"/>
                          <a:cs typeface="Calibri"/>
                          <a:sym typeface="Calibri"/>
                        </a:rPr>
                        <a:t>Age of customer</a:t>
                      </a:r>
                      <a:endParaRPr sz="900">
                        <a:solidFill>
                          <a:srgbClr val="000000"/>
                        </a:solidFill>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900">
                          <a:solidFill>
                            <a:srgbClr val="000000"/>
                          </a:solidFill>
                          <a:latin typeface="Calibri"/>
                          <a:ea typeface="Calibri"/>
                          <a:cs typeface="Calibri"/>
                          <a:sym typeface="Calibri"/>
                        </a:rPr>
                        <a:t>Continuous</a:t>
                      </a:r>
                      <a:endParaRPr/>
                    </a:p>
                  </a:txBody>
                  <a:tcPr marT="45725" marB="45725" marR="91450" marL="91450"/>
                </a:tc>
              </a:tr>
              <a:tr h="149750">
                <a:tc>
                  <a:txBody>
                    <a:bodyPr/>
                    <a:lstStyle/>
                    <a:p>
                      <a:pPr indent="0" lvl="0" marL="0" marR="0" rtl="0" algn="l">
                        <a:spcBef>
                          <a:spcPts val="0"/>
                        </a:spcBef>
                        <a:spcAft>
                          <a:spcPts val="0"/>
                        </a:spcAft>
                        <a:buNone/>
                      </a:pPr>
                      <a:r>
                        <a:rPr lang="en-US" sz="900">
                          <a:solidFill>
                            <a:srgbClr val="000000"/>
                          </a:solidFill>
                          <a:latin typeface="Calibri"/>
                          <a:ea typeface="Calibri"/>
                          <a:cs typeface="Calibri"/>
                          <a:sym typeface="Calibri"/>
                        </a:rPr>
                        <a:t>job</a:t>
                      </a:r>
                      <a:endParaRPr/>
                    </a:p>
                  </a:txBody>
                  <a:tcPr marT="0" marB="0" marR="68575" marL="68575"/>
                </a:tc>
                <a:tc>
                  <a:txBody>
                    <a:bodyPr/>
                    <a:lstStyle/>
                    <a:p>
                      <a:pPr indent="0" lvl="0" marL="0" marR="0" rtl="0" algn="l">
                        <a:spcBef>
                          <a:spcPts val="0"/>
                        </a:spcBef>
                        <a:spcAft>
                          <a:spcPts val="0"/>
                        </a:spcAft>
                        <a:buNone/>
                      </a:pPr>
                      <a:r>
                        <a:rPr lang="en-US" sz="900">
                          <a:solidFill>
                            <a:srgbClr val="000000"/>
                          </a:solidFill>
                          <a:latin typeface="Calibri"/>
                          <a:ea typeface="Calibri"/>
                          <a:cs typeface="Calibri"/>
                          <a:sym typeface="Calibri"/>
                        </a:rPr>
                        <a:t>Type of Job of customer</a:t>
                      </a:r>
                      <a:endParaRPr sz="900">
                        <a:solidFill>
                          <a:srgbClr val="000000"/>
                        </a:solidFill>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900"/>
                        <a:t>Categorical</a:t>
                      </a:r>
                      <a:endParaRPr/>
                    </a:p>
                  </a:txBody>
                  <a:tcPr marT="45725" marB="45725" marR="91450" marL="91450"/>
                </a:tc>
              </a:tr>
              <a:tr h="149750">
                <a:tc>
                  <a:txBody>
                    <a:bodyPr/>
                    <a:lstStyle/>
                    <a:p>
                      <a:pPr indent="0" lvl="0" marL="0" marR="0" rtl="0" algn="l">
                        <a:spcBef>
                          <a:spcPts val="0"/>
                        </a:spcBef>
                        <a:spcAft>
                          <a:spcPts val="0"/>
                        </a:spcAft>
                        <a:buNone/>
                      </a:pPr>
                      <a:r>
                        <a:rPr lang="en-US" sz="900">
                          <a:solidFill>
                            <a:srgbClr val="000000"/>
                          </a:solidFill>
                          <a:latin typeface="Calibri"/>
                          <a:ea typeface="Calibri"/>
                          <a:cs typeface="Calibri"/>
                          <a:sym typeface="Calibri"/>
                        </a:rPr>
                        <a:t>marital</a:t>
                      </a:r>
                      <a:endParaRPr/>
                    </a:p>
                  </a:txBody>
                  <a:tcPr marT="0" marB="0" marR="68575" marL="68575"/>
                </a:tc>
                <a:tc>
                  <a:txBody>
                    <a:bodyPr/>
                    <a:lstStyle/>
                    <a:p>
                      <a:pPr indent="0" lvl="0" marL="0" marR="0" rtl="0" algn="l">
                        <a:spcBef>
                          <a:spcPts val="0"/>
                        </a:spcBef>
                        <a:spcAft>
                          <a:spcPts val="0"/>
                        </a:spcAft>
                        <a:buNone/>
                      </a:pPr>
                      <a:r>
                        <a:rPr lang="en-US" sz="900">
                          <a:solidFill>
                            <a:srgbClr val="000000"/>
                          </a:solidFill>
                          <a:latin typeface="Calibri"/>
                          <a:ea typeface="Calibri"/>
                          <a:cs typeface="Calibri"/>
                          <a:sym typeface="Calibri"/>
                        </a:rPr>
                        <a:t>Marital status of the customer</a:t>
                      </a:r>
                      <a:endParaRPr sz="900">
                        <a:solidFill>
                          <a:srgbClr val="000000"/>
                        </a:solidFill>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900"/>
                        <a:t>Categorical</a:t>
                      </a:r>
                      <a:endParaRPr/>
                    </a:p>
                  </a:txBody>
                  <a:tcPr marT="45725" marB="45725" marR="91450" marL="91450"/>
                </a:tc>
              </a:tr>
              <a:tr h="149750">
                <a:tc>
                  <a:txBody>
                    <a:bodyPr/>
                    <a:lstStyle/>
                    <a:p>
                      <a:pPr indent="0" lvl="0" marL="0" marR="0" rtl="0" algn="l">
                        <a:spcBef>
                          <a:spcPts val="0"/>
                        </a:spcBef>
                        <a:spcAft>
                          <a:spcPts val="0"/>
                        </a:spcAft>
                        <a:buNone/>
                      </a:pPr>
                      <a:r>
                        <a:rPr lang="en-US" sz="900">
                          <a:solidFill>
                            <a:srgbClr val="000000"/>
                          </a:solidFill>
                          <a:latin typeface="Calibri"/>
                          <a:ea typeface="Calibri"/>
                          <a:cs typeface="Calibri"/>
                          <a:sym typeface="Calibri"/>
                        </a:rPr>
                        <a:t>education</a:t>
                      </a:r>
                      <a:endParaRPr/>
                    </a:p>
                  </a:txBody>
                  <a:tcPr marT="0" marB="0" marR="68575" marL="68575"/>
                </a:tc>
                <a:tc>
                  <a:txBody>
                    <a:bodyPr/>
                    <a:lstStyle/>
                    <a:p>
                      <a:pPr indent="0" lvl="0" marL="0" marR="0" rtl="0" algn="l">
                        <a:spcBef>
                          <a:spcPts val="0"/>
                        </a:spcBef>
                        <a:spcAft>
                          <a:spcPts val="0"/>
                        </a:spcAft>
                        <a:buNone/>
                      </a:pPr>
                      <a:r>
                        <a:rPr lang="en-US" sz="900">
                          <a:solidFill>
                            <a:srgbClr val="000000"/>
                          </a:solidFill>
                          <a:latin typeface="Calibri"/>
                          <a:ea typeface="Calibri"/>
                          <a:cs typeface="Calibri"/>
                          <a:sym typeface="Calibri"/>
                        </a:rPr>
                        <a:t>Education level of the customer</a:t>
                      </a:r>
                      <a:endParaRPr sz="900">
                        <a:solidFill>
                          <a:srgbClr val="000000"/>
                        </a:solidFill>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900"/>
                        <a:t>Categorical</a:t>
                      </a:r>
                      <a:endParaRPr/>
                    </a:p>
                  </a:txBody>
                  <a:tcPr marT="45725" marB="45725" marR="91450" marL="91450"/>
                </a:tc>
              </a:tr>
              <a:tr h="149750">
                <a:tc>
                  <a:txBody>
                    <a:bodyPr/>
                    <a:lstStyle/>
                    <a:p>
                      <a:pPr indent="0" lvl="0" marL="0" marR="0" rtl="0" algn="l">
                        <a:spcBef>
                          <a:spcPts val="0"/>
                        </a:spcBef>
                        <a:spcAft>
                          <a:spcPts val="0"/>
                        </a:spcAft>
                        <a:buNone/>
                      </a:pPr>
                      <a:r>
                        <a:rPr lang="en-US" sz="900">
                          <a:solidFill>
                            <a:srgbClr val="000000"/>
                          </a:solidFill>
                          <a:latin typeface="Calibri"/>
                          <a:ea typeface="Calibri"/>
                          <a:cs typeface="Calibri"/>
                          <a:sym typeface="Calibri"/>
                        </a:rPr>
                        <a:t>default</a:t>
                      </a:r>
                      <a:endParaRPr/>
                    </a:p>
                  </a:txBody>
                  <a:tcPr marT="0" marB="0" marR="68575" marL="68575"/>
                </a:tc>
                <a:tc>
                  <a:txBody>
                    <a:bodyPr/>
                    <a:lstStyle/>
                    <a:p>
                      <a:pPr indent="0" lvl="0" marL="0" marR="0" rtl="0" algn="l">
                        <a:spcBef>
                          <a:spcPts val="0"/>
                        </a:spcBef>
                        <a:spcAft>
                          <a:spcPts val="0"/>
                        </a:spcAft>
                        <a:buNone/>
                      </a:pPr>
                      <a:r>
                        <a:rPr lang="en-US" sz="900">
                          <a:solidFill>
                            <a:srgbClr val="000000"/>
                          </a:solidFill>
                          <a:latin typeface="Calibri"/>
                          <a:ea typeface="Calibri"/>
                          <a:cs typeface="Calibri"/>
                          <a:sym typeface="Calibri"/>
                        </a:rPr>
                        <a:t>If customer has credit in default?</a:t>
                      </a:r>
                      <a:endParaRPr sz="900">
                        <a:solidFill>
                          <a:srgbClr val="000000"/>
                        </a:solidFill>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900"/>
                        <a:t>Categorical</a:t>
                      </a:r>
                      <a:endParaRPr/>
                    </a:p>
                  </a:txBody>
                  <a:tcPr marT="45725" marB="45725" marR="91450" marL="91450"/>
                </a:tc>
              </a:tr>
              <a:tr h="149750">
                <a:tc>
                  <a:txBody>
                    <a:bodyPr/>
                    <a:lstStyle/>
                    <a:p>
                      <a:pPr indent="0" lvl="0" marL="0" marR="0" rtl="0" algn="l">
                        <a:spcBef>
                          <a:spcPts val="0"/>
                        </a:spcBef>
                        <a:spcAft>
                          <a:spcPts val="0"/>
                        </a:spcAft>
                        <a:buNone/>
                      </a:pPr>
                      <a:r>
                        <a:rPr lang="en-US" sz="900">
                          <a:solidFill>
                            <a:srgbClr val="000000"/>
                          </a:solidFill>
                          <a:latin typeface="Calibri"/>
                          <a:ea typeface="Calibri"/>
                          <a:cs typeface="Calibri"/>
                          <a:sym typeface="Calibri"/>
                        </a:rPr>
                        <a:t>balance</a:t>
                      </a:r>
                      <a:endParaRPr/>
                    </a:p>
                  </a:txBody>
                  <a:tcPr marT="0" marB="0" marR="68575" marL="68575"/>
                </a:tc>
                <a:tc>
                  <a:txBody>
                    <a:bodyPr/>
                    <a:lstStyle/>
                    <a:p>
                      <a:pPr indent="0" lvl="0" marL="0" marR="0" rtl="0" algn="l">
                        <a:spcBef>
                          <a:spcPts val="0"/>
                        </a:spcBef>
                        <a:spcAft>
                          <a:spcPts val="0"/>
                        </a:spcAft>
                        <a:buNone/>
                      </a:pPr>
                      <a:r>
                        <a:rPr lang="en-US" sz="900">
                          <a:solidFill>
                            <a:srgbClr val="000000"/>
                          </a:solidFill>
                          <a:latin typeface="Calibri"/>
                          <a:ea typeface="Calibri"/>
                          <a:cs typeface="Calibri"/>
                          <a:sym typeface="Calibri"/>
                        </a:rPr>
                        <a:t>Balance of the customer</a:t>
                      </a:r>
                      <a:endParaRPr sz="900">
                        <a:solidFill>
                          <a:srgbClr val="000000"/>
                        </a:solidFill>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900">
                          <a:solidFill>
                            <a:srgbClr val="000000"/>
                          </a:solidFill>
                          <a:latin typeface="Calibri"/>
                          <a:ea typeface="Calibri"/>
                          <a:cs typeface="Calibri"/>
                          <a:sym typeface="Calibri"/>
                        </a:rPr>
                        <a:t>Continuous</a:t>
                      </a:r>
                      <a:endParaRPr/>
                    </a:p>
                  </a:txBody>
                  <a:tcPr marT="45725" marB="45725" marR="91450" marL="91450"/>
                </a:tc>
              </a:tr>
              <a:tr h="149750">
                <a:tc>
                  <a:txBody>
                    <a:bodyPr/>
                    <a:lstStyle/>
                    <a:p>
                      <a:pPr indent="0" lvl="0" marL="0" marR="0" rtl="0" algn="l">
                        <a:spcBef>
                          <a:spcPts val="0"/>
                        </a:spcBef>
                        <a:spcAft>
                          <a:spcPts val="0"/>
                        </a:spcAft>
                        <a:buNone/>
                      </a:pPr>
                      <a:r>
                        <a:rPr lang="en-US" sz="900">
                          <a:solidFill>
                            <a:srgbClr val="000000"/>
                          </a:solidFill>
                          <a:latin typeface="Calibri"/>
                          <a:ea typeface="Calibri"/>
                          <a:cs typeface="Calibri"/>
                          <a:sym typeface="Calibri"/>
                        </a:rPr>
                        <a:t>housing</a:t>
                      </a:r>
                      <a:endParaRPr/>
                    </a:p>
                  </a:txBody>
                  <a:tcPr marT="0" marB="0" marR="68575" marL="68575"/>
                </a:tc>
                <a:tc>
                  <a:txBody>
                    <a:bodyPr/>
                    <a:lstStyle/>
                    <a:p>
                      <a:pPr indent="0" lvl="0" marL="0" marR="0" rtl="0" algn="l">
                        <a:spcBef>
                          <a:spcPts val="0"/>
                        </a:spcBef>
                        <a:spcAft>
                          <a:spcPts val="0"/>
                        </a:spcAft>
                        <a:buNone/>
                      </a:pPr>
                      <a:r>
                        <a:rPr lang="en-US" sz="900">
                          <a:solidFill>
                            <a:srgbClr val="000000"/>
                          </a:solidFill>
                          <a:latin typeface="Calibri"/>
                          <a:ea typeface="Calibri"/>
                          <a:cs typeface="Calibri"/>
                          <a:sym typeface="Calibri"/>
                        </a:rPr>
                        <a:t>If customer has housing loan?</a:t>
                      </a:r>
                      <a:endParaRPr sz="900">
                        <a:solidFill>
                          <a:srgbClr val="000000"/>
                        </a:solidFill>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900"/>
                        <a:t>Categorical</a:t>
                      </a:r>
                      <a:endParaRPr sz="900">
                        <a:solidFill>
                          <a:srgbClr val="000000"/>
                        </a:solidFill>
                        <a:latin typeface="Calibri"/>
                        <a:ea typeface="Calibri"/>
                        <a:cs typeface="Calibri"/>
                        <a:sym typeface="Calibri"/>
                      </a:endParaRPr>
                    </a:p>
                  </a:txBody>
                  <a:tcPr marT="45725" marB="45725" marR="91450" marL="91450"/>
                </a:tc>
              </a:tr>
              <a:tr h="149750">
                <a:tc>
                  <a:txBody>
                    <a:bodyPr/>
                    <a:lstStyle/>
                    <a:p>
                      <a:pPr indent="0" lvl="0" marL="0" marR="0" rtl="0" algn="l">
                        <a:spcBef>
                          <a:spcPts val="0"/>
                        </a:spcBef>
                        <a:spcAft>
                          <a:spcPts val="0"/>
                        </a:spcAft>
                        <a:buNone/>
                      </a:pPr>
                      <a:r>
                        <a:rPr lang="en-US" sz="900">
                          <a:solidFill>
                            <a:srgbClr val="000000"/>
                          </a:solidFill>
                          <a:latin typeface="Calibri"/>
                          <a:ea typeface="Calibri"/>
                          <a:cs typeface="Calibri"/>
                          <a:sym typeface="Calibri"/>
                        </a:rPr>
                        <a:t>loan</a:t>
                      </a:r>
                      <a:endParaRPr/>
                    </a:p>
                  </a:txBody>
                  <a:tcPr marT="0" marB="0" marR="68575" marL="68575"/>
                </a:tc>
                <a:tc>
                  <a:txBody>
                    <a:bodyPr/>
                    <a:lstStyle/>
                    <a:p>
                      <a:pPr indent="0" lvl="0" marL="0" marR="0" rtl="0" algn="l">
                        <a:spcBef>
                          <a:spcPts val="0"/>
                        </a:spcBef>
                        <a:spcAft>
                          <a:spcPts val="0"/>
                        </a:spcAft>
                        <a:buNone/>
                      </a:pPr>
                      <a:r>
                        <a:rPr lang="en-US" sz="900">
                          <a:solidFill>
                            <a:srgbClr val="000000"/>
                          </a:solidFill>
                          <a:latin typeface="Calibri"/>
                          <a:ea typeface="Calibri"/>
                          <a:cs typeface="Calibri"/>
                          <a:sym typeface="Calibri"/>
                        </a:rPr>
                        <a:t>If customer has personal loan?</a:t>
                      </a:r>
                      <a:endParaRPr sz="900">
                        <a:solidFill>
                          <a:srgbClr val="000000"/>
                        </a:solidFill>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900"/>
                        <a:t>Categorical</a:t>
                      </a:r>
                      <a:endParaRPr sz="900">
                        <a:solidFill>
                          <a:srgbClr val="000000"/>
                        </a:solidFill>
                        <a:latin typeface="Calibri"/>
                        <a:ea typeface="Calibri"/>
                        <a:cs typeface="Calibri"/>
                        <a:sym typeface="Calibri"/>
                      </a:endParaRPr>
                    </a:p>
                  </a:txBody>
                  <a:tcPr marT="45725" marB="45725" marR="91450" marL="91450"/>
                </a:tc>
              </a:tr>
            </a:tbl>
          </a:graphicData>
        </a:graphic>
      </p:graphicFrame>
      <p:grpSp>
        <p:nvGrpSpPr>
          <p:cNvPr id="107" name="Google Shape;107;p3"/>
          <p:cNvGrpSpPr/>
          <p:nvPr/>
        </p:nvGrpSpPr>
        <p:grpSpPr>
          <a:xfrm>
            <a:off x="4921895" y="2286791"/>
            <a:ext cx="2944738" cy="2591018"/>
            <a:chOff x="4861383" y="2113991"/>
            <a:chExt cx="2944738" cy="2591018"/>
          </a:xfrm>
        </p:grpSpPr>
        <p:pic>
          <p:nvPicPr>
            <p:cNvPr id="108" name="Google Shape;108;p3"/>
            <p:cNvPicPr preferRelativeResize="0"/>
            <p:nvPr/>
          </p:nvPicPr>
          <p:blipFill rotWithShape="1">
            <a:blip r:embed="rId4">
              <a:alphaModFix/>
            </a:blip>
            <a:srcRect b="0" l="0" r="0" t="0"/>
            <a:stretch/>
          </p:blipFill>
          <p:spPr>
            <a:xfrm>
              <a:off x="4861383" y="2113991"/>
              <a:ext cx="1337108" cy="1391683"/>
            </a:xfrm>
            <a:prstGeom prst="rect">
              <a:avLst/>
            </a:prstGeom>
            <a:noFill/>
            <a:ln>
              <a:noFill/>
            </a:ln>
          </p:spPr>
        </p:pic>
        <p:pic>
          <p:nvPicPr>
            <p:cNvPr id="109" name="Google Shape;109;p3"/>
            <p:cNvPicPr preferRelativeResize="0"/>
            <p:nvPr/>
          </p:nvPicPr>
          <p:blipFill rotWithShape="1">
            <a:blip r:embed="rId5">
              <a:alphaModFix/>
            </a:blip>
            <a:srcRect b="0" l="0" r="0" t="0"/>
            <a:stretch/>
          </p:blipFill>
          <p:spPr>
            <a:xfrm>
              <a:off x="6392240" y="2133098"/>
              <a:ext cx="1343040" cy="395354"/>
            </a:xfrm>
            <a:prstGeom prst="rect">
              <a:avLst/>
            </a:prstGeom>
            <a:noFill/>
            <a:ln>
              <a:noFill/>
            </a:ln>
          </p:spPr>
        </p:pic>
        <p:pic>
          <p:nvPicPr>
            <p:cNvPr id="110" name="Google Shape;110;p3"/>
            <p:cNvPicPr preferRelativeResize="0"/>
            <p:nvPr/>
          </p:nvPicPr>
          <p:blipFill rotWithShape="1">
            <a:blip r:embed="rId6">
              <a:alphaModFix/>
            </a:blip>
            <a:srcRect b="0" l="0" r="0" t="0"/>
            <a:stretch/>
          </p:blipFill>
          <p:spPr>
            <a:xfrm>
              <a:off x="6398172" y="2914753"/>
              <a:ext cx="1407949" cy="454177"/>
            </a:xfrm>
            <a:prstGeom prst="rect">
              <a:avLst/>
            </a:prstGeom>
            <a:noFill/>
            <a:ln>
              <a:noFill/>
            </a:ln>
          </p:spPr>
        </p:pic>
        <p:pic>
          <p:nvPicPr>
            <p:cNvPr id="111" name="Google Shape;111;p3"/>
            <p:cNvPicPr preferRelativeResize="0"/>
            <p:nvPr/>
          </p:nvPicPr>
          <p:blipFill rotWithShape="1">
            <a:blip r:embed="rId7">
              <a:alphaModFix/>
            </a:blip>
            <a:srcRect b="0" l="0" r="0" t="0"/>
            <a:stretch/>
          </p:blipFill>
          <p:spPr>
            <a:xfrm>
              <a:off x="5087137" y="3718602"/>
              <a:ext cx="1311035" cy="272423"/>
            </a:xfrm>
            <a:prstGeom prst="rect">
              <a:avLst/>
            </a:prstGeom>
            <a:noFill/>
            <a:ln>
              <a:noFill/>
            </a:ln>
          </p:spPr>
        </p:pic>
        <p:pic>
          <p:nvPicPr>
            <p:cNvPr id="112" name="Google Shape;112;p3"/>
            <p:cNvPicPr preferRelativeResize="0"/>
            <p:nvPr/>
          </p:nvPicPr>
          <p:blipFill rotWithShape="1">
            <a:blip r:embed="rId8">
              <a:alphaModFix/>
            </a:blip>
            <a:srcRect b="0" l="0" r="0" t="0"/>
            <a:stretch/>
          </p:blipFill>
          <p:spPr>
            <a:xfrm>
              <a:off x="6392240" y="3699835"/>
              <a:ext cx="1343040" cy="291190"/>
            </a:xfrm>
            <a:prstGeom prst="rect">
              <a:avLst/>
            </a:prstGeom>
            <a:noFill/>
            <a:ln>
              <a:noFill/>
            </a:ln>
          </p:spPr>
        </p:pic>
        <p:pic>
          <p:nvPicPr>
            <p:cNvPr id="113" name="Google Shape;113;p3"/>
            <p:cNvPicPr preferRelativeResize="0"/>
            <p:nvPr/>
          </p:nvPicPr>
          <p:blipFill rotWithShape="1">
            <a:blip r:embed="rId9">
              <a:alphaModFix/>
            </a:blip>
            <a:srcRect b="0" l="0" r="0" t="0"/>
            <a:stretch/>
          </p:blipFill>
          <p:spPr>
            <a:xfrm>
              <a:off x="6430626" y="4375617"/>
              <a:ext cx="1304654" cy="329392"/>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txBox="1"/>
          <p:nvPr>
            <p:ph idx="1" type="body"/>
          </p:nvPr>
        </p:nvSpPr>
        <p:spPr>
          <a:xfrm>
            <a:off x="311700" y="1152475"/>
            <a:ext cx="8520600" cy="3922134"/>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1800"/>
              <a:buNone/>
            </a:pPr>
            <a:r>
              <a:rPr lang="en-US" sz="1100"/>
              <a:t>Campaign Attributes:</a:t>
            </a:r>
            <a:endParaRPr/>
          </a:p>
          <a:p>
            <a:pPr indent="0" lvl="0" marL="0" rtl="0" algn="l">
              <a:lnSpc>
                <a:spcPct val="90000"/>
              </a:lnSpc>
              <a:spcBef>
                <a:spcPts val="1200"/>
              </a:spcBef>
              <a:spcAft>
                <a:spcPts val="0"/>
              </a:spcAft>
              <a:buClr>
                <a:schemeClr val="dk1"/>
              </a:buClr>
              <a:buSzPts val="1800"/>
              <a:buNone/>
            </a:pPr>
            <a:r>
              <a:t/>
            </a:r>
            <a:endParaRPr sz="1100"/>
          </a:p>
          <a:p>
            <a:pPr indent="0" lvl="0" marL="0" rtl="0" algn="l">
              <a:lnSpc>
                <a:spcPct val="90000"/>
              </a:lnSpc>
              <a:spcBef>
                <a:spcPts val="1200"/>
              </a:spcBef>
              <a:spcAft>
                <a:spcPts val="0"/>
              </a:spcAft>
              <a:buClr>
                <a:schemeClr val="dk1"/>
              </a:buClr>
              <a:buSzPts val="1800"/>
              <a:buNone/>
            </a:pPr>
            <a:r>
              <a:t/>
            </a:r>
            <a:endParaRPr sz="1100"/>
          </a:p>
          <a:p>
            <a:pPr indent="0" lvl="0" marL="0" rtl="0" algn="l">
              <a:lnSpc>
                <a:spcPct val="90000"/>
              </a:lnSpc>
              <a:spcBef>
                <a:spcPts val="1200"/>
              </a:spcBef>
              <a:spcAft>
                <a:spcPts val="0"/>
              </a:spcAft>
              <a:buClr>
                <a:schemeClr val="dk1"/>
              </a:buClr>
              <a:buSzPts val="1800"/>
              <a:buNone/>
            </a:pPr>
            <a:r>
              <a:t/>
            </a:r>
            <a:endParaRPr sz="1100"/>
          </a:p>
          <a:p>
            <a:pPr indent="0" lvl="0" marL="0" rtl="0" algn="l">
              <a:lnSpc>
                <a:spcPct val="90000"/>
              </a:lnSpc>
              <a:spcBef>
                <a:spcPts val="1200"/>
              </a:spcBef>
              <a:spcAft>
                <a:spcPts val="0"/>
              </a:spcAft>
              <a:buClr>
                <a:schemeClr val="dk1"/>
              </a:buClr>
              <a:buSzPts val="1800"/>
              <a:buNone/>
            </a:pPr>
            <a:r>
              <a:t/>
            </a:r>
            <a:endParaRPr sz="1100"/>
          </a:p>
          <a:p>
            <a:pPr indent="0" lvl="0" marL="0" rtl="0" algn="l">
              <a:lnSpc>
                <a:spcPct val="90000"/>
              </a:lnSpc>
              <a:spcBef>
                <a:spcPts val="1200"/>
              </a:spcBef>
              <a:spcAft>
                <a:spcPts val="0"/>
              </a:spcAft>
              <a:buClr>
                <a:schemeClr val="dk1"/>
              </a:buClr>
              <a:buSzPts val="1800"/>
              <a:buNone/>
            </a:pPr>
            <a:r>
              <a:t/>
            </a:r>
            <a:endParaRPr sz="1100"/>
          </a:p>
          <a:p>
            <a:pPr indent="0" lvl="0" marL="0" rtl="0" algn="l">
              <a:lnSpc>
                <a:spcPct val="90000"/>
              </a:lnSpc>
              <a:spcBef>
                <a:spcPts val="1200"/>
              </a:spcBef>
              <a:spcAft>
                <a:spcPts val="0"/>
              </a:spcAft>
              <a:buClr>
                <a:schemeClr val="dk1"/>
              </a:buClr>
              <a:buSzPts val="1800"/>
              <a:buNone/>
            </a:pPr>
            <a:r>
              <a:t/>
            </a:r>
            <a:endParaRPr sz="1100"/>
          </a:p>
          <a:p>
            <a:pPr indent="0" lvl="0" marL="0" rtl="0" algn="l">
              <a:lnSpc>
                <a:spcPct val="90000"/>
              </a:lnSpc>
              <a:spcBef>
                <a:spcPts val="1200"/>
              </a:spcBef>
              <a:spcAft>
                <a:spcPts val="0"/>
              </a:spcAft>
              <a:buClr>
                <a:schemeClr val="dk1"/>
              </a:buClr>
              <a:buSzPts val="1800"/>
              <a:buNone/>
            </a:pPr>
            <a:r>
              <a:t/>
            </a:r>
            <a:endParaRPr sz="1100"/>
          </a:p>
          <a:p>
            <a:pPr indent="0" lvl="0" marL="0" rtl="0" algn="l">
              <a:lnSpc>
                <a:spcPct val="90000"/>
              </a:lnSpc>
              <a:spcBef>
                <a:spcPts val="1200"/>
              </a:spcBef>
              <a:spcAft>
                <a:spcPts val="0"/>
              </a:spcAft>
              <a:buClr>
                <a:schemeClr val="dk1"/>
              </a:buClr>
              <a:buSzPts val="1800"/>
              <a:buNone/>
            </a:pPr>
            <a:r>
              <a:t/>
            </a:r>
            <a:endParaRPr sz="1100"/>
          </a:p>
          <a:p>
            <a:pPr indent="0" lvl="0" marL="0" rtl="0" algn="l">
              <a:lnSpc>
                <a:spcPct val="90000"/>
              </a:lnSpc>
              <a:spcBef>
                <a:spcPts val="1200"/>
              </a:spcBef>
              <a:spcAft>
                <a:spcPts val="0"/>
              </a:spcAft>
              <a:buClr>
                <a:schemeClr val="dk1"/>
              </a:buClr>
              <a:buSzPts val="1800"/>
              <a:buNone/>
            </a:pPr>
            <a:r>
              <a:t/>
            </a:r>
            <a:endParaRPr sz="1100"/>
          </a:p>
          <a:p>
            <a:pPr indent="0" lvl="0" marL="0" rtl="0" algn="l">
              <a:lnSpc>
                <a:spcPct val="90000"/>
              </a:lnSpc>
              <a:spcBef>
                <a:spcPts val="1200"/>
              </a:spcBef>
              <a:spcAft>
                <a:spcPts val="1200"/>
              </a:spcAft>
              <a:buClr>
                <a:schemeClr val="dk1"/>
              </a:buClr>
              <a:buSzPts val="1800"/>
              <a:buNone/>
            </a:pPr>
            <a:r>
              <a:rPr lang="en-US" sz="1100"/>
              <a:t>Outcome Variable:</a:t>
            </a:r>
            <a:endParaRPr sz="1100"/>
          </a:p>
        </p:txBody>
      </p:sp>
      <p:sp>
        <p:nvSpPr>
          <p:cNvPr id="119" name="Google Shape;119;p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sp>
        <p:nvSpPr>
          <p:cNvPr id="120" name="Google Shape;120;p4"/>
          <p:cNvSpPr/>
          <p:nvPr/>
        </p:nvSpPr>
        <p:spPr>
          <a:xfrm>
            <a:off x="0" y="0"/>
            <a:ext cx="9144000" cy="818700"/>
          </a:xfrm>
          <a:prstGeom prst="rect">
            <a:avLst/>
          </a:prstGeom>
          <a:solidFill>
            <a:srgbClr val="7030A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spcBef>
                <a:spcPts val="0"/>
              </a:spcBef>
              <a:spcAft>
                <a:spcPts val="0"/>
              </a:spcAft>
              <a:buNone/>
            </a:pPr>
            <a:r>
              <a:rPr b="1" i="0" lang="en-US" sz="1800" u="none" cap="none" strike="noStrike">
                <a:solidFill>
                  <a:srgbClr val="FFFFFF"/>
                </a:solidFill>
                <a:latin typeface="Calibri"/>
                <a:ea typeface="Calibri"/>
                <a:cs typeface="Calibri"/>
                <a:sym typeface="Calibri"/>
              </a:rPr>
              <a:t>Dataset Description</a:t>
            </a:r>
            <a:endParaRPr/>
          </a:p>
        </p:txBody>
      </p:sp>
      <p:graphicFrame>
        <p:nvGraphicFramePr>
          <p:cNvPr id="121" name="Google Shape;121;p4"/>
          <p:cNvGraphicFramePr/>
          <p:nvPr/>
        </p:nvGraphicFramePr>
        <p:xfrm>
          <a:off x="408188" y="1545894"/>
          <a:ext cx="3000000" cy="3000000"/>
        </p:xfrm>
        <a:graphic>
          <a:graphicData uri="http://schemas.openxmlformats.org/drawingml/2006/table">
            <a:tbl>
              <a:tblPr bandRow="1" firstRow="1">
                <a:noFill/>
                <a:tableStyleId>{3A47C5E6-4F87-48CC-9F16-63B23C226623}</a:tableStyleId>
              </a:tblPr>
              <a:tblGrid>
                <a:gridCol w="1194200"/>
                <a:gridCol w="2005350"/>
                <a:gridCol w="1013675"/>
              </a:tblGrid>
              <a:tr h="226850">
                <a:tc>
                  <a:txBody>
                    <a:bodyPr/>
                    <a:lstStyle/>
                    <a:p>
                      <a:pPr indent="0" lvl="0" marL="0" marR="0" rtl="0" algn="l">
                        <a:spcBef>
                          <a:spcPts val="0"/>
                        </a:spcBef>
                        <a:spcAft>
                          <a:spcPts val="0"/>
                        </a:spcAft>
                        <a:buNone/>
                      </a:pPr>
                      <a:r>
                        <a:rPr lang="en-US" sz="1100"/>
                        <a:t>Variable Name</a:t>
                      </a:r>
                      <a:endParaRPr/>
                    </a:p>
                  </a:txBody>
                  <a:tcPr marT="45725" marB="45725" marR="91450" marL="91450"/>
                </a:tc>
                <a:tc>
                  <a:txBody>
                    <a:bodyPr/>
                    <a:lstStyle/>
                    <a:p>
                      <a:pPr indent="0" lvl="0" marL="0" marR="0" rtl="0" algn="l">
                        <a:spcBef>
                          <a:spcPts val="0"/>
                        </a:spcBef>
                        <a:spcAft>
                          <a:spcPts val="0"/>
                        </a:spcAft>
                        <a:buNone/>
                      </a:pPr>
                      <a:r>
                        <a:rPr lang="en-US" sz="1100"/>
                        <a:t>Description</a:t>
                      </a:r>
                      <a:endParaRPr/>
                    </a:p>
                  </a:txBody>
                  <a:tcPr marT="45725" marB="45725" marR="91450" marL="91450"/>
                </a:tc>
                <a:tc>
                  <a:txBody>
                    <a:bodyPr/>
                    <a:lstStyle/>
                    <a:p>
                      <a:pPr indent="0" lvl="0" marL="0" marR="0" rtl="0" algn="l">
                        <a:spcBef>
                          <a:spcPts val="0"/>
                        </a:spcBef>
                        <a:spcAft>
                          <a:spcPts val="0"/>
                        </a:spcAft>
                        <a:buNone/>
                      </a:pPr>
                      <a:r>
                        <a:rPr lang="en-US" sz="1100"/>
                        <a:t>Variable Type</a:t>
                      </a:r>
                      <a:endParaRPr/>
                    </a:p>
                  </a:txBody>
                  <a:tcPr marT="45725" marB="45725" marR="91450" marL="91450"/>
                </a:tc>
              </a:tr>
              <a:tr h="200150">
                <a:tc>
                  <a:txBody>
                    <a:bodyPr/>
                    <a:lstStyle/>
                    <a:p>
                      <a:pPr indent="0" lvl="0" marL="0" marR="0" rtl="0" algn="l">
                        <a:spcBef>
                          <a:spcPts val="0"/>
                        </a:spcBef>
                        <a:spcAft>
                          <a:spcPts val="0"/>
                        </a:spcAft>
                        <a:buNone/>
                      </a:pPr>
                      <a:r>
                        <a:rPr lang="en-US" sz="900">
                          <a:solidFill>
                            <a:srgbClr val="000000"/>
                          </a:solidFill>
                          <a:latin typeface="Calibri"/>
                          <a:ea typeface="Calibri"/>
                          <a:cs typeface="Calibri"/>
                          <a:sym typeface="Calibri"/>
                        </a:rPr>
                        <a:t>contact</a:t>
                      </a:r>
                      <a:endParaRPr/>
                    </a:p>
                  </a:txBody>
                  <a:tcPr marT="0" marB="0" marR="68575" marL="68575"/>
                </a:tc>
                <a:tc>
                  <a:txBody>
                    <a:bodyPr/>
                    <a:lstStyle/>
                    <a:p>
                      <a:pPr indent="0" lvl="0" marL="0" marR="0" rtl="0" algn="l">
                        <a:spcBef>
                          <a:spcPts val="0"/>
                        </a:spcBef>
                        <a:spcAft>
                          <a:spcPts val="0"/>
                        </a:spcAft>
                        <a:buNone/>
                      </a:pPr>
                      <a:r>
                        <a:rPr lang="en-US" sz="900">
                          <a:solidFill>
                            <a:srgbClr val="000000"/>
                          </a:solidFill>
                          <a:latin typeface="Calibri"/>
                          <a:ea typeface="Calibri"/>
                          <a:cs typeface="Calibri"/>
                          <a:sym typeface="Calibri"/>
                        </a:rPr>
                        <a:t>contact communication type</a:t>
                      </a:r>
                      <a:endParaRPr sz="900">
                        <a:solidFill>
                          <a:srgbClr val="000000"/>
                        </a:solidFill>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900"/>
                        <a:t>Categorical</a:t>
                      </a:r>
                      <a:endParaRPr sz="900">
                        <a:solidFill>
                          <a:srgbClr val="000000"/>
                        </a:solidFill>
                        <a:latin typeface="Calibri"/>
                        <a:ea typeface="Calibri"/>
                        <a:cs typeface="Calibri"/>
                        <a:sym typeface="Calibri"/>
                      </a:endParaRPr>
                    </a:p>
                  </a:txBody>
                  <a:tcPr marT="45725" marB="45725" marR="91450" marL="91450"/>
                </a:tc>
              </a:tr>
              <a:tr h="200150">
                <a:tc>
                  <a:txBody>
                    <a:bodyPr/>
                    <a:lstStyle/>
                    <a:p>
                      <a:pPr indent="0" lvl="0" marL="0" marR="0" rtl="0" algn="l">
                        <a:spcBef>
                          <a:spcPts val="0"/>
                        </a:spcBef>
                        <a:spcAft>
                          <a:spcPts val="0"/>
                        </a:spcAft>
                        <a:buNone/>
                      </a:pPr>
                      <a:r>
                        <a:rPr lang="en-US" sz="900">
                          <a:solidFill>
                            <a:srgbClr val="000000"/>
                          </a:solidFill>
                          <a:latin typeface="Calibri"/>
                          <a:ea typeface="Calibri"/>
                          <a:cs typeface="Calibri"/>
                          <a:sym typeface="Calibri"/>
                        </a:rPr>
                        <a:t>day</a:t>
                      </a:r>
                      <a:endParaRPr/>
                    </a:p>
                  </a:txBody>
                  <a:tcPr marT="0" marB="0" marR="68575" marL="68575"/>
                </a:tc>
                <a:tc>
                  <a:txBody>
                    <a:bodyPr/>
                    <a:lstStyle/>
                    <a:p>
                      <a:pPr indent="0" lvl="0" marL="0" marR="0" rtl="0" algn="l">
                        <a:spcBef>
                          <a:spcPts val="0"/>
                        </a:spcBef>
                        <a:spcAft>
                          <a:spcPts val="0"/>
                        </a:spcAft>
                        <a:buNone/>
                      </a:pPr>
                      <a:r>
                        <a:rPr lang="en-US" sz="900">
                          <a:solidFill>
                            <a:srgbClr val="000000"/>
                          </a:solidFill>
                          <a:latin typeface="Calibri"/>
                          <a:ea typeface="Calibri"/>
                          <a:cs typeface="Calibri"/>
                          <a:sym typeface="Calibri"/>
                        </a:rPr>
                        <a:t>last contact day of the week</a:t>
                      </a:r>
                      <a:endParaRPr sz="900">
                        <a:solidFill>
                          <a:srgbClr val="000000"/>
                        </a:solidFill>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900"/>
                        <a:t>Categorical</a:t>
                      </a:r>
                      <a:endParaRPr/>
                    </a:p>
                  </a:txBody>
                  <a:tcPr marT="45725" marB="45725" marR="91450" marL="91450"/>
                </a:tc>
              </a:tr>
              <a:tr h="200150">
                <a:tc>
                  <a:txBody>
                    <a:bodyPr/>
                    <a:lstStyle/>
                    <a:p>
                      <a:pPr indent="0" lvl="0" marL="0" marR="0" rtl="0" algn="l">
                        <a:spcBef>
                          <a:spcPts val="0"/>
                        </a:spcBef>
                        <a:spcAft>
                          <a:spcPts val="0"/>
                        </a:spcAft>
                        <a:buNone/>
                      </a:pPr>
                      <a:r>
                        <a:rPr lang="en-US" sz="900">
                          <a:solidFill>
                            <a:srgbClr val="000000"/>
                          </a:solidFill>
                          <a:latin typeface="Calibri"/>
                          <a:ea typeface="Calibri"/>
                          <a:cs typeface="Calibri"/>
                          <a:sym typeface="Calibri"/>
                        </a:rPr>
                        <a:t>month</a:t>
                      </a:r>
                      <a:endParaRPr/>
                    </a:p>
                  </a:txBody>
                  <a:tcPr marT="0" marB="0" marR="68575" marL="68575"/>
                </a:tc>
                <a:tc>
                  <a:txBody>
                    <a:bodyPr/>
                    <a:lstStyle/>
                    <a:p>
                      <a:pPr indent="0" lvl="0" marL="0" marR="0" rtl="0" algn="l">
                        <a:spcBef>
                          <a:spcPts val="0"/>
                        </a:spcBef>
                        <a:spcAft>
                          <a:spcPts val="0"/>
                        </a:spcAft>
                        <a:buNone/>
                      </a:pPr>
                      <a:r>
                        <a:rPr lang="en-US" sz="900">
                          <a:solidFill>
                            <a:srgbClr val="000000"/>
                          </a:solidFill>
                          <a:latin typeface="Calibri"/>
                          <a:ea typeface="Calibri"/>
                          <a:cs typeface="Calibri"/>
                          <a:sym typeface="Calibri"/>
                        </a:rPr>
                        <a:t>last contact month of year</a:t>
                      </a:r>
                      <a:endParaRPr sz="900">
                        <a:solidFill>
                          <a:srgbClr val="000000"/>
                        </a:solidFill>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900"/>
                        <a:t>Categorical</a:t>
                      </a:r>
                      <a:endParaRPr/>
                    </a:p>
                  </a:txBody>
                  <a:tcPr marT="45725" marB="45725" marR="91450" marL="91450"/>
                </a:tc>
              </a:tr>
              <a:tr h="200150">
                <a:tc>
                  <a:txBody>
                    <a:bodyPr/>
                    <a:lstStyle/>
                    <a:p>
                      <a:pPr indent="0" lvl="0" marL="0" marR="0" rtl="0" algn="l">
                        <a:spcBef>
                          <a:spcPts val="0"/>
                        </a:spcBef>
                        <a:spcAft>
                          <a:spcPts val="0"/>
                        </a:spcAft>
                        <a:buNone/>
                      </a:pPr>
                      <a:r>
                        <a:rPr lang="en-US" sz="900">
                          <a:solidFill>
                            <a:srgbClr val="000000"/>
                          </a:solidFill>
                          <a:latin typeface="Calibri"/>
                          <a:ea typeface="Calibri"/>
                          <a:cs typeface="Calibri"/>
                          <a:sym typeface="Calibri"/>
                        </a:rPr>
                        <a:t>duration</a:t>
                      </a:r>
                      <a:endParaRPr/>
                    </a:p>
                  </a:txBody>
                  <a:tcPr marT="0" marB="0" marR="68575" marL="68575"/>
                </a:tc>
                <a:tc>
                  <a:txBody>
                    <a:bodyPr/>
                    <a:lstStyle/>
                    <a:p>
                      <a:pPr indent="0" lvl="0" marL="0" marR="0" rtl="0" algn="l">
                        <a:spcBef>
                          <a:spcPts val="0"/>
                        </a:spcBef>
                        <a:spcAft>
                          <a:spcPts val="0"/>
                        </a:spcAft>
                        <a:buNone/>
                      </a:pPr>
                      <a:r>
                        <a:rPr lang="en-US" sz="900">
                          <a:solidFill>
                            <a:srgbClr val="000000"/>
                          </a:solidFill>
                          <a:latin typeface="Calibri"/>
                          <a:ea typeface="Calibri"/>
                          <a:cs typeface="Calibri"/>
                          <a:sym typeface="Calibri"/>
                        </a:rPr>
                        <a:t>last contact duration, in seconds</a:t>
                      </a:r>
                      <a:endParaRPr sz="900">
                        <a:solidFill>
                          <a:srgbClr val="000000"/>
                        </a:solidFill>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900">
                          <a:solidFill>
                            <a:srgbClr val="000000"/>
                          </a:solidFill>
                          <a:latin typeface="Calibri"/>
                          <a:ea typeface="Calibri"/>
                          <a:cs typeface="Calibri"/>
                          <a:sym typeface="Calibri"/>
                        </a:rPr>
                        <a:t>Continuous</a:t>
                      </a:r>
                      <a:endParaRPr sz="900"/>
                    </a:p>
                  </a:txBody>
                  <a:tcPr marT="45725" marB="45725" marR="91450" marL="91450"/>
                </a:tc>
              </a:tr>
              <a:tr h="240200">
                <a:tc>
                  <a:txBody>
                    <a:bodyPr/>
                    <a:lstStyle/>
                    <a:p>
                      <a:pPr indent="0" lvl="0" marL="0" marR="0" rtl="0" algn="l">
                        <a:spcBef>
                          <a:spcPts val="0"/>
                        </a:spcBef>
                        <a:spcAft>
                          <a:spcPts val="0"/>
                        </a:spcAft>
                        <a:buNone/>
                      </a:pPr>
                      <a:r>
                        <a:rPr lang="en-US" sz="900">
                          <a:solidFill>
                            <a:srgbClr val="000000"/>
                          </a:solidFill>
                          <a:latin typeface="Calibri"/>
                          <a:ea typeface="Calibri"/>
                          <a:cs typeface="Calibri"/>
                          <a:sym typeface="Calibri"/>
                        </a:rPr>
                        <a:t>campaign</a:t>
                      </a:r>
                      <a:endParaRPr/>
                    </a:p>
                  </a:txBody>
                  <a:tcPr marT="0" marB="0" marR="68575" marL="68575"/>
                </a:tc>
                <a:tc>
                  <a:txBody>
                    <a:bodyPr/>
                    <a:lstStyle/>
                    <a:p>
                      <a:pPr indent="0" lvl="0" marL="0" marR="0" rtl="0" algn="l">
                        <a:spcBef>
                          <a:spcPts val="0"/>
                        </a:spcBef>
                        <a:spcAft>
                          <a:spcPts val="0"/>
                        </a:spcAft>
                        <a:buNone/>
                      </a:pPr>
                      <a:r>
                        <a:rPr lang="en-US" sz="900">
                          <a:solidFill>
                            <a:srgbClr val="000000"/>
                          </a:solidFill>
                          <a:latin typeface="Calibri"/>
                          <a:ea typeface="Calibri"/>
                          <a:cs typeface="Calibri"/>
                          <a:sym typeface="Calibri"/>
                        </a:rPr>
                        <a:t>number of contacts performed during this campaign and for this client</a:t>
                      </a:r>
                      <a:endParaRPr sz="900">
                        <a:solidFill>
                          <a:srgbClr val="000000"/>
                        </a:solidFill>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900">
                          <a:solidFill>
                            <a:srgbClr val="000000"/>
                          </a:solidFill>
                          <a:latin typeface="Calibri"/>
                          <a:ea typeface="Calibri"/>
                          <a:cs typeface="Calibri"/>
                          <a:sym typeface="Calibri"/>
                        </a:rPr>
                        <a:t>Continuous</a:t>
                      </a:r>
                      <a:endParaRPr sz="900"/>
                    </a:p>
                  </a:txBody>
                  <a:tcPr marT="45725" marB="45725" marR="91450" marL="91450"/>
                </a:tc>
              </a:tr>
              <a:tr h="360275">
                <a:tc>
                  <a:txBody>
                    <a:bodyPr/>
                    <a:lstStyle/>
                    <a:p>
                      <a:pPr indent="0" lvl="0" marL="0" marR="0" rtl="0" algn="l">
                        <a:spcBef>
                          <a:spcPts val="0"/>
                        </a:spcBef>
                        <a:spcAft>
                          <a:spcPts val="0"/>
                        </a:spcAft>
                        <a:buNone/>
                      </a:pPr>
                      <a:r>
                        <a:rPr lang="en-US" sz="900">
                          <a:solidFill>
                            <a:srgbClr val="000000"/>
                          </a:solidFill>
                          <a:latin typeface="Calibri"/>
                          <a:ea typeface="Calibri"/>
                          <a:cs typeface="Calibri"/>
                          <a:sym typeface="Calibri"/>
                        </a:rPr>
                        <a:t>pdays</a:t>
                      </a:r>
                      <a:endParaRPr/>
                    </a:p>
                  </a:txBody>
                  <a:tcPr marT="0" marB="0" marR="68575" marL="68575"/>
                </a:tc>
                <a:tc>
                  <a:txBody>
                    <a:bodyPr/>
                    <a:lstStyle/>
                    <a:p>
                      <a:pPr indent="0" lvl="0" marL="0" marR="0" rtl="0" algn="l">
                        <a:spcBef>
                          <a:spcPts val="0"/>
                        </a:spcBef>
                        <a:spcAft>
                          <a:spcPts val="0"/>
                        </a:spcAft>
                        <a:buNone/>
                      </a:pPr>
                      <a:r>
                        <a:rPr lang="en-US" sz="900">
                          <a:solidFill>
                            <a:srgbClr val="000000"/>
                          </a:solidFill>
                          <a:latin typeface="Calibri"/>
                          <a:ea typeface="Calibri"/>
                          <a:cs typeface="Calibri"/>
                          <a:sym typeface="Calibri"/>
                        </a:rPr>
                        <a:t>number of days that passed by after the client was last contacted from a previous campaign</a:t>
                      </a:r>
                      <a:endParaRPr sz="900">
                        <a:solidFill>
                          <a:srgbClr val="000000"/>
                        </a:solidFill>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900">
                          <a:solidFill>
                            <a:srgbClr val="000000"/>
                          </a:solidFill>
                          <a:latin typeface="Calibri"/>
                          <a:ea typeface="Calibri"/>
                          <a:cs typeface="Calibri"/>
                          <a:sym typeface="Calibri"/>
                        </a:rPr>
                        <a:t>Continuous</a:t>
                      </a:r>
                      <a:endParaRPr/>
                    </a:p>
                  </a:txBody>
                  <a:tcPr marT="45725" marB="45725" marR="91450" marL="91450"/>
                </a:tc>
              </a:tr>
              <a:tr h="240200">
                <a:tc>
                  <a:txBody>
                    <a:bodyPr/>
                    <a:lstStyle/>
                    <a:p>
                      <a:pPr indent="0" lvl="0" marL="0" marR="0" rtl="0" algn="l">
                        <a:spcBef>
                          <a:spcPts val="0"/>
                        </a:spcBef>
                        <a:spcAft>
                          <a:spcPts val="0"/>
                        </a:spcAft>
                        <a:buNone/>
                      </a:pPr>
                      <a:r>
                        <a:rPr lang="en-US" sz="900">
                          <a:solidFill>
                            <a:srgbClr val="000000"/>
                          </a:solidFill>
                          <a:latin typeface="Calibri"/>
                          <a:ea typeface="Calibri"/>
                          <a:cs typeface="Calibri"/>
                          <a:sym typeface="Calibri"/>
                        </a:rPr>
                        <a:t>previous</a:t>
                      </a:r>
                      <a:endParaRPr/>
                    </a:p>
                  </a:txBody>
                  <a:tcPr marT="0" marB="0" marR="68575" marL="68575"/>
                </a:tc>
                <a:tc>
                  <a:txBody>
                    <a:bodyPr/>
                    <a:lstStyle/>
                    <a:p>
                      <a:pPr indent="0" lvl="0" marL="0" marR="0" rtl="0" algn="l">
                        <a:spcBef>
                          <a:spcPts val="0"/>
                        </a:spcBef>
                        <a:spcAft>
                          <a:spcPts val="0"/>
                        </a:spcAft>
                        <a:buNone/>
                      </a:pPr>
                      <a:r>
                        <a:rPr lang="en-US" sz="900">
                          <a:solidFill>
                            <a:srgbClr val="000000"/>
                          </a:solidFill>
                          <a:latin typeface="Calibri"/>
                          <a:ea typeface="Calibri"/>
                          <a:cs typeface="Calibri"/>
                          <a:sym typeface="Calibri"/>
                        </a:rPr>
                        <a:t>number of contacts performed before this campaign and for this client</a:t>
                      </a:r>
                      <a:endParaRPr sz="900">
                        <a:solidFill>
                          <a:srgbClr val="000000"/>
                        </a:solidFill>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900">
                          <a:solidFill>
                            <a:srgbClr val="000000"/>
                          </a:solidFill>
                          <a:latin typeface="Calibri"/>
                          <a:ea typeface="Calibri"/>
                          <a:cs typeface="Calibri"/>
                          <a:sym typeface="Calibri"/>
                        </a:rPr>
                        <a:t>Continuous</a:t>
                      </a:r>
                      <a:endParaRPr/>
                    </a:p>
                  </a:txBody>
                  <a:tcPr marT="45725" marB="45725" marR="91450" marL="91450"/>
                </a:tc>
              </a:tr>
              <a:tr h="240200">
                <a:tc>
                  <a:txBody>
                    <a:bodyPr/>
                    <a:lstStyle/>
                    <a:p>
                      <a:pPr indent="0" lvl="0" marL="0" marR="0" rtl="0" algn="l">
                        <a:spcBef>
                          <a:spcPts val="0"/>
                        </a:spcBef>
                        <a:spcAft>
                          <a:spcPts val="0"/>
                        </a:spcAft>
                        <a:buNone/>
                      </a:pPr>
                      <a:r>
                        <a:rPr lang="en-US" sz="900">
                          <a:solidFill>
                            <a:srgbClr val="000000"/>
                          </a:solidFill>
                          <a:latin typeface="Calibri"/>
                          <a:ea typeface="Calibri"/>
                          <a:cs typeface="Calibri"/>
                          <a:sym typeface="Calibri"/>
                        </a:rPr>
                        <a:t>poutcome</a:t>
                      </a:r>
                      <a:endParaRPr/>
                    </a:p>
                  </a:txBody>
                  <a:tcPr marT="0" marB="0" marR="68575" marL="68575"/>
                </a:tc>
                <a:tc>
                  <a:txBody>
                    <a:bodyPr/>
                    <a:lstStyle/>
                    <a:p>
                      <a:pPr indent="0" lvl="0" marL="0" marR="0" rtl="0" algn="l">
                        <a:spcBef>
                          <a:spcPts val="0"/>
                        </a:spcBef>
                        <a:spcAft>
                          <a:spcPts val="0"/>
                        </a:spcAft>
                        <a:buNone/>
                      </a:pPr>
                      <a:r>
                        <a:rPr lang="en-US" sz="900">
                          <a:solidFill>
                            <a:srgbClr val="000000"/>
                          </a:solidFill>
                          <a:latin typeface="Calibri"/>
                          <a:ea typeface="Calibri"/>
                          <a:cs typeface="Calibri"/>
                          <a:sym typeface="Calibri"/>
                        </a:rPr>
                        <a:t>outcome of the previous marketing campaign</a:t>
                      </a:r>
                      <a:endParaRPr sz="900">
                        <a:solidFill>
                          <a:srgbClr val="000000"/>
                        </a:solidFill>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900"/>
                        <a:t>Categorical</a:t>
                      </a:r>
                      <a:endParaRPr sz="900">
                        <a:solidFill>
                          <a:srgbClr val="000000"/>
                        </a:solidFill>
                        <a:latin typeface="Calibri"/>
                        <a:ea typeface="Calibri"/>
                        <a:cs typeface="Calibri"/>
                        <a:sym typeface="Calibri"/>
                      </a:endParaRPr>
                    </a:p>
                  </a:txBody>
                  <a:tcPr marT="45725" marB="45725" marR="91450" marL="91450"/>
                </a:tc>
              </a:tr>
            </a:tbl>
          </a:graphicData>
        </a:graphic>
      </p:graphicFrame>
      <p:grpSp>
        <p:nvGrpSpPr>
          <p:cNvPr id="122" name="Google Shape;122;p4"/>
          <p:cNvGrpSpPr/>
          <p:nvPr/>
        </p:nvGrpSpPr>
        <p:grpSpPr>
          <a:xfrm>
            <a:off x="4959377" y="1545894"/>
            <a:ext cx="2928196" cy="2521916"/>
            <a:chOff x="4959377" y="1545894"/>
            <a:chExt cx="2928196" cy="2521916"/>
          </a:xfrm>
        </p:grpSpPr>
        <p:pic>
          <p:nvPicPr>
            <p:cNvPr id="123" name="Google Shape;123;p4"/>
            <p:cNvPicPr preferRelativeResize="0"/>
            <p:nvPr/>
          </p:nvPicPr>
          <p:blipFill rotWithShape="1">
            <a:blip r:embed="rId3">
              <a:alphaModFix/>
            </a:blip>
            <a:srcRect b="3496" l="0" r="0" t="-1"/>
            <a:stretch/>
          </p:blipFill>
          <p:spPr>
            <a:xfrm>
              <a:off x="4959377" y="1545894"/>
              <a:ext cx="1474573" cy="406575"/>
            </a:xfrm>
            <a:prstGeom prst="rect">
              <a:avLst/>
            </a:prstGeom>
            <a:noFill/>
            <a:ln>
              <a:noFill/>
            </a:ln>
          </p:spPr>
        </p:pic>
        <p:pic>
          <p:nvPicPr>
            <p:cNvPr id="124" name="Google Shape;124;p4"/>
            <p:cNvPicPr preferRelativeResize="0"/>
            <p:nvPr/>
          </p:nvPicPr>
          <p:blipFill rotWithShape="1">
            <a:blip r:embed="rId4">
              <a:alphaModFix/>
            </a:blip>
            <a:srcRect b="0" l="0" r="0" t="0"/>
            <a:stretch/>
          </p:blipFill>
          <p:spPr>
            <a:xfrm>
              <a:off x="6578927" y="1545894"/>
              <a:ext cx="1308646" cy="2521916"/>
            </a:xfrm>
            <a:prstGeom prst="rect">
              <a:avLst/>
            </a:prstGeom>
            <a:noFill/>
            <a:ln>
              <a:noFill/>
            </a:ln>
          </p:spPr>
        </p:pic>
        <p:pic>
          <p:nvPicPr>
            <p:cNvPr id="125" name="Google Shape;125;p4"/>
            <p:cNvPicPr preferRelativeResize="0"/>
            <p:nvPr/>
          </p:nvPicPr>
          <p:blipFill rotWithShape="1">
            <a:blip r:embed="rId5">
              <a:alphaModFix/>
            </a:blip>
            <a:srcRect b="0" l="0" r="0" t="0"/>
            <a:stretch/>
          </p:blipFill>
          <p:spPr>
            <a:xfrm>
              <a:off x="5005401" y="2058048"/>
              <a:ext cx="1474572" cy="1383289"/>
            </a:xfrm>
            <a:prstGeom prst="rect">
              <a:avLst/>
            </a:prstGeom>
            <a:noFill/>
            <a:ln>
              <a:noFill/>
            </a:ln>
          </p:spPr>
        </p:pic>
        <p:pic>
          <p:nvPicPr>
            <p:cNvPr id="126" name="Google Shape;126;p4"/>
            <p:cNvPicPr preferRelativeResize="0"/>
            <p:nvPr/>
          </p:nvPicPr>
          <p:blipFill rotWithShape="1">
            <a:blip r:embed="rId6">
              <a:alphaModFix/>
            </a:blip>
            <a:srcRect b="0" l="0" r="0" t="0"/>
            <a:stretch/>
          </p:blipFill>
          <p:spPr>
            <a:xfrm>
              <a:off x="5011968" y="3495609"/>
              <a:ext cx="1566595" cy="535419"/>
            </a:xfrm>
            <a:prstGeom prst="rect">
              <a:avLst/>
            </a:prstGeom>
            <a:noFill/>
            <a:ln>
              <a:noFill/>
            </a:ln>
          </p:spPr>
        </p:pic>
      </p:grpSp>
      <p:graphicFrame>
        <p:nvGraphicFramePr>
          <p:cNvPr id="127" name="Google Shape;127;p4"/>
          <p:cNvGraphicFramePr/>
          <p:nvPr/>
        </p:nvGraphicFramePr>
        <p:xfrm>
          <a:off x="408186" y="4437169"/>
          <a:ext cx="3000000" cy="3000000"/>
        </p:xfrm>
        <a:graphic>
          <a:graphicData uri="http://schemas.openxmlformats.org/drawingml/2006/table">
            <a:tbl>
              <a:tblPr bandRow="1" firstRow="1">
                <a:noFill/>
                <a:tableStyleId>{3A47C5E6-4F87-48CC-9F16-63B23C226623}</a:tableStyleId>
              </a:tblPr>
              <a:tblGrid>
                <a:gridCol w="1091150"/>
                <a:gridCol w="2158250"/>
                <a:gridCol w="1593475"/>
              </a:tblGrid>
              <a:tr h="226850">
                <a:tc>
                  <a:txBody>
                    <a:bodyPr/>
                    <a:lstStyle/>
                    <a:p>
                      <a:pPr indent="0" lvl="0" marL="0" marR="0" rtl="0" algn="l">
                        <a:spcBef>
                          <a:spcPts val="0"/>
                        </a:spcBef>
                        <a:spcAft>
                          <a:spcPts val="0"/>
                        </a:spcAft>
                        <a:buNone/>
                      </a:pPr>
                      <a:r>
                        <a:rPr lang="en-US" sz="1100"/>
                        <a:t>Variable Name</a:t>
                      </a:r>
                      <a:endParaRPr/>
                    </a:p>
                  </a:txBody>
                  <a:tcPr marT="45725" marB="45725" marR="91450" marL="91450"/>
                </a:tc>
                <a:tc>
                  <a:txBody>
                    <a:bodyPr/>
                    <a:lstStyle/>
                    <a:p>
                      <a:pPr indent="0" lvl="0" marL="0" marR="0" rtl="0" algn="l">
                        <a:spcBef>
                          <a:spcPts val="0"/>
                        </a:spcBef>
                        <a:spcAft>
                          <a:spcPts val="0"/>
                        </a:spcAft>
                        <a:buNone/>
                      </a:pPr>
                      <a:r>
                        <a:rPr lang="en-US" sz="1100"/>
                        <a:t>Description</a:t>
                      </a:r>
                      <a:endParaRPr/>
                    </a:p>
                  </a:txBody>
                  <a:tcPr marT="45725" marB="45725" marR="91450" marL="91450"/>
                </a:tc>
                <a:tc>
                  <a:txBody>
                    <a:bodyPr/>
                    <a:lstStyle/>
                    <a:p>
                      <a:pPr indent="0" lvl="0" marL="0" marR="0" rtl="0" algn="l">
                        <a:spcBef>
                          <a:spcPts val="0"/>
                        </a:spcBef>
                        <a:spcAft>
                          <a:spcPts val="0"/>
                        </a:spcAft>
                        <a:buNone/>
                      </a:pPr>
                      <a:r>
                        <a:rPr lang="en-US" sz="1100"/>
                        <a:t>Variable Type</a:t>
                      </a:r>
                      <a:endParaRPr/>
                    </a:p>
                  </a:txBody>
                  <a:tcPr marT="45725" marB="45725" marR="91450" marL="91450"/>
                </a:tc>
              </a:tr>
              <a:tr h="200150">
                <a:tc>
                  <a:txBody>
                    <a:bodyPr/>
                    <a:lstStyle/>
                    <a:p>
                      <a:pPr indent="0" lvl="0" marL="0" marR="0" rtl="0" algn="l">
                        <a:spcBef>
                          <a:spcPts val="0"/>
                        </a:spcBef>
                        <a:spcAft>
                          <a:spcPts val="0"/>
                        </a:spcAft>
                        <a:buNone/>
                      </a:pPr>
                      <a:r>
                        <a:rPr lang="en-US" sz="900">
                          <a:solidFill>
                            <a:srgbClr val="000000"/>
                          </a:solidFill>
                          <a:latin typeface="Calibri"/>
                          <a:ea typeface="Calibri"/>
                          <a:cs typeface="Calibri"/>
                          <a:sym typeface="Calibri"/>
                        </a:rPr>
                        <a:t>Y</a:t>
                      </a:r>
                      <a:endParaRPr/>
                    </a:p>
                  </a:txBody>
                  <a:tcPr marT="0" marB="0" marR="68575" marL="68575"/>
                </a:tc>
                <a:tc>
                  <a:txBody>
                    <a:bodyPr/>
                    <a:lstStyle/>
                    <a:p>
                      <a:pPr indent="0" lvl="0" marL="0" marR="0" rtl="0" algn="l">
                        <a:spcBef>
                          <a:spcPts val="0"/>
                        </a:spcBef>
                        <a:spcAft>
                          <a:spcPts val="0"/>
                        </a:spcAft>
                        <a:buNone/>
                      </a:pPr>
                      <a:r>
                        <a:rPr lang="en-US" sz="900">
                          <a:solidFill>
                            <a:srgbClr val="000000"/>
                          </a:solidFill>
                          <a:latin typeface="Calibri"/>
                          <a:ea typeface="Calibri"/>
                          <a:cs typeface="Calibri"/>
                          <a:sym typeface="Calibri"/>
                        </a:rPr>
                        <a:t>has the client subscribed a term deposit?</a:t>
                      </a:r>
                      <a:endParaRPr sz="900">
                        <a:solidFill>
                          <a:srgbClr val="000000"/>
                        </a:solidFill>
                        <a:latin typeface="Calibri"/>
                        <a:ea typeface="Calibri"/>
                        <a:cs typeface="Calibri"/>
                        <a:sym typeface="Calibri"/>
                      </a:endParaRPr>
                    </a:p>
                  </a:txBody>
                  <a:tcPr marT="0" marB="0" marR="68575" marL="68575"/>
                </a:tc>
                <a:tc>
                  <a:txBody>
                    <a:bodyPr/>
                    <a:lstStyle/>
                    <a:p>
                      <a:pPr indent="0" lvl="0" marL="0" marR="0" rtl="0" algn="l">
                        <a:spcBef>
                          <a:spcPts val="0"/>
                        </a:spcBef>
                        <a:spcAft>
                          <a:spcPts val="0"/>
                        </a:spcAft>
                        <a:buNone/>
                      </a:pPr>
                      <a:r>
                        <a:rPr lang="en-US" sz="900"/>
                        <a:t>Categorical (Yes / No)</a:t>
                      </a:r>
                      <a:endParaRPr sz="900">
                        <a:solidFill>
                          <a:srgbClr val="000000"/>
                        </a:solidFill>
                        <a:latin typeface="Calibri"/>
                        <a:ea typeface="Calibri"/>
                        <a:cs typeface="Calibri"/>
                        <a:sym typeface="Calibri"/>
                      </a:endParaRPr>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5"/>
          <p:cNvSpPr txBox="1"/>
          <p:nvPr>
            <p:ph idx="1" type="body"/>
          </p:nvPr>
        </p:nvSpPr>
        <p:spPr>
          <a:xfrm>
            <a:off x="311700" y="1152474"/>
            <a:ext cx="4877955" cy="3628833"/>
          </a:xfrm>
          <a:prstGeom prst="rect">
            <a:avLst/>
          </a:prstGeom>
          <a:noFill/>
          <a:ln>
            <a:noFill/>
          </a:ln>
        </p:spPr>
        <p:txBody>
          <a:bodyPr anchorCtr="0" anchor="t" bIns="91425" lIns="91425" spcFirstLastPara="1" rIns="91425" wrap="square" tIns="91425">
            <a:normAutofit/>
          </a:bodyPr>
          <a:lstStyle/>
          <a:p>
            <a:pPr indent="-171450" lvl="0" marL="171450" rtl="0" algn="l">
              <a:lnSpc>
                <a:spcPct val="90000"/>
              </a:lnSpc>
              <a:spcBef>
                <a:spcPts val="0"/>
              </a:spcBef>
              <a:spcAft>
                <a:spcPts val="0"/>
              </a:spcAft>
              <a:buClr>
                <a:schemeClr val="dk1"/>
              </a:buClr>
              <a:buSzPts val="1800"/>
              <a:buChar char="●"/>
            </a:pPr>
            <a:r>
              <a:rPr lang="en-US" sz="1200"/>
              <a:t>Most of the variables are categorical variables, we converted those variables using as.factor().</a:t>
            </a:r>
            <a:endParaRPr/>
          </a:p>
          <a:p>
            <a:pPr indent="-171450" lvl="0" marL="171450" rtl="0" algn="l">
              <a:lnSpc>
                <a:spcPct val="90000"/>
              </a:lnSpc>
              <a:spcBef>
                <a:spcPts val="1200"/>
              </a:spcBef>
              <a:spcAft>
                <a:spcPts val="0"/>
              </a:spcAft>
              <a:buClr>
                <a:schemeClr val="dk1"/>
              </a:buClr>
              <a:buSzPts val="1800"/>
              <a:buChar char="●"/>
            </a:pPr>
            <a:r>
              <a:rPr lang="en-US" sz="1200"/>
              <a:t>29% of the data for </a:t>
            </a:r>
            <a:r>
              <a:rPr b="1" lang="en-US" sz="1200"/>
              <a:t>Contact</a:t>
            </a:r>
            <a:r>
              <a:rPr lang="en-US" sz="1200"/>
              <a:t> variable falls under ‘unknown’ category.</a:t>
            </a:r>
            <a:endParaRPr/>
          </a:p>
          <a:p>
            <a:pPr indent="-171450" lvl="0" marL="171450" rtl="0" algn="l">
              <a:lnSpc>
                <a:spcPct val="90000"/>
              </a:lnSpc>
              <a:spcBef>
                <a:spcPts val="1200"/>
              </a:spcBef>
              <a:spcAft>
                <a:spcPts val="0"/>
              </a:spcAft>
              <a:buClr>
                <a:schemeClr val="dk1"/>
              </a:buClr>
              <a:buSzPts val="1800"/>
              <a:buChar char="●"/>
            </a:pPr>
            <a:r>
              <a:rPr lang="en-US" sz="1200"/>
              <a:t>Most of the data for </a:t>
            </a:r>
            <a:r>
              <a:rPr b="1" lang="en-US" sz="1200"/>
              <a:t>poutcome</a:t>
            </a:r>
            <a:r>
              <a:rPr lang="en-US" sz="1200"/>
              <a:t> variable falls under ‘unknown’ category</a:t>
            </a:r>
            <a:endParaRPr/>
          </a:p>
          <a:p>
            <a:pPr indent="-171450" lvl="0" marL="171450" rtl="0" algn="l">
              <a:lnSpc>
                <a:spcPct val="90000"/>
              </a:lnSpc>
              <a:spcBef>
                <a:spcPts val="1200"/>
              </a:spcBef>
              <a:spcAft>
                <a:spcPts val="0"/>
              </a:spcAft>
              <a:buClr>
                <a:schemeClr val="dk1"/>
              </a:buClr>
              <a:buSzPts val="1800"/>
              <a:buChar char="●"/>
            </a:pPr>
            <a:r>
              <a:rPr b="1" lang="en-US" sz="1200"/>
              <a:t>Balance</a:t>
            </a:r>
            <a:r>
              <a:rPr lang="en-US" sz="1200"/>
              <a:t> variable contains negative values and most of the clients have balance less than 12500.</a:t>
            </a:r>
            <a:endParaRPr/>
          </a:p>
          <a:p>
            <a:pPr indent="-171450" lvl="0" marL="171450" rtl="0" algn="l">
              <a:lnSpc>
                <a:spcPct val="90000"/>
              </a:lnSpc>
              <a:spcBef>
                <a:spcPts val="1200"/>
              </a:spcBef>
              <a:spcAft>
                <a:spcPts val="0"/>
              </a:spcAft>
              <a:buClr>
                <a:schemeClr val="dk1"/>
              </a:buClr>
              <a:buSzPts val="1800"/>
              <a:buChar char="●"/>
            </a:pPr>
            <a:r>
              <a:rPr lang="en-US" sz="1200"/>
              <a:t>Between all numeric variables, only </a:t>
            </a:r>
            <a:r>
              <a:rPr b="1" lang="en-US" sz="1200"/>
              <a:t>pdays</a:t>
            </a:r>
            <a:r>
              <a:rPr lang="en-US" sz="1200"/>
              <a:t> and </a:t>
            </a:r>
            <a:r>
              <a:rPr b="1" lang="en-US" sz="1200"/>
              <a:t>previous</a:t>
            </a:r>
            <a:r>
              <a:rPr lang="en-US" sz="1200"/>
              <a:t> variables have some level of relationship but not so strong to exclude anyone of these variables</a:t>
            </a:r>
            <a:endParaRPr/>
          </a:p>
          <a:p>
            <a:pPr indent="0" lvl="0" marL="0" rtl="0" algn="l">
              <a:lnSpc>
                <a:spcPct val="90000"/>
              </a:lnSpc>
              <a:spcBef>
                <a:spcPts val="1200"/>
              </a:spcBef>
              <a:spcAft>
                <a:spcPts val="0"/>
              </a:spcAft>
              <a:buClr>
                <a:schemeClr val="dk1"/>
              </a:buClr>
              <a:buSzPts val="1800"/>
              <a:buNone/>
            </a:pPr>
            <a:r>
              <a:t/>
            </a:r>
            <a:endParaRPr sz="1200"/>
          </a:p>
          <a:p>
            <a:pPr indent="0" lvl="0" marL="0" rtl="0" algn="l">
              <a:lnSpc>
                <a:spcPct val="90000"/>
              </a:lnSpc>
              <a:spcBef>
                <a:spcPts val="1200"/>
              </a:spcBef>
              <a:spcAft>
                <a:spcPts val="0"/>
              </a:spcAft>
              <a:buClr>
                <a:schemeClr val="dk1"/>
              </a:buClr>
              <a:buSzPts val="1800"/>
              <a:buNone/>
            </a:pPr>
            <a:r>
              <a:t/>
            </a:r>
            <a:endParaRPr sz="1200"/>
          </a:p>
          <a:p>
            <a:pPr indent="0" lvl="0" marL="0" rtl="0" algn="l">
              <a:lnSpc>
                <a:spcPct val="100000"/>
              </a:lnSpc>
              <a:spcBef>
                <a:spcPts val="1200"/>
              </a:spcBef>
              <a:spcAft>
                <a:spcPts val="0"/>
              </a:spcAft>
              <a:buClr>
                <a:schemeClr val="dk1"/>
              </a:buClr>
              <a:buSzPts val="1800"/>
              <a:buNone/>
            </a:pPr>
            <a:r>
              <a:rPr lang="en-US" sz="1200"/>
              <a:t>Partitioned the data into Training data (60% - 27,127 rows) </a:t>
            </a:r>
            <a:endParaRPr/>
          </a:p>
          <a:p>
            <a:pPr indent="0" lvl="0" marL="0" rtl="0" algn="l">
              <a:lnSpc>
                <a:spcPct val="100000"/>
              </a:lnSpc>
              <a:spcBef>
                <a:spcPts val="0"/>
              </a:spcBef>
              <a:spcAft>
                <a:spcPts val="0"/>
              </a:spcAft>
              <a:buClr>
                <a:schemeClr val="dk1"/>
              </a:buClr>
              <a:buSzPts val="1800"/>
              <a:buNone/>
            </a:pPr>
            <a:r>
              <a:rPr lang="en-US" sz="1200"/>
              <a:t>and Validation data (40% - 18,084 rows)</a:t>
            </a:r>
            <a:endParaRPr/>
          </a:p>
          <a:p>
            <a:pPr indent="0" lvl="0" marL="0" rtl="0" algn="l">
              <a:lnSpc>
                <a:spcPct val="90000"/>
              </a:lnSpc>
              <a:spcBef>
                <a:spcPts val="0"/>
              </a:spcBef>
              <a:spcAft>
                <a:spcPts val="1200"/>
              </a:spcAft>
              <a:buClr>
                <a:schemeClr val="dk1"/>
              </a:buClr>
              <a:buSzPts val="1800"/>
              <a:buNone/>
            </a:pPr>
            <a:r>
              <a:t/>
            </a:r>
            <a:endParaRPr sz="1200"/>
          </a:p>
        </p:txBody>
      </p:sp>
      <p:sp>
        <p:nvSpPr>
          <p:cNvPr id="133" name="Google Shape;133;p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sp>
        <p:nvSpPr>
          <p:cNvPr id="134" name="Google Shape;134;p5"/>
          <p:cNvSpPr/>
          <p:nvPr/>
        </p:nvSpPr>
        <p:spPr>
          <a:xfrm>
            <a:off x="0" y="0"/>
            <a:ext cx="9144000" cy="818700"/>
          </a:xfrm>
          <a:prstGeom prst="rect">
            <a:avLst/>
          </a:prstGeom>
          <a:solidFill>
            <a:srgbClr val="7030A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spcBef>
                <a:spcPts val="0"/>
              </a:spcBef>
              <a:spcAft>
                <a:spcPts val="0"/>
              </a:spcAft>
              <a:buNone/>
            </a:pPr>
            <a:r>
              <a:rPr b="1" i="0" lang="en-US" sz="1800" u="none" cap="none" strike="noStrike">
                <a:solidFill>
                  <a:srgbClr val="FFFFFF"/>
                </a:solidFill>
                <a:latin typeface="Calibri"/>
                <a:ea typeface="Calibri"/>
                <a:cs typeface="Calibri"/>
                <a:sym typeface="Calibri"/>
              </a:rPr>
              <a:t>Initial Analysis</a:t>
            </a:r>
            <a:endParaRPr/>
          </a:p>
        </p:txBody>
      </p:sp>
      <p:pic>
        <p:nvPicPr>
          <p:cNvPr id="135" name="Google Shape;135;p5"/>
          <p:cNvPicPr preferRelativeResize="0"/>
          <p:nvPr/>
        </p:nvPicPr>
        <p:blipFill rotWithShape="1">
          <a:blip r:embed="rId3">
            <a:alphaModFix/>
          </a:blip>
          <a:srcRect b="0" l="0" r="0" t="0"/>
          <a:stretch/>
        </p:blipFill>
        <p:spPr>
          <a:xfrm>
            <a:off x="6328662" y="1274050"/>
            <a:ext cx="1302078" cy="999810"/>
          </a:xfrm>
          <a:prstGeom prst="rect">
            <a:avLst/>
          </a:prstGeom>
          <a:noFill/>
          <a:ln>
            <a:noFill/>
          </a:ln>
        </p:spPr>
      </p:pic>
      <p:pic>
        <p:nvPicPr>
          <p:cNvPr id="136" name="Google Shape;136;p5"/>
          <p:cNvPicPr preferRelativeResize="0"/>
          <p:nvPr/>
        </p:nvPicPr>
        <p:blipFill rotWithShape="1">
          <a:blip r:embed="rId4">
            <a:alphaModFix/>
          </a:blip>
          <a:srcRect b="0" l="0" r="0" t="0"/>
          <a:stretch/>
        </p:blipFill>
        <p:spPr>
          <a:xfrm>
            <a:off x="4936425" y="1274037"/>
            <a:ext cx="1302050" cy="999810"/>
          </a:xfrm>
          <a:prstGeom prst="rect">
            <a:avLst/>
          </a:prstGeom>
          <a:noFill/>
          <a:ln>
            <a:noFill/>
          </a:ln>
        </p:spPr>
      </p:pic>
      <p:pic>
        <p:nvPicPr>
          <p:cNvPr id="137" name="Google Shape;137;p5"/>
          <p:cNvPicPr preferRelativeResize="0"/>
          <p:nvPr/>
        </p:nvPicPr>
        <p:blipFill rotWithShape="1">
          <a:blip r:embed="rId5">
            <a:alphaModFix/>
          </a:blip>
          <a:srcRect b="0" l="0" r="0" t="0"/>
          <a:stretch/>
        </p:blipFill>
        <p:spPr>
          <a:xfrm>
            <a:off x="6996725" y="2861575"/>
            <a:ext cx="2147275" cy="1799175"/>
          </a:xfrm>
          <a:prstGeom prst="rect">
            <a:avLst/>
          </a:prstGeom>
          <a:noFill/>
          <a:ln>
            <a:noFill/>
          </a:ln>
        </p:spPr>
      </p:pic>
      <p:pic>
        <p:nvPicPr>
          <p:cNvPr id="138" name="Google Shape;138;p5"/>
          <p:cNvPicPr preferRelativeResize="0"/>
          <p:nvPr/>
        </p:nvPicPr>
        <p:blipFill rotWithShape="1">
          <a:blip r:embed="rId6">
            <a:alphaModFix/>
          </a:blip>
          <a:srcRect b="0" l="0" r="0" t="0"/>
          <a:stretch/>
        </p:blipFill>
        <p:spPr>
          <a:xfrm>
            <a:off x="5006500" y="2768743"/>
            <a:ext cx="2147275" cy="1984845"/>
          </a:xfrm>
          <a:prstGeom prst="rect">
            <a:avLst/>
          </a:prstGeom>
          <a:noFill/>
          <a:ln>
            <a:noFill/>
          </a:ln>
        </p:spPr>
      </p:pic>
      <p:pic>
        <p:nvPicPr>
          <p:cNvPr id="139" name="Google Shape;139;p5"/>
          <p:cNvPicPr preferRelativeResize="0"/>
          <p:nvPr/>
        </p:nvPicPr>
        <p:blipFill rotWithShape="1">
          <a:blip r:embed="rId7">
            <a:alphaModFix/>
          </a:blip>
          <a:srcRect b="0" l="8610" r="-8609" t="0"/>
          <a:stretch/>
        </p:blipFill>
        <p:spPr>
          <a:xfrm>
            <a:off x="7720900" y="1274050"/>
            <a:ext cx="1302075" cy="999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sp>
        <p:nvSpPr>
          <p:cNvPr id="145" name="Google Shape;145;p6"/>
          <p:cNvSpPr/>
          <p:nvPr/>
        </p:nvSpPr>
        <p:spPr>
          <a:xfrm>
            <a:off x="0" y="0"/>
            <a:ext cx="9144000" cy="818700"/>
          </a:xfrm>
          <a:prstGeom prst="rect">
            <a:avLst/>
          </a:prstGeom>
          <a:solidFill>
            <a:srgbClr val="7030A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spcBef>
                <a:spcPts val="0"/>
              </a:spcBef>
              <a:spcAft>
                <a:spcPts val="0"/>
              </a:spcAft>
              <a:buNone/>
            </a:pPr>
            <a:r>
              <a:rPr b="1" i="0" lang="en-US" sz="1800" u="none" cap="none" strike="noStrike">
                <a:solidFill>
                  <a:srgbClr val="FFFFFF"/>
                </a:solidFill>
                <a:latin typeface="Calibri"/>
                <a:ea typeface="Calibri"/>
                <a:cs typeface="Calibri"/>
                <a:sym typeface="Calibri"/>
              </a:rPr>
              <a:t>Initial Analysis</a:t>
            </a:r>
            <a:endParaRPr/>
          </a:p>
        </p:txBody>
      </p:sp>
      <p:grpSp>
        <p:nvGrpSpPr>
          <p:cNvPr id="146" name="Google Shape;146;p6"/>
          <p:cNvGrpSpPr/>
          <p:nvPr/>
        </p:nvGrpSpPr>
        <p:grpSpPr>
          <a:xfrm>
            <a:off x="413337" y="3024605"/>
            <a:ext cx="1497645" cy="1560843"/>
            <a:chOff x="902064" y="1146343"/>
            <a:chExt cx="1841895" cy="2399700"/>
          </a:xfrm>
        </p:grpSpPr>
        <p:sp>
          <p:nvSpPr>
            <p:cNvPr id="147" name="Google Shape;147;p6"/>
            <p:cNvSpPr/>
            <p:nvPr/>
          </p:nvSpPr>
          <p:spPr>
            <a:xfrm rot="-5400000">
              <a:off x="630159" y="1432243"/>
              <a:ext cx="2399700" cy="1827900"/>
            </a:xfrm>
            <a:prstGeom prst="rightArrowCallout">
              <a:avLst>
                <a:gd fmla="val 9283" name="adj1"/>
                <a:gd fmla="val 13570" name="adj2"/>
                <a:gd fmla="val 16082" name="adj3"/>
                <a:gd fmla="val 81236" name="adj4"/>
              </a:avLst>
            </a:prstGeom>
            <a:solidFill>
              <a:srgbClr val="A1C3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8" name="Google Shape;148;p6"/>
            <p:cNvSpPr/>
            <p:nvPr/>
          </p:nvSpPr>
          <p:spPr>
            <a:xfrm flipH="1">
              <a:off x="1004625" y="1686400"/>
              <a:ext cx="1649400" cy="1769700"/>
            </a:xfrm>
            <a:prstGeom prst="snip1Rect">
              <a:avLst>
                <a:gd fmla="val 0" name="adj"/>
              </a:avLst>
            </a:prstGeom>
            <a:solidFill>
              <a:srgbClr val="0C58D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9" name="Google Shape;149;p6"/>
            <p:cNvSpPr txBox="1"/>
            <p:nvPr/>
          </p:nvSpPr>
          <p:spPr>
            <a:xfrm>
              <a:off x="902064" y="1429032"/>
              <a:ext cx="1649400" cy="1947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600"/>
                <a:buFont typeface="Calibri"/>
                <a:buNone/>
              </a:pPr>
              <a:r>
                <a:t/>
              </a:r>
              <a:endParaRPr b="1" i="0" sz="600" u="none" cap="none" strike="noStrike">
                <a:solidFill>
                  <a:srgbClr val="FFFFFF"/>
                </a:solidFill>
                <a:latin typeface="Roboto"/>
                <a:ea typeface="Roboto"/>
                <a:cs typeface="Roboto"/>
                <a:sym typeface="Roboto"/>
              </a:endParaRPr>
            </a:p>
            <a:p>
              <a:pPr indent="0" lvl="0" marL="91440" marR="0" rtl="0" algn="l">
                <a:lnSpc>
                  <a:spcPct val="115000"/>
                </a:lnSpc>
                <a:spcBef>
                  <a:spcPts val="0"/>
                </a:spcBef>
                <a:spcAft>
                  <a:spcPts val="0"/>
                </a:spcAft>
                <a:buClr>
                  <a:srgbClr val="FFFFFF"/>
                </a:buClr>
                <a:buSzPts val="700"/>
                <a:buFont typeface="Roboto"/>
                <a:buNone/>
              </a:pPr>
              <a:r>
                <a:rPr b="0" i="0" lang="en-US" sz="700" u="none" cap="none" strike="noStrike">
                  <a:solidFill>
                    <a:srgbClr val="FFFFFF"/>
                  </a:solidFill>
                  <a:latin typeface="Roboto"/>
                  <a:ea typeface="Roboto"/>
                  <a:cs typeface="Roboto"/>
                  <a:sym typeface="Roboto"/>
                </a:rPr>
                <a:t>Most of the clients Below age of 25 years and over the age of 60 years tends to accept Term Deposit offer.</a:t>
              </a:r>
              <a:endParaRPr b="0" i="0" sz="700" u="none" cap="none" strike="noStrike">
                <a:solidFill>
                  <a:srgbClr val="FFFFFF"/>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600"/>
                <a:buFont typeface="Calibri"/>
                <a:buNone/>
              </a:pPr>
              <a:r>
                <a:t/>
              </a:r>
              <a:endParaRPr b="1" i="0" sz="600" u="none" cap="none" strike="noStrike">
                <a:solidFill>
                  <a:srgbClr val="FFFFFF"/>
                </a:solidFill>
                <a:latin typeface="Roboto"/>
                <a:ea typeface="Roboto"/>
                <a:cs typeface="Roboto"/>
                <a:sym typeface="Roboto"/>
              </a:endParaRPr>
            </a:p>
            <a:p>
              <a:pPr indent="0" lvl="0" marL="0" marR="0" rtl="0" algn="ctr">
                <a:lnSpc>
                  <a:spcPct val="115000"/>
                </a:lnSpc>
                <a:spcBef>
                  <a:spcPts val="0"/>
                </a:spcBef>
                <a:spcAft>
                  <a:spcPts val="1600"/>
                </a:spcAft>
                <a:buClr>
                  <a:schemeClr val="dk1"/>
                </a:buClr>
                <a:buSzPts val="800"/>
                <a:buFont typeface="Calibri"/>
                <a:buNone/>
              </a:pPr>
              <a:r>
                <a:t/>
              </a:r>
              <a:endParaRPr b="0" i="0" sz="800" u="none" cap="none" strike="noStrike">
                <a:solidFill>
                  <a:srgbClr val="FFFFFF"/>
                </a:solidFill>
                <a:latin typeface="Calibri"/>
                <a:ea typeface="Calibri"/>
                <a:cs typeface="Calibri"/>
                <a:sym typeface="Calibri"/>
              </a:endParaRPr>
            </a:p>
          </p:txBody>
        </p:sp>
      </p:grpSp>
      <p:pic>
        <p:nvPicPr>
          <p:cNvPr id="150" name="Google Shape;150;p6"/>
          <p:cNvPicPr preferRelativeResize="0"/>
          <p:nvPr/>
        </p:nvPicPr>
        <p:blipFill rotWithShape="1">
          <a:blip r:embed="rId3">
            <a:alphaModFix/>
          </a:blip>
          <a:srcRect b="0" l="0" r="0" t="0"/>
          <a:stretch/>
        </p:blipFill>
        <p:spPr>
          <a:xfrm>
            <a:off x="2350250" y="1086848"/>
            <a:ext cx="1913798" cy="1849205"/>
          </a:xfrm>
          <a:prstGeom prst="rect">
            <a:avLst/>
          </a:prstGeom>
          <a:noFill/>
          <a:ln>
            <a:noFill/>
          </a:ln>
        </p:spPr>
      </p:pic>
      <p:grpSp>
        <p:nvGrpSpPr>
          <p:cNvPr id="151" name="Google Shape;151;p6"/>
          <p:cNvGrpSpPr/>
          <p:nvPr/>
        </p:nvGrpSpPr>
        <p:grpSpPr>
          <a:xfrm>
            <a:off x="2558326" y="3024605"/>
            <a:ext cx="1497645" cy="1560843"/>
            <a:chOff x="902064" y="1146343"/>
            <a:chExt cx="1841895" cy="2399700"/>
          </a:xfrm>
        </p:grpSpPr>
        <p:sp>
          <p:nvSpPr>
            <p:cNvPr id="152" name="Google Shape;152;p6"/>
            <p:cNvSpPr/>
            <p:nvPr/>
          </p:nvSpPr>
          <p:spPr>
            <a:xfrm rot="-5400000">
              <a:off x="630159" y="1432243"/>
              <a:ext cx="2399700" cy="1827900"/>
            </a:xfrm>
            <a:prstGeom prst="rightArrowCallout">
              <a:avLst>
                <a:gd fmla="val 9283" name="adj1"/>
                <a:gd fmla="val 13570" name="adj2"/>
                <a:gd fmla="val 16082" name="adj3"/>
                <a:gd fmla="val 81236" name="adj4"/>
              </a:avLst>
            </a:prstGeom>
            <a:solidFill>
              <a:srgbClr val="A1C3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3" name="Google Shape;153;p6"/>
            <p:cNvSpPr/>
            <p:nvPr/>
          </p:nvSpPr>
          <p:spPr>
            <a:xfrm flipH="1">
              <a:off x="1004625" y="1686400"/>
              <a:ext cx="1649400" cy="1769700"/>
            </a:xfrm>
            <a:prstGeom prst="snip1Rect">
              <a:avLst>
                <a:gd fmla="val 0" name="adj"/>
              </a:avLst>
            </a:prstGeom>
            <a:solidFill>
              <a:srgbClr val="0C58D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4" name="Google Shape;154;p6"/>
            <p:cNvSpPr txBox="1"/>
            <p:nvPr/>
          </p:nvSpPr>
          <p:spPr>
            <a:xfrm>
              <a:off x="902064" y="1429032"/>
              <a:ext cx="1649400" cy="1947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600"/>
                <a:buFont typeface="Calibri"/>
                <a:buNone/>
              </a:pPr>
              <a:r>
                <a:t/>
              </a:r>
              <a:endParaRPr b="1" i="0" sz="600" u="none" cap="none" strike="noStrike">
                <a:solidFill>
                  <a:srgbClr val="FFFFFF"/>
                </a:solidFill>
                <a:latin typeface="Roboto"/>
                <a:ea typeface="Roboto"/>
                <a:cs typeface="Roboto"/>
                <a:sym typeface="Roboto"/>
              </a:endParaRPr>
            </a:p>
            <a:p>
              <a:pPr indent="0" lvl="0" marL="91440" marR="0" rtl="0" algn="l">
                <a:lnSpc>
                  <a:spcPct val="115000"/>
                </a:lnSpc>
                <a:spcBef>
                  <a:spcPts val="0"/>
                </a:spcBef>
                <a:spcAft>
                  <a:spcPts val="0"/>
                </a:spcAft>
                <a:buClr>
                  <a:srgbClr val="FFFFFF"/>
                </a:buClr>
                <a:buSzPts val="700"/>
                <a:buFont typeface="Roboto"/>
                <a:buNone/>
              </a:pPr>
              <a:r>
                <a:rPr b="0" i="0" lang="en-US" sz="700" u="none" cap="none" strike="noStrike">
                  <a:solidFill>
                    <a:srgbClr val="FFFFFF"/>
                  </a:solidFill>
                  <a:latin typeface="Roboto"/>
                  <a:ea typeface="Roboto"/>
                  <a:cs typeface="Roboto"/>
                  <a:sym typeface="Roboto"/>
                </a:rPr>
                <a:t>The duration of call seems to highly influence the outcome variable. Longer duration call results into successful subscription of Term deposit.</a:t>
              </a:r>
              <a:endParaRPr/>
            </a:p>
            <a:p>
              <a:pPr indent="0" lvl="0" marL="91440" marR="0" rtl="0" algn="l">
                <a:lnSpc>
                  <a:spcPct val="115000"/>
                </a:lnSpc>
                <a:spcBef>
                  <a:spcPts val="0"/>
                </a:spcBef>
                <a:spcAft>
                  <a:spcPts val="0"/>
                </a:spcAft>
                <a:buClr>
                  <a:srgbClr val="FFFFFF"/>
                </a:buClr>
                <a:buSzPts val="700"/>
                <a:buFont typeface="Roboto"/>
                <a:buNone/>
              </a:pPr>
              <a:r>
                <a:rPr b="0" i="0" lang="en-US" sz="700" u="none" cap="none" strike="noStrike">
                  <a:solidFill>
                    <a:srgbClr val="FFFFFF"/>
                  </a:solidFill>
                  <a:latin typeface="Roboto"/>
                  <a:ea typeface="Roboto"/>
                  <a:cs typeface="Roboto"/>
                  <a:sym typeface="Roboto"/>
                </a:rPr>
                <a:t>Not a good variable to be included in Model.</a:t>
              </a:r>
              <a:endParaRPr b="0" i="0" sz="700" u="none" cap="none" strike="noStrike">
                <a:solidFill>
                  <a:srgbClr val="FFFFFF"/>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600"/>
                <a:buFont typeface="Calibri"/>
                <a:buNone/>
              </a:pPr>
              <a:r>
                <a:t/>
              </a:r>
              <a:endParaRPr b="1" i="0" sz="600" u="none" cap="none" strike="noStrike">
                <a:solidFill>
                  <a:srgbClr val="FFFFFF"/>
                </a:solidFill>
                <a:latin typeface="Roboto"/>
                <a:ea typeface="Roboto"/>
                <a:cs typeface="Roboto"/>
                <a:sym typeface="Roboto"/>
              </a:endParaRPr>
            </a:p>
            <a:p>
              <a:pPr indent="0" lvl="0" marL="0" marR="0" rtl="0" algn="ctr">
                <a:lnSpc>
                  <a:spcPct val="115000"/>
                </a:lnSpc>
                <a:spcBef>
                  <a:spcPts val="0"/>
                </a:spcBef>
                <a:spcAft>
                  <a:spcPts val="1600"/>
                </a:spcAft>
                <a:buClr>
                  <a:schemeClr val="dk1"/>
                </a:buClr>
                <a:buSzPts val="800"/>
                <a:buFont typeface="Calibri"/>
                <a:buNone/>
              </a:pPr>
              <a:r>
                <a:t/>
              </a:r>
              <a:endParaRPr b="0" i="0" sz="800" u="none" cap="none" strike="noStrike">
                <a:solidFill>
                  <a:srgbClr val="FFFFFF"/>
                </a:solidFill>
                <a:latin typeface="Calibri"/>
                <a:ea typeface="Calibri"/>
                <a:cs typeface="Calibri"/>
                <a:sym typeface="Calibri"/>
              </a:endParaRPr>
            </a:p>
          </p:txBody>
        </p:sp>
      </p:grpSp>
      <p:pic>
        <p:nvPicPr>
          <p:cNvPr id="155" name="Google Shape;155;p6"/>
          <p:cNvPicPr preferRelativeResize="0"/>
          <p:nvPr/>
        </p:nvPicPr>
        <p:blipFill rotWithShape="1">
          <a:blip r:embed="rId4">
            <a:alphaModFix/>
          </a:blip>
          <a:srcRect b="0" l="0" r="0" t="0"/>
          <a:stretch/>
        </p:blipFill>
        <p:spPr>
          <a:xfrm>
            <a:off x="4379679" y="1086848"/>
            <a:ext cx="2000547" cy="1931450"/>
          </a:xfrm>
          <a:prstGeom prst="rect">
            <a:avLst/>
          </a:prstGeom>
          <a:noFill/>
          <a:ln>
            <a:noFill/>
          </a:ln>
        </p:spPr>
      </p:pic>
      <p:grpSp>
        <p:nvGrpSpPr>
          <p:cNvPr id="156" name="Google Shape;156;p6"/>
          <p:cNvGrpSpPr/>
          <p:nvPr/>
        </p:nvGrpSpPr>
        <p:grpSpPr>
          <a:xfrm>
            <a:off x="4714694" y="3018298"/>
            <a:ext cx="1497645" cy="1567150"/>
            <a:chOff x="902064" y="1146343"/>
            <a:chExt cx="1841895" cy="2399700"/>
          </a:xfrm>
        </p:grpSpPr>
        <p:sp>
          <p:nvSpPr>
            <p:cNvPr id="157" name="Google Shape;157;p6"/>
            <p:cNvSpPr/>
            <p:nvPr/>
          </p:nvSpPr>
          <p:spPr>
            <a:xfrm rot="-5400000">
              <a:off x="630159" y="1432243"/>
              <a:ext cx="2399700" cy="1827900"/>
            </a:xfrm>
            <a:prstGeom prst="rightArrowCallout">
              <a:avLst>
                <a:gd fmla="val 9283" name="adj1"/>
                <a:gd fmla="val 13570" name="adj2"/>
                <a:gd fmla="val 16082" name="adj3"/>
                <a:gd fmla="val 81236" name="adj4"/>
              </a:avLst>
            </a:prstGeom>
            <a:solidFill>
              <a:srgbClr val="A1C3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8" name="Google Shape;158;p6"/>
            <p:cNvSpPr/>
            <p:nvPr/>
          </p:nvSpPr>
          <p:spPr>
            <a:xfrm flipH="1">
              <a:off x="1004625" y="1686400"/>
              <a:ext cx="1649400" cy="1769700"/>
            </a:xfrm>
            <a:prstGeom prst="snip1Rect">
              <a:avLst>
                <a:gd fmla="val 0" name="adj"/>
              </a:avLst>
            </a:prstGeom>
            <a:solidFill>
              <a:srgbClr val="0C58D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9" name="Google Shape;159;p6"/>
            <p:cNvSpPr txBox="1"/>
            <p:nvPr/>
          </p:nvSpPr>
          <p:spPr>
            <a:xfrm>
              <a:off x="902064" y="1429032"/>
              <a:ext cx="1649400" cy="1947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600"/>
                <a:buFont typeface="Calibri"/>
                <a:buNone/>
              </a:pPr>
              <a:r>
                <a:t/>
              </a:r>
              <a:endParaRPr b="1" i="0" sz="600" u="none" cap="none" strike="noStrike">
                <a:solidFill>
                  <a:srgbClr val="FFFFFF"/>
                </a:solidFill>
                <a:latin typeface="Roboto"/>
                <a:ea typeface="Roboto"/>
                <a:cs typeface="Roboto"/>
                <a:sym typeface="Roboto"/>
              </a:endParaRPr>
            </a:p>
            <a:p>
              <a:pPr indent="0" lvl="0" marL="91440" marR="0" rtl="0" algn="l">
                <a:lnSpc>
                  <a:spcPct val="115000"/>
                </a:lnSpc>
                <a:spcBef>
                  <a:spcPts val="0"/>
                </a:spcBef>
                <a:spcAft>
                  <a:spcPts val="0"/>
                </a:spcAft>
                <a:buClr>
                  <a:srgbClr val="FFFFFF"/>
                </a:buClr>
                <a:buSzPts val="700"/>
                <a:buFont typeface="Roboto"/>
                <a:buNone/>
              </a:pPr>
              <a:r>
                <a:rPr b="0" i="0" lang="en-US" sz="700" u="none" cap="none" strike="noStrike">
                  <a:solidFill>
                    <a:srgbClr val="FFFFFF"/>
                  </a:solidFill>
                  <a:latin typeface="Roboto"/>
                  <a:ea typeface="Roboto"/>
                  <a:cs typeface="Roboto"/>
                  <a:sym typeface="Roboto"/>
                </a:rPr>
                <a:t>The poutcome seems to have good influence on the outcome variable. If the client subscribed to bank’s product in last campaign, there are high chances they will subscribe to the Term Deposit.</a:t>
              </a:r>
              <a:endParaRPr/>
            </a:p>
            <a:p>
              <a:pPr indent="0" lvl="0" marL="0" marR="0" rtl="0" algn="l">
                <a:lnSpc>
                  <a:spcPct val="115000"/>
                </a:lnSpc>
                <a:spcBef>
                  <a:spcPts val="0"/>
                </a:spcBef>
                <a:spcAft>
                  <a:spcPts val="0"/>
                </a:spcAft>
                <a:buClr>
                  <a:schemeClr val="dk1"/>
                </a:buClr>
                <a:buSzPts val="600"/>
                <a:buFont typeface="Calibri"/>
                <a:buNone/>
              </a:pPr>
              <a:r>
                <a:t/>
              </a:r>
              <a:endParaRPr b="1" i="0" sz="600" u="none" cap="none" strike="noStrike">
                <a:solidFill>
                  <a:srgbClr val="FFFFFF"/>
                </a:solidFill>
                <a:latin typeface="Roboto"/>
                <a:ea typeface="Roboto"/>
                <a:cs typeface="Roboto"/>
                <a:sym typeface="Roboto"/>
              </a:endParaRPr>
            </a:p>
            <a:p>
              <a:pPr indent="0" lvl="0" marL="0" marR="0" rtl="0" algn="ctr">
                <a:lnSpc>
                  <a:spcPct val="115000"/>
                </a:lnSpc>
                <a:spcBef>
                  <a:spcPts val="0"/>
                </a:spcBef>
                <a:spcAft>
                  <a:spcPts val="1600"/>
                </a:spcAft>
                <a:buClr>
                  <a:schemeClr val="dk1"/>
                </a:buClr>
                <a:buSzPts val="800"/>
                <a:buFont typeface="Calibri"/>
                <a:buNone/>
              </a:pPr>
              <a:r>
                <a:t/>
              </a:r>
              <a:endParaRPr b="0" i="0" sz="800" u="none" cap="none" strike="noStrike">
                <a:solidFill>
                  <a:srgbClr val="FFFFFF"/>
                </a:solidFill>
                <a:latin typeface="Calibri"/>
                <a:ea typeface="Calibri"/>
                <a:cs typeface="Calibri"/>
                <a:sym typeface="Calibri"/>
              </a:endParaRPr>
            </a:p>
          </p:txBody>
        </p:sp>
      </p:grpSp>
      <p:pic>
        <p:nvPicPr>
          <p:cNvPr id="160" name="Google Shape;160;p6"/>
          <p:cNvPicPr preferRelativeResize="0"/>
          <p:nvPr/>
        </p:nvPicPr>
        <p:blipFill rotWithShape="1">
          <a:blip r:embed="rId5">
            <a:alphaModFix/>
          </a:blip>
          <a:srcRect b="0" l="0" r="0" t="0"/>
          <a:stretch/>
        </p:blipFill>
        <p:spPr>
          <a:xfrm>
            <a:off x="184732" y="1088142"/>
            <a:ext cx="1920316" cy="1847911"/>
          </a:xfrm>
          <a:prstGeom prst="rect">
            <a:avLst/>
          </a:prstGeom>
          <a:noFill/>
          <a:ln>
            <a:noFill/>
          </a:ln>
        </p:spPr>
      </p:pic>
      <p:grpSp>
        <p:nvGrpSpPr>
          <p:cNvPr id="161" name="Google Shape;161;p6"/>
          <p:cNvGrpSpPr/>
          <p:nvPr/>
        </p:nvGrpSpPr>
        <p:grpSpPr>
          <a:xfrm>
            <a:off x="6873694" y="3018298"/>
            <a:ext cx="1497645" cy="1567150"/>
            <a:chOff x="902064" y="1146343"/>
            <a:chExt cx="1841895" cy="2399700"/>
          </a:xfrm>
        </p:grpSpPr>
        <p:sp>
          <p:nvSpPr>
            <p:cNvPr id="162" name="Google Shape;162;p6"/>
            <p:cNvSpPr/>
            <p:nvPr/>
          </p:nvSpPr>
          <p:spPr>
            <a:xfrm rot="-5400000">
              <a:off x="630159" y="1432243"/>
              <a:ext cx="2399700" cy="1827900"/>
            </a:xfrm>
            <a:prstGeom prst="rightArrowCallout">
              <a:avLst>
                <a:gd fmla="val 9283" name="adj1"/>
                <a:gd fmla="val 13570" name="adj2"/>
                <a:gd fmla="val 16082" name="adj3"/>
                <a:gd fmla="val 81236" name="adj4"/>
              </a:avLst>
            </a:prstGeom>
            <a:solidFill>
              <a:srgbClr val="A1C3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3" name="Google Shape;163;p6"/>
            <p:cNvSpPr/>
            <p:nvPr/>
          </p:nvSpPr>
          <p:spPr>
            <a:xfrm flipH="1">
              <a:off x="1004625" y="1686400"/>
              <a:ext cx="1649400" cy="1769700"/>
            </a:xfrm>
            <a:prstGeom prst="snip1Rect">
              <a:avLst>
                <a:gd fmla="val 0" name="adj"/>
              </a:avLst>
            </a:prstGeom>
            <a:solidFill>
              <a:srgbClr val="0C58D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4" name="Google Shape;164;p6"/>
            <p:cNvSpPr txBox="1"/>
            <p:nvPr/>
          </p:nvSpPr>
          <p:spPr>
            <a:xfrm>
              <a:off x="902064" y="1429032"/>
              <a:ext cx="1649400" cy="1947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600"/>
                <a:buFont typeface="Calibri"/>
                <a:buNone/>
              </a:pPr>
              <a:r>
                <a:t/>
              </a:r>
              <a:endParaRPr b="1" i="0" sz="600" u="none" cap="none" strike="noStrike">
                <a:solidFill>
                  <a:srgbClr val="FFFFFF"/>
                </a:solidFill>
                <a:latin typeface="Roboto"/>
                <a:ea typeface="Roboto"/>
                <a:cs typeface="Roboto"/>
                <a:sym typeface="Roboto"/>
              </a:endParaRPr>
            </a:p>
            <a:p>
              <a:pPr indent="0" lvl="0" marL="91440" marR="0" rtl="0" algn="l">
                <a:lnSpc>
                  <a:spcPct val="115000"/>
                </a:lnSpc>
                <a:spcBef>
                  <a:spcPts val="0"/>
                </a:spcBef>
                <a:spcAft>
                  <a:spcPts val="0"/>
                </a:spcAft>
                <a:buClr>
                  <a:srgbClr val="FFFFFF"/>
                </a:buClr>
                <a:buSzPts val="700"/>
                <a:buFont typeface="Roboto"/>
                <a:buNone/>
              </a:pPr>
              <a:r>
                <a:rPr b="0" i="0" lang="en-US" sz="700" u="none" cap="none" strike="noStrike">
                  <a:solidFill>
                    <a:srgbClr val="FFFFFF"/>
                  </a:solidFill>
                  <a:latin typeface="Roboto"/>
                  <a:ea typeface="Roboto"/>
                  <a:cs typeface="Roboto"/>
                  <a:sym typeface="Roboto"/>
                </a:rPr>
                <a:t>Clients that have credit in default do not tend to choose the Term Deposit.</a:t>
              </a:r>
              <a:endParaRPr/>
            </a:p>
            <a:p>
              <a:pPr indent="0" lvl="0" marL="0" marR="0" rtl="0" algn="l">
                <a:lnSpc>
                  <a:spcPct val="115000"/>
                </a:lnSpc>
                <a:spcBef>
                  <a:spcPts val="0"/>
                </a:spcBef>
                <a:spcAft>
                  <a:spcPts val="0"/>
                </a:spcAft>
                <a:buClr>
                  <a:schemeClr val="dk1"/>
                </a:buClr>
                <a:buSzPts val="600"/>
                <a:buFont typeface="Calibri"/>
                <a:buNone/>
              </a:pPr>
              <a:r>
                <a:t/>
              </a:r>
              <a:endParaRPr b="1" i="0" sz="600" u="none" cap="none" strike="noStrike">
                <a:solidFill>
                  <a:srgbClr val="FFFFFF"/>
                </a:solidFill>
                <a:latin typeface="Roboto"/>
                <a:ea typeface="Roboto"/>
                <a:cs typeface="Roboto"/>
                <a:sym typeface="Roboto"/>
              </a:endParaRPr>
            </a:p>
            <a:p>
              <a:pPr indent="0" lvl="0" marL="0" marR="0" rtl="0" algn="ctr">
                <a:lnSpc>
                  <a:spcPct val="115000"/>
                </a:lnSpc>
                <a:spcBef>
                  <a:spcPts val="0"/>
                </a:spcBef>
                <a:spcAft>
                  <a:spcPts val="1600"/>
                </a:spcAft>
                <a:buClr>
                  <a:schemeClr val="dk1"/>
                </a:buClr>
                <a:buSzPts val="800"/>
                <a:buFont typeface="Calibri"/>
                <a:buNone/>
              </a:pPr>
              <a:r>
                <a:t/>
              </a:r>
              <a:endParaRPr b="0" i="0" sz="800" u="none" cap="none" strike="noStrike">
                <a:solidFill>
                  <a:srgbClr val="FFFFFF"/>
                </a:solidFill>
                <a:latin typeface="Calibri"/>
                <a:ea typeface="Calibri"/>
                <a:cs typeface="Calibri"/>
                <a:sym typeface="Calibri"/>
              </a:endParaRPr>
            </a:p>
          </p:txBody>
        </p:sp>
      </p:grpSp>
      <p:pic>
        <p:nvPicPr>
          <p:cNvPr id="165" name="Google Shape;165;p6"/>
          <p:cNvPicPr preferRelativeResize="0"/>
          <p:nvPr/>
        </p:nvPicPr>
        <p:blipFill rotWithShape="1">
          <a:blip r:embed="rId6">
            <a:alphaModFix/>
          </a:blip>
          <a:srcRect b="0" l="0" r="0" t="0"/>
          <a:stretch/>
        </p:blipFill>
        <p:spPr>
          <a:xfrm>
            <a:off x="6661904" y="1108373"/>
            <a:ext cx="1931490" cy="182768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7"/>
          <p:cNvSpPr txBox="1"/>
          <p:nvPr>
            <p:ph idx="1" type="body"/>
          </p:nvPr>
        </p:nvSpPr>
        <p:spPr>
          <a:xfrm>
            <a:off x="84100" y="896950"/>
            <a:ext cx="5376600" cy="36720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1800"/>
              <a:buNone/>
            </a:pPr>
            <a:r>
              <a:rPr b="1" lang="en-US" sz="1200" u="sng"/>
              <a:t>kNN:</a:t>
            </a:r>
            <a:endParaRPr/>
          </a:p>
          <a:p>
            <a:pPr indent="-171450" lvl="0" marL="171450" rtl="0" algn="l">
              <a:lnSpc>
                <a:spcPct val="90000"/>
              </a:lnSpc>
              <a:spcBef>
                <a:spcPts val="1200"/>
              </a:spcBef>
              <a:spcAft>
                <a:spcPts val="0"/>
              </a:spcAft>
              <a:buClr>
                <a:schemeClr val="dk1"/>
              </a:buClr>
              <a:buSzPts val="1800"/>
              <a:buChar char="●"/>
            </a:pPr>
            <a:r>
              <a:rPr lang="en-US" sz="1100"/>
              <a:t>Excluded contact (due to large values being ‘Unknown’), day (Due to no influence on Outcome variable) and duration (as duration will not be known for any new call) variables.</a:t>
            </a:r>
            <a:endParaRPr/>
          </a:p>
          <a:p>
            <a:pPr indent="-171450" lvl="0" marL="171450" rtl="0" algn="l">
              <a:lnSpc>
                <a:spcPct val="90000"/>
              </a:lnSpc>
              <a:spcBef>
                <a:spcPts val="1200"/>
              </a:spcBef>
              <a:spcAft>
                <a:spcPts val="0"/>
              </a:spcAft>
              <a:buClr>
                <a:schemeClr val="dk1"/>
              </a:buClr>
              <a:buSzPts val="1800"/>
              <a:buChar char="●"/>
            </a:pPr>
            <a:r>
              <a:rPr lang="en-US" sz="1100"/>
              <a:t>Identified </a:t>
            </a:r>
            <a:r>
              <a:rPr b="1" lang="en-US" sz="1100"/>
              <a:t>k=13 </a:t>
            </a:r>
            <a:r>
              <a:rPr lang="en-US" sz="1100"/>
              <a:t>as the best k based on accuracy (89.19%). </a:t>
            </a:r>
            <a:endParaRPr/>
          </a:p>
          <a:p>
            <a:pPr indent="-171450" lvl="0" marL="171450" rtl="0" algn="l">
              <a:lnSpc>
                <a:spcPct val="90000"/>
              </a:lnSpc>
              <a:spcBef>
                <a:spcPts val="1200"/>
              </a:spcBef>
              <a:spcAft>
                <a:spcPts val="0"/>
              </a:spcAft>
              <a:buClr>
                <a:schemeClr val="dk1"/>
              </a:buClr>
              <a:buSzPts val="1800"/>
              <a:buChar char="●"/>
            </a:pPr>
            <a:r>
              <a:rPr lang="en-US" sz="1100"/>
              <a:t>With K=13, achieved:</a:t>
            </a:r>
            <a:endParaRPr/>
          </a:p>
          <a:p>
            <a:pPr indent="-171450" lvl="1" marL="628650" rtl="0" algn="l">
              <a:lnSpc>
                <a:spcPct val="90000"/>
              </a:lnSpc>
              <a:spcBef>
                <a:spcPts val="1200"/>
              </a:spcBef>
              <a:spcAft>
                <a:spcPts val="0"/>
              </a:spcAft>
              <a:buClr>
                <a:schemeClr val="dk1"/>
              </a:buClr>
              <a:buSzPts val="1400"/>
              <a:buChar char="○"/>
            </a:pPr>
            <a:r>
              <a:rPr lang="en-US" sz="1050"/>
              <a:t>Accuracy = 89.19%</a:t>
            </a:r>
            <a:endParaRPr/>
          </a:p>
          <a:p>
            <a:pPr indent="-171450" lvl="1" marL="628650" rtl="0" algn="l">
              <a:lnSpc>
                <a:spcPct val="90000"/>
              </a:lnSpc>
              <a:spcBef>
                <a:spcPts val="1200"/>
              </a:spcBef>
              <a:spcAft>
                <a:spcPts val="0"/>
              </a:spcAft>
              <a:buClr>
                <a:schemeClr val="dk1"/>
              </a:buClr>
              <a:buSzPts val="1400"/>
              <a:buChar char="○"/>
            </a:pPr>
            <a:r>
              <a:rPr lang="en-US" sz="1050"/>
              <a:t>Sensitivity = 98.73%</a:t>
            </a:r>
            <a:endParaRPr/>
          </a:p>
          <a:p>
            <a:pPr indent="-171450" lvl="1" marL="628650" rtl="0" algn="l">
              <a:lnSpc>
                <a:spcPct val="90000"/>
              </a:lnSpc>
              <a:spcBef>
                <a:spcPts val="1200"/>
              </a:spcBef>
              <a:spcAft>
                <a:spcPts val="1200"/>
              </a:spcAft>
              <a:buClr>
                <a:schemeClr val="dk1"/>
              </a:buClr>
              <a:buSzPts val="1400"/>
              <a:buChar char="○"/>
            </a:pPr>
            <a:r>
              <a:rPr lang="en-US" sz="1050"/>
              <a:t>Specificity = 16.33%</a:t>
            </a:r>
            <a:endParaRPr sz="1050"/>
          </a:p>
        </p:txBody>
      </p:sp>
      <p:sp>
        <p:nvSpPr>
          <p:cNvPr id="171" name="Google Shape;171;p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sp>
        <p:nvSpPr>
          <p:cNvPr id="172" name="Google Shape;172;p7"/>
          <p:cNvSpPr/>
          <p:nvPr/>
        </p:nvSpPr>
        <p:spPr>
          <a:xfrm>
            <a:off x="0" y="0"/>
            <a:ext cx="9144000" cy="818700"/>
          </a:xfrm>
          <a:prstGeom prst="rect">
            <a:avLst/>
          </a:prstGeom>
          <a:solidFill>
            <a:srgbClr val="7030A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spcBef>
                <a:spcPts val="0"/>
              </a:spcBef>
              <a:spcAft>
                <a:spcPts val="0"/>
              </a:spcAft>
              <a:buNone/>
            </a:pPr>
            <a:r>
              <a:rPr b="1" i="0" lang="en-US" sz="1800" u="none" cap="none" strike="noStrike">
                <a:solidFill>
                  <a:srgbClr val="FFFFFF"/>
                </a:solidFill>
                <a:latin typeface="Calibri"/>
                <a:ea typeface="Calibri"/>
                <a:cs typeface="Calibri"/>
                <a:sym typeface="Calibri"/>
              </a:rPr>
              <a:t>Analysis and Results</a:t>
            </a:r>
            <a:endParaRPr/>
          </a:p>
        </p:txBody>
      </p:sp>
      <p:pic>
        <p:nvPicPr>
          <p:cNvPr id="173" name="Google Shape;173;p7"/>
          <p:cNvPicPr preferRelativeResize="0"/>
          <p:nvPr/>
        </p:nvPicPr>
        <p:blipFill rotWithShape="1">
          <a:blip r:embed="rId3">
            <a:alphaModFix/>
          </a:blip>
          <a:srcRect b="0" l="0" r="0" t="0"/>
          <a:stretch/>
        </p:blipFill>
        <p:spPr>
          <a:xfrm>
            <a:off x="3797625" y="2153800"/>
            <a:ext cx="1663075" cy="2780075"/>
          </a:xfrm>
          <a:prstGeom prst="rect">
            <a:avLst/>
          </a:prstGeom>
          <a:noFill/>
          <a:ln>
            <a:noFill/>
          </a:ln>
        </p:spPr>
      </p:pic>
      <p:pic>
        <p:nvPicPr>
          <p:cNvPr id="174" name="Google Shape;174;p7"/>
          <p:cNvPicPr preferRelativeResize="0"/>
          <p:nvPr/>
        </p:nvPicPr>
        <p:blipFill rotWithShape="1">
          <a:blip r:embed="rId4">
            <a:alphaModFix/>
          </a:blip>
          <a:srcRect b="0" l="0" r="0" t="0"/>
          <a:stretch/>
        </p:blipFill>
        <p:spPr>
          <a:xfrm>
            <a:off x="5652775" y="2153800"/>
            <a:ext cx="3259650" cy="2780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8"/>
          <p:cNvSpPr txBox="1"/>
          <p:nvPr>
            <p:ph idx="1" type="body"/>
          </p:nvPr>
        </p:nvSpPr>
        <p:spPr>
          <a:xfrm>
            <a:off x="154175" y="949100"/>
            <a:ext cx="5306400" cy="36198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1800"/>
              <a:buNone/>
            </a:pPr>
            <a:r>
              <a:rPr b="1" lang="en-US" sz="1200" u="sng"/>
              <a:t>Classification Tree:</a:t>
            </a:r>
            <a:endParaRPr/>
          </a:p>
          <a:p>
            <a:pPr indent="-171450" lvl="0" marL="171450" rtl="0" algn="l">
              <a:lnSpc>
                <a:spcPct val="90000"/>
              </a:lnSpc>
              <a:spcBef>
                <a:spcPts val="1200"/>
              </a:spcBef>
              <a:spcAft>
                <a:spcPts val="0"/>
              </a:spcAft>
              <a:buClr>
                <a:schemeClr val="dk1"/>
              </a:buClr>
              <a:buSzPts val="1800"/>
              <a:buChar char="●"/>
            </a:pPr>
            <a:r>
              <a:rPr lang="en-US" sz="1100"/>
              <a:t>Identified the best CP value (</a:t>
            </a:r>
            <a:r>
              <a:rPr b="1" lang="en-US" sz="1100"/>
              <a:t>0.0018</a:t>
            </a:r>
            <a:r>
              <a:rPr lang="en-US" sz="1100"/>
              <a:t>) and developed pruned tree based on that.</a:t>
            </a:r>
            <a:endParaRPr/>
          </a:p>
          <a:p>
            <a:pPr indent="-171450" lvl="0" marL="171450" rtl="0" algn="l">
              <a:lnSpc>
                <a:spcPct val="90000"/>
              </a:lnSpc>
              <a:spcBef>
                <a:spcPts val="1200"/>
              </a:spcBef>
              <a:spcAft>
                <a:spcPts val="0"/>
              </a:spcAft>
              <a:buClr>
                <a:schemeClr val="dk1"/>
              </a:buClr>
              <a:buSzPts val="1800"/>
              <a:buChar char="●"/>
            </a:pPr>
            <a:r>
              <a:rPr lang="en-US" sz="1100"/>
              <a:t>Achieved 89.48% accuracy with 98.89% sensitivity and 17.57% specificity with the best pruned tree.</a:t>
            </a:r>
            <a:endParaRPr/>
          </a:p>
          <a:p>
            <a:pPr indent="-171450" lvl="0" marL="171450" rtl="0" algn="l">
              <a:lnSpc>
                <a:spcPct val="90000"/>
              </a:lnSpc>
              <a:spcBef>
                <a:spcPts val="1200"/>
              </a:spcBef>
              <a:spcAft>
                <a:spcPts val="0"/>
              </a:spcAft>
              <a:buClr>
                <a:schemeClr val="dk1"/>
              </a:buClr>
              <a:buSzPts val="1800"/>
              <a:buChar char="●"/>
            </a:pPr>
            <a:r>
              <a:rPr lang="en-US" sz="1100"/>
              <a:t>To further increase the accuracy, we applied Random Forest technique and identified important variables to predict the outcome.</a:t>
            </a:r>
            <a:endParaRPr/>
          </a:p>
          <a:p>
            <a:pPr indent="-171450" lvl="0" marL="171450" rtl="0" algn="l">
              <a:lnSpc>
                <a:spcPct val="100000"/>
              </a:lnSpc>
              <a:spcBef>
                <a:spcPts val="1200"/>
              </a:spcBef>
              <a:spcAft>
                <a:spcPts val="0"/>
              </a:spcAft>
              <a:buClr>
                <a:schemeClr val="dk1"/>
              </a:buClr>
              <a:buSzPts val="1800"/>
              <a:buChar char="●"/>
            </a:pPr>
            <a:r>
              <a:rPr lang="en-US" sz="1100"/>
              <a:t>Achieved 89.39% accuracy with 98.15% sensitivity </a:t>
            </a:r>
            <a:endParaRPr/>
          </a:p>
          <a:p>
            <a:pPr indent="0" lvl="0" marL="0" rtl="0" algn="l">
              <a:lnSpc>
                <a:spcPct val="100000"/>
              </a:lnSpc>
              <a:spcBef>
                <a:spcPts val="0"/>
              </a:spcBef>
              <a:spcAft>
                <a:spcPts val="0"/>
              </a:spcAft>
              <a:buClr>
                <a:schemeClr val="dk1"/>
              </a:buClr>
              <a:buSzPts val="1800"/>
              <a:buNone/>
            </a:pPr>
            <a:r>
              <a:rPr lang="en-US" sz="1100"/>
              <a:t>and 22.49% specificity with the random forest.</a:t>
            </a:r>
            <a:endParaRPr/>
          </a:p>
          <a:p>
            <a:pPr indent="0" lvl="0" marL="0" rtl="0" algn="l">
              <a:lnSpc>
                <a:spcPct val="100000"/>
              </a:lnSpc>
              <a:spcBef>
                <a:spcPts val="0"/>
              </a:spcBef>
              <a:spcAft>
                <a:spcPts val="0"/>
              </a:spcAft>
              <a:buClr>
                <a:schemeClr val="dk1"/>
              </a:buClr>
              <a:buSzPts val="1800"/>
              <a:buNone/>
            </a:pPr>
            <a:r>
              <a:t/>
            </a:r>
            <a:endParaRPr sz="1100"/>
          </a:p>
        </p:txBody>
      </p:sp>
      <p:sp>
        <p:nvSpPr>
          <p:cNvPr id="180" name="Google Shape;180;p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sp>
        <p:nvSpPr>
          <p:cNvPr id="181" name="Google Shape;181;p8"/>
          <p:cNvSpPr/>
          <p:nvPr/>
        </p:nvSpPr>
        <p:spPr>
          <a:xfrm>
            <a:off x="0" y="0"/>
            <a:ext cx="9144000" cy="818700"/>
          </a:xfrm>
          <a:prstGeom prst="rect">
            <a:avLst/>
          </a:prstGeom>
          <a:solidFill>
            <a:srgbClr val="7030A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spcBef>
                <a:spcPts val="0"/>
              </a:spcBef>
              <a:spcAft>
                <a:spcPts val="0"/>
              </a:spcAft>
              <a:buNone/>
            </a:pPr>
            <a:r>
              <a:rPr b="1" i="0" lang="en-US" sz="1800" u="none" cap="none" strike="noStrike">
                <a:solidFill>
                  <a:srgbClr val="FFFFFF"/>
                </a:solidFill>
                <a:latin typeface="Calibri"/>
                <a:ea typeface="Calibri"/>
                <a:cs typeface="Calibri"/>
                <a:sym typeface="Calibri"/>
              </a:rPr>
              <a:t>Analysis and Results</a:t>
            </a:r>
            <a:endParaRPr/>
          </a:p>
        </p:txBody>
      </p:sp>
      <p:pic>
        <p:nvPicPr>
          <p:cNvPr id="182" name="Google Shape;182;p8"/>
          <p:cNvPicPr preferRelativeResize="0"/>
          <p:nvPr/>
        </p:nvPicPr>
        <p:blipFill rotWithShape="1">
          <a:blip r:embed="rId3">
            <a:alphaModFix/>
          </a:blip>
          <a:srcRect b="0" l="0" r="0" t="0"/>
          <a:stretch/>
        </p:blipFill>
        <p:spPr>
          <a:xfrm>
            <a:off x="3742000" y="2746925"/>
            <a:ext cx="2430825" cy="2242425"/>
          </a:xfrm>
          <a:prstGeom prst="rect">
            <a:avLst/>
          </a:prstGeom>
          <a:noFill/>
          <a:ln>
            <a:noFill/>
          </a:ln>
        </p:spPr>
      </p:pic>
      <p:pic>
        <p:nvPicPr>
          <p:cNvPr id="183" name="Google Shape;183;p8"/>
          <p:cNvPicPr preferRelativeResize="0"/>
          <p:nvPr/>
        </p:nvPicPr>
        <p:blipFill rotWithShape="1">
          <a:blip r:embed="rId4">
            <a:alphaModFix/>
          </a:blip>
          <a:srcRect b="0" l="0" r="0" t="0"/>
          <a:stretch/>
        </p:blipFill>
        <p:spPr>
          <a:xfrm>
            <a:off x="6172824" y="949100"/>
            <a:ext cx="2866125" cy="258859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9"/>
          <p:cNvPicPr preferRelativeResize="0"/>
          <p:nvPr/>
        </p:nvPicPr>
        <p:blipFill rotWithShape="1">
          <a:blip r:embed="rId3">
            <a:alphaModFix/>
          </a:blip>
          <a:srcRect b="0" l="0" r="0" t="0"/>
          <a:stretch/>
        </p:blipFill>
        <p:spPr>
          <a:xfrm>
            <a:off x="4274622" y="2529037"/>
            <a:ext cx="2732772" cy="2571750"/>
          </a:xfrm>
          <a:prstGeom prst="rect">
            <a:avLst/>
          </a:prstGeom>
          <a:noFill/>
          <a:ln>
            <a:noFill/>
          </a:ln>
        </p:spPr>
      </p:pic>
      <p:sp>
        <p:nvSpPr>
          <p:cNvPr id="189" name="Google Shape;189;p9"/>
          <p:cNvSpPr txBox="1"/>
          <p:nvPr>
            <p:ph idx="1" type="body"/>
          </p:nvPr>
        </p:nvSpPr>
        <p:spPr>
          <a:xfrm>
            <a:off x="311701" y="1152475"/>
            <a:ext cx="5148850" cy="34164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1800"/>
              <a:buNone/>
            </a:pPr>
            <a:r>
              <a:rPr b="1" lang="en-US" sz="1200" u="sng"/>
              <a:t>Logistic Regression:</a:t>
            </a:r>
            <a:endParaRPr/>
          </a:p>
          <a:p>
            <a:pPr indent="-171450" lvl="0" marL="171450" rtl="0" algn="l">
              <a:lnSpc>
                <a:spcPct val="90000"/>
              </a:lnSpc>
              <a:spcBef>
                <a:spcPts val="1200"/>
              </a:spcBef>
              <a:spcAft>
                <a:spcPts val="0"/>
              </a:spcAft>
              <a:buClr>
                <a:schemeClr val="dk1"/>
              </a:buClr>
              <a:buSzPts val="1800"/>
              <a:buChar char="●"/>
            </a:pPr>
            <a:r>
              <a:rPr lang="en-US" sz="1100"/>
              <a:t>Employed logistic regression model and achieved 89.36% accuracy with 98.71% sensitivity and 17.96% specificity .</a:t>
            </a:r>
            <a:endParaRPr/>
          </a:p>
          <a:p>
            <a:pPr indent="-171450" lvl="0" marL="171450" rtl="0" algn="l">
              <a:lnSpc>
                <a:spcPct val="90000"/>
              </a:lnSpc>
              <a:spcBef>
                <a:spcPts val="1200"/>
              </a:spcBef>
              <a:spcAft>
                <a:spcPts val="0"/>
              </a:spcAft>
              <a:buClr>
                <a:schemeClr val="dk1"/>
              </a:buClr>
              <a:buSzPts val="1800"/>
              <a:buChar char="●"/>
            </a:pPr>
            <a:r>
              <a:rPr lang="en-US" sz="1100"/>
              <a:t>Co</a:t>
            </a:r>
            <a:endParaRPr/>
          </a:p>
          <a:p>
            <a:pPr indent="-57150" lvl="0" marL="171450" rtl="0" algn="l">
              <a:lnSpc>
                <a:spcPct val="90000"/>
              </a:lnSpc>
              <a:spcBef>
                <a:spcPts val="1200"/>
              </a:spcBef>
              <a:spcAft>
                <a:spcPts val="0"/>
              </a:spcAft>
              <a:buClr>
                <a:schemeClr val="dk1"/>
              </a:buClr>
              <a:buSzPts val="1800"/>
              <a:buNone/>
            </a:pPr>
            <a:r>
              <a:t/>
            </a:r>
            <a:endParaRPr sz="1100"/>
          </a:p>
          <a:p>
            <a:pPr indent="-57150" lvl="0" marL="171450" rtl="0" algn="l">
              <a:lnSpc>
                <a:spcPct val="90000"/>
              </a:lnSpc>
              <a:spcBef>
                <a:spcPts val="1200"/>
              </a:spcBef>
              <a:spcAft>
                <a:spcPts val="0"/>
              </a:spcAft>
              <a:buClr>
                <a:schemeClr val="dk1"/>
              </a:buClr>
              <a:buSzPts val="1800"/>
              <a:buNone/>
            </a:pPr>
            <a:r>
              <a:t/>
            </a:r>
            <a:endParaRPr sz="1100"/>
          </a:p>
          <a:p>
            <a:pPr indent="-171450" lvl="0" marL="171450" rtl="0" algn="l">
              <a:lnSpc>
                <a:spcPct val="90000"/>
              </a:lnSpc>
              <a:spcBef>
                <a:spcPts val="1200"/>
              </a:spcBef>
              <a:spcAft>
                <a:spcPts val="0"/>
              </a:spcAft>
              <a:buClr>
                <a:schemeClr val="dk1"/>
              </a:buClr>
              <a:buSzPts val="1800"/>
              <a:buChar char="●"/>
            </a:pPr>
            <a:r>
              <a:rPr lang="en-US" sz="1100"/>
              <a:t>Co2</a:t>
            </a:r>
            <a:endParaRPr/>
          </a:p>
          <a:p>
            <a:pPr indent="-57150" lvl="0" marL="171450" rtl="0" algn="l">
              <a:lnSpc>
                <a:spcPct val="90000"/>
              </a:lnSpc>
              <a:spcBef>
                <a:spcPts val="1200"/>
              </a:spcBef>
              <a:spcAft>
                <a:spcPts val="0"/>
              </a:spcAft>
              <a:buClr>
                <a:schemeClr val="dk1"/>
              </a:buClr>
              <a:buSzPts val="1800"/>
              <a:buNone/>
            </a:pPr>
            <a:r>
              <a:t/>
            </a:r>
            <a:endParaRPr sz="1100"/>
          </a:p>
          <a:p>
            <a:pPr indent="-171450" lvl="0" marL="171450" rtl="0" algn="l">
              <a:lnSpc>
                <a:spcPct val="90000"/>
              </a:lnSpc>
              <a:spcBef>
                <a:spcPts val="1200"/>
              </a:spcBef>
              <a:spcAft>
                <a:spcPts val="0"/>
              </a:spcAft>
              <a:buClr>
                <a:schemeClr val="dk1"/>
              </a:buClr>
              <a:buSzPts val="1800"/>
              <a:buChar char="●"/>
            </a:pPr>
            <a:r>
              <a:rPr lang="en-US" sz="1100"/>
              <a:t>Decile</a:t>
            </a:r>
            <a:endParaRPr/>
          </a:p>
          <a:p>
            <a:pPr indent="0" lvl="0" marL="0" rtl="0" algn="l">
              <a:lnSpc>
                <a:spcPct val="100000"/>
              </a:lnSpc>
              <a:spcBef>
                <a:spcPts val="1200"/>
              </a:spcBef>
              <a:spcAft>
                <a:spcPts val="0"/>
              </a:spcAft>
              <a:buClr>
                <a:schemeClr val="dk1"/>
              </a:buClr>
              <a:buSzPts val="1800"/>
              <a:buNone/>
            </a:pPr>
            <a:r>
              <a:t/>
            </a:r>
            <a:endParaRPr sz="1100"/>
          </a:p>
        </p:txBody>
      </p:sp>
      <p:sp>
        <p:nvSpPr>
          <p:cNvPr id="190" name="Google Shape;190;p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888888"/>
              </a:buClr>
              <a:buSzPts val="900"/>
              <a:buFont typeface="Calibri"/>
              <a:buNone/>
            </a:pPr>
            <a:fld id="{00000000-1234-1234-1234-123412341234}" type="slidenum">
              <a:rPr lang="en-US"/>
              <a:t>‹#›</a:t>
            </a:fld>
            <a:endParaRPr/>
          </a:p>
        </p:txBody>
      </p:sp>
      <p:sp>
        <p:nvSpPr>
          <p:cNvPr id="191" name="Google Shape;191;p9"/>
          <p:cNvSpPr/>
          <p:nvPr/>
        </p:nvSpPr>
        <p:spPr>
          <a:xfrm>
            <a:off x="0" y="0"/>
            <a:ext cx="9144000" cy="818700"/>
          </a:xfrm>
          <a:prstGeom prst="rect">
            <a:avLst/>
          </a:prstGeom>
          <a:solidFill>
            <a:srgbClr val="7030A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spcBef>
                <a:spcPts val="0"/>
              </a:spcBef>
              <a:spcAft>
                <a:spcPts val="0"/>
              </a:spcAft>
              <a:buNone/>
            </a:pPr>
            <a:r>
              <a:rPr b="1" i="0" lang="en-US" sz="1800" u="none" cap="none" strike="noStrike">
                <a:solidFill>
                  <a:srgbClr val="FFFFFF"/>
                </a:solidFill>
                <a:latin typeface="Calibri"/>
                <a:ea typeface="Calibri"/>
                <a:cs typeface="Calibri"/>
                <a:sym typeface="Calibri"/>
              </a:rPr>
              <a:t>Analysis and Results</a:t>
            </a:r>
            <a:endParaRPr/>
          </a:p>
        </p:txBody>
      </p:sp>
      <p:pic>
        <p:nvPicPr>
          <p:cNvPr id="192" name="Google Shape;192;p9"/>
          <p:cNvPicPr preferRelativeResize="0"/>
          <p:nvPr/>
        </p:nvPicPr>
        <p:blipFill rotWithShape="1">
          <a:blip r:embed="rId4">
            <a:alphaModFix/>
          </a:blip>
          <a:srcRect b="0" l="0" r="0" t="0"/>
          <a:stretch/>
        </p:blipFill>
        <p:spPr>
          <a:xfrm>
            <a:off x="6291189" y="825827"/>
            <a:ext cx="2692267" cy="2292914"/>
          </a:xfrm>
          <a:prstGeom prst="rect">
            <a:avLst/>
          </a:prstGeom>
          <a:noFill/>
          <a:ln>
            <a:noFill/>
          </a:ln>
        </p:spPr>
      </p:pic>
      <p:pic>
        <p:nvPicPr>
          <p:cNvPr id="193" name="Google Shape;193;p9"/>
          <p:cNvPicPr preferRelativeResize="0"/>
          <p:nvPr/>
        </p:nvPicPr>
        <p:blipFill rotWithShape="1">
          <a:blip r:embed="rId5">
            <a:alphaModFix/>
          </a:blip>
          <a:srcRect b="0" l="0" r="0" t="0"/>
          <a:stretch/>
        </p:blipFill>
        <p:spPr>
          <a:xfrm>
            <a:off x="492158" y="2330900"/>
            <a:ext cx="3556331" cy="375549"/>
          </a:xfrm>
          <a:prstGeom prst="rect">
            <a:avLst/>
          </a:prstGeom>
          <a:noFill/>
          <a:ln>
            <a:noFill/>
          </a:ln>
        </p:spPr>
      </p:pic>
      <p:pic>
        <p:nvPicPr>
          <p:cNvPr id="194" name="Google Shape;194;p9"/>
          <p:cNvPicPr preferRelativeResize="0"/>
          <p:nvPr/>
        </p:nvPicPr>
        <p:blipFill rotWithShape="1">
          <a:blip r:embed="rId6">
            <a:alphaModFix/>
          </a:blip>
          <a:srcRect b="0" l="0" r="0" t="0"/>
          <a:stretch/>
        </p:blipFill>
        <p:spPr>
          <a:xfrm>
            <a:off x="492158" y="3194169"/>
            <a:ext cx="3556331" cy="11565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