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AG4RBMspS52WADpEmH6wWd7O4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95c6e0af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95c6e0a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95c6e0a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95c6e0a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9"/>
          <p:cNvGrpSpPr/>
          <p:nvPr/>
        </p:nvGrpSpPr>
        <p:grpSpPr>
          <a:xfrm>
            <a:off x="255200" y="592"/>
            <a:ext cx="2250363" cy="1044300"/>
            <a:chOff x="255200" y="592"/>
            <a:chExt cx="2250363" cy="1044300"/>
          </a:xfrm>
        </p:grpSpPr>
        <p:sp>
          <p:nvSpPr>
            <p:cNvPr id="15" name="Google Shape;15;p1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9"/>
          <p:cNvGrpSpPr/>
          <p:nvPr/>
        </p:nvGrpSpPr>
        <p:grpSpPr>
          <a:xfrm>
            <a:off x="905395" y="592"/>
            <a:ext cx="2250363" cy="1044300"/>
            <a:chOff x="905395" y="592"/>
            <a:chExt cx="2250363" cy="1044300"/>
          </a:xfrm>
        </p:grpSpPr>
        <p:sp>
          <p:nvSpPr>
            <p:cNvPr id="19" name="Google Shape;19;p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9"/>
          <p:cNvGrpSpPr/>
          <p:nvPr/>
        </p:nvGrpSpPr>
        <p:grpSpPr>
          <a:xfrm>
            <a:off x="7057468" y="5088"/>
            <a:ext cx="1851281" cy="752108"/>
            <a:chOff x="6917201" y="0"/>
            <a:chExt cx="2227776" cy="863400"/>
          </a:xfrm>
        </p:grpSpPr>
        <p:sp>
          <p:nvSpPr>
            <p:cNvPr id="23" name="Google Shape;23;p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9"/>
          <p:cNvGrpSpPr/>
          <p:nvPr/>
        </p:nvGrpSpPr>
        <p:grpSpPr>
          <a:xfrm>
            <a:off x="6553032" y="4217852"/>
            <a:ext cx="2389067" cy="925737"/>
            <a:chOff x="6917201" y="0"/>
            <a:chExt cx="2227776" cy="863400"/>
          </a:xfrm>
        </p:grpSpPr>
        <p:sp>
          <p:nvSpPr>
            <p:cNvPr id="27" name="Google Shape;27;p1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9"/>
          <p:cNvGrpSpPr/>
          <p:nvPr/>
        </p:nvGrpSpPr>
        <p:grpSpPr>
          <a:xfrm>
            <a:off x="199149" y="4055652"/>
            <a:ext cx="2795413" cy="1083308"/>
            <a:chOff x="6917201" y="0"/>
            <a:chExt cx="2227776" cy="863400"/>
          </a:xfrm>
        </p:grpSpPr>
        <p:sp>
          <p:nvSpPr>
            <p:cNvPr id="31" name="Google Shape;31;p1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8"/>
          <p:cNvGrpSpPr/>
          <p:nvPr/>
        </p:nvGrpSpPr>
        <p:grpSpPr>
          <a:xfrm>
            <a:off x="5959222" y="4119576"/>
            <a:ext cx="2520951" cy="1024165"/>
            <a:chOff x="6917201" y="0"/>
            <a:chExt cx="2227776" cy="863400"/>
          </a:xfrm>
        </p:grpSpPr>
        <p:sp>
          <p:nvSpPr>
            <p:cNvPr id="112" name="Google Shape;112;p2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8"/>
          <p:cNvGrpSpPr/>
          <p:nvPr/>
        </p:nvGrpSpPr>
        <p:grpSpPr>
          <a:xfrm>
            <a:off x="199149" y="2"/>
            <a:ext cx="2795413" cy="1083308"/>
            <a:chOff x="6917201" y="0"/>
            <a:chExt cx="2227776" cy="863400"/>
          </a:xfrm>
        </p:grpSpPr>
        <p:sp>
          <p:nvSpPr>
            <p:cNvPr id="116" name="Google Shape;116;p2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8"/>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8"/>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1"/>
          <p:cNvGrpSpPr/>
          <p:nvPr/>
        </p:nvGrpSpPr>
        <p:grpSpPr>
          <a:xfrm>
            <a:off x="5594191" y="3961115"/>
            <a:ext cx="2910144" cy="1182340"/>
            <a:chOff x="6917201" y="0"/>
            <a:chExt cx="2227776" cy="863400"/>
          </a:xfrm>
        </p:grpSpPr>
        <p:sp>
          <p:nvSpPr>
            <p:cNvPr id="47" name="Google Shape;47;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1"/>
          <p:cNvGrpSpPr/>
          <p:nvPr/>
        </p:nvGrpSpPr>
        <p:grpSpPr>
          <a:xfrm>
            <a:off x="199149" y="2"/>
            <a:ext cx="2795413" cy="1083308"/>
            <a:chOff x="6917201" y="0"/>
            <a:chExt cx="2227776" cy="863400"/>
          </a:xfrm>
        </p:grpSpPr>
        <p:sp>
          <p:nvSpPr>
            <p:cNvPr id="51" name="Google Shape;51;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2"/>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2"/>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2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5"/>
          <p:cNvGrpSpPr/>
          <p:nvPr/>
        </p:nvGrpSpPr>
        <p:grpSpPr>
          <a:xfrm>
            <a:off x="255991" y="-118"/>
            <a:ext cx="2251347" cy="1043408"/>
            <a:chOff x="3961956" y="4383950"/>
            <a:chExt cx="1160548" cy="548700"/>
          </a:xfrm>
        </p:grpSpPr>
        <p:sp>
          <p:nvSpPr>
            <p:cNvPr id="81" name="Google Shape;81;p2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5"/>
          <p:cNvGrpSpPr/>
          <p:nvPr/>
        </p:nvGrpSpPr>
        <p:grpSpPr>
          <a:xfrm>
            <a:off x="34934" y="4522125"/>
            <a:ext cx="1593305" cy="617072"/>
            <a:chOff x="6917201" y="0"/>
            <a:chExt cx="2227776" cy="863400"/>
          </a:xfrm>
        </p:grpSpPr>
        <p:sp>
          <p:nvSpPr>
            <p:cNvPr id="86" name="Google Shape;86;p2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5"/>
          <p:cNvGrpSpPr/>
          <p:nvPr/>
        </p:nvGrpSpPr>
        <p:grpSpPr>
          <a:xfrm>
            <a:off x="5886353" y="1243"/>
            <a:ext cx="3257454" cy="1261514"/>
            <a:chOff x="6917201" y="0"/>
            <a:chExt cx="2227776" cy="863400"/>
          </a:xfrm>
        </p:grpSpPr>
        <p:sp>
          <p:nvSpPr>
            <p:cNvPr id="90" name="Google Shape;90;p2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8"/>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Group 7 - Final Project</a:t>
            </a:r>
            <a:endParaRPr/>
          </a:p>
        </p:txBody>
      </p:sp>
      <p:sp>
        <p:nvSpPr>
          <p:cNvPr id="129" name="Google Shape;129;p1"/>
          <p:cNvSpPr txBox="1"/>
          <p:nvPr>
            <p:ph idx="1" type="subTitle"/>
          </p:nvPr>
        </p:nvSpPr>
        <p:spPr>
          <a:xfrm>
            <a:off x="1858700" y="2933961"/>
            <a:ext cx="5361300" cy="14481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 sz="1920"/>
              <a:t>Jai Bhala</a:t>
            </a:r>
            <a:endParaRPr sz="1920"/>
          </a:p>
          <a:p>
            <a:pPr indent="0" lvl="0" marL="0" rtl="0" algn="ctr">
              <a:lnSpc>
                <a:spcPct val="80000"/>
              </a:lnSpc>
              <a:spcBef>
                <a:spcPts val="0"/>
              </a:spcBef>
              <a:spcAft>
                <a:spcPts val="0"/>
              </a:spcAft>
              <a:buSzPts val="358"/>
              <a:buNone/>
            </a:pPr>
            <a:r>
              <a:rPr lang="en" sz="1920"/>
              <a:t>Yash Dodia</a:t>
            </a:r>
            <a:endParaRPr sz="1920"/>
          </a:p>
          <a:p>
            <a:pPr indent="0" lvl="0" marL="0" rtl="0" algn="ctr">
              <a:lnSpc>
                <a:spcPct val="80000"/>
              </a:lnSpc>
              <a:spcBef>
                <a:spcPts val="0"/>
              </a:spcBef>
              <a:spcAft>
                <a:spcPts val="0"/>
              </a:spcAft>
              <a:buSzPts val="358"/>
              <a:buNone/>
            </a:pPr>
            <a:r>
              <a:rPr lang="en" sz="1920"/>
              <a:t>Sunny Grover</a:t>
            </a:r>
            <a:endParaRPr sz="1920"/>
          </a:p>
          <a:p>
            <a:pPr indent="0" lvl="0" marL="0" rtl="0" algn="ctr">
              <a:lnSpc>
                <a:spcPct val="80000"/>
              </a:lnSpc>
              <a:spcBef>
                <a:spcPts val="0"/>
              </a:spcBef>
              <a:spcAft>
                <a:spcPts val="0"/>
              </a:spcAft>
              <a:buSzPts val="358"/>
              <a:buNone/>
            </a:pPr>
            <a:r>
              <a:rPr lang="en" sz="1920"/>
              <a:t>Deeba Haider</a:t>
            </a:r>
            <a:endParaRPr sz="1920"/>
          </a:p>
          <a:p>
            <a:pPr indent="0" lvl="0" marL="0" rtl="0" algn="ctr">
              <a:lnSpc>
                <a:spcPct val="80000"/>
              </a:lnSpc>
              <a:spcBef>
                <a:spcPts val="0"/>
              </a:spcBef>
              <a:spcAft>
                <a:spcPts val="0"/>
              </a:spcAft>
              <a:buSzPts val="358"/>
              <a:buNone/>
            </a:pPr>
            <a:r>
              <a:rPr lang="en" sz="1920"/>
              <a:t>Karan Mehta</a:t>
            </a:r>
            <a:endParaRPr sz="1920"/>
          </a:p>
          <a:p>
            <a:pPr indent="0" lvl="0" marL="0" rtl="0" algn="ctr">
              <a:lnSpc>
                <a:spcPct val="80000"/>
              </a:lnSpc>
              <a:spcBef>
                <a:spcPts val="0"/>
              </a:spcBef>
              <a:spcAft>
                <a:spcPts val="0"/>
              </a:spcAft>
              <a:buSzPts val="358"/>
              <a:buNone/>
            </a:pPr>
            <a:r>
              <a:rPr lang="en" sz="1920"/>
              <a:t>Anshuman Pradhan</a:t>
            </a:r>
            <a:endParaRPr sz="19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819149" y="371679"/>
            <a:ext cx="7659221"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The most famous city in terms of property listing</a:t>
            </a:r>
            <a:endParaRPr/>
          </a:p>
        </p:txBody>
      </p:sp>
      <p:sp>
        <p:nvSpPr>
          <p:cNvPr id="204" name="Google Shape;204;p10"/>
          <p:cNvSpPr txBox="1"/>
          <p:nvPr>
            <p:ph idx="1" type="body"/>
          </p:nvPr>
        </p:nvSpPr>
        <p:spPr>
          <a:xfrm>
            <a:off x="819150" y="3353350"/>
            <a:ext cx="7505700" cy="151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t>Based on the numbers of property by city as seen above, we can see that San Jose is the most famous city in the Bay Area in terms of property listings. Seeing as how they have both suburban and urban areas in the city, it makes sense that they are the city with the most listings.</a:t>
            </a:r>
            <a:endParaRPr sz="1500"/>
          </a:p>
        </p:txBody>
      </p:sp>
      <p:pic>
        <p:nvPicPr>
          <p:cNvPr id="205" name="Google Shape;205;p10"/>
          <p:cNvPicPr preferRelativeResize="0"/>
          <p:nvPr/>
        </p:nvPicPr>
        <p:blipFill rotWithShape="1">
          <a:blip r:embed="rId3">
            <a:alphaModFix/>
          </a:blip>
          <a:srcRect b="0" l="0" r="0" t="0"/>
          <a:stretch/>
        </p:blipFill>
        <p:spPr>
          <a:xfrm>
            <a:off x="1521899" y="989879"/>
            <a:ext cx="6100202" cy="20424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819149" y="371679"/>
            <a:ext cx="7659221"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sz="3200"/>
              <a:t>City in Bay Area with highest appreciation ratio</a:t>
            </a:r>
            <a:endParaRPr/>
          </a:p>
        </p:txBody>
      </p:sp>
      <p:sp>
        <p:nvSpPr>
          <p:cNvPr id="211" name="Google Shape;211;p11"/>
          <p:cNvSpPr txBox="1"/>
          <p:nvPr/>
        </p:nvSpPr>
        <p:spPr>
          <a:xfrm>
            <a:off x="819150" y="3682458"/>
            <a:ext cx="7505700" cy="1528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dk2"/>
              </a:buClr>
              <a:buSzPts val="1300"/>
              <a:buFont typeface="Calibri"/>
              <a:buNone/>
            </a:pPr>
            <a:r>
              <a:rPr b="0" i="0" lang="en" sz="1500" u="none" cap="none" strike="noStrike">
                <a:solidFill>
                  <a:schemeClr val="dk2"/>
                </a:solidFill>
                <a:latin typeface="Calibri"/>
                <a:ea typeface="Calibri"/>
                <a:cs typeface="Calibri"/>
                <a:sym typeface="Calibri"/>
              </a:rPr>
              <a:t>While several Bay Area cities have their homes appreciate in value rapidly, Pleasanton has the highest appreciation ratio of them all coming in at about 0.65. However, not too far behind are Danville, San Mateo, and Cupertino with appreciation ratios of no less than 0.55. </a:t>
            </a:r>
            <a:endParaRPr/>
          </a:p>
        </p:txBody>
      </p:sp>
      <p:pic>
        <p:nvPicPr>
          <p:cNvPr id="212" name="Google Shape;212;p11"/>
          <p:cNvPicPr preferRelativeResize="0"/>
          <p:nvPr/>
        </p:nvPicPr>
        <p:blipFill rotWithShape="1">
          <a:blip r:embed="rId3">
            <a:alphaModFix/>
          </a:blip>
          <a:srcRect b="0" l="0" r="0" t="0"/>
          <a:stretch/>
        </p:blipFill>
        <p:spPr>
          <a:xfrm>
            <a:off x="1066240" y="1326279"/>
            <a:ext cx="6638925" cy="230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819149" y="371679"/>
            <a:ext cx="7659221"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sz="3200"/>
              <a:t>Most Famous city in term of Property Median price</a:t>
            </a:r>
            <a:endParaRPr/>
          </a:p>
        </p:txBody>
      </p:sp>
      <p:sp>
        <p:nvSpPr>
          <p:cNvPr id="218" name="Google Shape;218;p12"/>
          <p:cNvSpPr txBox="1"/>
          <p:nvPr>
            <p:ph idx="1" type="body"/>
          </p:nvPr>
        </p:nvSpPr>
        <p:spPr>
          <a:xfrm>
            <a:off x="819150" y="3567275"/>
            <a:ext cx="7505700" cy="134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t>Based on the bar chart above, we can see that Cupertino is the most famous Bay Area city in terms of Property Median price. </a:t>
            </a:r>
            <a:endParaRPr sz="1500"/>
          </a:p>
        </p:txBody>
      </p:sp>
      <p:pic>
        <p:nvPicPr>
          <p:cNvPr id="219" name="Google Shape;219;p12"/>
          <p:cNvPicPr preferRelativeResize="0"/>
          <p:nvPr/>
        </p:nvPicPr>
        <p:blipFill rotWithShape="1">
          <a:blip r:embed="rId3">
            <a:alphaModFix/>
          </a:blip>
          <a:srcRect b="0" l="0" r="0" t="0"/>
          <a:stretch/>
        </p:blipFill>
        <p:spPr>
          <a:xfrm>
            <a:off x="1251245" y="1462652"/>
            <a:ext cx="6641510" cy="196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819149" y="371679"/>
            <a:ext cx="7659221"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sz="3200"/>
              <a:t>Broker with highest number of property listings</a:t>
            </a:r>
            <a:endParaRPr/>
          </a:p>
        </p:txBody>
      </p:sp>
      <p:sp>
        <p:nvSpPr>
          <p:cNvPr id="225" name="Google Shape;225;p13"/>
          <p:cNvSpPr txBox="1"/>
          <p:nvPr>
            <p:ph idx="1" type="body"/>
          </p:nvPr>
        </p:nvSpPr>
        <p:spPr>
          <a:xfrm>
            <a:off x="895909" y="3563840"/>
            <a:ext cx="7505700" cy="1383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300"/>
              <a:buNone/>
            </a:pPr>
            <a:r>
              <a:rPr lang="en" sz="1500"/>
              <a:t>Compass is the brokerage that has the most listings and dominates Zillow’s websites of Bay Area property listings. Interestingly enough, it wasn’t Re/Max or Coldwell Banker, as we initially thought that would dominate the listings as those are most often the brokerage ads we see around the cities. </a:t>
            </a:r>
            <a:endParaRPr sz="1500"/>
          </a:p>
        </p:txBody>
      </p:sp>
      <p:pic>
        <p:nvPicPr>
          <p:cNvPr id="226" name="Google Shape;226;p13"/>
          <p:cNvPicPr preferRelativeResize="0"/>
          <p:nvPr/>
        </p:nvPicPr>
        <p:blipFill rotWithShape="1">
          <a:blip r:embed="rId3">
            <a:alphaModFix/>
          </a:blip>
          <a:srcRect b="0" l="0" r="0" t="0"/>
          <a:stretch/>
        </p:blipFill>
        <p:spPr>
          <a:xfrm>
            <a:off x="1369641" y="1326279"/>
            <a:ext cx="6187608" cy="22919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819150" y="4902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3000"/>
              <a:buNone/>
            </a:pPr>
            <a:r>
              <a:rPr lang="en" sz="3200"/>
              <a:t>Median price by Home Type</a:t>
            </a:r>
            <a:endParaRPr/>
          </a:p>
        </p:txBody>
      </p:sp>
      <p:sp>
        <p:nvSpPr>
          <p:cNvPr id="232" name="Google Shape;232;p14"/>
          <p:cNvSpPr txBox="1"/>
          <p:nvPr>
            <p:ph idx="1" type="body"/>
          </p:nvPr>
        </p:nvSpPr>
        <p:spPr>
          <a:xfrm>
            <a:off x="819150" y="1173125"/>
            <a:ext cx="3753000" cy="328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n" sz="1600"/>
              <a:t>For Single-Family homes, the median price is around 1.35 million</a:t>
            </a:r>
            <a:endParaRPr sz="1600"/>
          </a:p>
          <a:p>
            <a:pPr indent="0" lvl="0" marL="0" rtl="0" algn="l">
              <a:lnSpc>
                <a:spcPct val="115000"/>
              </a:lnSpc>
              <a:spcBef>
                <a:spcPts val="1200"/>
              </a:spcBef>
              <a:spcAft>
                <a:spcPts val="0"/>
              </a:spcAft>
              <a:buSzPts val="1300"/>
              <a:buNone/>
            </a:pPr>
            <a:r>
              <a:rPr lang="en" sz="1600"/>
              <a:t>For Multi-Family homes, the median price is around 1.31-1.32 million</a:t>
            </a:r>
            <a:endParaRPr sz="1600"/>
          </a:p>
          <a:p>
            <a:pPr indent="0" lvl="0" marL="0" rtl="0" algn="l">
              <a:lnSpc>
                <a:spcPct val="115000"/>
              </a:lnSpc>
              <a:spcBef>
                <a:spcPts val="1200"/>
              </a:spcBef>
              <a:spcAft>
                <a:spcPts val="0"/>
              </a:spcAft>
              <a:buSzPts val="1300"/>
              <a:buNone/>
            </a:pPr>
            <a:r>
              <a:rPr lang="en" sz="1600"/>
              <a:t>For Townhomes, the median price is around 900,000</a:t>
            </a:r>
            <a:endParaRPr sz="1600"/>
          </a:p>
          <a:p>
            <a:pPr indent="0" lvl="0" marL="0" rtl="0" algn="l">
              <a:lnSpc>
                <a:spcPct val="115000"/>
              </a:lnSpc>
              <a:spcBef>
                <a:spcPts val="1200"/>
              </a:spcBef>
              <a:spcAft>
                <a:spcPts val="1200"/>
              </a:spcAft>
              <a:buSzPts val="1300"/>
              <a:buNone/>
            </a:pPr>
            <a:r>
              <a:rPr lang="en" sz="1600"/>
              <a:t>For Condos, the median price is around 750,000</a:t>
            </a:r>
            <a:endParaRPr sz="1600"/>
          </a:p>
        </p:txBody>
      </p:sp>
      <p:pic>
        <p:nvPicPr>
          <p:cNvPr id="233" name="Google Shape;233;p14"/>
          <p:cNvPicPr preferRelativeResize="0"/>
          <p:nvPr/>
        </p:nvPicPr>
        <p:blipFill rotWithShape="1">
          <a:blip r:embed="rId3">
            <a:alphaModFix/>
          </a:blip>
          <a:srcRect b="0" l="0" r="0" t="0"/>
          <a:stretch/>
        </p:blipFill>
        <p:spPr>
          <a:xfrm>
            <a:off x="4622125" y="1173125"/>
            <a:ext cx="4235775" cy="35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819150" y="23475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3000"/>
              <a:buNone/>
            </a:pPr>
            <a:r>
              <a:rPr lang="en" sz="3200"/>
              <a:t>Best city for a particular home type</a:t>
            </a:r>
            <a:endParaRPr/>
          </a:p>
        </p:txBody>
      </p:sp>
      <p:pic>
        <p:nvPicPr>
          <p:cNvPr id="239" name="Google Shape;239;p15"/>
          <p:cNvPicPr preferRelativeResize="0"/>
          <p:nvPr/>
        </p:nvPicPr>
        <p:blipFill rotWithShape="1">
          <a:blip r:embed="rId3">
            <a:alphaModFix/>
          </a:blip>
          <a:srcRect b="0" l="0" r="0" t="0"/>
          <a:stretch/>
        </p:blipFill>
        <p:spPr>
          <a:xfrm>
            <a:off x="730450" y="861113"/>
            <a:ext cx="7142716" cy="2823381"/>
          </a:xfrm>
          <a:prstGeom prst="rect">
            <a:avLst/>
          </a:prstGeom>
          <a:noFill/>
          <a:ln>
            <a:noFill/>
          </a:ln>
        </p:spPr>
      </p:pic>
      <p:sp>
        <p:nvSpPr>
          <p:cNvPr id="240" name="Google Shape;240;p15"/>
          <p:cNvSpPr txBox="1"/>
          <p:nvPr>
            <p:ph idx="1" type="body"/>
          </p:nvPr>
        </p:nvSpPr>
        <p:spPr>
          <a:xfrm>
            <a:off x="819150" y="3688575"/>
            <a:ext cx="7505700" cy="1201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205"/>
              <a:t>Since our question is asking what is the best city for a particular home type and our bar chart reflects the median price of home types in different cities, we are qualifying the best cities for a certain home type as the cities with the lowest median price. The best cities for Condos, Multi-Family homes, Single-Family homes, and Townhomes are San Mateo, Oakland, Oakland, and Hayward respectively. However, on the opposite end of the “best” definition with an understanding of “best” being the more luxurious cities, the best cities for Condos, Multi-Family homes, Single-Family homes, and Townhomes are Palo Alto, San Francisco, Palo Alto, and Danville respectively.</a:t>
            </a:r>
            <a:endParaRPr sz="120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819150" y="421025"/>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4166"/>
              <a:buNone/>
            </a:pPr>
            <a:r>
              <a:rPr lang="en" sz="3200"/>
              <a:t>Most significant attribute that impacts Price</a:t>
            </a:r>
            <a:endParaRPr/>
          </a:p>
        </p:txBody>
      </p:sp>
      <p:pic>
        <p:nvPicPr>
          <p:cNvPr id="246" name="Google Shape;246;p16"/>
          <p:cNvPicPr preferRelativeResize="0"/>
          <p:nvPr/>
        </p:nvPicPr>
        <p:blipFill rotWithShape="1">
          <a:blip r:embed="rId3">
            <a:alphaModFix/>
          </a:blip>
          <a:srcRect b="0" l="0" r="0" t="0"/>
          <a:stretch/>
        </p:blipFill>
        <p:spPr>
          <a:xfrm>
            <a:off x="893925" y="1375625"/>
            <a:ext cx="3764575" cy="3502150"/>
          </a:xfrm>
          <a:prstGeom prst="rect">
            <a:avLst/>
          </a:prstGeom>
          <a:noFill/>
          <a:ln>
            <a:noFill/>
          </a:ln>
        </p:spPr>
      </p:pic>
      <p:sp>
        <p:nvSpPr>
          <p:cNvPr id="247" name="Google Shape;247;p16"/>
          <p:cNvSpPr txBox="1"/>
          <p:nvPr/>
        </p:nvSpPr>
        <p:spPr>
          <a:xfrm>
            <a:off x="4961775" y="1407975"/>
            <a:ext cx="3784800" cy="32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alibri"/>
                <a:ea typeface="Calibri"/>
                <a:cs typeface="Calibri"/>
                <a:sym typeface="Calibri"/>
              </a:rPr>
              <a:t>As seen on the heatmap, the attribute of a home that holds the most significance in impacting a home’s price is Living Area, coming in at a high 0.68 correlation on the heatmap. Bedrooms and Bathrooms are also significant factors in impacting a home’s price in the Bay Area, coming in at a correlation of 0.61 and 0.51 respectively, but fall short behind Living Area.</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HOA price has a negative correlation with the price of home (-0.25)</a:t>
            </a:r>
            <a:endParaRPr sz="16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819150" y="269850"/>
            <a:ext cx="7505700" cy="574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solidFill>
                  <a:srgbClr val="AF7B51"/>
                </a:solidFill>
              </a:rPr>
              <a:t>Model Formulation</a:t>
            </a:r>
            <a:endParaRPr/>
          </a:p>
        </p:txBody>
      </p:sp>
      <p:sp>
        <p:nvSpPr>
          <p:cNvPr id="253" name="Google Shape;253;p17"/>
          <p:cNvSpPr txBox="1"/>
          <p:nvPr>
            <p:ph idx="1" type="body"/>
          </p:nvPr>
        </p:nvSpPr>
        <p:spPr>
          <a:xfrm>
            <a:off x="576950" y="1064250"/>
            <a:ext cx="4979700" cy="3523500"/>
          </a:xfrm>
          <a:prstGeom prst="rect">
            <a:avLst/>
          </a:prstGeom>
          <a:noFill/>
          <a:ln>
            <a:noFill/>
          </a:ln>
        </p:spPr>
        <p:txBody>
          <a:bodyPr anchorCtr="0" anchor="t" bIns="91425" lIns="91425" spcFirstLastPara="1" rIns="91425" wrap="square" tIns="91425">
            <a:normAutofit fontScale="85000" lnSpcReduction="20000"/>
          </a:bodyPr>
          <a:lstStyle/>
          <a:p>
            <a:pPr indent="-314960" lvl="0" marL="457200" rtl="0" algn="l">
              <a:lnSpc>
                <a:spcPct val="115000"/>
              </a:lnSpc>
              <a:spcBef>
                <a:spcPts val="0"/>
              </a:spcBef>
              <a:spcAft>
                <a:spcPts val="0"/>
              </a:spcAft>
              <a:buClr>
                <a:srgbClr val="233A44"/>
              </a:buClr>
              <a:buSzPct val="100000"/>
              <a:buChar char="●"/>
            </a:pPr>
            <a:r>
              <a:rPr lang="en" sz="1600">
                <a:solidFill>
                  <a:srgbClr val="233A44"/>
                </a:solidFill>
              </a:rPr>
              <a:t>Lastsoldprice attribute was updated to accommodate missing  values.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Bedrooms, Bathrooms, Living Area, HOA, Year Built, Home Type, UpdLastSoldPrice, and Zestimate were the first attributes added to the Model.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The data was then divided into two groups: training and testing.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dtf train was used to fill in missing data for the lastsoldprice attribute.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The hometype attribute was replaced by a dummy variable.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Data from training and testing were scaled. </a:t>
            </a:r>
            <a:endParaRPr sz="1600">
              <a:solidFill>
                <a:srgbClr val="233A44"/>
              </a:solidFill>
            </a:endParaRPr>
          </a:p>
          <a:p>
            <a:pPr indent="-314960" lvl="0" marL="457200" rtl="0" algn="l">
              <a:lnSpc>
                <a:spcPct val="115000"/>
              </a:lnSpc>
              <a:spcBef>
                <a:spcPts val="0"/>
              </a:spcBef>
              <a:spcAft>
                <a:spcPts val="0"/>
              </a:spcAft>
              <a:buClr>
                <a:srgbClr val="233A44"/>
              </a:buClr>
              <a:buSzPct val="100000"/>
              <a:buChar char="●"/>
            </a:pPr>
            <a:r>
              <a:rPr lang="en" sz="1600">
                <a:solidFill>
                  <a:srgbClr val="233A44"/>
                </a:solidFill>
              </a:rPr>
              <a:t>The "LivingArea," "UpdLastSoldPrice," "YearBuilt," and "HOA" attributes were discovered to be influential for the new model's feature selection.</a:t>
            </a:r>
            <a:endParaRPr sz="1600">
              <a:solidFill>
                <a:srgbClr val="233A44"/>
              </a:solidFill>
            </a:endParaRPr>
          </a:p>
          <a:p>
            <a:pPr indent="0" lvl="0" marL="0" rtl="0" algn="l">
              <a:lnSpc>
                <a:spcPct val="115000"/>
              </a:lnSpc>
              <a:spcBef>
                <a:spcPts val="0"/>
              </a:spcBef>
              <a:spcAft>
                <a:spcPts val="0"/>
              </a:spcAft>
              <a:buNone/>
            </a:pPr>
            <a:r>
              <a:t/>
            </a:r>
            <a:endParaRPr sz="1600">
              <a:solidFill>
                <a:srgbClr val="233A44"/>
              </a:solidFill>
            </a:endParaRPr>
          </a:p>
          <a:p>
            <a:pPr indent="0" lvl="0" marL="0" rtl="0" algn="l">
              <a:lnSpc>
                <a:spcPct val="115000"/>
              </a:lnSpc>
              <a:spcBef>
                <a:spcPts val="0"/>
              </a:spcBef>
              <a:spcAft>
                <a:spcPts val="1200"/>
              </a:spcAft>
              <a:buSzPct val="81250"/>
              <a:buNone/>
            </a:pPr>
            <a:r>
              <a:t/>
            </a:r>
            <a:endParaRPr sz="1600"/>
          </a:p>
        </p:txBody>
      </p:sp>
      <p:pic>
        <p:nvPicPr>
          <p:cNvPr id="254" name="Google Shape;254;p17"/>
          <p:cNvPicPr preferRelativeResize="0"/>
          <p:nvPr/>
        </p:nvPicPr>
        <p:blipFill>
          <a:blip r:embed="rId3">
            <a:alphaModFix/>
          </a:blip>
          <a:stretch>
            <a:fillRect/>
          </a:stretch>
        </p:blipFill>
        <p:spPr>
          <a:xfrm>
            <a:off x="5953300" y="413200"/>
            <a:ext cx="2180575" cy="421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95c6e0af4_0_3"/>
          <p:cNvSpPr txBox="1"/>
          <p:nvPr>
            <p:ph type="title"/>
          </p:nvPr>
        </p:nvSpPr>
        <p:spPr>
          <a:xfrm>
            <a:off x="819150" y="660850"/>
            <a:ext cx="7505700" cy="7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rgbClr val="AF7B51"/>
                </a:solidFill>
              </a:rPr>
              <a:t>Model Formulation(Contd.)</a:t>
            </a:r>
            <a:endParaRPr/>
          </a:p>
        </p:txBody>
      </p:sp>
      <p:sp>
        <p:nvSpPr>
          <p:cNvPr id="260" name="Google Shape;260;g1195c6e0af4_0_3"/>
          <p:cNvSpPr txBox="1"/>
          <p:nvPr>
            <p:ph idx="1" type="body"/>
          </p:nvPr>
        </p:nvSpPr>
        <p:spPr>
          <a:xfrm>
            <a:off x="819150" y="1455900"/>
            <a:ext cx="3068700" cy="295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00">
              <a:solidFill>
                <a:srgbClr val="233A44"/>
              </a:solidFill>
            </a:endParaRPr>
          </a:p>
          <a:p>
            <a:pPr indent="-330200" lvl="0" marL="457200" rtl="0" algn="l">
              <a:lnSpc>
                <a:spcPct val="115000"/>
              </a:lnSpc>
              <a:spcBef>
                <a:spcPts val="0"/>
              </a:spcBef>
              <a:spcAft>
                <a:spcPts val="0"/>
              </a:spcAft>
              <a:buClr>
                <a:srgbClr val="233A44"/>
              </a:buClr>
              <a:buSzPts val="1600"/>
              <a:buChar char="●"/>
            </a:pPr>
            <a:r>
              <a:rPr lang="en" sz="1600">
                <a:solidFill>
                  <a:srgbClr val="233A44"/>
                </a:solidFill>
              </a:rPr>
              <a:t>Used Gradient Boosting and Linear Regression model to predict the price.</a:t>
            </a:r>
            <a:endParaRPr sz="1600">
              <a:solidFill>
                <a:srgbClr val="233A44"/>
              </a:solidFill>
            </a:endParaRPr>
          </a:p>
          <a:p>
            <a:pPr indent="-330200" lvl="0" marL="457200" rtl="0" algn="l">
              <a:lnSpc>
                <a:spcPct val="115000"/>
              </a:lnSpc>
              <a:spcBef>
                <a:spcPts val="0"/>
              </a:spcBef>
              <a:spcAft>
                <a:spcPts val="0"/>
              </a:spcAft>
              <a:buClr>
                <a:srgbClr val="233A44"/>
              </a:buClr>
              <a:buSzPts val="1600"/>
              <a:buChar char="●"/>
            </a:pPr>
            <a:r>
              <a:rPr lang="en" sz="1600">
                <a:solidFill>
                  <a:srgbClr val="233A44"/>
                </a:solidFill>
              </a:rPr>
              <a:t>GB model was found to be better model when compared to linear regression model. </a:t>
            </a:r>
            <a:endParaRPr sz="1600">
              <a:solidFill>
                <a:srgbClr val="233A44"/>
              </a:solidFill>
            </a:endParaRPr>
          </a:p>
          <a:p>
            <a:pPr indent="0" lvl="0" marL="0" rtl="0" algn="l">
              <a:spcBef>
                <a:spcPts val="0"/>
              </a:spcBef>
              <a:spcAft>
                <a:spcPts val="0"/>
              </a:spcAft>
              <a:buNone/>
            </a:pPr>
            <a:r>
              <a:t/>
            </a:r>
            <a:endParaRPr sz="1600"/>
          </a:p>
        </p:txBody>
      </p:sp>
      <p:pic>
        <p:nvPicPr>
          <p:cNvPr id="261" name="Google Shape;261;g1195c6e0af4_0_3"/>
          <p:cNvPicPr preferRelativeResize="0"/>
          <p:nvPr/>
        </p:nvPicPr>
        <p:blipFill>
          <a:blip r:embed="rId3">
            <a:alphaModFix/>
          </a:blip>
          <a:stretch>
            <a:fillRect/>
          </a:stretch>
        </p:blipFill>
        <p:spPr>
          <a:xfrm>
            <a:off x="4121100" y="2341625"/>
            <a:ext cx="4203749" cy="118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95c6e0af4_0_18"/>
          <p:cNvSpPr txBox="1"/>
          <p:nvPr>
            <p:ph type="title"/>
          </p:nvPr>
        </p:nvSpPr>
        <p:spPr>
          <a:xfrm>
            <a:off x="819150" y="685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 and Conclusion</a:t>
            </a:r>
            <a:endParaRPr/>
          </a:p>
        </p:txBody>
      </p:sp>
      <p:sp>
        <p:nvSpPr>
          <p:cNvPr id="267" name="Google Shape;267;g1195c6e0af4_0_18"/>
          <p:cNvSpPr txBox="1"/>
          <p:nvPr>
            <p:ph idx="1" type="body"/>
          </p:nvPr>
        </p:nvSpPr>
        <p:spPr>
          <a:xfrm>
            <a:off x="819150" y="1939925"/>
            <a:ext cx="4695600" cy="249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Comparing </a:t>
            </a:r>
            <a:r>
              <a:rPr lang="en" sz="1400"/>
              <a:t>the</a:t>
            </a:r>
            <a:r>
              <a:rPr lang="en" sz="1400"/>
              <a:t> predicted price with zestimate, in most of the cases the zestimate is more than the predicted price.</a:t>
            </a:r>
            <a:endParaRPr sz="1400"/>
          </a:p>
          <a:p>
            <a:pPr indent="-317500" lvl="0" marL="457200" rtl="0" algn="l">
              <a:spcBef>
                <a:spcPts val="0"/>
              </a:spcBef>
              <a:spcAft>
                <a:spcPts val="0"/>
              </a:spcAft>
              <a:buSzPts val="1400"/>
              <a:buChar char="●"/>
            </a:pPr>
            <a:r>
              <a:rPr lang="en" sz="1400"/>
              <a:t>The possible reason for higher zestimate value could be the </a:t>
            </a:r>
            <a:endParaRPr sz="1400"/>
          </a:p>
          <a:p>
            <a:pPr indent="-304800" lvl="1" marL="914400" rtl="0" algn="l">
              <a:spcBef>
                <a:spcPts val="0"/>
              </a:spcBef>
              <a:spcAft>
                <a:spcPts val="0"/>
              </a:spcAft>
              <a:buSzPts val="1200"/>
              <a:buChar char="○"/>
            </a:pPr>
            <a:r>
              <a:rPr lang="en" sz="1200"/>
              <a:t>Limited number of </a:t>
            </a:r>
            <a:r>
              <a:rPr lang="en" sz="1200"/>
              <a:t>observations</a:t>
            </a:r>
            <a:r>
              <a:rPr lang="en" sz="1200"/>
              <a:t> in the dataset</a:t>
            </a:r>
            <a:endParaRPr sz="1200"/>
          </a:p>
          <a:p>
            <a:pPr indent="-304800" lvl="1" marL="914400" rtl="0" algn="l">
              <a:spcBef>
                <a:spcPts val="0"/>
              </a:spcBef>
              <a:spcAft>
                <a:spcPts val="0"/>
              </a:spcAft>
              <a:buSzPts val="1200"/>
              <a:buChar char="○"/>
            </a:pPr>
            <a:r>
              <a:rPr lang="en" sz="1200"/>
              <a:t>L</a:t>
            </a:r>
            <a:r>
              <a:rPr lang="en" sz="1200"/>
              <a:t>ower</a:t>
            </a:r>
            <a:r>
              <a:rPr lang="en" sz="1200"/>
              <a:t> number of attributes in the model to predict the price. </a:t>
            </a:r>
            <a:endParaRPr sz="1200"/>
          </a:p>
        </p:txBody>
      </p:sp>
      <p:pic>
        <p:nvPicPr>
          <p:cNvPr id="268" name="Google Shape;268;g1195c6e0af4_0_18"/>
          <p:cNvPicPr preferRelativeResize="0"/>
          <p:nvPr/>
        </p:nvPicPr>
        <p:blipFill>
          <a:blip r:embed="rId3">
            <a:alphaModFix/>
          </a:blip>
          <a:stretch>
            <a:fillRect/>
          </a:stretch>
        </p:blipFill>
        <p:spPr>
          <a:xfrm>
            <a:off x="5514750" y="1183775"/>
            <a:ext cx="3382976" cy="2883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Overview</a:t>
            </a:r>
            <a:endParaRPr/>
          </a:p>
        </p:txBody>
      </p:sp>
      <p:sp>
        <p:nvSpPr>
          <p:cNvPr id="135" name="Google Shape;135;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700"/>
              <a:t>Over the past decade, the prices in the housing market have increased dramatically in all parts of the Bay Area. Several young prospects have been waiting quite a few years now to be able to purchase a standard single family home with these prices. It is almost given that any standard, single-family home in the Bay Area is not less than $1.5 million. In this first part of our project, we have used data scraping and cleaning to gather information about various aspects of the several home listings found on Zillow.com.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Steps Followed</a:t>
            </a:r>
            <a:endParaRPr/>
          </a:p>
        </p:txBody>
      </p:sp>
      <p:grpSp>
        <p:nvGrpSpPr>
          <p:cNvPr id="141" name="Google Shape;141;p3"/>
          <p:cNvGrpSpPr/>
          <p:nvPr/>
        </p:nvGrpSpPr>
        <p:grpSpPr>
          <a:xfrm>
            <a:off x="1381439" y="1628681"/>
            <a:ext cx="6085284" cy="2562225"/>
            <a:chOff x="5357" y="549181"/>
            <a:chExt cx="6085284" cy="2562225"/>
          </a:xfrm>
        </p:grpSpPr>
        <p:sp>
          <p:nvSpPr>
            <p:cNvPr id="142" name="Google Shape;142;p3"/>
            <p:cNvSpPr/>
            <p:nvPr/>
          </p:nvSpPr>
          <p:spPr>
            <a:xfrm>
              <a:off x="5357" y="549181"/>
              <a:ext cx="1601390" cy="960834"/>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33499" y="577323"/>
              <a:ext cx="1545106" cy="90455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 sz="2600" u="none" cap="none" strike="noStrike">
                  <a:solidFill>
                    <a:schemeClr val="dk1"/>
                  </a:solidFill>
                  <a:latin typeface="Arial"/>
                  <a:ea typeface="Arial"/>
                  <a:cs typeface="Arial"/>
                  <a:sym typeface="Arial"/>
                </a:rPr>
                <a:t>Web Scraping </a:t>
              </a:r>
              <a:endParaRPr/>
            </a:p>
          </p:txBody>
        </p:sp>
        <p:sp>
          <p:nvSpPr>
            <p:cNvPr id="144" name="Google Shape;144;p3"/>
            <p:cNvSpPr/>
            <p:nvPr/>
          </p:nvSpPr>
          <p:spPr>
            <a:xfrm>
              <a:off x="1747670" y="831026"/>
              <a:ext cx="339494" cy="397144"/>
            </a:xfrm>
            <a:prstGeom prst="rightArrow">
              <a:avLst>
                <a:gd fmla="val 60000" name="adj1"/>
                <a:gd fmla="val 50000" name="adj2"/>
              </a:avLst>
            </a:prstGeom>
            <a:solidFill>
              <a:srgbClr val="DEC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1747670" y="910455"/>
              <a:ext cx="237646" cy="2382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3"/>
            <p:cNvSpPr/>
            <p:nvPr/>
          </p:nvSpPr>
          <p:spPr>
            <a:xfrm>
              <a:off x="2247304" y="549181"/>
              <a:ext cx="1601390" cy="960834"/>
            </a:xfrm>
            <a:prstGeom prst="roundRect">
              <a:avLst>
                <a:gd fmla="val 10000" name="adj"/>
              </a:avLst>
            </a:prstGeom>
            <a:solidFill>
              <a:srgbClr val="C4A15A"/>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2275446" y="577323"/>
              <a:ext cx="1545106" cy="90455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FFFFFF"/>
                  </a:solidFill>
                  <a:latin typeface="Arial"/>
                  <a:ea typeface="Arial"/>
                  <a:cs typeface="Arial"/>
                  <a:sym typeface="Arial"/>
                </a:rPr>
                <a:t>Data Cleaning </a:t>
              </a:r>
              <a:endParaRPr/>
            </a:p>
          </p:txBody>
        </p:sp>
        <p:sp>
          <p:nvSpPr>
            <p:cNvPr id="148" name="Google Shape;148;p3"/>
            <p:cNvSpPr/>
            <p:nvPr/>
          </p:nvSpPr>
          <p:spPr>
            <a:xfrm>
              <a:off x="3989617" y="831026"/>
              <a:ext cx="339494" cy="397144"/>
            </a:xfrm>
            <a:prstGeom prst="rightArrow">
              <a:avLst>
                <a:gd fmla="val 60000" name="adj1"/>
                <a:gd fmla="val 50000" name="adj2"/>
              </a:avLst>
            </a:prstGeom>
            <a:solidFill>
              <a:srgbClr val="DEC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3989617" y="910455"/>
              <a:ext cx="237646" cy="2382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3"/>
            <p:cNvSpPr/>
            <p:nvPr/>
          </p:nvSpPr>
          <p:spPr>
            <a:xfrm>
              <a:off x="4489251" y="549181"/>
              <a:ext cx="1601390" cy="960834"/>
            </a:xfrm>
            <a:prstGeom prst="roundRect">
              <a:avLst>
                <a:gd fmla="val 10000" name="adj"/>
              </a:avLst>
            </a:prstGeom>
            <a:solidFill>
              <a:srgbClr val="C4A15A"/>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4517393" y="577323"/>
              <a:ext cx="1545106" cy="90455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FFFFFF"/>
                  </a:solidFill>
                  <a:latin typeface="Arial"/>
                  <a:ea typeface="Arial"/>
                  <a:cs typeface="Arial"/>
                  <a:sym typeface="Arial"/>
                </a:rPr>
                <a:t>Exploratory Analysis</a:t>
              </a:r>
              <a:endParaRPr/>
            </a:p>
          </p:txBody>
        </p:sp>
        <p:sp>
          <p:nvSpPr>
            <p:cNvPr id="152" name="Google Shape;152;p3"/>
            <p:cNvSpPr/>
            <p:nvPr/>
          </p:nvSpPr>
          <p:spPr>
            <a:xfrm rot="5400000">
              <a:off x="5120199" y="1622113"/>
              <a:ext cx="339494" cy="397144"/>
            </a:xfrm>
            <a:prstGeom prst="rightArrow">
              <a:avLst>
                <a:gd fmla="val 60000" name="adj1"/>
                <a:gd fmla="val 50000" name="adj2"/>
              </a:avLst>
            </a:prstGeom>
            <a:solidFill>
              <a:srgbClr val="DEC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txBox="1"/>
            <p:nvPr/>
          </p:nvSpPr>
          <p:spPr>
            <a:xfrm>
              <a:off x="5170803" y="1650938"/>
              <a:ext cx="238286" cy="23764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3"/>
            <p:cNvSpPr/>
            <p:nvPr/>
          </p:nvSpPr>
          <p:spPr>
            <a:xfrm>
              <a:off x="4489251" y="2150572"/>
              <a:ext cx="1601390" cy="960834"/>
            </a:xfrm>
            <a:prstGeom prst="roundRect">
              <a:avLst>
                <a:gd fmla="val 10000" name="adj"/>
              </a:avLst>
            </a:prstGeom>
            <a:solidFill>
              <a:srgbClr val="C4A15A"/>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4517393" y="2178714"/>
              <a:ext cx="1545106" cy="90455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Model</a:t>
              </a:r>
              <a:r>
                <a:rPr b="0" i="0" lang="en" sz="2100" u="none" cap="none" strike="noStrike">
                  <a:solidFill>
                    <a:schemeClr val="lt1"/>
                  </a:solidFill>
                  <a:latin typeface="Arial"/>
                  <a:ea typeface="Arial"/>
                  <a:cs typeface="Arial"/>
                  <a:sym typeface="Arial"/>
                </a:rPr>
                <a:t> </a:t>
              </a:r>
              <a:r>
                <a:rPr b="0" i="0" lang="en" sz="2100" u="none" cap="none" strike="noStrike">
                  <a:solidFill>
                    <a:srgbClr val="FFFFFF"/>
                  </a:solidFill>
                  <a:latin typeface="Arial"/>
                  <a:ea typeface="Arial"/>
                  <a:cs typeface="Arial"/>
                  <a:sym typeface="Arial"/>
                </a:rPr>
                <a:t>Creation</a:t>
              </a:r>
              <a:endParaRPr/>
            </a:p>
          </p:txBody>
        </p:sp>
        <p:sp>
          <p:nvSpPr>
            <p:cNvPr id="156" name="Google Shape;156;p3"/>
            <p:cNvSpPr/>
            <p:nvPr/>
          </p:nvSpPr>
          <p:spPr>
            <a:xfrm rot="10800000">
              <a:off x="4008834" y="2432416"/>
              <a:ext cx="339494" cy="397144"/>
            </a:xfrm>
            <a:prstGeom prst="rightArrow">
              <a:avLst>
                <a:gd fmla="val 60000" name="adj1"/>
                <a:gd fmla="val 50000" name="adj2"/>
              </a:avLst>
            </a:prstGeom>
            <a:solidFill>
              <a:srgbClr val="DEC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a:off x="4110682" y="2511845"/>
              <a:ext cx="237646" cy="2382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3"/>
            <p:cNvSpPr/>
            <p:nvPr/>
          </p:nvSpPr>
          <p:spPr>
            <a:xfrm>
              <a:off x="2247304" y="2150572"/>
              <a:ext cx="1601390" cy="960834"/>
            </a:xfrm>
            <a:prstGeom prst="roundRect">
              <a:avLst>
                <a:gd fmla="val 10000" name="adj"/>
              </a:avLst>
            </a:prstGeom>
            <a:solidFill>
              <a:srgbClr val="C4A15A"/>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txBox="1"/>
            <p:nvPr/>
          </p:nvSpPr>
          <p:spPr>
            <a:xfrm>
              <a:off x="2275446" y="2178714"/>
              <a:ext cx="1545106" cy="90455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FFFFFF"/>
                  </a:solidFill>
                  <a:latin typeface="Arial"/>
                  <a:ea typeface="Arial"/>
                  <a:cs typeface="Arial"/>
                  <a:sym typeface="Arial"/>
                </a:rPr>
                <a:t>Conclusion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Web Scraping</a:t>
            </a:r>
            <a:endParaRPr/>
          </a:p>
        </p:txBody>
      </p:sp>
      <p:sp>
        <p:nvSpPr>
          <p:cNvPr id="165" name="Google Shape;165;p4"/>
          <p:cNvSpPr txBox="1"/>
          <p:nvPr>
            <p:ph idx="1" type="body"/>
          </p:nvPr>
        </p:nvSpPr>
        <p:spPr>
          <a:xfrm>
            <a:off x="819150" y="1614675"/>
            <a:ext cx="7505700" cy="2448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Loaded the data from first four pages for 20 defined cities.</a:t>
            </a:r>
            <a:endParaRPr sz="1600"/>
          </a:p>
          <a:p>
            <a:pPr indent="-330200" lvl="0" marL="457200" rtl="0" algn="l">
              <a:lnSpc>
                <a:spcPct val="115000"/>
              </a:lnSpc>
              <a:spcBef>
                <a:spcPts val="0"/>
              </a:spcBef>
              <a:spcAft>
                <a:spcPts val="0"/>
              </a:spcAft>
              <a:buSzPts val="1600"/>
              <a:buChar char="●"/>
            </a:pPr>
            <a:r>
              <a:rPr lang="en" sz="1600"/>
              <a:t>Extracted the URLs for each of the listed properties and extracted the attributes like street address, city, state, zipcode, latitude and longitude, price, YearBuilt, LotSize, HomeType, Zestimate, Bedrooms, Bathrooms, LivingArea, HOA, BrokerageName, LastSoldPrice, HomeStatus, Parking.</a:t>
            </a:r>
            <a:endParaRPr sz="1600"/>
          </a:p>
          <a:p>
            <a:pPr indent="0" lvl="0" marL="457200" rtl="0" algn="l">
              <a:lnSpc>
                <a:spcPct val="115000"/>
              </a:lnSpc>
              <a:spcBef>
                <a:spcPts val="1200"/>
              </a:spcBef>
              <a:spcAft>
                <a:spcPts val="1200"/>
              </a:spcAft>
              <a:buSzPts val="13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Web Scraping - Technical Challenges</a:t>
            </a:r>
            <a:endParaRPr/>
          </a:p>
        </p:txBody>
      </p:sp>
      <p:sp>
        <p:nvSpPr>
          <p:cNvPr id="171" name="Google Shape;171;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Problem:</a:t>
            </a:r>
            <a:endParaRPr/>
          </a:p>
          <a:p>
            <a:pPr indent="-285750" lvl="0" marL="285750" rtl="0" algn="l">
              <a:lnSpc>
                <a:spcPct val="100000"/>
              </a:lnSpc>
              <a:spcBef>
                <a:spcPts val="0"/>
              </a:spcBef>
              <a:spcAft>
                <a:spcPts val="0"/>
              </a:spcAft>
              <a:buSzPts val="1300"/>
              <a:buChar char="●"/>
            </a:pPr>
            <a:r>
              <a:rPr lang="en"/>
              <a:t>Zillow has a built-in security system where if you hit their website repeatedly, they would block you for a few hours.</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rPr lang="en"/>
              <a:t>Solution:</a:t>
            </a:r>
            <a:endParaRPr/>
          </a:p>
          <a:p>
            <a:pPr indent="-285750" lvl="0" marL="285750" rtl="0" algn="l">
              <a:lnSpc>
                <a:spcPct val="100000"/>
              </a:lnSpc>
              <a:spcBef>
                <a:spcPts val="0"/>
              </a:spcBef>
              <a:spcAft>
                <a:spcPts val="0"/>
              </a:spcAft>
              <a:buSzPts val="1300"/>
              <a:buChar char="●"/>
            </a:pPr>
            <a:r>
              <a:rPr lang="en"/>
              <a:t>Made the header requests as close as possible to a regular user.</a:t>
            </a:r>
            <a:endParaRPr/>
          </a:p>
          <a:p>
            <a:pPr indent="-285750" lvl="0" marL="285750" rtl="0" algn="l">
              <a:lnSpc>
                <a:spcPct val="100000"/>
              </a:lnSpc>
              <a:spcBef>
                <a:spcPts val="0"/>
              </a:spcBef>
              <a:spcAft>
                <a:spcPts val="0"/>
              </a:spcAft>
              <a:buSzPts val="1300"/>
              <a:buChar char="●"/>
            </a:pPr>
            <a:r>
              <a:rPr lang="en"/>
              <a:t>Implemented a randomized delay between request calls</a:t>
            </a:r>
            <a:endParaRPr/>
          </a:p>
          <a:p>
            <a:pPr indent="-285750" lvl="1" marL="742950" rtl="0" algn="l">
              <a:lnSpc>
                <a:spcPct val="100000"/>
              </a:lnSpc>
              <a:spcBef>
                <a:spcPts val="0"/>
              </a:spcBef>
              <a:spcAft>
                <a:spcPts val="0"/>
              </a:spcAft>
              <a:buSzPts val="1100"/>
              <a:buChar char="○"/>
            </a:pPr>
            <a:r>
              <a:rPr lang="en"/>
              <a:t>After every page, sleep for 2 seconds</a:t>
            </a:r>
            <a:endParaRPr/>
          </a:p>
          <a:p>
            <a:pPr indent="-285750" lvl="1" marL="742950" rtl="0" algn="l">
              <a:lnSpc>
                <a:spcPct val="100000"/>
              </a:lnSpc>
              <a:spcBef>
                <a:spcPts val="0"/>
              </a:spcBef>
              <a:spcAft>
                <a:spcPts val="0"/>
              </a:spcAft>
              <a:buSzPts val="1100"/>
              <a:buChar char="○"/>
            </a:pPr>
            <a:r>
              <a:rPr lang="en"/>
              <a:t>After every property links, sleep between 2 to 10 seconds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Dataset Overview</a:t>
            </a:r>
            <a:endParaRPr/>
          </a:p>
        </p:txBody>
      </p:sp>
      <p:sp>
        <p:nvSpPr>
          <p:cNvPr id="177" name="Google Shape;177;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713 listing records from 20 cities in Bay Area.</a:t>
            </a:r>
            <a:endParaRPr/>
          </a:p>
          <a:p>
            <a:pPr indent="0" lvl="0" marL="0" rtl="0" algn="l">
              <a:lnSpc>
                <a:spcPct val="115000"/>
              </a:lnSpc>
              <a:spcBef>
                <a:spcPts val="1200"/>
              </a:spcBef>
              <a:spcAft>
                <a:spcPts val="0"/>
              </a:spcAft>
              <a:buSzPts val="1300"/>
              <a:buNone/>
            </a:pPr>
            <a:r>
              <a:rPr lang="en"/>
              <a:t>19 Attributes related to listing Address, specifications, Broker Information and Price.</a:t>
            </a:r>
            <a:endParaRPr/>
          </a:p>
          <a:p>
            <a:pPr indent="0" lvl="0" marL="0" rtl="0" algn="l">
              <a:lnSpc>
                <a:spcPct val="115000"/>
              </a:lnSpc>
              <a:spcBef>
                <a:spcPts val="1200"/>
              </a:spcBef>
              <a:spcAft>
                <a:spcPts val="1200"/>
              </a:spcAft>
              <a:buSzPts val="1300"/>
              <a:buNone/>
            </a:pPr>
            <a:r>
              <a:rPr lang="en"/>
              <a:t>Attributes of Text, Numeric, Categorical data types.</a:t>
            </a:r>
            <a:endParaRPr/>
          </a:p>
        </p:txBody>
      </p:sp>
      <p:pic>
        <p:nvPicPr>
          <p:cNvPr id="178" name="Google Shape;178;p6"/>
          <p:cNvPicPr preferRelativeResize="0"/>
          <p:nvPr/>
        </p:nvPicPr>
        <p:blipFill rotWithShape="1">
          <a:blip r:embed="rId3">
            <a:alphaModFix/>
          </a:blip>
          <a:srcRect b="0" l="0" r="0" t="0"/>
          <a:stretch/>
        </p:blipFill>
        <p:spPr>
          <a:xfrm>
            <a:off x="403411" y="3343301"/>
            <a:ext cx="8337177" cy="8317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 Cleaning</a:t>
            </a:r>
            <a:endParaRPr/>
          </a:p>
        </p:txBody>
      </p:sp>
      <p:sp>
        <p:nvSpPr>
          <p:cNvPr id="184" name="Google Shape;184;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Extracted the data from website and then converted it into a csv file. Used the same csv file to load the data back into a data frame.</a:t>
            </a:r>
            <a:endParaRPr sz="1600"/>
          </a:p>
          <a:p>
            <a:pPr indent="-330200" lvl="0" marL="457200" rtl="0" algn="l">
              <a:lnSpc>
                <a:spcPct val="115000"/>
              </a:lnSpc>
              <a:spcBef>
                <a:spcPts val="0"/>
              </a:spcBef>
              <a:spcAft>
                <a:spcPts val="0"/>
              </a:spcAft>
              <a:buSzPts val="1600"/>
              <a:buChar char="●"/>
            </a:pPr>
            <a:r>
              <a:rPr lang="en" sz="1600"/>
              <a:t>Removed the duplicates using the df.drop function.</a:t>
            </a:r>
            <a:endParaRPr sz="1600"/>
          </a:p>
          <a:p>
            <a:pPr indent="-330200" lvl="0" marL="457200" rtl="0" algn="l">
              <a:lnSpc>
                <a:spcPct val="115000"/>
              </a:lnSpc>
              <a:spcBef>
                <a:spcPts val="0"/>
              </a:spcBef>
              <a:spcAft>
                <a:spcPts val="0"/>
              </a:spcAft>
              <a:buSzPts val="1600"/>
              <a:buChar char="●"/>
            </a:pPr>
            <a:r>
              <a:rPr lang="en" sz="1600"/>
              <a:t>Removed the records where the street address was not available.</a:t>
            </a:r>
            <a:endParaRPr sz="1600"/>
          </a:p>
          <a:p>
            <a:pPr indent="-330200" lvl="0" marL="457200" rtl="0" algn="l">
              <a:lnSpc>
                <a:spcPct val="115000"/>
              </a:lnSpc>
              <a:spcBef>
                <a:spcPts val="0"/>
              </a:spcBef>
              <a:spcAft>
                <a:spcPts val="0"/>
              </a:spcAft>
              <a:buSzPts val="1600"/>
              <a:buChar char="●"/>
            </a:pPr>
            <a:r>
              <a:rPr lang="en" sz="1600"/>
              <a:t>Checked the missing values and removed / replaced them using df.isna() and df.dropna().</a:t>
            </a:r>
            <a:endParaRPr sz="1600"/>
          </a:p>
          <a:p>
            <a:pPr indent="-330200" lvl="0" marL="457200" rtl="0" algn="l">
              <a:lnSpc>
                <a:spcPct val="115000"/>
              </a:lnSpc>
              <a:spcBef>
                <a:spcPts val="0"/>
              </a:spcBef>
              <a:spcAft>
                <a:spcPts val="0"/>
              </a:spcAft>
              <a:buSzPts val="1600"/>
              <a:buChar char="●"/>
            </a:pPr>
            <a:r>
              <a:rPr lang="en" sz="1600"/>
              <a:t>Checked and updated the data types using df.dtypes function.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Outlier - Data Cleaning</a:t>
            </a:r>
            <a:endParaRPr/>
          </a:p>
        </p:txBody>
      </p:sp>
      <p:sp>
        <p:nvSpPr>
          <p:cNvPr id="190" name="Google Shape;190;p8"/>
          <p:cNvSpPr txBox="1"/>
          <p:nvPr>
            <p:ph idx="1" type="body"/>
          </p:nvPr>
        </p:nvSpPr>
        <p:spPr>
          <a:xfrm>
            <a:off x="704850" y="1533525"/>
            <a:ext cx="7505700" cy="2448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Used a box plot to identify the outliers using seaborn and matplotlib.</a:t>
            </a:r>
            <a:endParaRPr sz="1600"/>
          </a:p>
          <a:p>
            <a:pPr indent="-330200" lvl="0" marL="457200" rtl="0" algn="l">
              <a:lnSpc>
                <a:spcPct val="115000"/>
              </a:lnSpc>
              <a:spcBef>
                <a:spcPts val="0"/>
              </a:spcBef>
              <a:spcAft>
                <a:spcPts val="0"/>
              </a:spcAft>
              <a:buSzPts val="1600"/>
              <a:buChar char="●"/>
            </a:pPr>
            <a:r>
              <a:rPr lang="en" sz="1600"/>
              <a:t>Using the above libraries we were able to identify the outliers and remove them.</a:t>
            </a:r>
            <a:endParaRPr sz="1600"/>
          </a:p>
          <a:p>
            <a:pPr indent="-330200" lvl="0" marL="457200" rtl="0" algn="l">
              <a:lnSpc>
                <a:spcPct val="115000"/>
              </a:lnSpc>
              <a:spcBef>
                <a:spcPts val="0"/>
              </a:spcBef>
              <a:spcAft>
                <a:spcPts val="0"/>
              </a:spcAft>
              <a:buSzPts val="1600"/>
              <a:buChar char="●"/>
            </a:pPr>
            <a:r>
              <a:rPr lang="en" sz="1600"/>
              <a:t>Created a new box plot to re-verify the outliers.</a:t>
            </a:r>
            <a:endParaRPr sz="1600"/>
          </a:p>
          <a:p>
            <a:pPr indent="0" lvl="0" marL="457200" rtl="0" algn="l">
              <a:lnSpc>
                <a:spcPct val="115000"/>
              </a:lnSpc>
              <a:spcBef>
                <a:spcPts val="1200"/>
              </a:spcBef>
              <a:spcAft>
                <a:spcPts val="1200"/>
              </a:spcAft>
              <a:buSzPts val="1300"/>
              <a:buNone/>
            </a:pPr>
            <a:r>
              <a:t/>
            </a:r>
            <a:endParaRPr sz="1600"/>
          </a:p>
        </p:txBody>
      </p:sp>
      <p:pic>
        <p:nvPicPr>
          <p:cNvPr id="191" name="Google Shape;191;p8"/>
          <p:cNvPicPr preferRelativeResize="0"/>
          <p:nvPr/>
        </p:nvPicPr>
        <p:blipFill rotWithShape="1">
          <a:blip r:embed="rId3">
            <a:alphaModFix/>
          </a:blip>
          <a:srcRect b="0" l="0" r="0" t="0"/>
          <a:stretch/>
        </p:blipFill>
        <p:spPr>
          <a:xfrm>
            <a:off x="1076963" y="2650451"/>
            <a:ext cx="3380737" cy="2116531"/>
          </a:xfrm>
          <a:prstGeom prst="rect">
            <a:avLst/>
          </a:prstGeom>
          <a:noFill/>
          <a:ln>
            <a:noFill/>
          </a:ln>
        </p:spPr>
      </p:pic>
      <p:pic>
        <p:nvPicPr>
          <p:cNvPr id="192" name="Google Shape;192;p8"/>
          <p:cNvPicPr preferRelativeResize="0"/>
          <p:nvPr/>
        </p:nvPicPr>
        <p:blipFill rotWithShape="1">
          <a:blip r:embed="rId4">
            <a:alphaModFix/>
          </a:blip>
          <a:srcRect b="0" l="0" r="0" t="0"/>
          <a:stretch/>
        </p:blipFill>
        <p:spPr>
          <a:xfrm>
            <a:off x="4572000" y="2650451"/>
            <a:ext cx="4208929" cy="2202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819150" y="2274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Research Questions Overview</a:t>
            </a:r>
            <a:endParaRPr/>
          </a:p>
        </p:txBody>
      </p:sp>
      <p:sp>
        <p:nvSpPr>
          <p:cNvPr id="198" name="Google Shape;198;p9"/>
          <p:cNvSpPr txBox="1"/>
          <p:nvPr>
            <p:ph idx="1" type="body"/>
          </p:nvPr>
        </p:nvSpPr>
        <p:spPr>
          <a:xfrm>
            <a:off x="819150" y="1182074"/>
            <a:ext cx="7505700" cy="3564737"/>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87837"/>
              <a:buNone/>
            </a:pPr>
            <a:r>
              <a:rPr lang="en" sz="1600"/>
              <a:t>Upon completion of the first part of this project, which was collecting and cleaning the data of home listings obtained from the zillow website, we had the following research questions: </a:t>
            </a:r>
            <a:endParaRPr/>
          </a:p>
          <a:p>
            <a:pPr indent="-342900" lvl="0" marL="342900" rtl="0" algn="l">
              <a:lnSpc>
                <a:spcPct val="115000"/>
              </a:lnSpc>
              <a:spcBef>
                <a:spcPts val="1200"/>
              </a:spcBef>
              <a:spcAft>
                <a:spcPts val="0"/>
              </a:spcAft>
              <a:buSzPct val="87837"/>
              <a:buAutoNum type="arabicParenR"/>
            </a:pPr>
            <a:r>
              <a:rPr lang="en" sz="1600"/>
              <a:t>The Most Famous city in term of Property listing </a:t>
            </a:r>
            <a:endParaRPr/>
          </a:p>
          <a:p>
            <a:pPr indent="-342900" lvl="0" marL="342900" rtl="0" algn="l">
              <a:lnSpc>
                <a:spcPct val="115000"/>
              </a:lnSpc>
              <a:spcBef>
                <a:spcPts val="1200"/>
              </a:spcBef>
              <a:spcAft>
                <a:spcPts val="0"/>
              </a:spcAft>
              <a:buSzPct val="87837"/>
              <a:buAutoNum type="arabicParenR"/>
            </a:pPr>
            <a:r>
              <a:rPr lang="en" sz="1600"/>
              <a:t>Which city in Bay Area has the highest appreciation ratio</a:t>
            </a:r>
            <a:endParaRPr/>
          </a:p>
          <a:p>
            <a:pPr indent="-342900" lvl="0" marL="342900" rtl="0" algn="l">
              <a:lnSpc>
                <a:spcPct val="115000"/>
              </a:lnSpc>
              <a:spcBef>
                <a:spcPts val="1200"/>
              </a:spcBef>
              <a:spcAft>
                <a:spcPts val="0"/>
              </a:spcAft>
              <a:buSzPct val="87837"/>
              <a:buAutoNum type="arabicParenR"/>
            </a:pPr>
            <a:r>
              <a:rPr lang="en" sz="1600"/>
              <a:t>The Most Famous city in term of Property Median price</a:t>
            </a:r>
            <a:endParaRPr/>
          </a:p>
          <a:p>
            <a:pPr indent="-342900" lvl="0" marL="342900" rtl="0" algn="l">
              <a:lnSpc>
                <a:spcPct val="115000"/>
              </a:lnSpc>
              <a:spcBef>
                <a:spcPts val="1200"/>
              </a:spcBef>
              <a:spcAft>
                <a:spcPts val="0"/>
              </a:spcAft>
              <a:buSzPct val="87837"/>
              <a:buAutoNum type="arabicParenR"/>
            </a:pPr>
            <a:r>
              <a:rPr lang="en" sz="1600"/>
              <a:t>Broker with highest number of property listings</a:t>
            </a:r>
            <a:endParaRPr/>
          </a:p>
          <a:p>
            <a:pPr indent="-342900" lvl="0" marL="342900" rtl="0" algn="l">
              <a:lnSpc>
                <a:spcPct val="115000"/>
              </a:lnSpc>
              <a:spcBef>
                <a:spcPts val="1200"/>
              </a:spcBef>
              <a:spcAft>
                <a:spcPts val="0"/>
              </a:spcAft>
              <a:buSzPct val="87837"/>
              <a:buAutoNum type="arabicParenR"/>
            </a:pPr>
            <a:r>
              <a:rPr lang="en" sz="1600"/>
              <a:t>Median price by Home Type</a:t>
            </a:r>
            <a:endParaRPr/>
          </a:p>
          <a:p>
            <a:pPr indent="-342900" lvl="0" marL="342900" rtl="0" algn="l">
              <a:lnSpc>
                <a:spcPct val="115000"/>
              </a:lnSpc>
              <a:spcBef>
                <a:spcPts val="1200"/>
              </a:spcBef>
              <a:spcAft>
                <a:spcPts val="0"/>
              </a:spcAft>
              <a:buSzPct val="87837"/>
              <a:buAutoNum type="arabicParenR"/>
            </a:pPr>
            <a:r>
              <a:rPr lang="en" sz="1600"/>
              <a:t>Best city for a particular home type</a:t>
            </a:r>
            <a:endParaRPr/>
          </a:p>
          <a:p>
            <a:pPr indent="-342900" lvl="0" marL="342900" rtl="0" algn="l">
              <a:lnSpc>
                <a:spcPct val="115000"/>
              </a:lnSpc>
              <a:spcBef>
                <a:spcPts val="1200"/>
              </a:spcBef>
              <a:spcAft>
                <a:spcPts val="1200"/>
              </a:spcAft>
              <a:buSzPct val="87837"/>
              <a:buFont typeface="Calibri"/>
              <a:buAutoNum type="arabicParenR"/>
            </a:pPr>
            <a:r>
              <a:rPr lang="en" sz="1600"/>
              <a:t>Most significant attribute that impacts Price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