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47D5E84-9CC4-49BF-918B-D6175BAEC9B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0E8973-D4F6-4F22-96B1-345AAFAE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779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5E84-9CC4-49BF-918B-D6175BAEC9B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973-D4F6-4F22-96B1-345AAFAE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27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5E84-9CC4-49BF-918B-D6175BAEC9B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973-D4F6-4F22-96B1-345AAFAE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5E84-9CC4-49BF-918B-D6175BAEC9B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973-D4F6-4F22-96B1-345AAFAE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47D5E84-9CC4-49BF-918B-D6175BAEC9B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20E8973-D4F6-4F22-96B1-345AAFAE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23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5E84-9CC4-49BF-918B-D6175BAEC9B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973-D4F6-4F22-96B1-345AAFAE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0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5E84-9CC4-49BF-918B-D6175BAEC9B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973-D4F6-4F22-96B1-345AAFAE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84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5E84-9CC4-49BF-918B-D6175BAEC9B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973-D4F6-4F22-96B1-345AAFAE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40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5E84-9CC4-49BF-918B-D6175BAEC9B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973-D4F6-4F22-96B1-345AAFAE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14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5E84-9CC4-49BF-918B-D6175BAEC9B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0E8973-D4F6-4F22-96B1-345AAFAEE79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60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47D5E84-9CC4-49BF-918B-D6175BAEC9B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0E8973-D4F6-4F22-96B1-345AAFAEE79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39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47D5E84-9CC4-49BF-918B-D6175BAEC9B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0E8973-D4F6-4F22-96B1-345AAFAE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71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DD5646-6B47-5659-7179-25DA09018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62" r="956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228600">
              <a:srgbClr val="FF9900">
                <a:alpha val="40000"/>
              </a:srgb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A42C1-A658-F7CC-7211-63A729C1C4FD}"/>
              </a:ext>
            </a:extLst>
          </p:cNvPr>
          <p:cNvSpPr txBox="1"/>
          <p:nvPr/>
        </p:nvSpPr>
        <p:spPr>
          <a:xfrm>
            <a:off x="3523018" y="157419"/>
            <a:ext cx="5145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Animal 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C9F80-03DC-8C87-7C9B-FFD59688159C}"/>
              </a:ext>
            </a:extLst>
          </p:cNvPr>
          <p:cNvSpPr txBox="1"/>
          <p:nvPr/>
        </p:nvSpPr>
        <p:spPr>
          <a:xfrm>
            <a:off x="3898774" y="875975"/>
            <a:ext cx="4394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AI Model to identify animals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73FA4-A562-38F3-204D-DC992AC82003}"/>
              </a:ext>
            </a:extLst>
          </p:cNvPr>
          <p:cNvSpPr txBox="1"/>
          <p:nvPr/>
        </p:nvSpPr>
        <p:spPr>
          <a:xfrm>
            <a:off x="8293221" y="5551765"/>
            <a:ext cx="355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ID: 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UMIP272882 </a:t>
            </a:r>
            <a:b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 Yashwanth Reddy Kuchipudi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9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8FD9-2A1C-3395-45E1-4CB9AB4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54"/>
            <a:ext cx="10058400" cy="1371600"/>
          </a:xfrm>
        </p:spPr>
        <p:txBody>
          <a:bodyPr/>
          <a:lstStyle/>
          <a:p>
            <a:r>
              <a:rPr lang="en-IN" dirty="0"/>
              <a:t>Results and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18D2C-89F7-0D11-2E4C-71566A53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92710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b="1" dirty="0"/>
              <a:t>Training and Validation Accuracy: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The initial training phase shows a steady increase in both training and validation accuracy. Validation accuracy plateaus around 84% by the end of the initial training, indicating the model is learning but may have reached its limit with frozen layers.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Fine-tuning improves training accuracy further, pushing it close to 93%. Validation accuracy also slightly increases, though with some fluctuations, suggesting sensitivity to small adjustments.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Test Accuracy: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The final test accuracy reaches an impressive 97.5%, surpassing both training and validation accuracies. This indicates that the model generalizes well to unseen data, though the gap suggests a slight possibility of overfitting during fine-tuning.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Loss Curves: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Training loss consistently decreases during both phases, reflecting the model’s ability to minimize errors. Validation loss, however, fluctuates more, especially during fine-tuning, which could hint at minor overfitting or variance issues.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8913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34AE-762D-A204-A02F-DA3367BC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</a:rPr>
              <a:t>Model testing on random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animal images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5A94F2-0B69-029A-5AD8-AA1722D202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9" y="2024087"/>
            <a:ext cx="3037024" cy="32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E75F925-181D-6D1E-3FF2-9C006649E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89" y="2135991"/>
            <a:ext cx="3407955" cy="29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4888EEB-F0E2-57A9-CB0F-7D615E672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490" y="1828132"/>
            <a:ext cx="3407956" cy="360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95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7318B0-5AA3-D49B-FCEA-7714CFA0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Dataset Description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382E4-BFA4-9174-5959-D4121824D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The dataset contains 15 folders of images of dimensions: 224 x 224 x 3, suitable for image classification.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Classes in the dataset:</a:t>
            </a:r>
          </a:p>
          <a:p>
            <a:pPr marL="0" indent="0">
              <a:buNone/>
            </a:pPr>
            <a:r>
              <a:rPr lang="en-IN" sz="2400" dirty="0"/>
              <a:t>Bear, Bird, Cat, Cow, Deer, Dog, Dolphin, Elephant, Giraffe, Horse, Kangaroo, Lion, Panda, Tiger, Zebra</a:t>
            </a:r>
          </a:p>
        </p:txBody>
      </p:sp>
    </p:spTree>
    <p:extLst>
      <p:ext uri="{BB962C8B-B14F-4D97-AF65-F5344CB8AC3E}">
        <p14:creationId xmlns:p14="http://schemas.microsoft.com/office/powerpoint/2010/main" val="188816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D658-D7EF-59AD-112C-6BB00A7C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346E-3514-34C3-24E9-FA453A19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Exploration of dataset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Training and Validation data generators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MobileNetV2 Model implementation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Fine-tuning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Test Results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Results visualization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Model testing on random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animal images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35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139D-DF4B-B74F-BC56-F4FB89D6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</a:rPr>
              <a:t>Exploration of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77AD-2728-1F4E-BDC8-C835D70F5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3524"/>
            <a:ext cx="10058400" cy="3931920"/>
          </a:xfrm>
        </p:spPr>
        <p:txBody>
          <a:bodyPr>
            <a:normAutofit/>
          </a:bodyPr>
          <a:lstStyle/>
          <a:p>
            <a:r>
              <a:rPr lang="en-IN" sz="2000" dirty="0"/>
              <a:t>Images of various animal under different light conditions, angles and quality were present in the dataset. Some of the images from the dataset were shown below: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88511-D1FF-C411-9994-4C9FFAC00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28" y="2779451"/>
            <a:ext cx="21336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06DEF-3DEA-161E-87B6-ED5C562F1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21" y="2779451"/>
            <a:ext cx="2133600" cy="213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4FA56B-4D6E-2B26-EB49-B5C586499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571" y="2779451"/>
            <a:ext cx="2133600" cy="213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3B6CC0-93F0-478E-24D5-7783FDA29B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07" y="4216770"/>
            <a:ext cx="2133600" cy="2133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2E4368-F32B-2298-2AF6-14D5C6A32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315" y="42545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0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E03C-3B4C-E695-2B19-2CA1B0BB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008"/>
            <a:ext cx="10058400" cy="1371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Training and Validation data generators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35B3-BF6F-9B7A-BC1B-46EA87FC3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519"/>
            <a:ext cx="10515600" cy="1456001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err="1"/>
              <a:t>ImageDataGenerators</a:t>
            </a:r>
            <a:r>
              <a:rPr lang="en-IN" sz="2400" dirty="0"/>
              <a:t> were used to rescaling and augmenting images for training, validation and testing of the model.</a:t>
            </a:r>
          </a:p>
          <a:p>
            <a:r>
              <a:rPr lang="en-IN" sz="2400" dirty="0"/>
              <a:t>Training data images – 1516</a:t>
            </a:r>
          </a:p>
          <a:p>
            <a:r>
              <a:rPr lang="en-IN" sz="2400" dirty="0"/>
              <a:t>Validation data images - 383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A75F5C-C1DD-F3FD-8D02-08EB76B3EC25}"/>
              </a:ext>
            </a:extLst>
          </p:cNvPr>
          <p:cNvSpPr txBox="1">
            <a:spLocks/>
          </p:cNvSpPr>
          <p:nvPr/>
        </p:nvSpPr>
        <p:spPr>
          <a:xfrm>
            <a:off x="838200" y="2836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MobileNetV2 Model (Transfer Learning)</a:t>
            </a:r>
            <a:endParaRPr lang="en-IN" sz="4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DDE7AF-DD8C-7673-BAE6-2622CC5DC470}"/>
              </a:ext>
            </a:extLst>
          </p:cNvPr>
          <p:cNvSpPr txBox="1">
            <a:spLocks/>
          </p:cNvSpPr>
          <p:nvPr/>
        </p:nvSpPr>
        <p:spPr>
          <a:xfrm>
            <a:off x="838200" y="4161932"/>
            <a:ext cx="10515600" cy="112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BDB5A-1BF2-AB5A-E22E-3912BAEDB88F}"/>
              </a:ext>
            </a:extLst>
          </p:cNvPr>
          <p:cNvSpPr txBox="1"/>
          <p:nvPr/>
        </p:nvSpPr>
        <p:spPr>
          <a:xfrm>
            <a:off x="838200" y="4091781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MobileNetV2 is used as a base model with pre-trained ImageNet weights, freezing the convolutional base initially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dense layers were added for classifying 15 animal classes.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Adam optimizer was used with a smaller learning rate of 0.001 for better results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037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65FA-578E-657A-93D9-47DC699B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Training &amp; Validation Accuracy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12C2-5928-CC95-C32E-EE72EC55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The accuracy of the model after 20 epochs are: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Training Accuracy – 93.72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Validation Accuracy – 83.80</a:t>
            </a:r>
          </a:p>
        </p:txBody>
      </p:sp>
    </p:spTree>
    <p:extLst>
      <p:ext uri="{BB962C8B-B14F-4D97-AF65-F5344CB8AC3E}">
        <p14:creationId xmlns:p14="http://schemas.microsoft.com/office/powerpoint/2010/main" val="362842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E261-2EEE-61D8-CF49-E20D7D2F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Fine-Tuning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E5799-E949-9980-282B-4A85C289B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the layers were </a:t>
            </a:r>
            <a:r>
              <a:rPr lang="en-US" dirty="0" err="1"/>
              <a:t>unfreezed</a:t>
            </a:r>
            <a:r>
              <a:rPr lang="en-US" dirty="0"/>
              <a:t> from the base model after initial training for better accuracy.</a:t>
            </a:r>
          </a:p>
          <a:p>
            <a:r>
              <a:rPr lang="en-US" dirty="0"/>
              <a:t>Learning rate 1e^-5, </a:t>
            </a:r>
            <a:r>
              <a:rPr lang="en-US" dirty="0" err="1"/>
              <a:t>Cross_Entropy</a:t>
            </a:r>
            <a:r>
              <a:rPr lang="en-US" dirty="0"/>
              <a:t> loss, and 10 epochs were chosen for the model fine-tuning.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Accuracy values after Fine-Tuning the model are:</a:t>
            </a:r>
          </a:p>
          <a:p>
            <a:pPr lvl="1"/>
            <a:r>
              <a:rPr lang="en-US" dirty="0"/>
              <a:t>Training Accuracy – 93.52</a:t>
            </a:r>
          </a:p>
          <a:p>
            <a:pPr lvl="1"/>
            <a:r>
              <a:rPr lang="en-US" dirty="0"/>
              <a:t>Validation Accuracy – 84.09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05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C082-6862-954F-D641-2557CEDB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on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9A05-5B9E-FD07-CEB0-1EBD9EC63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Test data images generated are 1944</a:t>
            </a:r>
          </a:p>
          <a:p>
            <a:r>
              <a:rPr lang="en-IN" dirty="0"/>
              <a:t>Test accuracy – 97.50</a:t>
            </a:r>
          </a:p>
          <a:p>
            <a:r>
              <a:rPr lang="en-IN" dirty="0"/>
              <a:t>Test Loss – 0.084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The results were impressive on the test data with higher accuracy ad lower loss.</a:t>
            </a:r>
          </a:p>
        </p:txBody>
      </p:sp>
    </p:spTree>
    <p:extLst>
      <p:ext uri="{BB962C8B-B14F-4D97-AF65-F5344CB8AC3E}">
        <p14:creationId xmlns:p14="http://schemas.microsoft.com/office/powerpoint/2010/main" val="97009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D6E5-33A8-AA7F-9B4E-939A43D8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2BB0A1-238F-CFAE-ADB3-30855DABFD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9166" y="2103438"/>
            <a:ext cx="9533668" cy="39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13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58</TotalTime>
  <Words>493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</vt:lpstr>
      <vt:lpstr>Century Gothic</vt:lpstr>
      <vt:lpstr>Garamond</vt:lpstr>
      <vt:lpstr>Times New Roman</vt:lpstr>
      <vt:lpstr>Savon</vt:lpstr>
      <vt:lpstr>PowerPoint Presentation</vt:lpstr>
      <vt:lpstr>Dataset Description</vt:lpstr>
      <vt:lpstr>Approach</vt:lpstr>
      <vt:lpstr>Exploration of dataset</vt:lpstr>
      <vt:lpstr>Training and Validation data generators</vt:lpstr>
      <vt:lpstr>Training &amp; Validation Accuracy</vt:lpstr>
      <vt:lpstr>Fine-Tuning the Model</vt:lpstr>
      <vt:lpstr>Results on Test Data</vt:lpstr>
      <vt:lpstr>Results Visualization</vt:lpstr>
      <vt:lpstr>Results and Observation</vt:lpstr>
      <vt:lpstr>Model testing on random animal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YASHWANTH REDDY KUCHIPUDI</dc:creator>
  <cp:lastModifiedBy>YASHWANTH REDDY KUCHIPUDI</cp:lastModifiedBy>
  <cp:revision>4</cp:revision>
  <dcterms:created xsi:type="dcterms:W3CDTF">2025-03-09T18:37:56Z</dcterms:created>
  <dcterms:modified xsi:type="dcterms:W3CDTF">2025-03-09T19:36:25Z</dcterms:modified>
</cp:coreProperties>
</file>